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24"/>
  </p:notesMasterIdLst>
  <p:handoutMasterIdLst>
    <p:handoutMasterId r:id="rId25"/>
  </p:handoutMasterIdLst>
  <p:sldIdLst>
    <p:sldId id="256" r:id="rId2"/>
    <p:sldId id="272" r:id="rId3"/>
    <p:sldId id="279" r:id="rId4"/>
    <p:sldId id="314" r:id="rId5"/>
    <p:sldId id="287" r:id="rId6"/>
    <p:sldId id="280" r:id="rId7"/>
    <p:sldId id="281" r:id="rId8"/>
    <p:sldId id="316" r:id="rId9"/>
    <p:sldId id="351" r:id="rId10"/>
    <p:sldId id="274" r:id="rId11"/>
    <p:sldId id="350" r:id="rId12"/>
    <p:sldId id="318" r:id="rId13"/>
    <p:sldId id="259" r:id="rId14"/>
    <p:sldId id="276" r:id="rId15"/>
    <p:sldId id="286" r:id="rId16"/>
    <p:sldId id="285" r:id="rId17"/>
    <p:sldId id="324" r:id="rId18"/>
    <p:sldId id="261" r:id="rId19"/>
    <p:sldId id="262" r:id="rId20"/>
    <p:sldId id="323" r:id="rId21"/>
    <p:sldId id="277" r:id="rId22"/>
    <p:sldId id="263" r:id="rId23"/>
  </p:sldIdLst>
  <p:sldSz cx="9144000" cy="6858000" type="screen4x3"/>
  <p:notesSz cx="6797675" cy="9929813"/>
  <p:defaultTextStyle>
    <a:defPPr>
      <a:defRPr lang="it-IT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FF3300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5" d="100"/>
          <a:sy n="105" d="100"/>
        </p:scale>
        <p:origin x="171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CDD74F07-D707-4C7B-AFAE-66C635048A23}"/>
              </a:ext>
            </a:extLst>
          </p:cNvPr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571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10" tIns="46505" rIns="93010" bIns="46505" numCol="1" anchor="t" anchorCtr="0" compatLnSpc="1">
            <a:prstTxWarp prst="textNoShape">
              <a:avLst/>
            </a:prstTxWarp>
          </a:bodyPr>
          <a:lstStyle>
            <a:lvl1pPr defTabSz="464440" eaLnBrk="1" hangingPunct="1"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0A8205A0-70BA-4016-A2C4-80D7DDFB6FB7}"/>
              </a:ext>
            </a:extLst>
          </p:cNvPr>
          <p:cNvSpPr>
            <a:spLocks noGrp="1"/>
          </p:cNvSpPr>
          <p:nvPr>
            <p:ph type="dt" sz="quarter" idx="1"/>
          </p:nvPr>
        </p:nvSpPr>
        <p:spPr bwMode="auto">
          <a:xfrm>
            <a:off x="3850375" y="0"/>
            <a:ext cx="294571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10" tIns="46505" rIns="93010" bIns="46505" numCol="1" anchor="t" anchorCtr="0" compatLnSpc="1">
            <a:prstTxWarp prst="textNoShape">
              <a:avLst/>
            </a:prstTxWarp>
          </a:bodyPr>
          <a:lstStyle>
            <a:lvl1pPr algn="r" defTabSz="464440" eaLnBrk="1" hangingPunct="1"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39586EDF-CC53-4508-98D7-BD8B491EE8EC}" type="datetimeFigureOut">
              <a:rPr lang="it-IT"/>
              <a:pPr>
                <a:defRPr/>
              </a:pPr>
              <a:t>28/04/2022</a:t>
            </a:fld>
            <a:endParaRPr lang="en-GB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1C66F92-327F-47AC-B43A-D16BED1970C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 bwMode="auto">
          <a:xfrm>
            <a:off x="0" y="9431339"/>
            <a:ext cx="294571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10" tIns="46505" rIns="93010" bIns="46505" numCol="1" anchor="b" anchorCtr="0" compatLnSpc="1">
            <a:prstTxWarp prst="textNoShape">
              <a:avLst/>
            </a:prstTxWarp>
          </a:bodyPr>
          <a:lstStyle>
            <a:lvl1pPr defTabSz="464440" eaLnBrk="1" hangingPunct="1"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E881E514-AE5A-4049-960B-A10BBF7C980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 bwMode="auto">
          <a:xfrm>
            <a:off x="3850375" y="9431339"/>
            <a:ext cx="294571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10" tIns="46505" rIns="93010" bIns="46505" numCol="1" anchor="b" anchorCtr="0" compatLnSpc="1">
            <a:prstTxWarp prst="textNoShape">
              <a:avLst/>
            </a:prstTxWarp>
          </a:bodyPr>
          <a:lstStyle>
            <a:lvl1pPr algn="r" defTabSz="463550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F0104625-3E4A-4473-A51E-FFDF8CC8397A}" type="slidenum">
              <a:rPr lang="en-GB" altLang="it-IT"/>
              <a:pPr>
                <a:defRPr/>
              </a:pPr>
              <a:t>‹N›</a:t>
            </a:fld>
            <a:endParaRPr lang="en-GB" altLang="it-IT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25591F0D-147A-411E-AFF6-148717C0E3F0}"/>
              </a:ext>
            </a:extLst>
          </p:cNvPr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571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10" tIns="46505" rIns="93010" bIns="46505" numCol="1" anchor="t" anchorCtr="0" compatLnSpc="1">
            <a:prstTxWarp prst="textNoShape">
              <a:avLst/>
            </a:prstTxWarp>
          </a:bodyPr>
          <a:lstStyle>
            <a:lvl1pPr defTabSz="464440" eaLnBrk="1" hangingPunct="1"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7EAF0BED-88C9-4B0E-BBD6-985B7B57AB59}"/>
              </a:ext>
            </a:extLst>
          </p:cNvPr>
          <p:cNvSpPr>
            <a:spLocks noGrp="1"/>
          </p:cNvSpPr>
          <p:nvPr>
            <p:ph type="dt" idx="1"/>
          </p:nvPr>
        </p:nvSpPr>
        <p:spPr bwMode="auto">
          <a:xfrm>
            <a:off x="3850375" y="0"/>
            <a:ext cx="294571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10" tIns="46505" rIns="93010" bIns="46505" numCol="1" anchor="t" anchorCtr="0" compatLnSpc="1">
            <a:prstTxWarp prst="textNoShape">
              <a:avLst/>
            </a:prstTxWarp>
          </a:bodyPr>
          <a:lstStyle>
            <a:lvl1pPr algn="r" defTabSz="464440" eaLnBrk="1" hangingPunct="1"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08103ECE-FF15-4427-9CCF-8A66D4684257}" type="datetimeFigureOut">
              <a:rPr lang="it-IT"/>
              <a:pPr>
                <a:defRPr/>
              </a:pPr>
              <a:t>28/04/2022</a:t>
            </a:fld>
            <a:endParaRPr lang="en-GB"/>
          </a:p>
        </p:txBody>
      </p:sp>
      <p:sp>
        <p:nvSpPr>
          <p:cNvPr id="4" name="Segnaposto immagine diapositiva 3">
            <a:extLst>
              <a:ext uri="{FF2B5EF4-FFF2-40B4-BE49-F238E27FC236}">
                <a16:creationId xmlns:a16="http://schemas.microsoft.com/office/drawing/2014/main" id="{279FB351-34E8-42A3-86B3-3204CBF36BC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03" tIns="45651" rIns="91303" bIns="45651" rtlCol="0" anchor="ctr"/>
          <a:lstStyle/>
          <a:p>
            <a:pPr lvl="0"/>
            <a:endParaRPr lang="en-GB" noProof="0" dirty="0"/>
          </a:p>
        </p:txBody>
      </p:sp>
      <p:sp>
        <p:nvSpPr>
          <p:cNvPr id="5" name="Segnaposto note 4">
            <a:extLst>
              <a:ext uri="{FF2B5EF4-FFF2-40B4-BE49-F238E27FC236}">
                <a16:creationId xmlns:a16="http://schemas.microsoft.com/office/drawing/2014/main" id="{19B18C65-A06E-4B37-BA55-E8132FFDD2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 bwMode="auto">
          <a:xfrm>
            <a:off x="679292" y="4716463"/>
            <a:ext cx="5439092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10" tIns="46505" rIns="93010" bIns="4650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  <a:endParaRPr lang="en-GB" noProof="0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27E8183-D5D5-4810-B15E-0E16D095ED9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 bwMode="auto">
          <a:xfrm>
            <a:off x="0" y="9431339"/>
            <a:ext cx="294571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10" tIns="46505" rIns="93010" bIns="46505" numCol="1" anchor="b" anchorCtr="0" compatLnSpc="1">
            <a:prstTxWarp prst="textNoShape">
              <a:avLst/>
            </a:prstTxWarp>
          </a:bodyPr>
          <a:lstStyle>
            <a:lvl1pPr defTabSz="464440" eaLnBrk="1" hangingPunct="1"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A7B9CB2-46A6-42C6-850F-A051EC75BB0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xfrm>
            <a:off x="3850375" y="9431339"/>
            <a:ext cx="294571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10" tIns="46505" rIns="93010" bIns="46505" numCol="1" anchor="b" anchorCtr="0" compatLnSpc="1">
            <a:prstTxWarp prst="textNoShape">
              <a:avLst/>
            </a:prstTxWarp>
          </a:bodyPr>
          <a:lstStyle>
            <a:lvl1pPr algn="r" defTabSz="463550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BB3E985-83A7-4227-836F-8CE525CB4554}" type="slidenum">
              <a:rPr lang="en-GB" altLang="it-IT"/>
              <a:pPr>
                <a:defRPr/>
              </a:pPr>
              <a:t>‹N›</a:t>
            </a:fld>
            <a:endParaRPr lang="en-GB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egnaposto immagine diapositiva 1">
            <a:extLst>
              <a:ext uri="{FF2B5EF4-FFF2-40B4-BE49-F238E27FC236}">
                <a16:creationId xmlns:a16="http://schemas.microsoft.com/office/drawing/2014/main" id="{DCCF2B5D-5A2F-4B63-BF6F-47918ACB6B3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Segnaposto note 2">
            <a:extLst>
              <a:ext uri="{FF2B5EF4-FFF2-40B4-BE49-F238E27FC236}">
                <a16:creationId xmlns:a16="http://schemas.microsoft.com/office/drawing/2014/main" id="{FADCC1B4-AA5F-4EB8-9D96-A535E1EF9E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/>
          </a:p>
        </p:txBody>
      </p:sp>
      <p:sp>
        <p:nvSpPr>
          <p:cNvPr id="21508" name="Segnaposto numero diapositiva 3">
            <a:extLst>
              <a:ext uri="{FF2B5EF4-FFF2-40B4-BE49-F238E27FC236}">
                <a16:creationId xmlns:a16="http://schemas.microsoft.com/office/drawing/2014/main" id="{09E82A70-63BC-4E62-A330-B3FBFF6FE59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635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635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635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635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635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63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63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63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63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D053F06-B637-47C1-BCCE-8FA616BCAA6F}" type="slidenum">
              <a:rPr lang="it-IT" altLang="it-IT" smtClean="0">
                <a:latin typeface="Calibri" panose="020F0502020204030204" pitchFamily="34" charset="0"/>
              </a:rPr>
              <a:pPr/>
              <a:t>16</a:t>
            </a:fld>
            <a:endParaRPr lang="it-IT" altLang="it-IT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F2B4C7FA-F69E-43AC-982F-9F36D7A9232E}"/>
              </a:ext>
            </a:extLst>
          </p:cNvPr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44518EDD-2277-4C59-A00D-35563948FCAE}"/>
              </a:ext>
            </a:extLst>
          </p:cNvPr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0F29263A-D082-4BD8-8DAA-B68C63280BD9}"/>
              </a:ext>
            </a:extLst>
          </p:cNvPr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CE5EE261-E8B7-41FA-9B7A-9BA9B20FB384}"/>
              </a:ext>
            </a:extLst>
          </p:cNvPr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it-IT"/>
              <a:t>Fare clic per modificare lo stile del sottotitolo dello schema</a:t>
            </a:r>
            <a:endParaRPr lang="en-US"/>
          </a:p>
        </p:txBody>
      </p:sp>
      <p:sp>
        <p:nvSpPr>
          <p:cNvPr id="10" name="Segnaposto data 27">
            <a:extLst>
              <a:ext uri="{FF2B5EF4-FFF2-40B4-BE49-F238E27FC236}">
                <a16:creationId xmlns:a16="http://schemas.microsoft.com/office/drawing/2014/main" id="{85F70459-209F-40BC-9DA8-EE00B7092D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r>
              <a:rPr lang="it-IT"/>
              <a:t>10/05/2019</a:t>
            </a:r>
            <a:endParaRPr lang="it-IT" dirty="0"/>
          </a:p>
        </p:txBody>
      </p:sp>
      <p:sp>
        <p:nvSpPr>
          <p:cNvPr id="11" name="Segnaposto piè di pagina 16">
            <a:extLst>
              <a:ext uri="{FF2B5EF4-FFF2-40B4-BE49-F238E27FC236}">
                <a16:creationId xmlns:a16="http://schemas.microsoft.com/office/drawing/2014/main" id="{6B505398-BE12-449D-8F90-128F87EFD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2" name="Segnaposto numero diapositiva 28">
            <a:extLst>
              <a:ext uri="{FF2B5EF4-FFF2-40B4-BE49-F238E27FC236}">
                <a16:creationId xmlns:a16="http://schemas.microsoft.com/office/drawing/2014/main" id="{003EAA1E-5D65-4CEF-8062-F328D755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82A760-E665-4004-8B97-E2DF4AB020F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060997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13">
            <a:extLst>
              <a:ext uri="{FF2B5EF4-FFF2-40B4-BE49-F238E27FC236}">
                <a16:creationId xmlns:a16="http://schemas.microsoft.com/office/drawing/2014/main" id="{B02B51D4-11E4-42D5-81AD-C299BD431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10/05/2019</a:t>
            </a:r>
            <a:endParaRPr lang="it-IT" dirty="0"/>
          </a:p>
        </p:txBody>
      </p:sp>
      <p:sp>
        <p:nvSpPr>
          <p:cNvPr id="5" name="Segnaposto piè di pagina 2">
            <a:extLst>
              <a:ext uri="{FF2B5EF4-FFF2-40B4-BE49-F238E27FC236}">
                <a16:creationId xmlns:a16="http://schemas.microsoft.com/office/drawing/2014/main" id="{58DD5E07-AF12-4C16-871A-98DA3138F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Segnaposto numero diapositiva 22">
            <a:extLst>
              <a:ext uri="{FF2B5EF4-FFF2-40B4-BE49-F238E27FC236}">
                <a16:creationId xmlns:a16="http://schemas.microsoft.com/office/drawing/2014/main" id="{799A6E1A-A04E-481B-B0E8-485384271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1D89E0-DDFE-49C1-AC0C-2CFC067DF17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484360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data 13">
            <a:extLst>
              <a:ext uri="{FF2B5EF4-FFF2-40B4-BE49-F238E27FC236}">
                <a16:creationId xmlns:a16="http://schemas.microsoft.com/office/drawing/2014/main" id="{70F144B8-043A-42AE-8806-13652D4E9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10/05/2019</a:t>
            </a:r>
            <a:endParaRPr lang="it-IT" dirty="0"/>
          </a:p>
        </p:txBody>
      </p:sp>
      <p:sp>
        <p:nvSpPr>
          <p:cNvPr id="6" name="Segnaposto piè di pagina 2">
            <a:extLst>
              <a:ext uri="{FF2B5EF4-FFF2-40B4-BE49-F238E27FC236}">
                <a16:creationId xmlns:a16="http://schemas.microsoft.com/office/drawing/2014/main" id="{866A00B2-F004-4227-9BD2-13892BAFE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Segnaposto numero diapositiva 22">
            <a:extLst>
              <a:ext uri="{FF2B5EF4-FFF2-40B4-BE49-F238E27FC236}">
                <a16:creationId xmlns:a16="http://schemas.microsoft.com/office/drawing/2014/main" id="{FA933B95-67B7-41A9-962F-ED7E33448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7AD92C-EFC8-453D-84D6-63C8DF5448F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336062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Segnaposto data 13">
            <a:extLst>
              <a:ext uri="{FF2B5EF4-FFF2-40B4-BE49-F238E27FC236}">
                <a16:creationId xmlns:a16="http://schemas.microsoft.com/office/drawing/2014/main" id="{A39EF00F-3AF1-4D9A-AC8E-CFADF5B86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10/05/2019</a:t>
            </a:r>
            <a:endParaRPr lang="it-IT" dirty="0"/>
          </a:p>
        </p:txBody>
      </p:sp>
      <p:sp>
        <p:nvSpPr>
          <p:cNvPr id="8" name="Segnaposto piè di pagina 2">
            <a:extLst>
              <a:ext uri="{FF2B5EF4-FFF2-40B4-BE49-F238E27FC236}">
                <a16:creationId xmlns:a16="http://schemas.microsoft.com/office/drawing/2014/main" id="{E93DA62B-C5DA-46A4-9753-C6EC8BDC5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9" name="Segnaposto numero diapositiva 22">
            <a:extLst>
              <a:ext uri="{FF2B5EF4-FFF2-40B4-BE49-F238E27FC236}">
                <a16:creationId xmlns:a16="http://schemas.microsoft.com/office/drawing/2014/main" id="{D8E99C55-709E-47E1-815F-24C23CBE3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58F0B0-BA02-4168-A853-410376CD420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328611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13">
            <a:extLst>
              <a:ext uri="{FF2B5EF4-FFF2-40B4-BE49-F238E27FC236}">
                <a16:creationId xmlns:a16="http://schemas.microsoft.com/office/drawing/2014/main" id="{25B0A75C-DF45-4D52-AD18-DCFD8B48D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10/05/2019</a:t>
            </a:r>
            <a:endParaRPr lang="it-IT" dirty="0"/>
          </a:p>
        </p:txBody>
      </p:sp>
      <p:sp>
        <p:nvSpPr>
          <p:cNvPr id="5" name="Segnaposto piè di pagina 2">
            <a:extLst>
              <a:ext uri="{FF2B5EF4-FFF2-40B4-BE49-F238E27FC236}">
                <a16:creationId xmlns:a16="http://schemas.microsoft.com/office/drawing/2014/main" id="{3B0265C1-E99E-4611-8E14-194B7FCAEA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Segnaposto numero diapositiva 22">
            <a:extLst>
              <a:ext uri="{FF2B5EF4-FFF2-40B4-BE49-F238E27FC236}">
                <a16:creationId xmlns:a16="http://schemas.microsoft.com/office/drawing/2014/main" id="{89C09A43-EBEA-4594-A1D5-0A0A22688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474FBE-9673-418D-BCA0-E399D2E2C5A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515751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3">
            <a:extLst>
              <a:ext uri="{FF2B5EF4-FFF2-40B4-BE49-F238E27FC236}">
                <a16:creationId xmlns:a16="http://schemas.microsoft.com/office/drawing/2014/main" id="{1AA87AAE-0233-4C93-9814-5C256BC20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10/05/2019</a:t>
            </a:r>
            <a:endParaRPr lang="it-IT" dirty="0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1B5A6FFF-7DC5-41E8-A640-40AB52655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" name="Segnaposto numero diapositiva 22">
            <a:extLst>
              <a:ext uri="{FF2B5EF4-FFF2-40B4-BE49-F238E27FC236}">
                <a16:creationId xmlns:a16="http://schemas.microsoft.com/office/drawing/2014/main" id="{B5025BFA-36C8-4F8F-BCF3-7D0DFC9F5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DE9F2-28B9-42D5-A353-3EDAC97B29C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282600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21">
            <a:extLst>
              <a:ext uri="{FF2B5EF4-FFF2-40B4-BE49-F238E27FC236}">
                <a16:creationId xmlns:a16="http://schemas.microsoft.com/office/drawing/2014/main" id="{94E72D0D-A0FA-4EF2-AA4B-13E32B4AB3A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  <a:endParaRPr lang="en-US" altLang="it-IT"/>
          </a:p>
        </p:txBody>
      </p:sp>
      <p:sp>
        <p:nvSpPr>
          <p:cNvPr id="1027" name="Segnaposto testo 12">
            <a:extLst>
              <a:ext uri="{FF2B5EF4-FFF2-40B4-BE49-F238E27FC236}">
                <a16:creationId xmlns:a16="http://schemas.microsoft.com/office/drawing/2014/main" id="{E81E480C-2AAC-467C-AA1D-755B44DF417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  <a:endParaRPr lang="en-US" altLang="it-IT"/>
          </a:p>
        </p:txBody>
      </p:sp>
      <p:sp>
        <p:nvSpPr>
          <p:cNvPr id="14" name="Segnaposto data 13">
            <a:extLst>
              <a:ext uri="{FF2B5EF4-FFF2-40B4-BE49-F238E27FC236}">
                <a16:creationId xmlns:a16="http://schemas.microsoft.com/office/drawing/2014/main" id="{17FF28BA-66A2-44DD-BDD1-232BA6D0AB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it-IT"/>
              <a:t>10/05/2019</a:t>
            </a:r>
            <a:endParaRPr lang="it-IT" dirty="0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AD63CB29-6854-40F7-89A9-2B6D61F817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2"/>
                </a:solidFill>
                <a:latin typeface="Gill Sans MT" panose="020B0502020104020203" pitchFamily="34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23" name="Segnaposto numero diapositiva 22">
            <a:extLst>
              <a:ext uri="{FF2B5EF4-FFF2-40B4-BE49-F238E27FC236}">
                <a16:creationId xmlns:a16="http://schemas.microsoft.com/office/drawing/2014/main" id="{B11E671E-EC6C-406C-A83F-512DF0D216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2"/>
                </a:solidFill>
                <a:latin typeface="Gill Sans MT" panose="020B0502020104020203" pitchFamily="34" charset="0"/>
              </a:defRPr>
            </a:lvl1pPr>
          </a:lstStyle>
          <a:p>
            <a:pPr>
              <a:defRPr/>
            </a:pPr>
            <a:fld id="{A84E87C5-5CBB-4EF6-B250-D556607A3E6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1031" name="Connettore 1 27">
            <a:extLst>
              <a:ext uri="{FF2B5EF4-FFF2-40B4-BE49-F238E27FC236}">
                <a16:creationId xmlns:a16="http://schemas.microsoft.com/office/drawing/2014/main" id="{95E7FDC8-414D-4F09-A284-18C417A5B77A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32" name="Connettore 1 28">
            <a:extLst>
              <a:ext uri="{FF2B5EF4-FFF2-40B4-BE49-F238E27FC236}">
                <a16:creationId xmlns:a16="http://schemas.microsoft.com/office/drawing/2014/main" id="{C2C8F341-C710-4A0D-80C7-C97671B59768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" name="Triangolo isoscele 9">
            <a:extLst>
              <a:ext uri="{FF2B5EF4-FFF2-40B4-BE49-F238E27FC236}">
                <a16:creationId xmlns:a16="http://schemas.microsoft.com/office/drawing/2014/main" id="{87E9BE94-AF30-49B3-B17A-5677ECA8CED3}"/>
              </a:ext>
            </a:extLst>
          </p:cNvPr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2" r:id="rId1"/>
    <p:sldLayoutId id="2147483957" r:id="rId2"/>
    <p:sldLayoutId id="2147483958" r:id="rId3"/>
    <p:sldLayoutId id="2147483959" r:id="rId4"/>
    <p:sldLayoutId id="2147483960" r:id="rId5"/>
    <p:sldLayoutId id="2147483961" r:id="rId6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anose="05040102010807070707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anose="05040102010807070707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anose="05040102010807070707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anose="05000000000000000000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3tJweFc5Z0&amp;index=11&amp;list=PLzugOrS2Z8orHcjh8T3zvqcBX45kLnkIe" TargetMode="External"/><Relationship Id="rId2" Type="http://schemas.openxmlformats.org/officeDocument/2006/relationships/hyperlink" Target="https://www.youtube.com/watch?v=DWrZZGjn_I8&amp;index=10&amp;list=PLzugOrS2Z8orHcjh8T3zvqcBX45kLnkIe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olo 1">
            <a:extLst>
              <a:ext uri="{FF2B5EF4-FFF2-40B4-BE49-F238E27FC236}">
                <a16:creationId xmlns:a16="http://schemas.microsoft.com/office/drawing/2014/main" id="{07DA530B-0F93-43B8-8DFD-B83E790538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it-IT" altLang="it-IT" b="1"/>
              <a:t>Italian income taxes</a:t>
            </a:r>
          </a:p>
        </p:txBody>
      </p:sp>
      <p:sp>
        <p:nvSpPr>
          <p:cNvPr id="2" name="Sottotitolo 1">
            <a:extLst>
              <a:ext uri="{FF2B5EF4-FFF2-40B4-BE49-F238E27FC236}">
                <a16:creationId xmlns:a16="http://schemas.microsoft.com/office/drawing/2014/main" id="{82315EAB-BF5B-4D2E-88F9-CEABA76958F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it-IT" dirty="0" err="1"/>
              <a:t>Introduction</a:t>
            </a:r>
            <a:r>
              <a:rPr lang="it-IT" dirty="0"/>
              <a:t> to </a:t>
            </a:r>
            <a:r>
              <a:rPr lang="it-IT" dirty="0" err="1"/>
              <a:t>Italian</a:t>
            </a:r>
            <a:r>
              <a:rPr lang="it-IT" dirty="0"/>
              <a:t> </a:t>
            </a:r>
            <a:r>
              <a:rPr lang="it-IT" dirty="0" err="1"/>
              <a:t>law</a:t>
            </a:r>
            <a:r>
              <a:rPr lang="it-IT" dirty="0"/>
              <a:t> – Tax </a:t>
            </a:r>
            <a:r>
              <a:rPr lang="it-IT" dirty="0" err="1"/>
              <a:t>law</a:t>
            </a:r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data 13">
            <a:extLst>
              <a:ext uri="{FF2B5EF4-FFF2-40B4-BE49-F238E27FC236}">
                <a16:creationId xmlns:a16="http://schemas.microsoft.com/office/drawing/2014/main" id="{01253A28-AF58-48A7-B961-FCA4317C4251}"/>
              </a:ext>
            </a:extLst>
          </p:cNvPr>
          <p:cNvSpPr txBox="1">
            <a:spLocks noGrp="1"/>
          </p:cNvSpPr>
          <p:nvPr/>
        </p:nvSpPr>
        <p:spPr>
          <a:xfrm>
            <a:off x="6400800" y="6356350"/>
            <a:ext cx="2289175" cy="365125"/>
          </a:xfrm>
          <a:prstGeom prst="rect">
            <a:avLst/>
          </a:prstGeom>
          <a:noFill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03CC81B7-54C8-4348-8054-EEF6E99816D8}" type="datetime1">
              <a:rPr lang="it-IT" sz="1400">
                <a:solidFill>
                  <a:schemeClr val="tx2"/>
                </a:solidFill>
                <a:latin typeface="+mn-lt"/>
                <a:cs typeface="+mn-cs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28/04/2022</a:t>
            </a:fld>
            <a:endParaRPr lang="it-IT" sz="1400" dirty="0">
              <a:solidFill>
                <a:schemeClr val="tx2"/>
              </a:solidFill>
              <a:latin typeface="+mn-lt"/>
              <a:cs typeface="+mn-cs"/>
            </a:endParaRPr>
          </a:p>
        </p:txBody>
      </p:sp>
      <p:sp>
        <p:nvSpPr>
          <p:cNvPr id="13317" name="Titolo 1">
            <a:extLst>
              <a:ext uri="{FF2B5EF4-FFF2-40B4-BE49-F238E27FC236}">
                <a16:creationId xmlns:a16="http://schemas.microsoft.com/office/drawing/2014/main" id="{84F31002-38B5-4EC4-A797-346D3312F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t-IT" altLang="it-IT" b="1" dirty="0" err="1"/>
              <a:t>Income</a:t>
            </a:r>
            <a:r>
              <a:rPr lang="it-IT" altLang="it-IT" b="1" dirty="0"/>
              <a:t> </a:t>
            </a:r>
            <a:r>
              <a:rPr lang="it-IT" altLang="it-IT" b="1" dirty="0" err="1"/>
              <a:t>tax</a:t>
            </a:r>
            <a:r>
              <a:rPr lang="it-IT" altLang="it-IT" b="1" dirty="0"/>
              <a:t> on </a:t>
            </a:r>
            <a:r>
              <a:rPr lang="it-IT" altLang="it-IT" b="1" dirty="0" err="1"/>
              <a:t>individuals</a:t>
            </a:r>
            <a:r>
              <a:rPr lang="it-IT" altLang="it-IT" b="1" dirty="0"/>
              <a:t> </a:t>
            </a:r>
            <a:r>
              <a:rPr lang="it-IT" altLang="it-IT" b="1" dirty="0" smtClean="0"/>
              <a:t>4/6</a:t>
            </a:r>
            <a:endParaRPr lang="it-IT" altLang="it-IT" b="1" dirty="0"/>
          </a:p>
        </p:txBody>
      </p:sp>
      <p:sp>
        <p:nvSpPr>
          <p:cNvPr id="13318" name="Segnaposto numero diapositiva 3">
            <a:extLst>
              <a:ext uri="{FF2B5EF4-FFF2-40B4-BE49-F238E27FC236}">
                <a16:creationId xmlns:a16="http://schemas.microsoft.com/office/drawing/2014/main" id="{2D1A4CEC-07C8-436A-AE62-50B90F73E53F}"/>
              </a:ext>
            </a:extLst>
          </p:cNvPr>
          <p:cNvSpPr txBox="1">
            <a:spLocks noGrp="1"/>
          </p:cNvSpPr>
          <p:nvPr/>
        </p:nvSpPr>
        <p:spPr bwMode="auto">
          <a:xfrm>
            <a:off x="612775" y="6356350"/>
            <a:ext cx="1981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F6E3C88-A0D2-4020-B6BA-E48FC8344FBC}" type="slidenum">
              <a:rPr lang="it-IT" altLang="it-IT" sz="1400">
                <a:solidFill>
                  <a:schemeClr val="tx2"/>
                </a:solidFill>
                <a:latin typeface="Gill Sans MT" panose="020B0502020104020203" pitchFamily="34" charset="0"/>
              </a:rPr>
              <a:pPr eaLnBrk="1" hangingPunct="1"/>
              <a:t>10</a:t>
            </a:fld>
            <a:endParaRPr lang="it-IT" altLang="it-IT" sz="1400">
              <a:solidFill>
                <a:schemeClr val="tx2"/>
              </a:solidFill>
              <a:latin typeface="Gill Sans MT" panose="020B0502020104020203" pitchFamily="34" charset="0"/>
            </a:endParaRPr>
          </a:p>
        </p:txBody>
      </p:sp>
      <p:sp>
        <p:nvSpPr>
          <p:cNvPr id="13319" name="Segnaposto contenuto 2">
            <a:extLst>
              <a:ext uri="{FF2B5EF4-FFF2-40B4-BE49-F238E27FC236}">
                <a16:creationId xmlns:a16="http://schemas.microsoft.com/office/drawing/2014/main" id="{2B721525-1E20-4D1B-84E1-AD217B72E57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algn="just" eaLnBrk="1" hangingPunct="1"/>
            <a:r>
              <a:rPr lang="en-GB" altLang="it-IT" u="sng" dirty="0"/>
              <a:t>The </a:t>
            </a:r>
            <a:r>
              <a:rPr lang="en-GB" altLang="it-IT" b="1" u="sng" dirty="0"/>
              <a:t>familiar</a:t>
            </a:r>
            <a:r>
              <a:rPr lang="en-GB" altLang="it-IT" u="sng" dirty="0"/>
              <a:t> and </a:t>
            </a:r>
            <a:r>
              <a:rPr lang="en-GB" altLang="it-IT" b="1" u="sng" dirty="0"/>
              <a:t>personal</a:t>
            </a:r>
            <a:r>
              <a:rPr lang="en-GB" altLang="it-IT" u="sng" dirty="0"/>
              <a:t> situation of the taxpayer is taken into account,</a:t>
            </a:r>
            <a:r>
              <a:rPr lang="en-GB" altLang="it-IT" dirty="0"/>
              <a:t> so that some personal expenses are deductible</a:t>
            </a:r>
          </a:p>
          <a:p>
            <a:pPr algn="just" eaLnBrk="1" hangingPunct="1"/>
            <a:r>
              <a:rPr lang="en-GB" altLang="it-IT" dirty="0"/>
              <a:t>Income is indeed reduced by some </a:t>
            </a:r>
            <a:r>
              <a:rPr lang="en-GB" altLang="it-IT" b="1" dirty="0"/>
              <a:t>deductions</a:t>
            </a:r>
          </a:p>
          <a:p>
            <a:r>
              <a:rPr lang="en-US" altLang="it-IT" dirty="0">
                <a:solidFill>
                  <a:srgbClr val="7030A0"/>
                </a:solidFill>
              </a:rPr>
              <a:t>Examples</a:t>
            </a:r>
            <a:r>
              <a:rPr lang="en-US" altLang="it-IT" dirty="0"/>
              <a:t>:</a:t>
            </a:r>
          </a:p>
          <a:p>
            <a:pPr lvl="1"/>
            <a:r>
              <a:rPr lang="en-US" altLang="it-IT" dirty="0"/>
              <a:t>Social and insurance contributions paid in compliance with legislative dispositions;</a:t>
            </a:r>
          </a:p>
          <a:p>
            <a:pPr lvl="1"/>
            <a:r>
              <a:rPr lang="en-US" altLang="it-IT" dirty="0"/>
              <a:t>Contributions for complementary welfare and for premiums and contributions paid to individual pension schemes;</a:t>
            </a:r>
          </a:p>
          <a:p>
            <a:pPr lvl="1"/>
            <a:r>
              <a:rPr lang="en-US" altLang="it-IT" dirty="0"/>
              <a:t>Spontaneous donations in favor of religious institutions;</a:t>
            </a:r>
          </a:p>
          <a:p>
            <a:pPr lvl="1"/>
            <a:r>
              <a:rPr lang="en-US" altLang="it-IT" dirty="0"/>
              <a:t>Medical expenses and specific assistance expenses for disabled people.</a:t>
            </a:r>
          </a:p>
          <a:p>
            <a:pPr algn="just" eaLnBrk="1" hangingPunct="1"/>
            <a:endParaRPr lang="en-GB" altLang="it-IT" dirty="0"/>
          </a:p>
        </p:txBody>
      </p:sp>
      <p:sp>
        <p:nvSpPr>
          <p:cNvPr id="2" name="Segnaposto data 4">
            <a:extLst>
              <a:ext uri="{FF2B5EF4-FFF2-40B4-BE49-F238E27FC236}">
                <a16:creationId xmlns:a16="http://schemas.microsoft.com/office/drawing/2014/main" id="{07C3FE48-1BB3-4C35-ACB3-EF23FBEA64FA}"/>
              </a:ext>
            </a:extLst>
          </p:cNvPr>
          <p:cNvSpPr txBox="1">
            <a:spLocks noGrp="1"/>
          </p:cNvSpPr>
          <p:nvPr/>
        </p:nvSpPr>
        <p:spPr bwMode="auto">
          <a:xfrm>
            <a:off x="6400800" y="6356350"/>
            <a:ext cx="2289175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fld id="{B7D4F045-F288-4682-94CC-0DEF7B772787}" type="datetime1">
              <a:rPr lang="it-IT" sz="1400">
                <a:solidFill>
                  <a:schemeClr val="tx2"/>
                </a:solidFill>
                <a:latin typeface="+mn-lt"/>
                <a:cs typeface="+mn-cs"/>
              </a:rPr>
              <a:pPr eaLnBrk="1" hangingPunct="1">
                <a:defRPr/>
              </a:pPr>
              <a:t>28/04/2022</a:t>
            </a:fld>
            <a:endParaRPr lang="it-IT" sz="1400">
              <a:solidFill>
                <a:schemeClr val="tx2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itolo 1">
            <a:extLst>
              <a:ext uri="{FF2B5EF4-FFF2-40B4-BE49-F238E27FC236}">
                <a16:creationId xmlns:a16="http://schemas.microsoft.com/office/drawing/2014/main" id="{94D794C7-F60B-4140-A8BB-126F16770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altLang="it-IT"/>
              <a:t>How is Iperf calculated?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8543B5F-E764-459E-B574-EA2655E3DFAA}"/>
              </a:ext>
            </a:extLst>
          </p:cNvPr>
          <p:cNvSpPr txBox="1">
            <a:spLocks noGrp="1"/>
          </p:cNvSpPr>
          <p:nvPr/>
        </p:nvSpPr>
        <p:spPr>
          <a:xfrm>
            <a:off x="6400800" y="6356350"/>
            <a:ext cx="2289175" cy="365125"/>
          </a:xfrm>
          <a:prstGeom prst="rect">
            <a:avLst/>
          </a:prstGeom>
          <a:noFill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899F6FB9-94A7-4363-8F38-44D13545B514}" type="datetime1">
              <a:rPr lang="it-IT" sz="1400">
                <a:solidFill>
                  <a:schemeClr val="tx2"/>
                </a:solidFill>
                <a:latin typeface="+mn-lt"/>
                <a:cs typeface="+mn-cs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28/04/2022</a:t>
            </a:fld>
            <a:endParaRPr lang="it-IT" sz="1400" dirty="0">
              <a:solidFill>
                <a:schemeClr val="tx2"/>
              </a:solidFill>
              <a:latin typeface="+mn-lt"/>
              <a:cs typeface="+mn-cs"/>
            </a:endParaRPr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FCB6048E-FC42-4B19-B5D8-9F54172188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513" y="1143000"/>
            <a:ext cx="8269287" cy="434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 algn="ctr">
              <a:spcBef>
                <a:spcPct val="500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None/>
            </a:pPr>
            <a:endParaRPr lang="en-GB" altLang="it-IT" sz="2400">
              <a:solidFill>
                <a:schemeClr val="tx2"/>
              </a:solidFill>
              <a:latin typeface="Gill Sans MT" panose="020B0502020104020203" pitchFamily="34" charset="0"/>
            </a:endParaRPr>
          </a:p>
          <a:p>
            <a:pPr lvl="1" algn="ctr">
              <a:spcBef>
                <a:spcPct val="500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None/>
            </a:pPr>
            <a:r>
              <a:rPr lang="en-GB" altLang="it-IT" sz="2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Ʃ </a:t>
            </a:r>
            <a:r>
              <a:rPr lang="en-GB" altLang="it-IT" sz="2400">
                <a:solidFill>
                  <a:schemeClr val="tx2"/>
                </a:solidFill>
                <a:latin typeface="Gill Sans MT" panose="020B0502020104020203" pitchFamily="34" charset="0"/>
              </a:rPr>
              <a:t>Total income</a:t>
            </a:r>
          </a:p>
          <a:p>
            <a:pPr lvl="1" algn="ctr">
              <a:spcBef>
                <a:spcPct val="50000"/>
              </a:spcBef>
              <a:buClr>
                <a:schemeClr val="accent2"/>
              </a:buClr>
              <a:buSzPct val="76000"/>
            </a:pPr>
            <a:r>
              <a:rPr lang="en-GB" altLang="it-IT" sz="2400">
                <a:solidFill>
                  <a:schemeClr val="tx2"/>
                </a:solidFill>
                <a:latin typeface="Gill Sans MT" panose="020B0502020104020203" pitchFamily="34" charset="0"/>
              </a:rPr>
              <a:t>- deductible costs</a:t>
            </a:r>
          </a:p>
          <a:p>
            <a:pPr lvl="1" algn="ctr">
              <a:spcBef>
                <a:spcPct val="50000"/>
              </a:spcBef>
              <a:buClr>
                <a:schemeClr val="accent2"/>
              </a:buClr>
              <a:buSzPct val="76000"/>
            </a:pPr>
            <a:r>
              <a:rPr lang="en-GB" altLang="it-IT" sz="2400">
                <a:solidFill>
                  <a:schemeClr val="tx2"/>
                </a:solidFill>
                <a:latin typeface="Gill Sans MT" panose="020B0502020104020203" pitchFamily="34" charset="0"/>
              </a:rPr>
              <a:t>= taxable income</a:t>
            </a:r>
          </a:p>
          <a:p>
            <a:pPr lvl="1" algn="ctr">
              <a:spcBef>
                <a:spcPct val="50000"/>
              </a:spcBef>
              <a:buClr>
                <a:schemeClr val="accent2"/>
              </a:buClr>
              <a:buSzPct val="76000"/>
            </a:pPr>
            <a:r>
              <a:rPr lang="en-GB" altLang="it-IT" sz="2400" i="1">
                <a:solidFill>
                  <a:schemeClr val="tx2"/>
                </a:solidFill>
                <a:latin typeface="Gill Sans MT" panose="020B0502020104020203" pitchFamily="34" charset="0"/>
              </a:rPr>
              <a:t>Application of rates</a:t>
            </a:r>
          </a:p>
          <a:p>
            <a:pPr lvl="1" algn="ctr">
              <a:spcBef>
                <a:spcPct val="50000"/>
              </a:spcBef>
              <a:buClr>
                <a:schemeClr val="accent2"/>
              </a:buClr>
              <a:buSzPct val="76000"/>
            </a:pPr>
            <a:r>
              <a:rPr lang="en-GB" altLang="it-IT" sz="2400">
                <a:solidFill>
                  <a:schemeClr val="tx2"/>
                </a:solidFill>
                <a:latin typeface="Gill Sans MT" panose="020B0502020104020203" pitchFamily="34" charset="0"/>
              </a:rPr>
              <a:t>= gross Iperf</a:t>
            </a:r>
          </a:p>
          <a:p>
            <a:pPr lvl="1" algn="ctr">
              <a:spcBef>
                <a:spcPct val="50000"/>
              </a:spcBef>
              <a:buClr>
                <a:schemeClr val="accent2"/>
              </a:buClr>
              <a:buSzPct val="76000"/>
            </a:pPr>
            <a:r>
              <a:rPr lang="en-GB" altLang="it-IT" sz="2400">
                <a:solidFill>
                  <a:schemeClr val="tx2"/>
                </a:solidFill>
                <a:latin typeface="Gill Sans MT" panose="020B0502020104020203" pitchFamily="34" charset="0"/>
              </a:rPr>
              <a:t>- allowances (family members, costs incurred, etc)</a:t>
            </a:r>
          </a:p>
          <a:p>
            <a:pPr lvl="1" algn="ctr">
              <a:spcBef>
                <a:spcPct val="50000"/>
              </a:spcBef>
              <a:buClr>
                <a:schemeClr val="accent2"/>
              </a:buClr>
              <a:buSzPct val="76000"/>
            </a:pPr>
            <a:r>
              <a:rPr lang="en-GB" altLang="it-IT" sz="2400">
                <a:solidFill>
                  <a:schemeClr val="tx2"/>
                </a:solidFill>
                <a:latin typeface="Gill Sans MT" panose="020B0502020104020203" pitchFamily="34" charset="0"/>
              </a:rPr>
              <a:t>= </a:t>
            </a:r>
            <a:r>
              <a:rPr lang="en-GB" altLang="it-IT" sz="2400" b="1">
                <a:solidFill>
                  <a:schemeClr val="tx2"/>
                </a:solidFill>
                <a:latin typeface="Gill Sans MT" panose="020B0502020104020203" pitchFamily="34" charset="0"/>
              </a:rPr>
              <a:t>net Iperf</a:t>
            </a:r>
          </a:p>
        </p:txBody>
      </p:sp>
      <p:sp>
        <p:nvSpPr>
          <p:cNvPr id="2" name="Segnaposto data 1">
            <a:extLst>
              <a:ext uri="{FF2B5EF4-FFF2-40B4-BE49-F238E27FC236}">
                <a16:creationId xmlns:a16="http://schemas.microsoft.com/office/drawing/2014/main" id="{5A80A155-53F0-4A4B-B229-209C756D0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2784139-6ADE-4378-9653-FB1FDACEFD94}" type="datetime1">
              <a:rPr lang="it-IT" smtClean="0"/>
              <a:t>28/04/2022</a:t>
            </a:fld>
            <a:endParaRPr lang="it-IT" dirty="0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41E10497-CED9-4CA2-ADD4-4BF00E1C4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1D89E0-DDFE-49C1-AC0C-2CFC067DF174}" type="slidenum">
              <a:rPr lang="it-IT" altLang="it-IT" smtClean="0"/>
              <a:pPr>
                <a:defRPr/>
              </a:pPr>
              <a:t>11</a:t>
            </a:fld>
            <a:endParaRPr lang="it-IT" altLang="it-IT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CD8C6673-3081-460F-A2B6-ADE68E1BFEB3}"/>
              </a:ext>
            </a:extLst>
          </p:cNvPr>
          <p:cNvSpPr/>
          <p:nvPr/>
        </p:nvSpPr>
        <p:spPr>
          <a:xfrm>
            <a:off x="1371599" y="4390373"/>
            <a:ext cx="6676373" cy="58872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25123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olo 1">
            <a:extLst>
              <a:ext uri="{FF2B5EF4-FFF2-40B4-BE49-F238E27FC236}">
                <a16:creationId xmlns:a16="http://schemas.microsoft.com/office/drawing/2014/main" id="{298C8682-5831-45ED-A70B-EAED49D48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altLang="it-IT" b="1" dirty="0" err="1"/>
              <a:t>Detractions</a:t>
            </a:r>
            <a:endParaRPr lang="it-IT" altLang="it-IT" b="1" dirty="0"/>
          </a:p>
        </p:txBody>
      </p:sp>
      <p:sp>
        <p:nvSpPr>
          <p:cNvPr id="14340" name="Segnaposto contenuto 2">
            <a:extLst>
              <a:ext uri="{FF2B5EF4-FFF2-40B4-BE49-F238E27FC236}">
                <a16:creationId xmlns:a16="http://schemas.microsoft.com/office/drawing/2014/main" id="{43ABC09D-A6CD-4A53-B57C-718AEAB2ECA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en-US" altLang="it-IT"/>
              <a:t>Concessions consisting in the possibility of subtracting certain sums from the gross tax;</a:t>
            </a:r>
          </a:p>
          <a:p>
            <a:r>
              <a:rPr lang="en-US" altLang="it-IT"/>
              <a:t>For </a:t>
            </a:r>
            <a:r>
              <a:rPr lang="en-US" altLang="it-IT">
                <a:solidFill>
                  <a:srgbClr val="7030A0"/>
                </a:solidFill>
              </a:rPr>
              <a:t>example</a:t>
            </a:r>
            <a:r>
              <a:rPr lang="en-US" altLang="it-IT"/>
              <a:t>, the following items give the right to tax detraction, to the fixed amount of 19%:</a:t>
            </a:r>
          </a:p>
          <a:p>
            <a:pPr lvl="1"/>
            <a:r>
              <a:rPr lang="en-US" altLang="it-IT"/>
              <a:t>Medical expenses, for amounts higher than 129,11 euro;</a:t>
            </a:r>
          </a:p>
          <a:p>
            <a:pPr lvl="1"/>
            <a:r>
              <a:rPr lang="en-US" altLang="it-IT"/>
              <a:t>Interests paid on loans taken out for the purchase of the main residence;</a:t>
            </a:r>
          </a:p>
          <a:p>
            <a:pPr lvl="1"/>
            <a:r>
              <a:rPr lang="en-US" altLang="it-IT"/>
              <a:t>Interests paid for agricultural loans and mortgages;</a:t>
            </a:r>
          </a:p>
          <a:p>
            <a:pPr lvl="1"/>
            <a:r>
              <a:rPr lang="en-US" altLang="it-IT"/>
              <a:t>Funeral expenses;</a:t>
            </a:r>
          </a:p>
          <a:p>
            <a:pPr lvl="1"/>
            <a:r>
              <a:rPr lang="en-US" altLang="it-IT"/>
              <a:t>School fees;</a:t>
            </a:r>
          </a:p>
          <a:p>
            <a:pPr lvl="1"/>
            <a:r>
              <a:rPr lang="en-US" altLang="it-IT"/>
              <a:t>Veterinary expenses;</a:t>
            </a:r>
          </a:p>
          <a:p>
            <a:pPr lvl="1"/>
            <a:r>
              <a:rPr lang="en-US" altLang="it-IT"/>
              <a:t>Donations to Onlus organizations.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EC1A99D-E188-4A11-9E64-9271E46E856B}"/>
              </a:ext>
            </a:extLst>
          </p:cNvPr>
          <p:cNvSpPr txBox="1">
            <a:spLocks noGrp="1"/>
          </p:cNvSpPr>
          <p:nvPr/>
        </p:nvSpPr>
        <p:spPr>
          <a:xfrm>
            <a:off x="6400800" y="6356350"/>
            <a:ext cx="2289175" cy="365125"/>
          </a:xfrm>
          <a:prstGeom prst="rect">
            <a:avLst/>
          </a:prstGeom>
          <a:noFill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D31D1750-0B56-42FA-A5E3-F48F0309084F}" type="datetime1">
              <a:rPr lang="it-IT" sz="1400">
                <a:solidFill>
                  <a:schemeClr val="tx2"/>
                </a:solidFill>
                <a:latin typeface="+mn-lt"/>
                <a:cs typeface="+mn-cs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28/04/2022</a:t>
            </a:fld>
            <a:endParaRPr lang="it-IT" sz="1400" dirty="0">
              <a:solidFill>
                <a:schemeClr val="tx2"/>
              </a:solidFill>
              <a:latin typeface="+mn-lt"/>
              <a:cs typeface="+mn-cs"/>
            </a:endParaRPr>
          </a:p>
        </p:txBody>
      </p:sp>
      <p:sp>
        <p:nvSpPr>
          <p:cNvPr id="2" name="Segnaposto data 1">
            <a:extLst>
              <a:ext uri="{FF2B5EF4-FFF2-40B4-BE49-F238E27FC236}">
                <a16:creationId xmlns:a16="http://schemas.microsoft.com/office/drawing/2014/main" id="{261D0532-05ED-4BEF-BD8A-B1E736108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FF3022-50F7-4D9C-B730-982DB13FA44A}" type="datetime1">
              <a:rPr lang="it-IT" smtClean="0"/>
              <a:t>28/04/2022</a:t>
            </a:fld>
            <a:endParaRPr lang="it-IT" dirty="0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42C88B7E-BDF9-440F-AD5F-5993236B9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1D89E0-DDFE-49C1-AC0C-2CFC067DF174}" type="slidenum">
              <a:rPr lang="it-IT" altLang="it-IT" smtClean="0"/>
              <a:pPr>
                <a:defRPr/>
              </a:pPr>
              <a:t>12</a:t>
            </a:fld>
            <a:endParaRPr lang="it-IT" altLang="it-IT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data 13">
            <a:extLst>
              <a:ext uri="{FF2B5EF4-FFF2-40B4-BE49-F238E27FC236}">
                <a16:creationId xmlns:a16="http://schemas.microsoft.com/office/drawing/2014/main" id="{5657A1A1-BFB5-408E-AEDE-5862AF777D14}"/>
              </a:ext>
            </a:extLst>
          </p:cNvPr>
          <p:cNvSpPr txBox="1">
            <a:spLocks noGrp="1"/>
          </p:cNvSpPr>
          <p:nvPr/>
        </p:nvSpPr>
        <p:spPr>
          <a:xfrm>
            <a:off x="6400800" y="6356350"/>
            <a:ext cx="2289175" cy="365125"/>
          </a:xfrm>
          <a:prstGeom prst="rect">
            <a:avLst/>
          </a:prstGeom>
          <a:noFill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927E4D8C-581C-4269-92B3-D9E49FF63AB6}" type="datetime1">
              <a:rPr lang="it-IT" sz="1400">
                <a:solidFill>
                  <a:schemeClr val="tx2"/>
                </a:solidFill>
                <a:latin typeface="+mn-lt"/>
                <a:cs typeface="+mn-cs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28/04/2022</a:t>
            </a:fld>
            <a:endParaRPr lang="it-IT" sz="1400" dirty="0">
              <a:solidFill>
                <a:schemeClr val="tx2"/>
              </a:solidFill>
              <a:latin typeface="+mn-lt"/>
              <a:cs typeface="+mn-cs"/>
            </a:endParaRPr>
          </a:p>
        </p:txBody>
      </p:sp>
      <p:sp>
        <p:nvSpPr>
          <p:cNvPr id="15365" name="Titolo 1">
            <a:extLst>
              <a:ext uri="{FF2B5EF4-FFF2-40B4-BE49-F238E27FC236}">
                <a16:creationId xmlns:a16="http://schemas.microsoft.com/office/drawing/2014/main" id="{1D835E38-9818-42D8-9BA1-E77F88ECF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t-IT" altLang="it-IT" b="1" dirty="0" err="1"/>
              <a:t>Income</a:t>
            </a:r>
            <a:r>
              <a:rPr lang="it-IT" altLang="it-IT" b="1" dirty="0"/>
              <a:t> </a:t>
            </a:r>
            <a:r>
              <a:rPr lang="it-IT" altLang="it-IT" b="1" dirty="0" err="1"/>
              <a:t>tax</a:t>
            </a:r>
            <a:r>
              <a:rPr lang="it-IT" altLang="it-IT" b="1" dirty="0"/>
              <a:t> on </a:t>
            </a:r>
            <a:r>
              <a:rPr lang="it-IT" altLang="it-IT" b="1" dirty="0" err="1"/>
              <a:t>individuals</a:t>
            </a:r>
            <a:r>
              <a:rPr lang="it-IT" altLang="it-IT" b="1" dirty="0"/>
              <a:t> </a:t>
            </a:r>
            <a:r>
              <a:rPr lang="it-IT" altLang="it-IT" b="1" dirty="0" smtClean="0"/>
              <a:t>5/6</a:t>
            </a:r>
            <a:endParaRPr lang="en-GB" altLang="it-IT" dirty="0"/>
          </a:p>
        </p:txBody>
      </p:sp>
      <p:sp>
        <p:nvSpPr>
          <p:cNvPr id="15366" name="Segnaposto numero diapositiva 3">
            <a:extLst>
              <a:ext uri="{FF2B5EF4-FFF2-40B4-BE49-F238E27FC236}">
                <a16:creationId xmlns:a16="http://schemas.microsoft.com/office/drawing/2014/main" id="{89CE5B30-2330-4694-8EC1-C68193B6E84E}"/>
              </a:ext>
            </a:extLst>
          </p:cNvPr>
          <p:cNvSpPr txBox="1">
            <a:spLocks noGrp="1"/>
          </p:cNvSpPr>
          <p:nvPr/>
        </p:nvSpPr>
        <p:spPr bwMode="auto">
          <a:xfrm>
            <a:off x="612775" y="6356350"/>
            <a:ext cx="1981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69B0770-0452-4DF1-92FC-A8B6C4A3006E}" type="slidenum">
              <a:rPr lang="it-IT" altLang="it-IT" sz="1400">
                <a:solidFill>
                  <a:schemeClr val="tx2"/>
                </a:solidFill>
                <a:latin typeface="Gill Sans MT" panose="020B0502020104020203" pitchFamily="34" charset="0"/>
              </a:rPr>
              <a:pPr eaLnBrk="1" hangingPunct="1"/>
              <a:t>13</a:t>
            </a:fld>
            <a:endParaRPr lang="it-IT" altLang="it-IT" sz="1400">
              <a:solidFill>
                <a:schemeClr val="tx2"/>
              </a:solidFill>
              <a:latin typeface="Gill Sans MT" panose="020B0502020104020203" pitchFamily="34" charset="0"/>
            </a:endParaRPr>
          </a:p>
        </p:txBody>
      </p:sp>
      <p:sp>
        <p:nvSpPr>
          <p:cNvPr id="15367" name="Segnaposto contenuto 2">
            <a:extLst>
              <a:ext uri="{FF2B5EF4-FFF2-40B4-BE49-F238E27FC236}">
                <a16:creationId xmlns:a16="http://schemas.microsoft.com/office/drawing/2014/main" id="{707852C2-CEED-40A2-B50C-91A2D2D0A5D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algn="just" eaLnBrk="1" hangingPunct="1"/>
            <a:r>
              <a:rPr lang="en-GB" altLang="it-IT" dirty="0" smtClean="0"/>
              <a:t>IT </a:t>
            </a:r>
            <a:r>
              <a:rPr lang="en-GB" altLang="it-IT" dirty="0"/>
              <a:t>Individual Income tax is based on </a:t>
            </a:r>
            <a:r>
              <a:rPr lang="en-GB" altLang="it-IT" b="1" dirty="0"/>
              <a:t>progressive tax rates</a:t>
            </a:r>
            <a:r>
              <a:rPr lang="en-GB" altLang="it-IT" dirty="0"/>
              <a:t>, that means </a:t>
            </a:r>
            <a:r>
              <a:rPr lang="en-GB" altLang="it-IT" b="1" u="sng" dirty="0">
                <a:solidFill>
                  <a:srgbClr val="00B050"/>
                </a:solidFill>
              </a:rPr>
              <a:t>progressively higher tax rates are applied as earnings reach higher levels</a:t>
            </a:r>
          </a:p>
          <a:p>
            <a:pPr algn="just" eaLnBrk="1" hangingPunct="1"/>
            <a:r>
              <a:rPr lang="en-GB" altLang="it-IT" dirty="0" smtClean="0"/>
              <a:t>The </a:t>
            </a:r>
            <a:r>
              <a:rPr lang="en-GB" altLang="it-IT" dirty="0"/>
              <a:t>progressive principle </a:t>
            </a:r>
            <a:r>
              <a:rPr lang="en-GB" altLang="it-IT" dirty="0">
                <a:solidFill>
                  <a:srgbClr val="FF0000"/>
                </a:solidFill>
              </a:rPr>
              <a:t>doesn’t apply </a:t>
            </a:r>
            <a:r>
              <a:rPr lang="en-GB" altLang="it-IT" dirty="0"/>
              <a:t>to some types of income, which are exempt (not subject to tax) or taxed with a withholding </a:t>
            </a:r>
            <a:r>
              <a:rPr lang="en-GB" altLang="it-IT" dirty="0" smtClean="0"/>
              <a:t>tax</a:t>
            </a:r>
          </a:p>
          <a:p>
            <a:pPr algn="just" eaLnBrk="1" hangingPunct="1"/>
            <a:r>
              <a:rPr lang="en-GB" altLang="it-IT" dirty="0"/>
              <a:t>The progressivity is supported by </a:t>
            </a:r>
            <a:r>
              <a:rPr lang="en-GB" altLang="it-IT" b="1" dirty="0"/>
              <a:t>art. 53 of IT Constitution</a:t>
            </a:r>
            <a:r>
              <a:rPr lang="en-GB" altLang="it-IT" dirty="0"/>
              <a:t>, according to which the tax system is based on the progressivity principle</a:t>
            </a:r>
          </a:p>
          <a:p>
            <a:pPr algn="just" eaLnBrk="1" hangingPunct="1"/>
            <a:r>
              <a:rPr lang="en-GB" altLang="it-IT" dirty="0" smtClean="0"/>
              <a:t>The </a:t>
            </a:r>
            <a:r>
              <a:rPr lang="en-GB" altLang="it-IT" dirty="0"/>
              <a:t>Constitutional provision is fulfilled when a significant tax is progressive, and that is the case for the individual income tax</a:t>
            </a:r>
          </a:p>
          <a:p>
            <a:pPr algn="just" eaLnBrk="1" hangingPunct="1"/>
            <a:endParaRPr lang="en-GB" altLang="it-IT" dirty="0"/>
          </a:p>
        </p:txBody>
      </p:sp>
      <p:sp>
        <p:nvSpPr>
          <p:cNvPr id="2" name="Segnaposto data 4">
            <a:extLst>
              <a:ext uri="{FF2B5EF4-FFF2-40B4-BE49-F238E27FC236}">
                <a16:creationId xmlns:a16="http://schemas.microsoft.com/office/drawing/2014/main" id="{344280D2-4C61-4BE3-B67E-A25ECAA01165}"/>
              </a:ext>
            </a:extLst>
          </p:cNvPr>
          <p:cNvSpPr txBox="1">
            <a:spLocks noGrp="1"/>
          </p:cNvSpPr>
          <p:nvPr/>
        </p:nvSpPr>
        <p:spPr bwMode="auto">
          <a:xfrm>
            <a:off x="6400800" y="6356350"/>
            <a:ext cx="2289175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fld id="{9E748957-7D11-4472-B89A-0467AC5CCB13}" type="datetime1">
              <a:rPr lang="it-IT" sz="1400">
                <a:solidFill>
                  <a:schemeClr val="tx2"/>
                </a:solidFill>
                <a:latin typeface="+mn-lt"/>
                <a:cs typeface="+mn-cs"/>
              </a:rPr>
              <a:pPr eaLnBrk="1" hangingPunct="1">
                <a:defRPr/>
              </a:pPr>
              <a:t>28/04/2022</a:t>
            </a:fld>
            <a:endParaRPr lang="it-IT" sz="1400">
              <a:solidFill>
                <a:schemeClr val="tx2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data 13">
            <a:extLst>
              <a:ext uri="{FF2B5EF4-FFF2-40B4-BE49-F238E27FC236}">
                <a16:creationId xmlns:a16="http://schemas.microsoft.com/office/drawing/2014/main" id="{2D659C5D-B451-4D02-8CD5-C2605AB7CE41}"/>
              </a:ext>
            </a:extLst>
          </p:cNvPr>
          <p:cNvSpPr txBox="1">
            <a:spLocks noGrp="1"/>
          </p:cNvSpPr>
          <p:nvPr/>
        </p:nvSpPr>
        <p:spPr>
          <a:xfrm>
            <a:off x="6400800" y="6356350"/>
            <a:ext cx="2289175" cy="365125"/>
          </a:xfrm>
          <a:prstGeom prst="rect">
            <a:avLst/>
          </a:prstGeom>
          <a:noFill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397FCF59-FB69-4D4E-8B5C-F1F8E6D6A513}" type="datetime1">
              <a:rPr lang="it-IT" sz="1400">
                <a:solidFill>
                  <a:schemeClr val="tx2"/>
                </a:solidFill>
                <a:latin typeface="+mn-lt"/>
                <a:cs typeface="+mn-cs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28/04/2022</a:t>
            </a:fld>
            <a:endParaRPr lang="it-IT" sz="1400" dirty="0">
              <a:solidFill>
                <a:schemeClr val="tx2"/>
              </a:solidFill>
              <a:latin typeface="+mn-lt"/>
              <a:cs typeface="+mn-cs"/>
            </a:endParaRPr>
          </a:p>
        </p:txBody>
      </p:sp>
      <p:sp>
        <p:nvSpPr>
          <p:cNvPr id="17413" name="Titolo 1">
            <a:extLst>
              <a:ext uri="{FF2B5EF4-FFF2-40B4-BE49-F238E27FC236}">
                <a16:creationId xmlns:a16="http://schemas.microsoft.com/office/drawing/2014/main" id="{6A04960E-624F-4EE1-84B1-B6A6922A1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t-IT" altLang="it-IT" b="1" dirty="0" err="1"/>
              <a:t>Income</a:t>
            </a:r>
            <a:r>
              <a:rPr lang="it-IT" altLang="it-IT" b="1" dirty="0"/>
              <a:t> </a:t>
            </a:r>
            <a:r>
              <a:rPr lang="it-IT" altLang="it-IT" b="1" dirty="0" err="1"/>
              <a:t>tax</a:t>
            </a:r>
            <a:r>
              <a:rPr lang="it-IT" altLang="it-IT" b="1" dirty="0"/>
              <a:t> on </a:t>
            </a:r>
            <a:r>
              <a:rPr lang="it-IT" altLang="it-IT" b="1" dirty="0" err="1"/>
              <a:t>individuals</a:t>
            </a:r>
            <a:r>
              <a:rPr lang="it-IT" altLang="it-IT" b="1" dirty="0"/>
              <a:t> </a:t>
            </a:r>
            <a:r>
              <a:rPr lang="it-IT" altLang="it-IT" b="1" dirty="0" smtClean="0"/>
              <a:t>6/6</a:t>
            </a:r>
            <a:endParaRPr lang="it-IT" altLang="it-IT" b="1" dirty="0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362DBB7-C413-4E36-A2A5-112B94D3A68C}"/>
              </a:ext>
            </a:extLst>
          </p:cNvPr>
          <p:cNvSpPr txBox="1">
            <a:spLocks noGrp="1"/>
          </p:cNvSpPr>
          <p:nvPr/>
        </p:nvSpPr>
        <p:spPr>
          <a:xfrm>
            <a:off x="6400800" y="6356350"/>
            <a:ext cx="2289175" cy="365125"/>
          </a:xfrm>
          <a:prstGeom prst="rect">
            <a:avLst/>
          </a:prstGeom>
          <a:noFill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F9191A10-CE9B-4D29-A155-A924A03E364E}" type="datetime1">
              <a:rPr lang="it-IT" sz="1400">
                <a:solidFill>
                  <a:schemeClr val="tx2"/>
                </a:solidFill>
                <a:latin typeface="+mn-lt"/>
                <a:cs typeface="+mn-cs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28/04/2022</a:t>
            </a:fld>
            <a:endParaRPr lang="it-IT" sz="1400" dirty="0">
              <a:solidFill>
                <a:schemeClr val="tx2"/>
              </a:solidFill>
              <a:latin typeface="+mn-lt"/>
              <a:cs typeface="+mn-cs"/>
            </a:endParaRPr>
          </a:p>
        </p:txBody>
      </p:sp>
      <p:sp>
        <p:nvSpPr>
          <p:cNvPr id="17415" name="Segnaposto numero diapositiva 3">
            <a:extLst>
              <a:ext uri="{FF2B5EF4-FFF2-40B4-BE49-F238E27FC236}">
                <a16:creationId xmlns:a16="http://schemas.microsoft.com/office/drawing/2014/main" id="{D5F8D51D-FF2B-40B6-8E81-C7CF2586CADA}"/>
              </a:ext>
            </a:extLst>
          </p:cNvPr>
          <p:cNvSpPr txBox="1">
            <a:spLocks noGrp="1"/>
          </p:cNvSpPr>
          <p:nvPr/>
        </p:nvSpPr>
        <p:spPr bwMode="auto">
          <a:xfrm>
            <a:off x="612775" y="6356350"/>
            <a:ext cx="1981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41B61E2-A49D-418F-B265-DF063F6F83AD}" type="slidenum">
              <a:rPr lang="it-IT" altLang="it-IT" sz="1400">
                <a:solidFill>
                  <a:schemeClr val="tx2"/>
                </a:solidFill>
                <a:latin typeface="Gill Sans MT" panose="020B0502020104020203" pitchFamily="34" charset="0"/>
              </a:rPr>
              <a:pPr eaLnBrk="1" hangingPunct="1"/>
              <a:t>14</a:t>
            </a:fld>
            <a:endParaRPr lang="it-IT" altLang="it-IT" sz="1400">
              <a:solidFill>
                <a:schemeClr val="tx2"/>
              </a:solidFill>
              <a:latin typeface="Gill Sans MT" panose="020B0502020104020203" pitchFamily="34" charset="0"/>
            </a:endParaRPr>
          </a:p>
        </p:txBody>
      </p:sp>
      <p:graphicFrame>
        <p:nvGraphicFramePr>
          <p:cNvPr id="6" name="Segnaposto contenuto 5">
            <a:extLst>
              <a:ext uri="{FF2B5EF4-FFF2-40B4-BE49-F238E27FC236}">
                <a16:creationId xmlns:a16="http://schemas.microsoft.com/office/drawing/2014/main" id="{B5063551-189A-4AE8-9AA5-DAC14B5E9362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223888419"/>
              </p:ext>
            </p:extLst>
          </p:nvPr>
        </p:nvGraphicFramePr>
        <p:xfrm>
          <a:off x="457200" y="1223608"/>
          <a:ext cx="6154740" cy="24408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73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773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6813"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err="1"/>
                        <a:t>Income</a:t>
                      </a:r>
                      <a:endParaRPr lang="it-IT" sz="2000" dirty="0"/>
                    </a:p>
                  </a:txBody>
                  <a:tcPr marL="91443" marR="91443" marT="45729" marB="4572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err="1"/>
                        <a:t>Tax</a:t>
                      </a:r>
                      <a:r>
                        <a:rPr lang="it-IT" sz="2000" dirty="0"/>
                        <a:t> rate</a:t>
                      </a:r>
                    </a:p>
                  </a:txBody>
                  <a:tcPr marL="91443" marR="91443" marT="45729" marB="4572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813">
                <a:tc>
                  <a:txBody>
                    <a:bodyPr/>
                    <a:lstStyle/>
                    <a:p>
                      <a:pPr algn="ctr"/>
                      <a:r>
                        <a:rPr lang="it-IT" sz="2000" dirty="0"/>
                        <a:t>&lt;15.000</a:t>
                      </a:r>
                    </a:p>
                  </a:txBody>
                  <a:tcPr marL="91443" marR="91443" marT="45729" marB="4572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/>
                        <a:t>23%</a:t>
                      </a:r>
                    </a:p>
                  </a:txBody>
                  <a:tcPr marL="91443" marR="91443" marT="45729" marB="4572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813">
                <a:tc>
                  <a:txBody>
                    <a:bodyPr/>
                    <a:lstStyle/>
                    <a:p>
                      <a:pPr algn="ctr"/>
                      <a:r>
                        <a:rPr lang="it-IT" sz="2000" dirty="0"/>
                        <a:t>15.001</a:t>
                      </a:r>
                      <a:r>
                        <a:rPr lang="it-IT" sz="2000" baseline="0" dirty="0"/>
                        <a:t> – 28.000</a:t>
                      </a:r>
                      <a:endParaRPr lang="it-IT" sz="2000" dirty="0"/>
                    </a:p>
                  </a:txBody>
                  <a:tcPr marL="91443" marR="91443" marT="45729" marB="4572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/>
                        <a:t>27%</a:t>
                      </a:r>
                    </a:p>
                  </a:txBody>
                  <a:tcPr marL="91443" marR="91443" marT="45729" marB="4572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813">
                <a:tc>
                  <a:txBody>
                    <a:bodyPr/>
                    <a:lstStyle/>
                    <a:p>
                      <a:pPr algn="ctr"/>
                      <a:r>
                        <a:rPr lang="it-IT" sz="2000" dirty="0"/>
                        <a:t>28.001</a:t>
                      </a:r>
                      <a:r>
                        <a:rPr lang="it-IT" sz="2000" baseline="0" dirty="0"/>
                        <a:t> – 55.000</a:t>
                      </a:r>
                      <a:endParaRPr lang="it-IT" sz="2000" dirty="0"/>
                    </a:p>
                  </a:txBody>
                  <a:tcPr marL="91443" marR="91443" marT="45729" marB="4572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/>
                        <a:t>38%</a:t>
                      </a:r>
                    </a:p>
                  </a:txBody>
                  <a:tcPr marL="91443" marR="91443" marT="45729" marB="4572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813">
                <a:tc>
                  <a:txBody>
                    <a:bodyPr/>
                    <a:lstStyle/>
                    <a:p>
                      <a:pPr algn="ctr"/>
                      <a:r>
                        <a:rPr lang="it-IT" sz="2000" dirty="0"/>
                        <a:t>55.001</a:t>
                      </a:r>
                      <a:r>
                        <a:rPr lang="it-IT" sz="2000" baseline="0" dirty="0"/>
                        <a:t> – 75.000</a:t>
                      </a:r>
                      <a:endParaRPr lang="it-IT" sz="2000" dirty="0"/>
                    </a:p>
                  </a:txBody>
                  <a:tcPr marL="91443" marR="91443" marT="45729" marB="4572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/>
                        <a:t>41%</a:t>
                      </a:r>
                    </a:p>
                  </a:txBody>
                  <a:tcPr marL="91443" marR="91443" marT="45729" marB="4572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6813">
                <a:tc>
                  <a:txBody>
                    <a:bodyPr/>
                    <a:lstStyle/>
                    <a:p>
                      <a:pPr algn="ctr"/>
                      <a:r>
                        <a:rPr lang="it-IT" sz="2000" dirty="0"/>
                        <a:t>75.001+</a:t>
                      </a:r>
                    </a:p>
                  </a:txBody>
                  <a:tcPr marL="91443" marR="91443" marT="45729" marB="4572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/>
                        <a:t>43%</a:t>
                      </a:r>
                    </a:p>
                  </a:txBody>
                  <a:tcPr marL="91443" marR="91443" marT="45729" marB="45729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" name="CasellaDiTesto 7">
            <a:extLst>
              <a:ext uri="{FF2B5EF4-FFF2-40B4-BE49-F238E27FC236}">
                <a16:creationId xmlns:a16="http://schemas.microsoft.com/office/drawing/2014/main" id="{FFBE4975-3114-4E6C-89A5-3F5893A7AFE5}"/>
              </a:ext>
            </a:extLst>
          </p:cNvPr>
          <p:cNvSpPr txBox="1"/>
          <p:nvPr/>
        </p:nvSpPr>
        <p:spPr>
          <a:xfrm>
            <a:off x="6601217" y="1267635"/>
            <a:ext cx="25427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Progressive rates (2021)</a:t>
            </a:r>
          </a:p>
        </p:txBody>
      </p:sp>
      <p:graphicFrame>
        <p:nvGraphicFramePr>
          <p:cNvPr id="9" name="Segnaposto contenuto 5">
            <a:extLst>
              <a:ext uri="{FF2B5EF4-FFF2-40B4-BE49-F238E27FC236}">
                <a16:creationId xmlns:a16="http://schemas.microsoft.com/office/drawing/2014/main" id="{6920EFFE-AA26-4FC8-B2B9-956E9010487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42763957"/>
              </p:ext>
            </p:extLst>
          </p:nvPr>
        </p:nvGraphicFramePr>
        <p:xfrm>
          <a:off x="454025" y="4047524"/>
          <a:ext cx="6144018" cy="23523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20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720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0475"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err="1"/>
                        <a:t>Income</a:t>
                      </a:r>
                      <a:endParaRPr lang="it-IT" sz="2000" dirty="0"/>
                    </a:p>
                  </a:txBody>
                  <a:tcPr marL="91443" marR="91443" marT="45729" marB="4572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err="1"/>
                        <a:t>Tax</a:t>
                      </a:r>
                      <a:r>
                        <a:rPr lang="it-IT" sz="2000" dirty="0"/>
                        <a:t> rate</a:t>
                      </a:r>
                    </a:p>
                  </a:txBody>
                  <a:tcPr marL="91443" marR="91443" marT="45729" marB="4572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0475">
                <a:tc>
                  <a:txBody>
                    <a:bodyPr/>
                    <a:lstStyle/>
                    <a:p>
                      <a:pPr algn="ctr"/>
                      <a:r>
                        <a:rPr lang="it-IT" sz="2000" dirty="0"/>
                        <a:t>&lt;15.000</a:t>
                      </a:r>
                    </a:p>
                  </a:txBody>
                  <a:tcPr marL="91443" marR="91443" marT="45729" marB="4572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/>
                        <a:t>23%</a:t>
                      </a:r>
                    </a:p>
                  </a:txBody>
                  <a:tcPr marL="91443" marR="91443" marT="45729" marB="4572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0475">
                <a:tc>
                  <a:txBody>
                    <a:bodyPr/>
                    <a:lstStyle/>
                    <a:p>
                      <a:pPr algn="ctr"/>
                      <a:r>
                        <a:rPr lang="it-IT" sz="2000" dirty="0"/>
                        <a:t>15.001</a:t>
                      </a:r>
                      <a:r>
                        <a:rPr lang="it-IT" sz="2000" baseline="0" dirty="0"/>
                        <a:t> – 28.000</a:t>
                      </a:r>
                      <a:endParaRPr lang="it-IT" sz="2000" dirty="0"/>
                    </a:p>
                  </a:txBody>
                  <a:tcPr marL="91443" marR="91443" marT="45729" marB="4572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>
                          <a:solidFill>
                            <a:srgbClr val="FF0000"/>
                          </a:solidFill>
                        </a:rPr>
                        <a:t>25%</a:t>
                      </a:r>
                    </a:p>
                  </a:txBody>
                  <a:tcPr marL="91443" marR="91443" marT="45729" marB="4572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475">
                <a:tc>
                  <a:txBody>
                    <a:bodyPr/>
                    <a:lstStyle/>
                    <a:p>
                      <a:pPr algn="ctr"/>
                      <a:r>
                        <a:rPr lang="it-IT" sz="2000" dirty="0"/>
                        <a:t>28.001</a:t>
                      </a:r>
                      <a:r>
                        <a:rPr lang="it-IT" sz="2000" baseline="0" dirty="0"/>
                        <a:t> – 50.000</a:t>
                      </a:r>
                      <a:endParaRPr lang="it-IT" sz="2000" dirty="0"/>
                    </a:p>
                  </a:txBody>
                  <a:tcPr marL="91443" marR="91443" marT="45729" marB="4572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>
                          <a:solidFill>
                            <a:srgbClr val="FF0000"/>
                          </a:solidFill>
                        </a:rPr>
                        <a:t>35%</a:t>
                      </a:r>
                    </a:p>
                  </a:txBody>
                  <a:tcPr marL="91443" marR="91443" marT="45729" marB="4572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0475">
                <a:tc>
                  <a:txBody>
                    <a:bodyPr/>
                    <a:lstStyle/>
                    <a:p>
                      <a:pPr algn="ctr"/>
                      <a:r>
                        <a:rPr lang="it-IT" sz="2000" dirty="0">
                          <a:solidFill>
                            <a:srgbClr val="FF0000"/>
                          </a:solidFill>
                        </a:rPr>
                        <a:t>50.001+</a:t>
                      </a:r>
                    </a:p>
                  </a:txBody>
                  <a:tcPr marL="91443" marR="91443" marT="45729" marB="4572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>
                          <a:solidFill>
                            <a:srgbClr val="FF0000"/>
                          </a:solidFill>
                        </a:rPr>
                        <a:t>43%</a:t>
                      </a:r>
                    </a:p>
                  </a:txBody>
                  <a:tcPr marL="91443" marR="91443" marT="45729" marB="45729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" name="CasellaDiTesto 9">
            <a:extLst>
              <a:ext uri="{FF2B5EF4-FFF2-40B4-BE49-F238E27FC236}">
                <a16:creationId xmlns:a16="http://schemas.microsoft.com/office/drawing/2014/main" id="{53B1F312-269D-4D73-9FA2-15EFC70EE34F}"/>
              </a:ext>
            </a:extLst>
          </p:cNvPr>
          <p:cNvSpPr txBox="1"/>
          <p:nvPr/>
        </p:nvSpPr>
        <p:spPr>
          <a:xfrm>
            <a:off x="6611940" y="4534756"/>
            <a:ext cx="22891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Progressive rates (2022)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itolo 1">
            <a:extLst>
              <a:ext uri="{FF2B5EF4-FFF2-40B4-BE49-F238E27FC236}">
                <a16:creationId xmlns:a16="http://schemas.microsoft.com/office/drawing/2014/main" id="{BBD763D2-D078-49C3-8C70-ABC6160FB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altLang="it-IT" b="1"/>
              <a:t>France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F6953668-A3BB-4D06-B3CE-60314C1C3B95}"/>
              </a:ext>
            </a:extLst>
          </p:cNvPr>
          <p:cNvSpPr txBox="1">
            <a:spLocks noGrp="1"/>
          </p:cNvSpPr>
          <p:nvPr/>
        </p:nvSpPr>
        <p:spPr>
          <a:xfrm>
            <a:off x="6400800" y="6356350"/>
            <a:ext cx="2289175" cy="365125"/>
          </a:xfrm>
          <a:prstGeom prst="rect">
            <a:avLst/>
          </a:prstGeom>
          <a:noFill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09830323-02A3-4A68-B748-F91E75783CF9}" type="datetime1">
              <a:rPr lang="it-IT" sz="1400">
                <a:solidFill>
                  <a:schemeClr val="tx2"/>
                </a:solidFill>
                <a:latin typeface="+mn-lt"/>
                <a:cs typeface="+mn-cs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28/04/2022</a:t>
            </a:fld>
            <a:endParaRPr lang="it-IT" sz="1400">
              <a:solidFill>
                <a:schemeClr val="tx2"/>
              </a:solidFill>
              <a:latin typeface="+mn-lt"/>
              <a:cs typeface="+mn-cs"/>
            </a:endParaRPr>
          </a:p>
        </p:txBody>
      </p:sp>
      <p:graphicFrame>
        <p:nvGraphicFramePr>
          <p:cNvPr id="6" name="Segnaposto contenuto 5">
            <a:extLst>
              <a:ext uri="{FF2B5EF4-FFF2-40B4-BE49-F238E27FC236}">
                <a16:creationId xmlns:a16="http://schemas.microsoft.com/office/drawing/2014/main" id="{2FF1252C-BC6A-429A-8F10-F7B710E6F226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236957721"/>
              </p:ext>
            </p:extLst>
          </p:nvPr>
        </p:nvGraphicFramePr>
        <p:xfrm>
          <a:off x="457200" y="1412875"/>
          <a:ext cx="8075614" cy="37038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78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378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17311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err="1"/>
                        <a:t>Income</a:t>
                      </a:r>
                      <a:endParaRPr lang="it-IT" sz="24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err="1"/>
                        <a:t>Tax</a:t>
                      </a:r>
                      <a:r>
                        <a:rPr lang="it-IT" sz="2400" dirty="0"/>
                        <a:t> rate</a:t>
                      </a:r>
                    </a:p>
                  </a:txBody>
                  <a:tcPr marL="91444" marR="91444" marT="45727" marB="4572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7311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>&lt;10.225</a:t>
                      </a:r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>0%</a:t>
                      </a:r>
                    </a:p>
                  </a:txBody>
                  <a:tcPr marL="91444" marR="91444" marT="45727" marB="4572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7311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>10.226 – 26.070</a:t>
                      </a:r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>11%</a:t>
                      </a:r>
                    </a:p>
                  </a:txBody>
                  <a:tcPr marL="91444" marR="91444" marT="45727" marB="4572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7311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>26.071– 74.545</a:t>
                      </a:r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>30%</a:t>
                      </a:r>
                    </a:p>
                  </a:txBody>
                  <a:tcPr marL="91444" marR="91444" marT="45727" marB="4572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7311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>74.545 – 160.336</a:t>
                      </a:r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>41%</a:t>
                      </a:r>
                    </a:p>
                  </a:txBody>
                  <a:tcPr marL="91444" marR="91444" marT="45727" marB="4572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7311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>160.337 +</a:t>
                      </a:r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>45%</a:t>
                      </a:r>
                    </a:p>
                  </a:txBody>
                  <a:tcPr marL="91444" marR="91444" marT="45727" marB="4572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Rettangolo 1">
            <a:extLst>
              <a:ext uri="{FF2B5EF4-FFF2-40B4-BE49-F238E27FC236}">
                <a16:creationId xmlns:a16="http://schemas.microsoft.com/office/drawing/2014/main" id="{9F5572A8-9612-4377-8177-8163EB34513F}"/>
              </a:ext>
            </a:extLst>
          </p:cNvPr>
          <p:cNvSpPr/>
          <p:nvPr/>
        </p:nvSpPr>
        <p:spPr>
          <a:xfrm>
            <a:off x="1120079" y="3818182"/>
            <a:ext cx="6276975" cy="5969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4" name="Ovale 3">
            <a:extLst>
              <a:ext uri="{FF2B5EF4-FFF2-40B4-BE49-F238E27FC236}">
                <a16:creationId xmlns:a16="http://schemas.microsoft.com/office/drawing/2014/main" id="{BC52B69C-C7E5-48C3-BF7A-ACC709FBD6FD}"/>
              </a:ext>
            </a:extLst>
          </p:cNvPr>
          <p:cNvSpPr/>
          <p:nvPr/>
        </p:nvSpPr>
        <p:spPr>
          <a:xfrm>
            <a:off x="6037263" y="4458631"/>
            <a:ext cx="933450" cy="596900"/>
          </a:xfrm>
          <a:prstGeom prst="ellipse">
            <a:avLst/>
          </a:prstGeom>
          <a:noFill/>
          <a:ln w="5715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845B68D-D765-4EAF-93E2-ACD33530D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EF908E0-6B7A-48E4-8F50-BCBC08CAD94E}" type="datetime1">
              <a:rPr lang="it-IT" smtClean="0"/>
              <a:t>28/04/2022</a:t>
            </a:fld>
            <a:endParaRPr lang="it-IT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61C1BCF-DA9A-4284-A646-2D69F8E51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1D89E0-DDFE-49C1-AC0C-2CFC067DF174}" type="slidenum">
              <a:rPr lang="it-IT" altLang="it-IT" smtClean="0"/>
              <a:pPr>
                <a:defRPr/>
              </a:pPr>
              <a:t>15</a:t>
            </a:fld>
            <a:endParaRPr lang="it-IT" alt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Titolo 1">
            <a:extLst>
              <a:ext uri="{FF2B5EF4-FFF2-40B4-BE49-F238E27FC236}">
                <a16:creationId xmlns:a16="http://schemas.microsoft.com/office/drawing/2014/main" id="{30F032D7-AE8E-4FF8-86D0-E897F3824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altLang="it-IT" b="1"/>
              <a:t>Spain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7D19EDC-C11A-4406-B79E-17B03BB7EA10}"/>
              </a:ext>
            </a:extLst>
          </p:cNvPr>
          <p:cNvSpPr txBox="1">
            <a:spLocks noGrp="1"/>
          </p:cNvSpPr>
          <p:nvPr/>
        </p:nvSpPr>
        <p:spPr>
          <a:xfrm>
            <a:off x="6400800" y="6356350"/>
            <a:ext cx="2289175" cy="365125"/>
          </a:xfrm>
          <a:prstGeom prst="rect">
            <a:avLst/>
          </a:prstGeom>
          <a:noFill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DC490984-66A7-48B3-B477-B82CA7ABA341}" type="datetime1">
              <a:rPr lang="it-IT" sz="1400">
                <a:solidFill>
                  <a:schemeClr val="tx2"/>
                </a:solidFill>
                <a:latin typeface="+mn-lt"/>
                <a:cs typeface="+mn-cs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28/04/2022</a:t>
            </a:fld>
            <a:endParaRPr lang="it-IT" sz="1400">
              <a:solidFill>
                <a:schemeClr val="tx2"/>
              </a:solidFill>
              <a:latin typeface="+mn-lt"/>
              <a:cs typeface="+mn-cs"/>
            </a:endParaRPr>
          </a:p>
        </p:txBody>
      </p:sp>
      <p:graphicFrame>
        <p:nvGraphicFramePr>
          <p:cNvPr id="6" name="Segnaposto contenuto 5">
            <a:extLst>
              <a:ext uri="{FF2B5EF4-FFF2-40B4-BE49-F238E27FC236}">
                <a16:creationId xmlns:a16="http://schemas.microsoft.com/office/drawing/2014/main" id="{958ECC12-174A-4DE8-8CF7-47ADCD9ECC7D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647992428"/>
              </p:ext>
            </p:extLst>
          </p:nvPr>
        </p:nvGraphicFramePr>
        <p:xfrm>
          <a:off x="457200" y="1409700"/>
          <a:ext cx="8291514" cy="38240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57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457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6299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err="1"/>
                        <a:t>Income</a:t>
                      </a:r>
                      <a:endParaRPr lang="it-IT" sz="2400" dirty="0"/>
                    </a:p>
                  </a:txBody>
                  <a:tcPr marL="91443" marR="91443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err="1"/>
                        <a:t>Tax</a:t>
                      </a:r>
                      <a:r>
                        <a:rPr lang="it-IT" sz="2400" dirty="0"/>
                        <a:t> rate</a:t>
                      </a:r>
                      <a:endParaRPr lang="it-IT" sz="2000" b="0" dirty="0"/>
                    </a:p>
                  </a:txBody>
                  <a:tcPr marL="91443" marR="91443" marT="45724" marB="4572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6299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>&lt; 12.450</a:t>
                      </a:r>
                    </a:p>
                  </a:txBody>
                  <a:tcPr marL="91443" marR="91443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>19%</a:t>
                      </a:r>
                    </a:p>
                  </a:txBody>
                  <a:tcPr marL="91443" marR="91443" marT="45724" marB="4572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6299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>12.451 – 20.200</a:t>
                      </a:r>
                    </a:p>
                  </a:txBody>
                  <a:tcPr marL="91443" marR="91443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>24%</a:t>
                      </a:r>
                    </a:p>
                  </a:txBody>
                  <a:tcPr marL="91443" marR="91443" marT="45724" marB="4572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6299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>20.2001 – 35.200</a:t>
                      </a:r>
                    </a:p>
                  </a:txBody>
                  <a:tcPr marL="91443" marR="91443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>30%</a:t>
                      </a:r>
                    </a:p>
                  </a:txBody>
                  <a:tcPr marL="91443" marR="91443" marT="45724" marB="4572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6299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>35.2001 – 60.000</a:t>
                      </a:r>
                    </a:p>
                  </a:txBody>
                  <a:tcPr marL="91443" marR="91443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>37%</a:t>
                      </a:r>
                    </a:p>
                  </a:txBody>
                  <a:tcPr marL="91443" marR="91443" marT="45724" marB="4572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6299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>60.001 – 300.000</a:t>
                      </a:r>
                    </a:p>
                  </a:txBody>
                  <a:tcPr marL="91443" marR="91443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>45%</a:t>
                      </a:r>
                    </a:p>
                  </a:txBody>
                  <a:tcPr marL="91443" marR="91443" marT="45724" marB="45724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6299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>300.000 +</a:t>
                      </a:r>
                    </a:p>
                  </a:txBody>
                  <a:tcPr marL="91443" marR="91443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>47%</a:t>
                      </a:r>
                    </a:p>
                  </a:txBody>
                  <a:tcPr marL="91443" marR="91443" marT="45724" marB="45724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Rettangolo 6">
            <a:extLst>
              <a:ext uri="{FF2B5EF4-FFF2-40B4-BE49-F238E27FC236}">
                <a16:creationId xmlns:a16="http://schemas.microsoft.com/office/drawing/2014/main" id="{75EACA7E-2984-4EEE-BDED-F9F8AA1D9B11}"/>
              </a:ext>
            </a:extLst>
          </p:cNvPr>
          <p:cNvSpPr/>
          <p:nvPr/>
        </p:nvSpPr>
        <p:spPr>
          <a:xfrm>
            <a:off x="1205783" y="4072537"/>
            <a:ext cx="6276975" cy="59531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8" name="Ovale 7">
            <a:extLst>
              <a:ext uri="{FF2B5EF4-FFF2-40B4-BE49-F238E27FC236}">
                <a16:creationId xmlns:a16="http://schemas.microsoft.com/office/drawing/2014/main" id="{39B8713F-3BEA-4128-AD17-574989BDF43D}"/>
              </a:ext>
            </a:extLst>
          </p:cNvPr>
          <p:cNvSpPr/>
          <p:nvPr/>
        </p:nvSpPr>
        <p:spPr>
          <a:xfrm>
            <a:off x="6185879" y="4636893"/>
            <a:ext cx="933450" cy="596900"/>
          </a:xfrm>
          <a:prstGeom prst="ellipse">
            <a:avLst/>
          </a:prstGeom>
          <a:noFill/>
          <a:ln w="5715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2" name="Segnaposto data 1">
            <a:extLst>
              <a:ext uri="{FF2B5EF4-FFF2-40B4-BE49-F238E27FC236}">
                <a16:creationId xmlns:a16="http://schemas.microsoft.com/office/drawing/2014/main" id="{5B89A3D3-6EFA-4DA4-BC17-12104034E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7F126E4-D9F8-4F4D-9FE7-E9C42BEB8FA5}" type="datetime1">
              <a:rPr lang="it-IT" smtClean="0"/>
              <a:t>28/04/2022</a:t>
            </a:fld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0CBA28F-8C09-4502-BAC2-4AAA761B7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1D89E0-DDFE-49C1-AC0C-2CFC067DF174}" type="slidenum">
              <a:rPr lang="it-IT" altLang="it-IT" smtClean="0"/>
              <a:pPr>
                <a:defRPr/>
              </a:pPr>
              <a:t>16</a:t>
            </a:fld>
            <a:endParaRPr lang="it-IT" alt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itolo 1">
            <a:extLst>
              <a:ext uri="{FF2B5EF4-FFF2-40B4-BE49-F238E27FC236}">
                <a16:creationId xmlns:a16="http://schemas.microsoft.com/office/drawing/2014/main" id="{9A8E1688-5363-4F25-80FE-8CFE56967C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altLang="it-IT" b="1"/>
              <a:t>Corporation Tax</a:t>
            </a:r>
          </a:p>
        </p:txBody>
      </p:sp>
      <p:sp>
        <p:nvSpPr>
          <p:cNvPr id="22532" name="Segnaposto contenuto 2">
            <a:extLst>
              <a:ext uri="{FF2B5EF4-FFF2-40B4-BE49-F238E27FC236}">
                <a16:creationId xmlns:a16="http://schemas.microsoft.com/office/drawing/2014/main" id="{FC9A8DBA-2993-4C29-A04C-685FBC63F9B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marL="0" indent="0">
              <a:buFont typeface="Wingdings 3" panose="05040102010807070707" pitchFamily="18" charset="2"/>
              <a:buNone/>
            </a:pPr>
            <a:endParaRPr lang="it-IT" altLang="it-IT" dirty="0">
              <a:hlinkClick r:id="rId2"/>
            </a:endParaRPr>
          </a:p>
          <a:p>
            <a:pPr marL="0" indent="0">
              <a:buFont typeface="Wingdings 3" panose="05040102010807070707" pitchFamily="18" charset="2"/>
              <a:buNone/>
            </a:pPr>
            <a:endParaRPr lang="it-IT" altLang="it-IT" dirty="0">
              <a:hlinkClick r:id="rId2"/>
            </a:endParaRPr>
          </a:p>
          <a:p>
            <a:pPr marL="0" indent="0" algn="ctr">
              <a:buFont typeface="Wingdings 3" panose="05040102010807070707" pitchFamily="18" charset="2"/>
              <a:buNone/>
            </a:pPr>
            <a:r>
              <a:rPr lang="it-IT" altLang="it-IT" dirty="0">
                <a:hlinkClick r:id="rId2"/>
              </a:rPr>
              <a:t>https://www.youtube.com/watch?v=DWrZZGjn_I8&amp;index=10&amp;list=PLzugOrS2Z8orHcjh8T3zvqcBX45kLnkIe</a:t>
            </a:r>
            <a:endParaRPr lang="it-IT" altLang="it-IT" dirty="0"/>
          </a:p>
          <a:p>
            <a:pPr marL="0" indent="0">
              <a:buFont typeface="Wingdings 3" panose="05040102010807070707" pitchFamily="18" charset="2"/>
              <a:buNone/>
            </a:pPr>
            <a:endParaRPr lang="it-IT" altLang="it-IT" dirty="0"/>
          </a:p>
          <a:p>
            <a:pPr marL="0" indent="0" algn="ctr">
              <a:buFont typeface="Wingdings 3" panose="05040102010807070707" pitchFamily="18" charset="2"/>
              <a:buNone/>
            </a:pPr>
            <a:r>
              <a:rPr lang="it-IT" altLang="it-IT" dirty="0">
                <a:hlinkClick r:id="rId3"/>
              </a:rPr>
              <a:t>https://www.youtube.com/watch?v=n3tJweFc5Z0&amp;index=11&amp;list=PLzugOrS2Z8orHcjh8T3zvqcBX45kLnkIe</a:t>
            </a:r>
            <a:endParaRPr lang="it-IT" altLang="it-IT" dirty="0"/>
          </a:p>
          <a:p>
            <a:pPr marL="0" indent="0">
              <a:buFont typeface="Wingdings 3" panose="05040102010807070707" pitchFamily="18" charset="2"/>
              <a:buNone/>
            </a:pPr>
            <a:endParaRPr lang="it-IT" alt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0485802-EC6F-491D-9101-222BB52D86E6}"/>
              </a:ext>
            </a:extLst>
          </p:cNvPr>
          <p:cNvSpPr txBox="1">
            <a:spLocks noGrp="1"/>
          </p:cNvSpPr>
          <p:nvPr/>
        </p:nvSpPr>
        <p:spPr>
          <a:xfrm>
            <a:off x="6400800" y="6356350"/>
            <a:ext cx="2289175" cy="365125"/>
          </a:xfrm>
          <a:prstGeom prst="rect">
            <a:avLst/>
          </a:prstGeom>
          <a:noFill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0DD78FBD-6CE0-41DA-953F-EE34AEC70950}" type="datetime1">
              <a:rPr lang="it-IT" sz="1400">
                <a:solidFill>
                  <a:schemeClr val="tx2"/>
                </a:solidFill>
                <a:latin typeface="+mn-lt"/>
                <a:cs typeface="+mn-cs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28/04/2022</a:t>
            </a:fld>
            <a:endParaRPr lang="it-IT" sz="1400" dirty="0">
              <a:solidFill>
                <a:schemeClr val="tx2"/>
              </a:solidFill>
              <a:latin typeface="+mn-lt"/>
              <a:cs typeface="+mn-cs"/>
            </a:endParaRPr>
          </a:p>
        </p:txBody>
      </p:sp>
      <p:sp>
        <p:nvSpPr>
          <p:cNvPr id="2" name="Segnaposto data 1">
            <a:extLst>
              <a:ext uri="{FF2B5EF4-FFF2-40B4-BE49-F238E27FC236}">
                <a16:creationId xmlns:a16="http://schemas.microsoft.com/office/drawing/2014/main" id="{1EBC5453-27CA-42B4-90DB-AB2433672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97220B-F391-4C91-8346-145B59F60E68}" type="datetime1">
              <a:rPr lang="it-IT" smtClean="0"/>
              <a:t>28/04/2022</a:t>
            </a:fld>
            <a:endParaRPr lang="it-IT" dirty="0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7461257A-0F98-4DCC-81D4-5B963D29E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1D89E0-DDFE-49C1-AC0C-2CFC067DF174}" type="slidenum">
              <a:rPr lang="it-IT" altLang="it-IT" smtClean="0"/>
              <a:pPr>
                <a:defRPr/>
              </a:pPr>
              <a:t>17</a:t>
            </a:fld>
            <a:endParaRPr lang="it-IT" altLang="it-IT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data 13">
            <a:extLst>
              <a:ext uri="{FF2B5EF4-FFF2-40B4-BE49-F238E27FC236}">
                <a16:creationId xmlns:a16="http://schemas.microsoft.com/office/drawing/2014/main" id="{72A9C1C4-C193-485A-B1B7-149C5E0023EB}"/>
              </a:ext>
            </a:extLst>
          </p:cNvPr>
          <p:cNvSpPr txBox="1">
            <a:spLocks noGrp="1"/>
          </p:cNvSpPr>
          <p:nvPr/>
        </p:nvSpPr>
        <p:spPr>
          <a:xfrm>
            <a:off x="6400800" y="6356350"/>
            <a:ext cx="2289175" cy="365125"/>
          </a:xfrm>
          <a:prstGeom prst="rect">
            <a:avLst/>
          </a:prstGeom>
          <a:noFill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B62E65D9-58F9-41BA-8E7C-251C5EBE8A4D}" type="datetime1">
              <a:rPr lang="it-IT" sz="1400">
                <a:solidFill>
                  <a:schemeClr val="tx2"/>
                </a:solidFill>
                <a:latin typeface="+mn-lt"/>
                <a:cs typeface="+mn-cs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28/04/2022</a:t>
            </a:fld>
            <a:endParaRPr lang="it-IT" sz="1400" dirty="0">
              <a:solidFill>
                <a:schemeClr val="tx2"/>
              </a:solidFill>
              <a:latin typeface="+mn-lt"/>
              <a:cs typeface="+mn-cs"/>
            </a:endParaRPr>
          </a:p>
        </p:txBody>
      </p:sp>
      <p:sp>
        <p:nvSpPr>
          <p:cNvPr id="23557" name="Titolo 1">
            <a:extLst>
              <a:ext uri="{FF2B5EF4-FFF2-40B4-BE49-F238E27FC236}">
                <a16:creationId xmlns:a16="http://schemas.microsoft.com/office/drawing/2014/main" id="{19BBFEAC-C3D8-4068-8BB6-2635FEB12A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GB" altLang="it-IT" b="1"/>
              <a:t>Corporation Tax 1/4</a:t>
            </a:r>
          </a:p>
        </p:txBody>
      </p:sp>
      <p:sp>
        <p:nvSpPr>
          <p:cNvPr id="23558" name="Segnaposto numero diapositiva 3">
            <a:extLst>
              <a:ext uri="{FF2B5EF4-FFF2-40B4-BE49-F238E27FC236}">
                <a16:creationId xmlns:a16="http://schemas.microsoft.com/office/drawing/2014/main" id="{83F21352-6914-4720-9816-BB7D9BD2C267}"/>
              </a:ext>
            </a:extLst>
          </p:cNvPr>
          <p:cNvSpPr txBox="1">
            <a:spLocks noGrp="1"/>
          </p:cNvSpPr>
          <p:nvPr/>
        </p:nvSpPr>
        <p:spPr bwMode="auto">
          <a:xfrm>
            <a:off x="612775" y="6356350"/>
            <a:ext cx="1981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AA5DFCF-4047-4CCD-93A5-248B30920B7A}" type="slidenum">
              <a:rPr lang="it-IT" altLang="it-IT" sz="1400">
                <a:solidFill>
                  <a:schemeClr val="tx2"/>
                </a:solidFill>
                <a:latin typeface="Gill Sans MT" panose="020B0502020104020203" pitchFamily="34" charset="0"/>
              </a:rPr>
              <a:pPr eaLnBrk="1" hangingPunct="1"/>
              <a:t>18</a:t>
            </a:fld>
            <a:endParaRPr lang="it-IT" altLang="it-IT" sz="1400">
              <a:solidFill>
                <a:schemeClr val="tx2"/>
              </a:solidFill>
              <a:latin typeface="Gill Sans MT" panose="020B0502020104020203" pitchFamily="34" charset="0"/>
            </a:endParaRPr>
          </a:p>
        </p:txBody>
      </p:sp>
      <p:sp>
        <p:nvSpPr>
          <p:cNvPr id="23559" name="Segnaposto contenuto 2">
            <a:extLst>
              <a:ext uri="{FF2B5EF4-FFF2-40B4-BE49-F238E27FC236}">
                <a16:creationId xmlns:a16="http://schemas.microsoft.com/office/drawing/2014/main" id="{753B2F77-3C7B-4248-9FAC-EB54D705B1F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algn="just" eaLnBrk="1" hangingPunct="1"/>
            <a:r>
              <a:rPr lang="en-GB" altLang="it-IT" b="1" dirty="0"/>
              <a:t>Italy</a:t>
            </a:r>
            <a:r>
              <a:rPr lang="en-GB" altLang="it-IT" dirty="0"/>
              <a:t>, as many other countries, imposes a “corporate tax” or company tax on the income of some types of legal entities</a:t>
            </a:r>
          </a:p>
          <a:p>
            <a:pPr algn="just" eaLnBrk="1" hangingPunct="1"/>
            <a:r>
              <a:rPr lang="en-GB" altLang="it-IT" dirty="0"/>
              <a:t>Some entities are treated as “</a:t>
            </a:r>
            <a:r>
              <a:rPr lang="en-GB" altLang="it-IT" b="1" dirty="0">
                <a:solidFill>
                  <a:srgbClr val="FF0000"/>
                </a:solidFill>
              </a:rPr>
              <a:t>partnerships</a:t>
            </a:r>
            <a:r>
              <a:rPr lang="en-GB" altLang="it-IT" dirty="0"/>
              <a:t>” and are </a:t>
            </a:r>
            <a:r>
              <a:rPr lang="en-GB" altLang="it-IT" u="sng" dirty="0"/>
              <a:t>not taxed with the corporation tax at the entity level</a:t>
            </a:r>
            <a:r>
              <a:rPr lang="en-GB" altLang="it-IT" dirty="0"/>
              <a:t>: in Italy it happens with the “personal based” companies (id. “</a:t>
            </a:r>
            <a:r>
              <a:rPr lang="en-GB" altLang="it-IT" dirty="0" err="1"/>
              <a:t>società</a:t>
            </a:r>
            <a:r>
              <a:rPr lang="en-GB" altLang="it-IT" dirty="0"/>
              <a:t> di </a:t>
            </a:r>
            <a:r>
              <a:rPr lang="en-GB" altLang="it-IT" dirty="0" err="1"/>
              <a:t>persone</a:t>
            </a:r>
            <a:r>
              <a:rPr lang="en-GB" altLang="it-IT" dirty="0"/>
              <a:t>”), whose income is directly taxed at the members level in proportion to their participation to the capital of the company</a:t>
            </a:r>
          </a:p>
          <a:p>
            <a:pPr algn="just" eaLnBrk="1" hangingPunct="1"/>
            <a:r>
              <a:rPr lang="en-GB" altLang="it-IT" dirty="0"/>
              <a:t>These companies are so-called “</a:t>
            </a:r>
            <a:r>
              <a:rPr lang="en-GB" altLang="it-IT" dirty="0">
                <a:solidFill>
                  <a:srgbClr val="FF0000"/>
                </a:solidFill>
              </a:rPr>
              <a:t>transparent companies</a:t>
            </a:r>
            <a:r>
              <a:rPr lang="en-GB" altLang="it-IT" dirty="0"/>
              <a:t>” for tax purposes (pass-through) </a:t>
            </a:r>
          </a:p>
          <a:p>
            <a:pPr algn="just" eaLnBrk="1" hangingPunct="1"/>
            <a:endParaRPr lang="en-GB" altLang="it-IT" dirty="0"/>
          </a:p>
        </p:txBody>
      </p:sp>
      <p:sp>
        <p:nvSpPr>
          <p:cNvPr id="15365" name="Segnaposto data 4">
            <a:extLst>
              <a:ext uri="{FF2B5EF4-FFF2-40B4-BE49-F238E27FC236}">
                <a16:creationId xmlns:a16="http://schemas.microsoft.com/office/drawing/2014/main" id="{A6943174-5F88-4CC7-AB9E-F932E6C4BB9D}"/>
              </a:ext>
            </a:extLst>
          </p:cNvPr>
          <p:cNvSpPr txBox="1">
            <a:spLocks noGrp="1"/>
          </p:cNvSpPr>
          <p:nvPr/>
        </p:nvSpPr>
        <p:spPr bwMode="auto">
          <a:xfrm>
            <a:off x="6400800" y="6356350"/>
            <a:ext cx="2289175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fld id="{F7541D64-28A1-468C-96EF-B836FD6F2F4F}" type="datetime1">
              <a:rPr lang="it-IT" sz="1400">
                <a:solidFill>
                  <a:schemeClr val="tx2"/>
                </a:solidFill>
                <a:latin typeface="+mn-lt"/>
                <a:cs typeface="+mn-cs"/>
              </a:rPr>
              <a:pPr eaLnBrk="1" hangingPunct="1">
                <a:defRPr/>
              </a:pPr>
              <a:t>28/04/2022</a:t>
            </a:fld>
            <a:endParaRPr lang="it-IT" sz="1400">
              <a:solidFill>
                <a:schemeClr val="tx2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data 13">
            <a:extLst>
              <a:ext uri="{FF2B5EF4-FFF2-40B4-BE49-F238E27FC236}">
                <a16:creationId xmlns:a16="http://schemas.microsoft.com/office/drawing/2014/main" id="{B8D2E508-F319-4DAC-BCD6-47DEB4583193}"/>
              </a:ext>
            </a:extLst>
          </p:cNvPr>
          <p:cNvSpPr txBox="1">
            <a:spLocks noGrp="1"/>
          </p:cNvSpPr>
          <p:nvPr/>
        </p:nvSpPr>
        <p:spPr>
          <a:xfrm>
            <a:off x="6400800" y="6356350"/>
            <a:ext cx="2289175" cy="365125"/>
          </a:xfrm>
          <a:prstGeom prst="rect">
            <a:avLst/>
          </a:prstGeom>
          <a:noFill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3EB3E4AD-9152-4661-A727-BFC9AB7CF0A0}" type="datetime1">
              <a:rPr lang="it-IT" sz="1400">
                <a:solidFill>
                  <a:schemeClr val="tx2"/>
                </a:solidFill>
                <a:latin typeface="+mn-lt"/>
                <a:cs typeface="+mn-cs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28/04/2022</a:t>
            </a:fld>
            <a:endParaRPr lang="it-IT" sz="1400" dirty="0">
              <a:solidFill>
                <a:schemeClr val="tx2"/>
              </a:solidFill>
              <a:latin typeface="+mn-lt"/>
              <a:cs typeface="+mn-cs"/>
            </a:endParaRPr>
          </a:p>
        </p:txBody>
      </p:sp>
      <p:sp>
        <p:nvSpPr>
          <p:cNvPr id="24581" name="Titolo 1">
            <a:extLst>
              <a:ext uri="{FF2B5EF4-FFF2-40B4-BE49-F238E27FC236}">
                <a16:creationId xmlns:a16="http://schemas.microsoft.com/office/drawing/2014/main" id="{B807CC8B-57AB-40CC-B94C-5D0E4C20D2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GB" altLang="it-IT" b="1"/>
              <a:t>Corporation Tax 2/4 </a:t>
            </a:r>
            <a:endParaRPr lang="en-GB" altLang="it-IT"/>
          </a:p>
        </p:txBody>
      </p:sp>
      <p:sp>
        <p:nvSpPr>
          <p:cNvPr id="24582" name="Segnaposto numero diapositiva 3">
            <a:extLst>
              <a:ext uri="{FF2B5EF4-FFF2-40B4-BE49-F238E27FC236}">
                <a16:creationId xmlns:a16="http://schemas.microsoft.com/office/drawing/2014/main" id="{FFAF3626-A923-4CE2-BA39-F6B00F6650E1}"/>
              </a:ext>
            </a:extLst>
          </p:cNvPr>
          <p:cNvSpPr txBox="1">
            <a:spLocks noGrp="1"/>
          </p:cNvSpPr>
          <p:nvPr/>
        </p:nvSpPr>
        <p:spPr bwMode="auto">
          <a:xfrm>
            <a:off x="612775" y="6356350"/>
            <a:ext cx="1981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AFDB6DC-53B1-45CD-8F49-B32153497808}" type="slidenum">
              <a:rPr lang="it-IT" altLang="it-IT" sz="1400">
                <a:solidFill>
                  <a:schemeClr val="tx2"/>
                </a:solidFill>
                <a:latin typeface="Gill Sans MT" panose="020B0502020104020203" pitchFamily="34" charset="0"/>
              </a:rPr>
              <a:pPr eaLnBrk="1" hangingPunct="1"/>
              <a:t>19</a:t>
            </a:fld>
            <a:endParaRPr lang="it-IT" altLang="it-IT" sz="1400">
              <a:solidFill>
                <a:schemeClr val="tx2"/>
              </a:solidFill>
              <a:latin typeface="Gill Sans MT" panose="020B0502020104020203" pitchFamily="34" charset="0"/>
            </a:endParaRPr>
          </a:p>
        </p:txBody>
      </p:sp>
      <p:sp>
        <p:nvSpPr>
          <p:cNvPr id="24583" name="Segnaposto contenuto 2">
            <a:extLst>
              <a:ext uri="{FF2B5EF4-FFF2-40B4-BE49-F238E27FC236}">
                <a16:creationId xmlns:a16="http://schemas.microsoft.com/office/drawing/2014/main" id="{16064162-DC1C-4C02-A7CC-07AC82FAA73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algn="just" eaLnBrk="1" hangingPunct="1"/>
            <a:r>
              <a:rPr lang="en-GB" altLang="it-IT"/>
              <a:t>The remaining companies (id est limited liability companies, corporations, etc.) are subject to company tax (in Italy called “</a:t>
            </a:r>
            <a:r>
              <a:rPr lang="en-GB" altLang="it-IT" b="1"/>
              <a:t>Ires</a:t>
            </a:r>
            <a:r>
              <a:rPr lang="en-GB" altLang="it-IT"/>
              <a:t>”)</a:t>
            </a:r>
          </a:p>
          <a:p>
            <a:pPr algn="ctr" eaLnBrk="1" hangingPunct="1">
              <a:buFont typeface="Wingdings 3" panose="05040102010807070707" pitchFamily="18" charset="2"/>
              <a:buNone/>
            </a:pPr>
            <a:endParaRPr lang="en-GB" altLang="it-IT"/>
          </a:p>
          <a:p>
            <a:pPr algn="ctr" eaLnBrk="1" hangingPunct="1">
              <a:buFont typeface="Wingdings 3" panose="05040102010807070707" pitchFamily="18" charset="2"/>
              <a:buNone/>
            </a:pPr>
            <a:r>
              <a:rPr lang="en-US" altLang="it-IT"/>
              <a:t>Who is </a:t>
            </a:r>
            <a:r>
              <a:rPr lang="en-US" altLang="it-IT" b="1"/>
              <a:t>liable</a:t>
            </a:r>
            <a:r>
              <a:rPr lang="en-US" altLang="it-IT"/>
              <a:t>?</a:t>
            </a:r>
          </a:p>
          <a:p>
            <a:pPr algn="just"/>
            <a:r>
              <a:rPr lang="en-US" altLang="it-IT" i="1"/>
              <a:t>Residents companies</a:t>
            </a:r>
            <a:r>
              <a:rPr lang="en-US" altLang="it-IT"/>
              <a:t> are subject to corporate income tax on their worldwide income</a:t>
            </a:r>
          </a:p>
          <a:p>
            <a:pPr algn="just"/>
            <a:r>
              <a:rPr lang="en-US" altLang="it-IT" i="1">
                <a:solidFill>
                  <a:srgbClr val="FF3300"/>
                </a:solidFill>
              </a:rPr>
              <a:t>Non residents companies</a:t>
            </a:r>
            <a:r>
              <a:rPr lang="en-US" altLang="it-IT"/>
              <a:t> are subject to Ires on their Italian-source income only</a:t>
            </a:r>
          </a:p>
          <a:p>
            <a:pPr algn="just" eaLnBrk="1" hangingPunct="1">
              <a:buFont typeface="Wingdings 3" panose="05040102010807070707" pitchFamily="18" charset="2"/>
              <a:buNone/>
            </a:pPr>
            <a:endParaRPr lang="en-US" altLang="it-IT"/>
          </a:p>
          <a:p>
            <a:pPr algn="just" eaLnBrk="1" hangingPunct="1">
              <a:buFont typeface="Wingdings 3" panose="05040102010807070707" pitchFamily="18" charset="2"/>
              <a:buNone/>
            </a:pPr>
            <a:r>
              <a:rPr lang="en-US" altLang="it-IT"/>
              <a:t>Definition of “residence”?</a:t>
            </a:r>
          </a:p>
          <a:p>
            <a:pPr algn="just" eaLnBrk="1" hangingPunct="1"/>
            <a:endParaRPr lang="en-GB" altLang="it-IT"/>
          </a:p>
          <a:p>
            <a:pPr algn="just" eaLnBrk="1" hangingPunct="1"/>
            <a:endParaRPr lang="en-GB" altLang="it-IT"/>
          </a:p>
        </p:txBody>
      </p:sp>
      <p:sp>
        <p:nvSpPr>
          <p:cNvPr id="16389" name="Segnaposto data 4">
            <a:extLst>
              <a:ext uri="{FF2B5EF4-FFF2-40B4-BE49-F238E27FC236}">
                <a16:creationId xmlns:a16="http://schemas.microsoft.com/office/drawing/2014/main" id="{2670260F-DB70-4E79-88A7-B497F9A058FC}"/>
              </a:ext>
            </a:extLst>
          </p:cNvPr>
          <p:cNvSpPr txBox="1">
            <a:spLocks noGrp="1"/>
          </p:cNvSpPr>
          <p:nvPr/>
        </p:nvSpPr>
        <p:spPr bwMode="auto">
          <a:xfrm>
            <a:off x="6400800" y="6356350"/>
            <a:ext cx="2289175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fld id="{37C45B7B-38B8-40BF-9B1A-9834586E14C9}" type="datetime1">
              <a:rPr lang="it-IT" sz="1400">
                <a:solidFill>
                  <a:schemeClr val="tx2"/>
                </a:solidFill>
                <a:latin typeface="+mn-lt"/>
                <a:cs typeface="+mn-cs"/>
              </a:rPr>
              <a:pPr eaLnBrk="1" hangingPunct="1">
                <a:defRPr/>
              </a:pPr>
              <a:t>28/04/2022</a:t>
            </a:fld>
            <a:endParaRPr lang="it-IT" sz="1400">
              <a:solidFill>
                <a:schemeClr val="tx2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data 13">
            <a:extLst>
              <a:ext uri="{FF2B5EF4-FFF2-40B4-BE49-F238E27FC236}">
                <a16:creationId xmlns:a16="http://schemas.microsoft.com/office/drawing/2014/main" id="{A4E8C072-34B2-4F9E-B73F-973D9E80267E}"/>
              </a:ext>
            </a:extLst>
          </p:cNvPr>
          <p:cNvSpPr txBox="1">
            <a:spLocks noGrp="1"/>
          </p:cNvSpPr>
          <p:nvPr/>
        </p:nvSpPr>
        <p:spPr>
          <a:xfrm>
            <a:off x="6400800" y="6356350"/>
            <a:ext cx="2289175" cy="365125"/>
          </a:xfrm>
          <a:prstGeom prst="rect">
            <a:avLst/>
          </a:prstGeom>
          <a:noFill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81F368DF-2C95-4296-A71D-8826EDA2C65F}" type="datetime1">
              <a:rPr lang="it-IT" sz="1400">
                <a:solidFill>
                  <a:schemeClr val="tx2"/>
                </a:solidFill>
                <a:latin typeface="+mn-lt"/>
                <a:cs typeface="+mn-cs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28/04/2022</a:t>
            </a:fld>
            <a:endParaRPr lang="it-IT" sz="1400" dirty="0">
              <a:solidFill>
                <a:schemeClr val="tx2"/>
              </a:solidFill>
              <a:latin typeface="+mn-lt"/>
              <a:cs typeface="+mn-cs"/>
            </a:endParaRPr>
          </a:p>
        </p:txBody>
      </p:sp>
      <p:sp>
        <p:nvSpPr>
          <p:cNvPr id="6149" name="Titolo 1">
            <a:extLst>
              <a:ext uri="{FF2B5EF4-FFF2-40B4-BE49-F238E27FC236}">
                <a16:creationId xmlns:a16="http://schemas.microsoft.com/office/drawing/2014/main" id="{C52525F3-0619-4AD0-876A-CAAFE0B26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t-IT" altLang="it-IT" b="1"/>
              <a:t>Executive summary</a:t>
            </a:r>
          </a:p>
        </p:txBody>
      </p:sp>
      <p:sp>
        <p:nvSpPr>
          <p:cNvPr id="6150" name="Segnaposto numero diapositiva 2">
            <a:extLst>
              <a:ext uri="{FF2B5EF4-FFF2-40B4-BE49-F238E27FC236}">
                <a16:creationId xmlns:a16="http://schemas.microsoft.com/office/drawing/2014/main" id="{C0C90284-1A3D-40F2-9542-0AA74295A8C0}"/>
              </a:ext>
            </a:extLst>
          </p:cNvPr>
          <p:cNvSpPr txBox="1">
            <a:spLocks noGrp="1"/>
          </p:cNvSpPr>
          <p:nvPr/>
        </p:nvSpPr>
        <p:spPr bwMode="auto">
          <a:xfrm>
            <a:off x="612775" y="6356350"/>
            <a:ext cx="1981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03582E5-DB16-405A-9BD1-43B40DB0BAC2}" type="slidenum">
              <a:rPr lang="it-IT" altLang="it-IT" sz="1400">
                <a:solidFill>
                  <a:schemeClr val="tx2"/>
                </a:solidFill>
                <a:latin typeface="Gill Sans MT" panose="020B0502020104020203" pitchFamily="34" charset="0"/>
              </a:rPr>
              <a:pPr eaLnBrk="1" hangingPunct="1"/>
              <a:t>2</a:t>
            </a:fld>
            <a:endParaRPr lang="it-IT" altLang="it-IT" sz="1400">
              <a:solidFill>
                <a:schemeClr val="tx2"/>
              </a:solidFill>
              <a:latin typeface="Gill Sans MT" panose="020B0502020104020203" pitchFamily="34" charset="0"/>
            </a:endParaRPr>
          </a:p>
        </p:txBody>
      </p:sp>
      <p:sp>
        <p:nvSpPr>
          <p:cNvPr id="2" name="Segnaposto contenuto 3">
            <a:extLst>
              <a:ext uri="{FF2B5EF4-FFF2-40B4-BE49-F238E27FC236}">
                <a16:creationId xmlns:a16="http://schemas.microsoft.com/office/drawing/2014/main" id="{8E984E19-02D0-4076-AD7D-45F43D4381C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/>
            <a:endParaRPr lang="en-US" altLang="it-IT"/>
          </a:p>
          <a:p>
            <a:pPr eaLnBrk="1" hangingPunct="1"/>
            <a:r>
              <a:rPr lang="en-US" altLang="it-IT"/>
              <a:t>Income Tax on Individuals (</a:t>
            </a:r>
            <a:r>
              <a:rPr lang="en-US" altLang="it-IT" b="1"/>
              <a:t>IRPEF</a:t>
            </a:r>
            <a:r>
              <a:rPr lang="en-US" altLang="it-IT"/>
              <a:t>);</a:t>
            </a:r>
          </a:p>
          <a:p>
            <a:pPr eaLnBrk="1" hangingPunct="1"/>
            <a:endParaRPr lang="en-US" altLang="it-IT"/>
          </a:p>
          <a:p>
            <a:pPr eaLnBrk="1" hangingPunct="1"/>
            <a:r>
              <a:rPr lang="en-US" altLang="it-IT"/>
              <a:t>Corporation tax (</a:t>
            </a:r>
            <a:r>
              <a:rPr lang="en-US" altLang="it-IT" b="1"/>
              <a:t>IRES</a:t>
            </a:r>
            <a:r>
              <a:rPr lang="en-US" altLang="it-IT"/>
              <a:t>).</a:t>
            </a:r>
          </a:p>
        </p:txBody>
      </p:sp>
      <p:sp>
        <p:nvSpPr>
          <p:cNvPr id="10245" name="Segnaposto data 4">
            <a:extLst>
              <a:ext uri="{FF2B5EF4-FFF2-40B4-BE49-F238E27FC236}">
                <a16:creationId xmlns:a16="http://schemas.microsoft.com/office/drawing/2014/main" id="{F9E5B22C-F383-40A5-B0DF-44446A9C1AFE}"/>
              </a:ext>
            </a:extLst>
          </p:cNvPr>
          <p:cNvSpPr txBox="1">
            <a:spLocks noGrp="1"/>
          </p:cNvSpPr>
          <p:nvPr/>
        </p:nvSpPr>
        <p:spPr bwMode="auto">
          <a:xfrm>
            <a:off x="6400800" y="6356350"/>
            <a:ext cx="2289175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fld id="{E4CEF540-36F0-4ACC-996D-ECC8FFCA136E}" type="datetime1">
              <a:rPr lang="it-IT" sz="1400">
                <a:solidFill>
                  <a:schemeClr val="tx2"/>
                </a:solidFill>
                <a:latin typeface="+mn-lt"/>
                <a:cs typeface="+mn-cs"/>
              </a:rPr>
              <a:pPr eaLnBrk="1" hangingPunct="1">
                <a:defRPr/>
              </a:pPr>
              <a:t>28/04/2022</a:t>
            </a:fld>
            <a:endParaRPr lang="it-IT" sz="1400">
              <a:solidFill>
                <a:schemeClr val="tx2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Titolo 1">
            <a:extLst>
              <a:ext uri="{FF2B5EF4-FFF2-40B4-BE49-F238E27FC236}">
                <a16:creationId xmlns:a16="http://schemas.microsoft.com/office/drawing/2014/main" id="{A51F7D55-6B42-4280-B068-FF70F5993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altLang="it-IT"/>
              <a:t>«</a:t>
            </a:r>
            <a:r>
              <a:rPr lang="it-IT" altLang="it-IT" b="1"/>
              <a:t>Tax residency</a:t>
            </a:r>
            <a:r>
              <a:rPr lang="it-IT" altLang="it-IT"/>
              <a:t>»</a:t>
            </a:r>
          </a:p>
        </p:txBody>
      </p:sp>
      <p:sp>
        <p:nvSpPr>
          <p:cNvPr id="25604" name="Segnaposto contenuto 2">
            <a:extLst>
              <a:ext uri="{FF2B5EF4-FFF2-40B4-BE49-F238E27FC236}">
                <a16:creationId xmlns:a16="http://schemas.microsoft.com/office/drawing/2014/main" id="{6FE88E50-858E-4B64-8797-A34D2B5CCCA3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marL="0" indent="0" algn="just">
              <a:buFont typeface="Wingdings 3" panose="05040102010807070707" pitchFamily="18" charset="2"/>
              <a:buNone/>
            </a:pPr>
            <a:endParaRPr lang="it-IT" altLang="it-IT"/>
          </a:p>
          <a:p>
            <a:pPr marL="0" indent="0" algn="just">
              <a:buFont typeface="Wingdings 3" panose="05040102010807070707" pitchFamily="18" charset="2"/>
              <a:buNone/>
            </a:pPr>
            <a:r>
              <a:rPr lang="it-IT" altLang="it-IT"/>
              <a:t>A resident company is a company that has any of the following items located in Italy for the majority of the tax year:</a:t>
            </a:r>
          </a:p>
          <a:p>
            <a:pPr lvl="1" algn="ctr"/>
            <a:r>
              <a:rPr lang="it-IT" altLang="it-IT"/>
              <a:t>Its registered office;</a:t>
            </a:r>
          </a:p>
          <a:p>
            <a:pPr lvl="1" algn="ctr"/>
            <a:r>
              <a:rPr lang="it-IT" altLang="it-IT"/>
              <a:t>Its administrative office;</a:t>
            </a:r>
          </a:p>
          <a:p>
            <a:pPr lvl="1" algn="ctr"/>
            <a:r>
              <a:rPr lang="it-IT" altLang="it-IT"/>
              <a:t>Its principal corporate activity.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74CAB79-92CE-434E-8DC3-C4567C9820A4}"/>
              </a:ext>
            </a:extLst>
          </p:cNvPr>
          <p:cNvSpPr txBox="1">
            <a:spLocks noGrp="1"/>
          </p:cNvSpPr>
          <p:nvPr/>
        </p:nvSpPr>
        <p:spPr>
          <a:xfrm>
            <a:off x="6400800" y="6356350"/>
            <a:ext cx="2289175" cy="365125"/>
          </a:xfrm>
          <a:prstGeom prst="rect">
            <a:avLst/>
          </a:prstGeom>
          <a:noFill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C657A841-32EC-4BE7-B152-50E11218A5E2}" type="datetime1">
              <a:rPr lang="it-IT" sz="1400">
                <a:solidFill>
                  <a:schemeClr val="tx2"/>
                </a:solidFill>
                <a:latin typeface="+mn-lt"/>
                <a:cs typeface="+mn-cs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28/04/2022</a:t>
            </a:fld>
            <a:endParaRPr lang="it-IT" sz="1400" dirty="0">
              <a:solidFill>
                <a:schemeClr val="tx2"/>
              </a:solidFill>
              <a:latin typeface="+mn-lt"/>
              <a:cs typeface="+mn-cs"/>
            </a:endParaRPr>
          </a:p>
        </p:txBody>
      </p:sp>
      <p:sp>
        <p:nvSpPr>
          <p:cNvPr id="2" name="Segnaposto data 1">
            <a:extLst>
              <a:ext uri="{FF2B5EF4-FFF2-40B4-BE49-F238E27FC236}">
                <a16:creationId xmlns:a16="http://schemas.microsoft.com/office/drawing/2014/main" id="{A43F15B9-7174-416F-8224-9035004303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4AFBAE9-E417-4B5D-85DB-D927260066F6}" type="datetime1">
              <a:rPr lang="it-IT" smtClean="0"/>
              <a:t>28/04/2022</a:t>
            </a:fld>
            <a:endParaRPr lang="it-IT" dirty="0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F4E18147-FE20-4FCB-9249-6635E1312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1D89E0-DDFE-49C1-AC0C-2CFC067DF174}" type="slidenum">
              <a:rPr lang="it-IT" altLang="it-IT" smtClean="0"/>
              <a:pPr>
                <a:defRPr/>
              </a:pPr>
              <a:t>20</a:t>
            </a:fld>
            <a:endParaRPr lang="it-IT" altLang="it-IT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data 13">
            <a:extLst>
              <a:ext uri="{FF2B5EF4-FFF2-40B4-BE49-F238E27FC236}">
                <a16:creationId xmlns:a16="http://schemas.microsoft.com/office/drawing/2014/main" id="{855A302E-42E7-44C9-9AFE-0C524ABC1BBF}"/>
              </a:ext>
            </a:extLst>
          </p:cNvPr>
          <p:cNvSpPr txBox="1">
            <a:spLocks noGrp="1"/>
          </p:cNvSpPr>
          <p:nvPr/>
        </p:nvSpPr>
        <p:spPr>
          <a:xfrm>
            <a:off x="6400800" y="6356350"/>
            <a:ext cx="2289175" cy="365125"/>
          </a:xfrm>
          <a:prstGeom prst="rect">
            <a:avLst/>
          </a:prstGeom>
          <a:noFill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7EBFFAA8-1C07-4D1C-8E9E-5412E8FF80DB}" type="datetime1">
              <a:rPr lang="it-IT" sz="1400">
                <a:solidFill>
                  <a:schemeClr val="tx2"/>
                </a:solidFill>
                <a:latin typeface="+mn-lt"/>
                <a:cs typeface="+mn-cs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28/04/2022</a:t>
            </a:fld>
            <a:endParaRPr lang="it-IT" sz="1400" dirty="0">
              <a:solidFill>
                <a:schemeClr val="tx2"/>
              </a:solidFill>
              <a:latin typeface="+mn-lt"/>
              <a:cs typeface="+mn-cs"/>
            </a:endParaRPr>
          </a:p>
        </p:txBody>
      </p:sp>
      <p:sp>
        <p:nvSpPr>
          <p:cNvPr id="26629" name="Titolo 1">
            <a:extLst>
              <a:ext uri="{FF2B5EF4-FFF2-40B4-BE49-F238E27FC236}">
                <a16:creationId xmlns:a16="http://schemas.microsoft.com/office/drawing/2014/main" id="{5D4B3DDB-CE09-4DF9-A46C-ABF47EBB83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GB" altLang="it-IT" b="1"/>
              <a:t>Corporation Tax 3/4</a:t>
            </a:r>
            <a:endParaRPr lang="en-GB" altLang="it-IT"/>
          </a:p>
        </p:txBody>
      </p:sp>
      <p:sp>
        <p:nvSpPr>
          <p:cNvPr id="26630" name="Segnaposto numero diapositiva 3">
            <a:extLst>
              <a:ext uri="{FF2B5EF4-FFF2-40B4-BE49-F238E27FC236}">
                <a16:creationId xmlns:a16="http://schemas.microsoft.com/office/drawing/2014/main" id="{2EFE0630-5813-428F-89F4-25F718893934}"/>
              </a:ext>
            </a:extLst>
          </p:cNvPr>
          <p:cNvSpPr txBox="1">
            <a:spLocks noGrp="1"/>
          </p:cNvSpPr>
          <p:nvPr/>
        </p:nvSpPr>
        <p:spPr bwMode="auto">
          <a:xfrm>
            <a:off x="612775" y="6356350"/>
            <a:ext cx="1981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538BE15-D92A-4FFB-9C76-6FE904FC1A5B}" type="slidenum">
              <a:rPr lang="it-IT" altLang="it-IT" sz="1400">
                <a:solidFill>
                  <a:schemeClr val="tx2"/>
                </a:solidFill>
                <a:latin typeface="Gill Sans MT" panose="020B0502020104020203" pitchFamily="34" charset="0"/>
              </a:rPr>
              <a:pPr eaLnBrk="1" hangingPunct="1"/>
              <a:t>21</a:t>
            </a:fld>
            <a:endParaRPr lang="it-IT" altLang="it-IT" sz="1400">
              <a:solidFill>
                <a:schemeClr val="tx2"/>
              </a:solidFill>
              <a:latin typeface="Gill Sans MT" panose="020B0502020104020203" pitchFamily="34" charset="0"/>
            </a:endParaRPr>
          </a:p>
        </p:txBody>
      </p:sp>
      <p:sp>
        <p:nvSpPr>
          <p:cNvPr id="26631" name="Segnaposto contenuto 2">
            <a:extLst>
              <a:ext uri="{FF2B5EF4-FFF2-40B4-BE49-F238E27FC236}">
                <a16:creationId xmlns:a16="http://schemas.microsoft.com/office/drawing/2014/main" id="{6F5D772F-4000-4134-836F-0662E622AA7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algn="just" eaLnBrk="1" hangingPunct="1"/>
            <a:endParaRPr lang="en-GB" altLang="it-IT" dirty="0"/>
          </a:p>
          <a:p>
            <a:pPr algn="just" eaLnBrk="1" hangingPunct="1"/>
            <a:r>
              <a:rPr lang="en-GB" altLang="it-IT" dirty="0"/>
              <a:t>Tax assumption: possession of income</a:t>
            </a:r>
          </a:p>
          <a:p>
            <a:pPr algn="just" eaLnBrk="1" hangingPunct="1"/>
            <a:endParaRPr lang="en-GB" altLang="it-IT" dirty="0"/>
          </a:p>
          <a:p>
            <a:pPr algn="just" eaLnBrk="1" hangingPunct="1"/>
            <a:r>
              <a:rPr lang="en-GB" altLang="it-IT" dirty="0"/>
              <a:t>The tax is imposed at a </a:t>
            </a:r>
            <a:r>
              <a:rPr lang="en-GB" altLang="it-IT" b="1" dirty="0"/>
              <a:t>proportional tax rate of 24%</a:t>
            </a:r>
            <a:r>
              <a:rPr lang="en-GB" altLang="it-IT" dirty="0"/>
              <a:t> (before 2016: 27,5%) of the income earned by the company</a:t>
            </a:r>
          </a:p>
          <a:p>
            <a:pPr algn="just" eaLnBrk="1" hangingPunct="1"/>
            <a:endParaRPr lang="en-GB" altLang="it-IT" dirty="0"/>
          </a:p>
          <a:p>
            <a:pPr algn="just" eaLnBrk="1" hangingPunct="1"/>
            <a:r>
              <a:rPr lang="en-GB" altLang="it-IT" dirty="0"/>
              <a:t>The taxable income is a “</a:t>
            </a:r>
            <a:r>
              <a:rPr lang="en-GB" altLang="it-IT" u="sng" dirty="0"/>
              <a:t>net income</a:t>
            </a:r>
            <a:r>
              <a:rPr lang="en-GB" altLang="it-IT" dirty="0"/>
              <a:t>” based on profit stated in the financial statement, </a:t>
            </a:r>
            <a:r>
              <a:rPr lang="en-GB" altLang="it-IT" b="1" dirty="0"/>
              <a:t>with specific adjustments </a:t>
            </a:r>
            <a:r>
              <a:rPr lang="en-GB" altLang="it-IT" dirty="0"/>
              <a:t>provided by tax rules. </a:t>
            </a:r>
            <a:endParaRPr lang="en-US" altLang="it-IT" dirty="0"/>
          </a:p>
        </p:txBody>
      </p:sp>
      <p:sp>
        <p:nvSpPr>
          <p:cNvPr id="16389" name="Segnaposto data 4">
            <a:extLst>
              <a:ext uri="{FF2B5EF4-FFF2-40B4-BE49-F238E27FC236}">
                <a16:creationId xmlns:a16="http://schemas.microsoft.com/office/drawing/2014/main" id="{E5CB0B0A-BDFD-421C-995B-06121645EBF8}"/>
              </a:ext>
            </a:extLst>
          </p:cNvPr>
          <p:cNvSpPr txBox="1">
            <a:spLocks noGrp="1"/>
          </p:cNvSpPr>
          <p:nvPr/>
        </p:nvSpPr>
        <p:spPr bwMode="auto">
          <a:xfrm>
            <a:off x="6400800" y="6356350"/>
            <a:ext cx="2289175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fld id="{4772018A-4056-489B-92A2-20368B59026C}" type="datetime1">
              <a:rPr lang="it-IT" sz="1400">
                <a:solidFill>
                  <a:schemeClr val="tx2"/>
                </a:solidFill>
                <a:latin typeface="+mn-lt"/>
                <a:cs typeface="+mn-cs"/>
              </a:rPr>
              <a:pPr eaLnBrk="1" hangingPunct="1">
                <a:defRPr/>
              </a:pPr>
              <a:t>28/04/2022</a:t>
            </a:fld>
            <a:endParaRPr lang="it-IT" sz="1400">
              <a:solidFill>
                <a:schemeClr val="tx2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data 13">
            <a:extLst>
              <a:ext uri="{FF2B5EF4-FFF2-40B4-BE49-F238E27FC236}">
                <a16:creationId xmlns:a16="http://schemas.microsoft.com/office/drawing/2014/main" id="{A919CF17-0B0F-47B1-934F-CE84FDE49E49}"/>
              </a:ext>
            </a:extLst>
          </p:cNvPr>
          <p:cNvSpPr txBox="1">
            <a:spLocks noGrp="1"/>
          </p:cNvSpPr>
          <p:nvPr/>
        </p:nvSpPr>
        <p:spPr>
          <a:xfrm>
            <a:off x="6400800" y="6356350"/>
            <a:ext cx="2289175" cy="365125"/>
          </a:xfrm>
          <a:prstGeom prst="rect">
            <a:avLst/>
          </a:prstGeom>
          <a:noFill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2F2D7954-8A60-40E6-8C5C-887753B6755E}" type="datetime1">
              <a:rPr lang="it-IT" sz="1400">
                <a:solidFill>
                  <a:schemeClr val="tx2"/>
                </a:solidFill>
                <a:latin typeface="+mn-lt"/>
                <a:cs typeface="+mn-cs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28/04/2022</a:t>
            </a:fld>
            <a:endParaRPr lang="it-IT" sz="1400" dirty="0">
              <a:solidFill>
                <a:schemeClr val="tx2"/>
              </a:solidFill>
              <a:latin typeface="+mn-lt"/>
              <a:cs typeface="+mn-cs"/>
            </a:endParaRPr>
          </a:p>
        </p:txBody>
      </p:sp>
      <p:sp>
        <p:nvSpPr>
          <p:cNvPr id="27653" name="Titolo 1">
            <a:extLst>
              <a:ext uri="{FF2B5EF4-FFF2-40B4-BE49-F238E27FC236}">
                <a16:creationId xmlns:a16="http://schemas.microsoft.com/office/drawing/2014/main" id="{782787F0-F494-45F1-B978-86908C74D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GB" altLang="it-IT" b="1"/>
              <a:t>Corporation Tax 4/4 </a:t>
            </a:r>
          </a:p>
        </p:txBody>
      </p:sp>
      <p:sp>
        <p:nvSpPr>
          <p:cNvPr id="27654" name="Segnaposto numero diapositiva 3">
            <a:extLst>
              <a:ext uri="{FF2B5EF4-FFF2-40B4-BE49-F238E27FC236}">
                <a16:creationId xmlns:a16="http://schemas.microsoft.com/office/drawing/2014/main" id="{E5A07A7A-83A9-406B-A242-AF114236B849}"/>
              </a:ext>
            </a:extLst>
          </p:cNvPr>
          <p:cNvSpPr txBox="1">
            <a:spLocks noGrp="1"/>
          </p:cNvSpPr>
          <p:nvPr/>
        </p:nvSpPr>
        <p:spPr bwMode="auto">
          <a:xfrm>
            <a:off x="612775" y="6356350"/>
            <a:ext cx="1981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E11C345-7341-4815-9936-EFDA905287B1}" type="slidenum">
              <a:rPr lang="it-IT" altLang="it-IT" sz="1400">
                <a:solidFill>
                  <a:schemeClr val="tx2"/>
                </a:solidFill>
                <a:latin typeface="Gill Sans MT" panose="020B0502020104020203" pitchFamily="34" charset="0"/>
              </a:rPr>
              <a:pPr eaLnBrk="1" hangingPunct="1"/>
              <a:t>22</a:t>
            </a:fld>
            <a:endParaRPr lang="it-IT" altLang="it-IT" sz="1400">
              <a:solidFill>
                <a:schemeClr val="tx2"/>
              </a:solidFill>
              <a:latin typeface="Gill Sans MT" panose="020B0502020104020203" pitchFamily="34" charset="0"/>
            </a:endParaRPr>
          </a:p>
        </p:txBody>
      </p:sp>
      <p:sp>
        <p:nvSpPr>
          <p:cNvPr id="27655" name="Segnaposto contenuto 2">
            <a:extLst>
              <a:ext uri="{FF2B5EF4-FFF2-40B4-BE49-F238E27FC236}">
                <a16:creationId xmlns:a16="http://schemas.microsoft.com/office/drawing/2014/main" id="{9080D6C0-FF35-4648-A285-BD54182FA56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algn="just" eaLnBrk="1" hangingPunct="1">
              <a:buFont typeface="Wingdings 3" panose="05040102010807070707" pitchFamily="18" charset="2"/>
              <a:buNone/>
            </a:pPr>
            <a:r>
              <a:rPr lang="en-GB" altLang="it-IT" sz="2800" b="1"/>
              <a:t>Accounting Standards and Tax Rules</a:t>
            </a:r>
          </a:p>
          <a:p>
            <a:pPr algn="just" eaLnBrk="1" hangingPunct="1"/>
            <a:r>
              <a:rPr lang="en-GB" altLang="it-IT" sz="2400"/>
              <a:t>The main differences between financial accounting standards and tax rules are related to the </a:t>
            </a:r>
            <a:r>
              <a:rPr lang="en-GB" altLang="it-IT" sz="2400" b="1"/>
              <a:t>timing of taxation </a:t>
            </a:r>
            <a:r>
              <a:rPr lang="en-GB" altLang="it-IT" sz="2400"/>
              <a:t>or </a:t>
            </a:r>
            <a:r>
              <a:rPr lang="en-GB" altLang="it-IT" sz="2400" b="1"/>
              <a:t>deduction</a:t>
            </a:r>
            <a:r>
              <a:rPr lang="en-GB" altLang="it-IT" sz="2400"/>
              <a:t> of certain items </a:t>
            </a:r>
          </a:p>
          <a:p>
            <a:pPr algn="just" eaLnBrk="1" hangingPunct="1"/>
            <a:r>
              <a:rPr lang="en-GB" altLang="it-IT" sz="2400"/>
              <a:t>For example the year in which a cost/revenue is stated in the financial statement may not accomplish with the time that item is relevant for tax purposes  </a:t>
            </a:r>
          </a:p>
          <a:p>
            <a:pPr algn="just" eaLnBrk="1" hangingPunct="1"/>
            <a:r>
              <a:rPr lang="en-GB" altLang="it-IT" sz="2400"/>
              <a:t>Or it could be the case of timing of deduction of amortization and depreciation of plants, machinery, etc.</a:t>
            </a:r>
          </a:p>
          <a:p>
            <a:pPr algn="just" eaLnBrk="1" hangingPunct="1"/>
            <a:r>
              <a:rPr lang="en-GB" altLang="it-IT" sz="2400"/>
              <a:t>Loss on credits are also a matter of difference, since tax law requires that credit is “certainly” not recoverable in order to be fully deducted</a:t>
            </a:r>
          </a:p>
          <a:p>
            <a:pPr algn="just" eaLnBrk="1" hangingPunct="1"/>
            <a:endParaRPr lang="en-GB" altLang="it-IT"/>
          </a:p>
        </p:txBody>
      </p:sp>
      <p:sp>
        <p:nvSpPr>
          <p:cNvPr id="17413" name="Segnaposto data 4">
            <a:extLst>
              <a:ext uri="{FF2B5EF4-FFF2-40B4-BE49-F238E27FC236}">
                <a16:creationId xmlns:a16="http://schemas.microsoft.com/office/drawing/2014/main" id="{28E987FB-38FC-400B-A34F-787823DC6AEF}"/>
              </a:ext>
            </a:extLst>
          </p:cNvPr>
          <p:cNvSpPr txBox="1">
            <a:spLocks noGrp="1"/>
          </p:cNvSpPr>
          <p:nvPr/>
        </p:nvSpPr>
        <p:spPr bwMode="auto">
          <a:xfrm>
            <a:off x="6400800" y="6356350"/>
            <a:ext cx="2289175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fld id="{96BE5084-1879-434A-B579-D64E612E6961}" type="datetime1">
              <a:rPr lang="it-IT" sz="1400">
                <a:solidFill>
                  <a:schemeClr val="tx2"/>
                </a:solidFill>
                <a:latin typeface="+mn-lt"/>
                <a:cs typeface="+mn-cs"/>
              </a:rPr>
              <a:pPr eaLnBrk="1" hangingPunct="1">
                <a:defRPr/>
              </a:pPr>
              <a:t>28/04/2022</a:t>
            </a:fld>
            <a:endParaRPr lang="it-IT" sz="1400">
              <a:solidFill>
                <a:schemeClr val="tx2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13">
            <a:extLst>
              <a:ext uri="{FF2B5EF4-FFF2-40B4-BE49-F238E27FC236}">
                <a16:creationId xmlns:a16="http://schemas.microsoft.com/office/drawing/2014/main" id="{3211A7B7-5300-49A1-98CF-81D15A5FD62E}"/>
              </a:ext>
            </a:extLst>
          </p:cNvPr>
          <p:cNvSpPr txBox="1">
            <a:spLocks noGrp="1"/>
          </p:cNvSpPr>
          <p:nvPr/>
        </p:nvSpPr>
        <p:spPr>
          <a:xfrm>
            <a:off x="6400800" y="6356350"/>
            <a:ext cx="2289175" cy="365125"/>
          </a:xfrm>
          <a:prstGeom prst="rect">
            <a:avLst/>
          </a:prstGeom>
          <a:noFill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2032DD26-9D66-4893-94E6-5F4971296990}" type="datetime1">
              <a:rPr lang="it-IT" sz="1400">
                <a:solidFill>
                  <a:schemeClr val="tx2"/>
                </a:solidFill>
                <a:latin typeface="+mn-lt"/>
                <a:cs typeface="+mn-cs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28/04/2022</a:t>
            </a:fld>
            <a:endParaRPr lang="it-IT" sz="1400" dirty="0">
              <a:solidFill>
                <a:schemeClr val="tx2"/>
              </a:solidFill>
              <a:latin typeface="+mn-lt"/>
              <a:cs typeface="+mn-cs"/>
            </a:endParaRPr>
          </a:p>
        </p:txBody>
      </p:sp>
      <p:sp>
        <p:nvSpPr>
          <p:cNvPr id="7173" name="Rectangle 2">
            <a:extLst>
              <a:ext uri="{FF2B5EF4-FFF2-40B4-BE49-F238E27FC236}">
                <a16:creationId xmlns:a16="http://schemas.microsoft.com/office/drawing/2014/main" id="{84396E19-8C34-466E-A9FB-63CA172B2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altLang="it-IT" b="1" dirty="0" err="1"/>
              <a:t>Income</a:t>
            </a:r>
            <a:r>
              <a:rPr lang="it-IT" altLang="it-IT" b="1" dirty="0"/>
              <a:t> </a:t>
            </a:r>
            <a:r>
              <a:rPr lang="it-IT" altLang="it-IT" b="1" dirty="0" err="1"/>
              <a:t>tax</a:t>
            </a:r>
            <a:r>
              <a:rPr lang="it-IT" altLang="it-IT" b="1" dirty="0"/>
              <a:t> on </a:t>
            </a:r>
            <a:r>
              <a:rPr lang="it-IT" altLang="it-IT" b="1" dirty="0" err="1"/>
              <a:t>individuals</a:t>
            </a:r>
            <a:r>
              <a:rPr lang="it-IT" altLang="it-IT" b="1" dirty="0"/>
              <a:t> </a:t>
            </a:r>
            <a:r>
              <a:rPr lang="it-IT" altLang="it-IT" b="1" dirty="0" smtClean="0"/>
              <a:t>1/6</a:t>
            </a:r>
            <a:endParaRPr lang="it-IT" altLang="it-IT" b="1" dirty="0"/>
          </a:p>
        </p:txBody>
      </p:sp>
      <p:sp>
        <p:nvSpPr>
          <p:cNvPr id="7174" name="Rectangle 3">
            <a:extLst>
              <a:ext uri="{FF2B5EF4-FFF2-40B4-BE49-F238E27FC236}">
                <a16:creationId xmlns:a16="http://schemas.microsoft.com/office/drawing/2014/main" id="{603715EE-BCC6-4B11-8C42-B9E8C4B02E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138"/>
          </a:xfrm>
        </p:spPr>
        <p:txBody>
          <a:bodyPr/>
          <a:lstStyle/>
          <a:p>
            <a:pPr algn="ctr">
              <a:buFont typeface="Wingdings 3" panose="05040102010807070707" pitchFamily="18" charset="2"/>
              <a:buNone/>
            </a:pPr>
            <a:r>
              <a:rPr lang="en-US" altLang="it-IT" b="1"/>
              <a:t>Irpef – D.p.r. 917/1986</a:t>
            </a:r>
          </a:p>
          <a:p>
            <a:pPr algn="just">
              <a:buFont typeface="Wingdings 3" panose="05040102010807070707" pitchFamily="18" charset="2"/>
              <a:buNone/>
            </a:pPr>
            <a:r>
              <a:rPr lang="en-US" altLang="it-IT" sz="2400"/>
              <a:t>The main income tax levied on individuals is the personal income tax called “Irpef”</a:t>
            </a:r>
          </a:p>
          <a:p>
            <a:pPr algn="just">
              <a:buFont typeface="Wingdings 3" panose="05040102010807070707" pitchFamily="18" charset="2"/>
              <a:buNone/>
            </a:pPr>
            <a:endParaRPr lang="en-US" altLang="it-IT" sz="2400"/>
          </a:p>
          <a:p>
            <a:pPr algn="just">
              <a:buFont typeface="Wingdings 3" panose="05040102010807070707" pitchFamily="18" charset="2"/>
              <a:buNone/>
            </a:pPr>
            <a:r>
              <a:rPr lang="en-US" altLang="it-IT" sz="2400"/>
              <a:t>Who is </a:t>
            </a:r>
            <a:r>
              <a:rPr lang="en-US" altLang="it-IT" sz="2400" b="1"/>
              <a:t>liable</a:t>
            </a:r>
            <a:r>
              <a:rPr lang="en-US" altLang="it-IT" sz="2400"/>
              <a:t>? </a:t>
            </a:r>
            <a:r>
              <a:rPr lang="en-US" altLang="it-IT" sz="2400">
                <a:sym typeface="Wingdings" panose="05000000000000000000" pitchFamily="2" charset="2"/>
              </a:rPr>
              <a:t> the tax status of an individual is the starting point for applying correct taxation in Italy. According to the Italian tax law, both Italian residents and non-residents individuals are subject to taxation:</a:t>
            </a:r>
            <a:endParaRPr lang="en-US" altLang="it-IT" sz="2400"/>
          </a:p>
          <a:p>
            <a:pPr lvl="1" algn="just"/>
            <a:r>
              <a:rPr lang="en-US" altLang="it-IT" sz="2100" i="1"/>
              <a:t>Residents</a:t>
            </a:r>
            <a:r>
              <a:rPr lang="en-US" altLang="it-IT" sz="2100"/>
              <a:t> are subject to tax on worldwide income;</a:t>
            </a:r>
          </a:p>
          <a:p>
            <a:pPr lvl="1" algn="just"/>
            <a:r>
              <a:rPr lang="en-US" altLang="it-IT" sz="2100" i="1">
                <a:solidFill>
                  <a:srgbClr val="FF3300"/>
                </a:solidFill>
              </a:rPr>
              <a:t>Non residents</a:t>
            </a:r>
            <a:r>
              <a:rPr lang="en-US" altLang="it-IT" sz="2100"/>
              <a:t> are taxable on Italian-source income, or on income earned in connection with activities performed in Italy. </a:t>
            </a:r>
          </a:p>
        </p:txBody>
      </p:sp>
      <p:sp>
        <p:nvSpPr>
          <p:cNvPr id="2" name="Segnaposto data 1">
            <a:extLst>
              <a:ext uri="{FF2B5EF4-FFF2-40B4-BE49-F238E27FC236}">
                <a16:creationId xmlns:a16="http://schemas.microsoft.com/office/drawing/2014/main" id="{B96E71A3-2C81-483F-96F1-DB9CF03D6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3F92E9-3723-4973-BCB9-E6F6392F5FED}" type="datetime1">
              <a:rPr lang="it-IT" smtClean="0"/>
              <a:t>28/04/2022</a:t>
            </a:fld>
            <a:endParaRPr lang="it-IT" dirty="0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D42FD794-BE30-4B96-B057-612F88C0B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1D89E0-DDFE-49C1-AC0C-2CFC067DF174}" type="slidenum">
              <a:rPr lang="it-IT" altLang="it-IT" smtClean="0"/>
              <a:pPr>
                <a:defRPr/>
              </a:pPr>
              <a:t>3</a:t>
            </a:fld>
            <a:endParaRPr lang="it-IT" altLang="it-IT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itolo 1">
            <a:extLst>
              <a:ext uri="{FF2B5EF4-FFF2-40B4-BE49-F238E27FC236}">
                <a16:creationId xmlns:a16="http://schemas.microsoft.com/office/drawing/2014/main" id="{616570A3-AACD-40B3-BF1B-5AD6ECD5E7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altLang="it-IT"/>
              <a:t>«</a:t>
            </a:r>
            <a:r>
              <a:rPr lang="it-IT" altLang="it-IT" b="1"/>
              <a:t>Tax residency</a:t>
            </a:r>
            <a:r>
              <a:rPr lang="it-IT" altLang="it-IT"/>
              <a:t>»</a:t>
            </a:r>
          </a:p>
        </p:txBody>
      </p:sp>
      <p:sp>
        <p:nvSpPr>
          <p:cNvPr id="8196" name="Segnaposto contenuto 2">
            <a:extLst>
              <a:ext uri="{FF2B5EF4-FFF2-40B4-BE49-F238E27FC236}">
                <a16:creationId xmlns:a16="http://schemas.microsoft.com/office/drawing/2014/main" id="{42BC8EF0-57AC-4BF6-918A-85AEEB88482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marL="0" indent="0">
              <a:buFont typeface="Wingdings 3" panose="05040102010807070707" pitchFamily="18" charset="2"/>
              <a:buNone/>
            </a:pPr>
            <a:r>
              <a:rPr lang="it-IT" altLang="it-IT" dirty="0"/>
              <a:t>The general </a:t>
            </a:r>
            <a:r>
              <a:rPr lang="it-IT" altLang="it-IT" dirty="0" err="1"/>
              <a:t>principle</a:t>
            </a:r>
            <a:r>
              <a:rPr lang="it-IT" altLang="it-IT" dirty="0"/>
              <a:t> </a:t>
            </a:r>
            <a:r>
              <a:rPr lang="it-IT" altLang="it-IT" dirty="0" err="1"/>
              <a:t>governing</a:t>
            </a:r>
            <a:r>
              <a:rPr lang="it-IT" altLang="it-IT" dirty="0"/>
              <a:t> </a:t>
            </a:r>
            <a:r>
              <a:rPr lang="it-IT" altLang="it-IT" dirty="0" err="1"/>
              <a:t>taxation</a:t>
            </a:r>
            <a:r>
              <a:rPr lang="it-IT" altLang="it-IT" dirty="0"/>
              <a:t> of </a:t>
            </a:r>
            <a:r>
              <a:rPr lang="it-IT" altLang="it-IT" dirty="0" err="1"/>
              <a:t>individuals</a:t>
            </a:r>
            <a:r>
              <a:rPr lang="it-IT" altLang="it-IT" dirty="0"/>
              <a:t> in </a:t>
            </a:r>
            <a:r>
              <a:rPr lang="it-IT" altLang="it-IT" dirty="0" err="1"/>
              <a:t>Italy</a:t>
            </a:r>
            <a:r>
              <a:rPr lang="it-IT" altLang="it-IT" dirty="0"/>
              <a:t> </a:t>
            </a:r>
            <a:r>
              <a:rPr lang="it-IT" altLang="it-IT" dirty="0" err="1"/>
              <a:t>is</a:t>
            </a:r>
            <a:r>
              <a:rPr lang="it-IT" altLang="it-IT" dirty="0"/>
              <a:t> «</a:t>
            </a:r>
            <a:r>
              <a:rPr lang="it-IT" altLang="it-IT" dirty="0" err="1"/>
              <a:t>tax</a:t>
            </a:r>
            <a:r>
              <a:rPr lang="it-IT" altLang="it-IT" dirty="0"/>
              <a:t> </a:t>
            </a:r>
            <a:r>
              <a:rPr lang="it-IT" altLang="it-IT" dirty="0" err="1"/>
              <a:t>residency</a:t>
            </a:r>
            <a:r>
              <a:rPr lang="it-IT" altLang="it-IT" dirty="0"/>
              <a:t>».</a:t>
            </a:r>
          </a:p>
          <a:p>
            <a:pPr marL="0" indent="0">
              <a:buFont typeface="Wingdings 3" panose="05040102010807070707" pitchFamily="18" charset="2"/>
              <a:buNone/>
            </a:pPr>
            <a:r>
              <a:rPr lang="it-IT" altLang="it-IT" dirty="0" err="1"/>
              <a:t>According</a:t>
            </a:r>
            <a:r>
              <a:rPr lang="it-IT" altLang="it-IT" dirty="0"/>
              <a:t> to art. 2 of the </a:t>
            </a:r>
            <a:r>
              <a:rPr lang="it-IT" altLang="it-IT" dirty="0" err="1"/>
              <a:t>Italian</a:t>
            </a:r>
            <a:r>
              <a:rPr lang="it-IT" altLang="it-IT" dirty="0"/>
              <a:t> </a:t>
            </a:r>
            <a:r>
              <a:rPr lang="it-IT" altLang="it-IT" dirty="0" err="1"/>
              <a:t>Tax</a:t>
            </a:r>
            <a:r>
              <a:rPr lang="it-IT" altLang="it-IT" dirty="0"/>
              <a:t> Code, an </a:t>
            </a:r>
            <a:r>
              <a:rPr lang="it-IT" altLang="it-IT" dirty="0" err="1"/>
              <a:t>individual</a:t>
            </a:r>
            <a:r>
              <a:rPr lang="it-IT" altLang="it-IT" dirty="0"/>
              <a:t> </a:t>
            </a:r>
            <a:r>
              <a:rPr lang="it-IT" altLang="it-IT" dirty="0" err="1"/>
              <a:t>is</a:t>
            </a:r>
            <a:r>
              <a:rPr lang="it-IT" altLang="it-IT" dirty="0"/>
              <a:t> </a:t>
            </a:r>
            <a:r>
              <a:rPr lang="it-IT" altLang="it-IT" dirty="0" err="1"/>
              <a:t>considered</a:t>
            </a:r>
            <a:r>
              <a:rPr lang="it-IT" altLang="it-IT" dirty="0"/>
              <a:t> </a:t>
            </a:r>
            <a:r>
              <a:rPr lang="it-IT" altLang="it-IT" dirty="0" err="1"/>
              <a:t>resident</a:t>
            </a:r>
            <a:r>
              <a:rPr lang="it-IT" altLang="it-IT" dirty="0"/>
              <a:t> in </a:t>
            </a:r>
            <a:r>
              <a:rPr lang="it-IT" altLang="it-IT" dirty="0" err="1"/>
              <a:t>Italy</a:t>
            </a:r>
            <a:r>
              <a:rPr lang="it-IT" altLang="it-IT" dirty="0"/>
              <a:t> for </a:t>
            </a:r>
            <a:r>
              <a:rPr lang="it-IT" altLang="it-IT" dirty="0" err="1"/>
              <a:t>tax</a:t>
            </a:r>
            <a:r>
              <a:rPr lang="it-IT" altLang="it-IT" dirty="0"/>
              <a:t> </a:t>
            </a:r>
            <a:r>
              <a:rPr lang="it-IT" altLang="it-IT" dirty="0" err="1"/>
              <a:t>purposes</a:t>
            </a:r>
            <a:r>
              <a:rPr lang="it-IT" altLang="it-IT" dirty="0"/>
              <a:t> </a:t>
            </a:r>
            <a:r>
              <a:rPr lang="it-IT" altLang="it-IT" dirty="0" err="1"/>
              <a:t>if</a:t>
            </a:r>
            <a:r>
              <a:rPr lang="it-IT" altLang="it-IT" dirty="0"/>
              <a:t>, for the </a:t>
            </a:r>
            <a:r>
              <a:rPr lang="it-IT" altLang="it-IT" dirty="0" err="1"/>
              <a:t>greater</a:t>
            </a:r>
            <a:r>
              <a:rPr lang="it-IT" altLang="it-IT" dirty="0"/>
              <a:t> part of the fiscal </a:t>
            </a:r>
            <a:r>
              <a:rPr lang="it-IT" altLang="it-IT" dirty="0" err="1"/>
              <a:t>year</a:t>
            </a:r>
            <a:r>
              <a:rPr lang="it-IT" altLang="it-IT" dirty="0"/>
              <a:t> (i.e. more </a:t>
            </a:r>
            <a:r>
              <a:rPr lang="it-IT" altLang="it-IT" dirty="0" err="1"/>
              <a:t>than</a:t>
            </a:r>
            <a:r>
              <a:rPr lang="it-IT" altLang="it-IT" dirty="0"/>
              <a:t> 183 </a:t>
            </a:r>
            <a:r>
              <a:rPr lang="it-IT" altLang="it-IT" dirty="0" err="1"/>
              <a:t>days</a:t>
            </a:r>
            <a:r>
              <a:rPr lang="it-IT" altLang="it-IT" dirty="0"/>
              <a:t>):</a:t>
            </a:r>
          </a:p>
          <a:p>
            <a:pPr lvl="1"/>
            <a:r>
              <a:rPr lang="it-IT" altLang="it-IT" dirty="0"/>
              <a:t>The </a:t>
            </a:r>
            <a:r>
              <a:rPr lang="it-IT" altLang="it-IT" dirty="0" err="1"/>
              <a:t>individual</a:t>
            </a:r>
            <a:r>
              <a:rPr lang="it-IT" altLang="it-IT" dirty="0"/>
              <a:t> </a:t>
            </a:r>
            <a:r>
              <a:rPr lang="it-IT" altLang="it-IT" dirty="0" err="1"/>
              <a:t>is</a:t>
            </a:r>
            <a:r>
              <a:rPr lang="it-IT" altLang="it-IT" dirty="0"/>
              <a:t> </a:t>
            </a:r>
            <a:r>
              <a:rPr lang="it-IT" altLang="it-IT" dirty="0" err="1"/>
              <a:t>registered</a:t>
            </a:r>
            <a:r>
              <a:rPr lang="it-IT" altLang="it-IT" dirty="0"/>
              <a:t> in the </a:t>
            </a:r>
            <a:r>
              <a:rPr lang="it-IT" altLang="it-IT" dirty="0" err="1"/>
              <a:t>Records</a:t>
            </a:r>
            <a:r>
              <a:rPr lang="it-IT" altLang="it-IT" dirty="0"/>
              <a:t> of the </a:t>
            </a:r>
            <a:r>
              <a:rPr lang="it-IT" altLang="it-IT" dirty="0" err="1"/>
              <a:t>Italian</a:t>
            </a:r>
            <a:r>
              <a:rPr lang="it-IT" altLang="it-IT" dirty="0"/>
              <a:t> </a:t>
            </a:r>
            <a:r>
              <a:rPr lang="it-IT" altLang="it-IT" dirty="0" err="1"/>
              <a:t>Resident</a:t>
            </a:r>
            <a:r>
              <a:rPr lang="it-IT" altLang="it-IT" dirty="0"/>
              <a:t> </a:t>
            </a:r>
            <a:r>
              <a:rPr lang="it-IT" altLang="it-IT" dirty="0" err="1"/>
              <a:t>Population</a:t>
            </a:r>
            <a:r>
              <a:rPr lang="it-IT" altLang="it-IT" dirty="0"/>
              <a:t> (</a:t>
            </a:r>
            <a:r>
              <a:rPr lang="it-IT" altLang="it-IT" dirty="0" err="1"/>
              <a:t>called</a:t>
            </a:r>
            <a:r>
              <a:rPr lang="it-IT" altLang="it-IT" dirty="0"/>
              <a:t> «</a:t>
            </a:r>
            <a:r>
              <a:rPr lang="it-IT" altLang="it-IT" b="1" dirty="0"/>
              <a:t>Anagrafe</a:t>
            </a:r>
            <a:r>
              <a:rPr lang="it-IT" altLang="it-IT" dirty="0" smtClean="0"/>
              <a:t>») </a:t>
            </a:r>
            <a:r>
              <a:rPr lang="it-IT" altLang="it-IT" sz="2000" dirty="0" smtClean="0">
                <a:sym typeface="Wingdings" panose="05000000000000000000" pitchFamily="2" charset="2"/>
              </a:rPr>
              <a:t> </a:t>
            </a:r>
            <a:r>
              <a:rPr lang="it-IT" altLang="it-IT" sz="2000" dirty="0" err="1" smtClean="0">
                <a:sym typeface="Wingdings" panose="05000000000000000000" pitchFamily="2" charset="2"/>
              </a:rPr>
              <a:t>formal</a:t>
            </a:r>
            <a:r>
              <a:rPr lang="it-IT" altLang="it-IT" sz="2000" dirty="0" smtClean="0">
                <a:sym typeface="Wingdings" panose="05000000000000000000" pitchFamily="2" charset="2"/>
              </a:rPr>
              <a:t> </a:t>
            </a:r>
            <a:r>
              <a:rPr lang="it-IT" altLang="it-IT" sz="2000" dirty="0" err="1" smtClean="0">
                <a:sym typeface="Wingdings" panose="05000000000000000000" pitchFamily="2" charset="2"/>
              </a:rPr>
              <a:t>criteria</a:t>
            </a:r>
            <a:r>
              <a:rPr lang="it-IT" altLang="it-IT" sz="2000" dirty="0" smtClean="0">
                <a:sym typeface="Wingdings" panose="05000000000000000000" pitchFamily="2" charset="2"/>
              </a:rPr>
              <a:t>, </a:t>
            </a:r>
            <a:r>
              <a:rPr lang="it-IT" altLang="it-IT" sz="2000" dirty="0" err="1" smtClean="0">
                <a:sym typeface="Wingdings" panose="05000000000000000000" pitchFamily="2" charset="2"/>
              </a:rPr>
              <a:t>basis</a:t>
            </a:r>
            <a:r>
              <a:rPr lang="it-IT" altLang="it-IT" sz="2000" dirty="0" smtClean="0">
                <a:sym typeface="Wingdings" panose="05000000000000000000" pitchFamily="2" charset="2"/>
              </a:rPr>
              <a:t>;</a:t>
            </a:r>
            <a:endParaRPr lang="it-IT" altLang="it-IT" sz="2000" dirty="0"/>
          </a:p>
          <a:p>
            <a:pPr lvl="1"/>
            <a:r>
              <a:rPr lang="it-IT" altLang="it-IT" dirty="0"/>
              <a:t>The </a:t>
            </a:r>
            <a:r>
              <a:rPr lang="it-IT" altLang="it-IT" dirty="0" err="1"/>
              <a:t>individual</a:t>
            </a:r>
            <a:r>
              <a:rPr lang="it-IT" altLang="it-IT" dirty="0"/>
              <a:t> </a:t>
            </a:r>
            <a:r>
              <a:rPr lang="it-IT" altLang="it-IT" dirty="0" err="1"/>
              <a:t>has</a:t>
            </a:r>
            <a:r>
              <a:rPr lang="it-IT" altLang="it-IT" dirty="0"/>
              <a:t> a </a:t>
            </a:r>
            <a:r>
              <a:rPr lang="it-IT" altLang="it-IT" b="1" dirty="0"/>
              <a:t>residence</a:t>
            </a:r>
            <a:r>
              <a:rPr lang="it-IT" altLang="it-IT" dirty="0"/>
              <a:t> (=</a:t>
            </a:r>
            <a:r>
              <a:rPr lang="it-IT" altLang="it-IT" dirty="0" err="1"/>
              <a:t>habitual</a:t>
            </a:r>
            <a:r>
              <a:rPr lang="it-IT" altLang="it-IT" dirty="0"/>
              <a:t> </a:t>
            </a:r>
            <a:r>
              <a:rPr lang="it-IT" altLang="it-IT" dirty="0" err="1"/>
              <a:t>abode</a:t>
            </a:r>
            <a:r>
              <a:rPr lang="it-IT" altLang="it-IT" dirty="0"/>
              <a:t>) in </a:t>
            </a:r>
            <a:r>
              <a:rPr lang="it-IT" altLang="it-IT" dirty="0" err="1"/>
              <a:t>Italy</a:t>
            </a:r>
            <a:r>
              <a:rPr lang="it-IT" altLang="it-IT" dirty="0"/>
              <a:t>;</a:t>
            </a:r>
          </a:p>
          <a:p>
            <a:pPr lvl="1"/>
            <a:r>
              <a:rPr lang="it-IT" altLang="it-IT" dirty="0"/>
              <a:t>The </a:t>
            </a:r>
            <a:r>
              <a:rPr lang="it-IT" altLang="it-IT" dirty="0" err="1"/>
              <a:t>individual</a:t>
            </a:r>
            <a:r>
              <a:rPr lang="it-IT" altLang="it-IT" dirty="0"/>
              <a:t> </a:t>
            </a:r>
            <a:r>
              <a:rPr lang="it-IT" altLang="it-IT" dirty="0" err="1"/>
              <a:t>has</a:t>
            </a:r>
            <a:r>
              <a:rPr lang="it-IT" altLang="it-IT" dirty="0"/>
              <a:t> a </a:t>
            </a:r>
            <a:r>
              <a:rPr lang="it-IT" altLang="it-IT" dirty="0" err="1"/>
              <a:t>domicile</a:t>
            </a:r>
            <a:r>
              <a:rPr lang="it-IT" altLang="it-IT" dirty="0"/>
              <a:t> (=</a:t>
            </a:r>
            <a:r>
              <a:rPr lang="it-IT" altLang="it-IT" b="1" dirty="0" err="1"/>
              <a:t>principal</a:t>
            </a:r>
            <a:r>
              <a:rPr lang="it-IT" altLang="it-IT" b="1" dirty="0"/>
              <a:t> centre </a:t>
            </a:r>
            <a:r>
              <a:rPr lang="it-IT" altLang="it-IT" dirty="0"/>
              <a:t>of business, </a:t>
            </a:r>
            <a:r>
              <a:rPr lang="it-IT" altLang="it-IT" dirty="0" err="1"/>
              <a:t>economic</a:t>
            </a:r>
            <a:r>
              <a:rPr lang="it-IT" altLang="it-IT" dirty="0"/>
              <a:t> and social </a:t>
            </a:r>
            <a:r>
              <a:rPr lang="it-IT" altLang="it-IT" dirty="0" err="1"/>
              <a:t>interests</a:t>
            </a:r>
            <a:r>
              <a:rPr lang="it-IT" altLang="it-IT" dirty="0"/>
              <a:t>, e.g. the family) in </a:t>
            </a:r>
            <a:r>
              <a:rPr lang="it-IT" altLang="it-IT" dirty="0" err="1"/>
              <a:t>Italy</a:t>
            </a:r>
            <a:r>
              <a:rPr lang="it-IT" altLang="it-IT" dirty="0" smtClean="0"/>
              <a:t>.</a:t>
            </a:r>
            <a:endParaRPr lang="it-IT" altLang="it-IT" dirty="0"/>
          </a:p>
          <a:p>
            <a:pPr marL="274638" lvl="1" indent="0">
              <a:buNone/>
            </a:pPr>
            <a:r>
              <a:rPr lang="it-IT" altLang="it-IT" dirty="0" smtClean="0">
                <a:sym typeface="Wingdings" panose="05000000000000000000" pitchFamily="2" charset="2"/>
              </a:rPr>
              <a:t> </a:t>
            </a:r>
            <a:r>
              <a:rPr lang="it-IT" altLang="it-IT" dirty="0" err="1" smtClean="0">
                <a:sym typeface="Wingdings" panose="05000000000000000000" pitchFamily="2" charset="2"/>
              </a:rPr>
              <a:t>If</a:t>
            </a:r>
            <a:r>
              <a:rPr lang="it-IT" altLang="it-IT" dirty="0" smtClean="0">
                <a:sym typeface="Wingdings" panose="05000000000000000000" pitchFamily="2" charset="2"/>
              </a:rPr>
              <a:t> 1 </a:t>
            </a:r>
            <a:r>
              <a:rPr lang="it-IT" altLang="it-IT" dirty="0" err="1" smtClean="0">
                <a:sym typeface="Wingdings" panose="05000000000000000000" pitchFamily="2" charset="2"/>
              </a:rPr>
              <a:t>condition</a:t>
            </a:r>
            <a:r>
              <a:rPr lang="it-IT" altLang="it-IT" dirty="0" smtClean="0">
                <a:sym typeface="Wingdings" panose="05000000000000000000" pitchFamily="2" charset="2"/>
              </a:rPr>
              <a:t> </a:t>
            </a:r>
            <a:r>
              <a:rPr lang="it-IT" altLang="it-IT" dirty="0" err="1" smtClean="0">
                <a:sym typeface="Wingdings" panose="05000000000000000000" pitchFamily="2" charset="2"/>
              </a:rPr>
              <a:t>is</a:t>
            </a:r>
            <a:r>
              <a:rPr lang="it-IT" altLang="it-IT" dirty="0" smtClean="0">
                <a:sym typeface="Wingdings" panose="05000000000000000000" pitchFamily="2" charset="2"/>
              </a:rPr>
              <a:t> </a:t>
            </a:r>
            <a:r>
              <a:rPr lang="it-IT" altLang="it-IT" dirty="0" err="1" smtClean="0">
                <a:sym typeface="Wingdings" panose="05000000000000000000" pitchFamily="2" charset="2"/>
              </a:rPr>
              <a:t>met</a:t>
            </a:r>
            <a:r>
              <a:rPr lang="it-IT" altLang="it-IT" dirty="0" smtClean="0">
                <a:sym typeface="Wingdings" panose="05000000000000000000" pitchFamily="2" charset="2"/>
              </a:rPr>
              <a:t>, </a:t>
            </a:r>
            <a:r>
              <a:rPr lang="it-IT" altLang="it-IT" dirty="0" err="1" smtClean="0">
                <a:sym typeface="Wingdings" panose="05000000000000000000" pitchFamily="2" charset="2"/>
              </a:rPr>
              <a:t>individual</a:t>
            </a:r>
            <a:r>
              <a:rPr lang="it-IT" altLang="it-IT" dirty="0" smtClean="0">
                <a:sym typeface="Wingdings" panose="05000000000000000000" pitchFamily="2" charset="2"/>
              </a:rPr>
              <a:t> </a:t>
            </a:r>
            <a:r>
              <a:rPr lang="it-IT" altLang="it-IT" dirty="0" err="1" smtClean="0">
                <a:sym typeface="Wingdings" panose="05000000000000000000" pitchFamily="2" charset="2"/>
              </a:rPr>
              <a:t>qualifies</a:t>
            </a:r>
            <a:r>
              <a:rPr lang="it-IT" altLang="it-IT" dirty="0" smtClean="0">
                <a:sym typeface="Wingdings" panose="05000000000000000000" pitchFamily="2" charset="2"/>
              </a:rPr>
              <a:t> </a:t>
            </a:r>
            <a:r>
              <a:rPr lang="it-IT" altLang="it-IT" dirty="0" err="1" smtClean="0">
                <a:sym typeface="Wingdings" panose="05000000000000000000" pitchFamily="2" charset="2"/>
              </a:rPr>
              <a:t>as</a:t>
            </a:r>
            <a:r>
              <a:rPr lang="it-IT" altLang="it-IT" dirty="0" smtClean="0">
                <a:sym typeface="Wingdings" panose="05000000000000000000" pitchFamily="2" charset="2"/>
              </a:rPr>
              <a:t> </a:t>
            </a:r>
            <a:r>
              <a:rPr lang="it-IT" altLang="it-IT" dirty="0" err="1" smtClean="0">
                <a:sym typeface="Wingdings" panose="05000000000000000000" pitchFamily="2" charset="2"/>
              </a:rPr>
              <a:t>resident</a:t>
            </a:r>
            <a:endParaRPr lang="it-IT" alt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57E1E4E-E5C0-4D8D-BEE6-8BE9E2B17A89}"/>
              </a:ext>
            </a:extLst>
          </p:cNvPr>
          <p:cNvSpPr txBox="1">
            <a:spLocks noGrp="1"/>
          </p:cNvSpPr>
          <p:nvPr/>
        </p:nvSpPr>
        <p:spPr>
          <a:xfrm>
            <a:off x="6400800" y="6356350"/>
            <a:ext cx="2289175" cy="365125"/>
          </a:xfrm>
          <a:prstGeom prst="rect">
            <a:avLst/>
          </a:prstGeom>
          <a:noFill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DEEB686C-5DFC-4DC9-85F5-103515125E06}" type="datetime1">
              <a:rPr lang="it-IT" sz="1400">
                <a:solidFill>
                  <a:schemeClr val="tx2"/>
                </a:solidFill>
                <a:latin typeface="+mn-lt"/>
                <a:cs typeface="+mn-cs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28/04/2022</a:t>
            </a:fld>
            <a:endParaRPr lang="it-IT" sz="1400" dirty="0">
              <a:solidFill>
                <a:schemeClr val="tx2"/>
              </a:solidFill>
              <a:latin typeface="+mn-lt"/>
              <a:cs typeface="+mn-cs"/>
            </a:endParaRPr>
          </a:p>
        </p:txBody>
      </p:sp>
      <p:sp>
        <p:nvSpPr>
          <p:cNvPr id="2" name="Segnaposto data 1">
            <a:extLst>
              <a:ext uri="{FF2B5EF4-FFF2-40B4-BE49-F238E27FC236}">
                <a16:creationId xmlns:a16="http://schemas.microsoft.com/office/drawing/2014/main" id="{5F473692-B46E-42A7-9279-7A2DE6474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A7ACFF-E3D0-41C1-8C6F-76FD4EC031D5}" type="datetime1">
              <a:rPr lang="it-IT" smtClean="0"/>
              <a:t>28/04/2022</a:t>
            </a:fld>
            <a:endParaRPr lang="it-IT" dirty="0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77705DBB-C3ED-4AFE-AE27-0E7CF678D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1D89E0-DDFE-49C1-AC0C-2CFC067DF174}" type="slidenum">
              <a:rPr lang="it-IT" altLang="it-IT" smtClean="0"/>
              <a:pPr>
                <a:defRPr/>
              </a:pPr>
              <a:t>4</a:t>
            </a:fld>
            <a:endParaRPr lang="it-IT" altLang="it-IT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itolo 1">
            <a:extLst>
              <a:ext uri="{FF2B5EF4-FFF2-40B4-BE49-F238E27FC236}">
                <a16:creationId xmlns:a16="http://schemas.microsoft.com/office/drawing/2014/main" id="{94D794C7-F60B-4140-A8BB-126F16770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altLang="it-IT"/>
              <a:t>How is Iperf calculated?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8543B5F-E764-459E-B574-EA2655E3DFAA}"/>
              </a:ext>
            </a:extLst>
          </p:cNvPr>
          <p:cNvSpPr txBox="1">
            <a:spLocks noGrp="1"/>
          </p:cNvSpPr>
          <p:nvPr/>
        </p:nvSpPr>
        <p:spPr>
          <a:xfrm>
            <a:off x="6400800" y="6356350"/>
            <a:ext cx="2289175" cy="365125"/>
          </a:xfrm>
          <a:prstGeom prst="rect">
            <a:avLst/>
          </a:prstGeom>
          <a:noFill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899F6FB9-94A7-4363-8F38-44D13545B514}" type="datetime1">
              <a:rPr lang="it-IT" sz="1400">
                <a:solidFill>
                  <a:schemeClr val="tx2"/>
                </a:solidFill>
                <a:latin typeface="+mn-lt"/>
                <a:cs typeface="+mn-cs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28/04/2022</a:t>
            </a:fld>
            <a:endParaRPr lang="it-IT" sz="1400" dirty="0">
              <a:solidFill>
                <a:schemeClr val="tx2"/>
              </a:solidFill>
              <a:latin typeface="+mn-lt"/>
              <a:cs typeface="+mn-cs"/>
            </a:endParaRPr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FCB6048E-FC42-4B19-B5D8-9F54172188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513" y="1143000"/>
            <a:ext cx="8269287" cy="434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 algn="ctr">
              <a:spcBef>
                <a:spcPct val="500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None/>
            </a:pPr>
            <a:endParaRPr lang="en-GB" altLang="it-IT" sz="2400" dirty="0">
              <a:solidFill>
                <a:schemeClr val="tx2"/>
              </a:solidFill>
              <a:latin typeface="Gill Sans MT" panose="020B0502020104020203" pitchFamily="34" charset="0"/>
            </a:endParaRPr>
          </a:p>
          <a:p>
            <a:pPr lvl="1" algn="ctr">
              <a:spcBef>
                <a:spcPct val="500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None/>
            </a:pPr>
            <a:r>
              <a:rPr lang="en-GB" altLang="it-IT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Ʃ </a:t>
            </a:r>
            <a:r>
              <a:rPr lang="en-GB" altLang="it-IT" sz="2400" dirty="0">
                <a:solidFill>
                  <a:schemeClr val="tx2"/>
                </a:solidFill>
                <a:latin typeface="Gill Sans MT" panose="020B0502020104020203" pitchFamily="34" charset="0"/>
              </a:rPr>
              <a:t>Total income</a:t>
            </a:r>
          </a:p>
          <a:p>
            <a:pPr lvl="1" algn="ctr">
              <a:spcBef>
                <a:spcPct val="50000"/>
              </a:spcBef>
              <a:buClr>
                <a:schemeClr val="accent2"/>
              </a:buClr>
              <a:buSzPct val="76000"/>
            </a:pPr>
            <a:r>
              <a:rPr lang="en-GB" altLang="it-IT" sz="2400" dirty="0">
                <a:solidFill>
                  <a:schemeClr val="tx2"/>
                </a:solidFill>
                <a:latin typeface="Gill Sans MT" panose="020B0502020104020203" pitchFamily="34" charset="0"/>
              </a:rPr>
              <a:t>- deductible costs</a:t>
            </a:r>
          </a:p>
          <a:p>
            <a:pPr lvl="1" algn="ctr">
              <a:spcBef>
                <a:spcPct val="50000"/>
              </a:spcBef>
              <a:buClr>
                <a:schemeClr val="accent2"/>
              </a:buClr>
              <a:buSzPct val="76000"/>
            </a:pPr>
            <a:r>
              <a:rPr lang="en-GB" altLang="it-IT" sz="2400" dirty="0">
                <a:solidFill>
                  <a:schemeClr val="tx2"/>
                </a:solidFill>
                <a:latin typeface="Gill Sans MT" panose="020B0502020104020203" pitchFamily="34" charset="0"/>
              </a:rPr>
              <a:t>= taxable income</a:t>
            </a:r>
          </a:p>
          <a:p>
            <a:pPr lvl="1" algn="ctr">
              <a:spcBef>
                <a:spcPct val="50000"/>
              </a:spcBef>
              <a:buClr>
                <a:schemeClr val="accent2"/>
              </a:buClr>
              <a:buSzPct val="76000"/>
            </a:pPr>
            <a:r>
              <a:rPr lang="en-GB" altLang="it-IT" sz="2400" i="1" dirty="0">
                <a:solidFill>
                  <a:schemeClr val="tx2"/>
                </a:solidFill>
                <a:latin typeface="Gill Sans MT" panose="020B0502020104020203" pitchFamily="34" charset="0"/>
              </a:rPr>
              <a:t>Application of rates</a:t>
            </a:r>
          </a:p>
          <a:p>
            <a:pPr lvl="1" algn="ctr">
              <a:spcBef>
                <a:spcPct val="50000"/>
              </a:spcBef>
              <a:buClr>
                <a:schemeClr val="accent2"/>
              </a:buClr>
              <a:buSzPct val="76000"/>
            </a:pPr>
            <a:r>
              <a:rPr lang="en-GB" altLang="it-IT" sz="2400" dirty="0">
                <a:solidFill>
                  <a:schemeClr val="tx2"/>
                </a:solidFill>
                <a:latin typeface="Gill Sans MT" panose="020B0502020104020203" pitchFamily="34" charset="0"/>
              </a:rPr>
              <a:t>= gross </a:t>
            </a:r>
            <a:r>
              <a:rPr lang="en-GB" altLang="it-IT" sz="2400" dirty="0" err="1">
                <a:solidFill>
                  <a:schemeClr val="tx2"/>
                </a:solidFill>
                <a:latin typeface="Gill Sans MT" panose="020B0502020104020203" pitchFamily="34" charset="0"/>
              </a:rPr>
              <a:t>Iperf</a:t>
            </a:r>
            <a:endParaRPr lang="en-GB" altLang="it-IT" sz="2400" dirty="0">
              <a:solidFill>
                <a:schemeClr val="tx2"/>
              </a:solidFill>
              <a:latin typeface="Gill Sans MT" panose="020B0502020104020203" pitchFamily="34" charset="0"/>
            </a:endParaRPr>
          </a:p>
          <a:p>
            <a:pPr lvl="1" algn="ctr">
              <a:spcBef>
                <a:spcPct val="50000"/>
              </a:spcBef>
              <a:buClr>
                <a:schemeClr val="accent2"/>
              </a:buClr>
              <a:buSzPct val="76000"/>
            </a:pPr>
            <a:r>
              <a:rPr lang="en-GB" altLang="it-IT" sz="2400" dirty="0">
                <a:solidFill>
                  <a:schemeClr val="tx2"/>
                </a:solidFill>
                <a:latin typeface="Gill Sans MT" panose="020B0502020104020203" pitchFamily="34" charset="0"/>
              </a:rPr>
              <a:t>- allowances (family members, costs incurred, etc)</a:t>
            </a:r>
          </a:p>
          <a:p>
            <a:pPr lvl="1" algn="ctr">
              <a:spcBef>
                <a:spcPct val="50000"/>
              </a:spcBef>
              <a:buClr>
                <a:schemeClr val="accent2"/>
              </a:buClr>
              <a:buSzPct val="76000"/>
            </a:pPr>
            <a:r>
              <a:rPr lang="en-GB" altLang="it-IT" sz="2400" dirty="0">
                <a:solidFill>
                  <a:schemeClr val="tx2"/>
                </a:solidFill>
                <a:latin typeface="Gill Sans MT" panose="020B0502020104020203" pitchFamily="34" charset="0"/>
              </a:rPr>
              <a:t>= </a:t>
            </a:r>
            <a:r>
              <a:rPr lang="en-GB" altLang="it-IT" sz="2400" b="1" dirty="0">
                <a:solidFill>
                  <a:schemeClr val="tx2"/>
                </a:solidFill>
                <a:latin typeface="Gill Sans MT" panose="020B0502020104020203" pitchFamily="34" charset="0"/>
              </a:rPr>
              <a:t>net </a:t>
            </a:r>
            <a:r>
              <a:rPr lang="en-GB" altLang="it-IT" sz="2400" b="1" dirty="0" err="1">
                <a:solidFill>
                  <a:schemeClr val="tx2"/>
                </a:solidFill>
                <a:latin typeface="Gill Sans MT" panose="020B0502020104020203" pitchFamily="34" charset="0"/>
              </a:rPr>
              <a:t>Iperf</a:t>
            </a:r>
            <a:endParaRPr lang="en-GB" altLang="it-IT" sz="2400" b="1" dirty="0">
              <a:solidFill>
                <a:schemeClr val="tx2"/>
              </a:solidFill>
              <a:latin typeface="Gill Sans MT" panose="020B0502020104020203" pitchFamily="34" charset="0"/>
            </a:endParaRPr>
          </a:p>
        </p:txBody>
      </p:sp>
      <p:sp>
        <p:nvSpPr>
          <p:cNvPr id="2" name="Segnaposto data 1">
            <a:extLst>
              <a:ext uri="{FF2B5EF4-FFF2-40B4-BE49-F238E27FC236}">
                <a16:creationId xmlns:a16="http://schemas.microsoft.com/office/drawing/2014/main" id="{5A80A155-53F0-4A4B-B229-209C756D0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2784139-6ADE-4378-9653-FB1FDACEFD94}" type="datetime1">
              <a:rPr lang="it-IT" smtClean="0"/>
              <a:t>28/04/2022</a:t>
            </a:fld>
            <a:endParaRPr lang="it-IT" dirty="0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41E10497-CED9-4CA2-ADD4-4BF00E1C4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1D89E0-DDFE-49C1-AC0C-2CFC067DF174}" type="slidenum">
              <a:rPr lang="it-IT" altLang="it-IT" smtClean="0"/>
              <a:pPr>
                <a:defRPr/>
              </a:pPr>
              <a:t>5</a:t>
            </a:fld>
            <a:endParaRPr lang="it-IT" altLang="it-IT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78701E3C-36E3-4BAB-B580-C33B4751177D}"/>
              </a:ext>
            </a:extLst>
          </p:cNvPr>
          <p:cNvSpPr/>
          <p:nvPr/>
        </p:nvSpPr>
        <p:spPr>
          <a:xfrm>
            <a:off x="3457184" y="1634647"/>
            <a:ext cx="2649254" cy="58872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13">
            <a:extLst>
              <a:ext uri="{FF2B5EF4-FFF2-40B4-BE49-F238E27FC236}">
                <a16:creationId xmlns:a16="http://schemas.microsoft.com/office/drawing/2014/main" id="{2F8242CE-24DB-4670-951C-BD6DFC60321F}"/>
              </a:ext>
            </a:extLst>
          </p:cNvPr>
          <p:cNvSpPr txBox="1">
            <a:spLocks noGrp="1"/>
          </p:cNvSpPr>
          <p:nvPr/>
        </p:nvSpPr>
        <p:spPr>
          <a:xfrm>
            <a:off x="6400800" y="6356350"/>
            <a:ext cx="2289175" cy="365125"/>
          </a:xfrm>
          <a:prstGeom prst="rect">
            <a:avLst/>
          </a:prstGeom>
          <a:noFill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A1B63B70-EC46-41BE-8CAD-40149C3A938F}" type="datetime1">
              <a:rPr lang="it-IT" sz="1400">
                <a:solidFill>
                  <a:schemeClr val="tx2"/>
                </a:solidFill>
                <a:latin typeface="+mn-lt"/>
                <a:cs typeface="+mn-cs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28/04/2022</a:t>
            </a:fld>
            <a:endParaRPr lang="it-IT" sz="1400" dirty="0">
              <a:solidFill>
                <a:schemeClr val="tx2"/>
              </a:solidFill>
              <a:latin typeface="+mn-lt"/>
              <a:cs typeface="+mn-cs"/>
            </a:endParaRPr>
          </a:p>
        </p:txBody>
      </p:sp>
      <p:sp>
        <p:nvSpPr>
          <p:cNvPr id="10245" name="Rectangle 2">
            <a:extLst>
              <a:ext uri="{FF2B5EF4-FFF2-40B4-BE49-F238E27FC236}">
                <a16:creationId xmlns:a16="http://schemas.microsoft.com/office/drawing/2014/main" id="{EE20F814-936F-4264-999F-8AE48CF01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altLang="it-IT" b="1" dirty="0" err="1"/>
              <a:t>Income</a:t>
            </a:r>
            <a:r>
              <a:rPr lang="it-IT" altLang="it-IT" b="1" dirty="0"/>
              <a:t> </a:t>
            </a:r>
            <a:r>
              <a:rPr lang="it-IT" altLang="it-IT" b="1" dirty="0" err="1"/>
              <a:t>tax</a:t>
            </a:r>
            <a:r>
              <a:rPr lang="it-IT" altLang="it-IT" b="1" dirty="0"/>
              <a:t> on </a:t>
            </a:r>
            <a:r>
              <a:rPr lang="it-IT" altLang="it-IT" b="1" dirty="0" err="1"/>
              <a:t>individuals</a:t>
            </a:r>
            <a:r>
              <a:rPr lang="it-IT" altLang="it-IT" b="1" dirty="0"/>
              <a:t> </a:t>
            </a:r>
            <a:r>
              <a:rPr lang="it-IT" altLang="it-IT" b="1" dirty="0" smtClean="0"/>
              <a:t>2/6</a:t>
            </a:r>
            <a:endParaRPr lang="it-IT" altLang="it-IT" b="1" dirty="0"/>
          </a:p>
        </p:txBody>
      </p:sp>
      <p:sp>
        <p:nvSpPr>
          <p:cNvPr id="10246" name="Rectangle 3">
            <a:extLst>
              <a:ext uri="{FF2B5EF4-FFF2-40B4-BE49-F238E27FC236}">
                <a16:creationId xmlns:a16="http://schemas.microsoft.com/office/drawing/2014/main" id="{30D9E90F-1393-469D-92B1-8B59D076F1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138"/>
          </a:xfrm>
        </p:spPr>
        <p:txBody>
          <a:bodyPr/>
          <a:lstStyle/>
          <a:p>
            <a:pPr algn="just" eaLnBrk="1" hangingPunct="1"/>
            <a:r>
              <a:rPr lang="en-GB" altLang="it-IT" dirty="0"/>
              <a:t>Tax assumption: possession of income</a:t>
            </a:r>
          </a:p>
          <a:p>
            <a:pPr algn="just" eaLnBrk="1" hangingPunct="1"/>
            <a:endParaRPr lang="en-GB" altLang="it-IT" dirty="0"/>
          </a:p>
          <a:p>
            <a:pPr algn="just" eaLnBrk="1" hangingPunct="1"/>
            <a:r>
              <a:rPr lang="en-GB" altLang="it-IT" dirty="0"/>
              <a:t>IT Individual income tax is levied on the </a:t>
            </a:r>
            <a:r>
              <a:rPr lang="en-GB" altLang="it-IT" b="1" dirty="0"/>
              <a:t>comprehensive income</a:t>
            </a:r>
            <a:r>
              <a:rPr lang="en-GB" altLang="it-IT" dirty="0"/>
              <a:t> of the individual, even though some incomes are exempt from tax, or taxed with a withholding tax</a:t>
            </a:r>
          </a:p>
          <a:p>
            <a:pPr algn="just" eaLnBrk="1" hangingPunct="1"/>
            <a:endParaRPr lang="en-GB" altLang="it-IT" dirty="0"/>
          </a:p>
          <a:p>
            <a:r>
              <a:rPr lang="en-US" altLang="it-IT" dirty="0"/>
              <a:t>The Italian tax system provides the 6 following income categories (each defined by law):</a:t>
            </a:r>
          </a:p>
          <a:p>
            <a:pPr marL="731838" lvl="1" indent="-457200">
              <a:buFont typeface="Bookman Old Style" panose="02050604050505020204" pitchFamily="18" charset="0"/>
              <a:buAutoNum type="arabicPeriod"/>
            </a:pPr>
            <a:r>
              <a:rPr lang="en-US" altLang="it-IT" u="sng" dirty="0"/>
              <a:t>Income from employment</a:t>
            </a:r>
            <a:r>
              <a:rPr lang="en-US" altLang="it-IT" dirty="0"/>
              <a:t>: income </a:t>
            </a:r>
            <a:r>
              <a:rPr lang="en-US" altLang="it-IT" dirty="0" smtClean="0"/>
              <a:t>(any compensation, cash/kind) derived </a:t>
            </a:r>
            <a:r>
              <a:rPr lang="en-US" altLang="it-IT" dirty="0"/>
              <a:t>from work performed for an employer</a:t>
            </a:r>
          </a:p>
          <a:p>
            <a:pPr marL="731838" lvl="1" indent="-457200">
              <a:buFont typeface="Bookman Old Style" panose="02050604050505020204" pitchFamily="18" charset="0"/>
              <a:buAutoNum type="arabicPeriod"/>
            </a:pPr>
            <a:r>
              <a:rPr lang="en-US" altLang="it-IT" u="sng" dirty="0"/>
              <a:t>Income from self-employment</a:t>
            </a:r>
            <a:r>
              <a:rPr lang="en-US" altLang="it-IT" dirty="0"/>
              <a:t>: income from a profession</a:t>
            </a:r>
          </a:p>
        </p:txBody>
      </p:sp>
      <p:sp>
        <p:nvSpPr>
          <p:cNvPr id="2" name="Segnaposto data 1">
            <a:extLst>
              <a:ext uri="{FF2B5EF4-FFF2-40B4-BE49-F238E27FC236}">
                <a16:creationId xmlns:a16="http://schemas.microsoft.com/office/drawing/2014/main" id="{042FCE4B-663C-4671-B3BC-6289E800A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95D26B8-423C-44A5-BC91-11867C50A666}" type="datetime1">
              <a:rPr lang="it-IT" smtClean="0"/>
              <a:t>28/04/2022</a:t>
            </a:fld>
            <a:endParaRPr lang="it-IT" dirty="0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E34F9C03-C7BC-47D3-A79F-EB8DC59BF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1D89E0-DDFE-49C1-AC0C-2CFC067DF174}" type="slidenum">
              <a:rPr lang="it-IT" altLang="it-IT" smtClean="0"/>
              <a:pPr>
                <a:defRPr/>
              </a:pPr>
              <a:t>6</a:t>
            </a:fld>
            <a:endParaRPr lang="it-IT" altLang="it-IT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13">
            <a:extLst>
              <a:ext uri="{FF2B5EF4-FFF2-40B4-BE49-F238E27FC236}">
                <a16:creationId xmlns:a16="http://schemas.microsoft.com/office/drawing/2014/main" id="{D1F7CB6D-0235-4A31-9E42-13F2B6947EA4}"/>
              </a:ext>
            </a:extLst>
          </p:cNvPr>
          <p:cNvSpPr txBox="1">
            <a:spLocks noGrp="1"/>
          </p:cNvSpPr>
          <p:nvPr/>
        </p:nvSpPr>
        <p:spPr>
          <a:xfrm>
            <a:off x="6400800" y="6356350"/>
            <a:ext cx="2289175" cy="365125"/>
          </a:xfrm>
          <a:prstGeom prst="rect">
            <a:avLst/>
          </a:prstGeom>
          <a:noFill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1431EB-9A2D-418F-B9C7-C8BA5B50C66A}" type="datetime1">
              <a:rPr lang="it-IT" sz="1400">
                <a:solidFill>
                  <a:schemeClr val="tx2"/>
                </a:solidFill>
                <a:latin typeface="+mn-lt"/>
                <a:cs typeface="+mn-cs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28/04/2022</a:t>
            </a:fld>
            <a:endParaRPr lang="it-IT" sz="1400" dirty="0">
              <a:solidFill>
                <a:schemeClr val="tx2"/>
              </a:solidFill>
              <a:latin typeface="+mn-lt"/>
              <a:cs typeface="+mn-cs"/>
            </a:endParaRPr>
          </a:p>
        </p:txBody>
      </p:sp>
      <p:sp>
        <p:nvSpPr>
          <p:cNvPr id="11269" name="Rectangle 2">
            <a:extLst>
              <a:ext uri="{FF2B5EF4-FFF2-40B4-BE49-F238E27FC236}">
                <a16:creationId xmlns:a16="http://schemas.microsoft.com/office/drawing/2014/main" id="{D9703613-A5FE-4147-93CA-D1F68AE33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altLang="it-IT" b="1" dirty="0" err="1"/>
              <a:t>Income</a:t>
            </a:r>
            <a:r>
              <a:rPr lang="it-IT" altLang="it-IT" b="1" dirty="0"/>
              <a:t> </a:t>
            </a:r>
            <a:r>
              <a:rPr lang="it-IT" altLang="it-IT" b="1" dirty="0" err="1"/>
              <a:t>tax</a:t>
            </a:r>
            <a:r>
              <a:rPr lang="it-IT" altLang="it-IT" b="1" dirty="0"/>
              <a:t> on </a:t>
            </a:r>
            <a:r>
              <a:rPr lang="it-IT" altLang="it-IT" b="1" dirty="0" err="1"/>
              <a:t>individuals</a:t>
            </a:r>
            <a:r>
              <a:rPr lang="it-IT" altLang="it-IT" b="1" dirty="0"/>
              <a:t> </a:t>
            </a:r>
            <a:r>
              <a:rPr lang="it-IT" altLang="it-IT" b="1" dirty="0" smtClean="0"/>
              <a:t>3/6</a:t>
            </a:r>
            <a:endParaRPr lang="it-IT" altLang="it-IT" b="1" dirty="0"/>
          </a:p>
        </p:txBody>
      </p:sp>
      <p:sp>
        <p:nvSpPr>
          <p:cNvPr id="9221" name="Rectangle 3">
            <a:extLst>
              <a:ext uri="{FF2B5EF4-FFF2-40B4-BE49-F238E27FC236}">
                <a16:creationId xmlns:a16="http://schemas.microsoft.com/office/drawing/2014/main" id="{754F0514-9939-4F5B-9F38-564D7A3854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138"/>
          </a:xfrm>
        </p:spPr>
        <p:txBody>
          <a:bodyPr/>
          <a:lstStyle/>
          <a:p>
            <a:pPr lvl="1">
              <a:defRPr/>
            </a:pPr>
            <a:endParaRPr lang="en-US" altLang="it-IT" u="sng" dirty="0"/>
          </a:p>
          <a:p>
            <a:pPr marL="731838" lvl="1" indent="-457200">
              <a:buFont typeface="+mj-lt"/>
              <a:buAutoNum type="arabicPeriod" startAt="3"/>
              <a:defRPr/>
            </a:pPr>
            <a:r>
              <a:rPr lang="en-US" altLang="it-IT" u="sng" dirty="0"/>
              <a:t>Income from real estate</a:t>
            </a:r>
            <a:r>
              <a:rPr lang="en-US" altLang="it-IT" dirty="0"/>
              <a:t> (principal abode, real estate at disposal, real estate rented, foreign real estate - </a:t>
            </a:r>
            <a:r>
              <a:rPr lang="en-US" altLang="it-IT" dirty="0" err="1"/>
              <a:t>ivie</a:t>
            </a:r>
            <a:r>
              <a:rPr lang="en-US" altLang="it-IT" dirty="0"/>
              <a:t>)</a:t>
            </a:r>
            <a:endParaRPr lang="en-US" altLang="it-IT" u="sng" dirty="0"/>
          </a:p>
          <a:p>
            <a:pPr marL="731838" lvl="1" indent="-457200">
              <a:buFont typeface="+mj-lt"/>
              <a:buAutoNum type="arabicPeriod" startAt="3"/>
              <a:defRPr/>
            </a:pPr>
            <a:endParaRPr lang="en-US" altLang="it-IT" u="sng" dirty="0"/>
          </a:p>
          <a:p>
            <a:pPr marL="731838" lvl="1" indent="-457200">
              <a:buFont typeface="+mj-lt"/>
              <a:buAutoNum type="arabicPeriod" startAt="3"/>
              <a:defRPr/>
            </a:pPr>
            <a:r>
              <a:rPr lang="en-US" altLang="it-IT" u="sng" dirty="0"/>
              <a:t>Income from capital</a:t>
            </a:r>
            <a:r>
              <a:rPr lang="en-US" altLang="it-IT" dirty="0"/>
              <a:t> (principally dividends and </a:t>
            </a:r>
            <a:r>
              <a:rPr lang="en-US" altLang="it-IT" dirty="0" smtClean="0"/>
              <a:t>interests)</a:t>
            </a:r>
            <a:endParaRPr lang="en-US" altLang="it-IT" dirty="0"/>
          </a:p>
          <a:p>
            <a:pPr marL="731838" lvl="1" indent="-457200">
              <a:buFont typeface="+mj-lt"/>
              <a:buAutoNum type="arabicPeriod" startAt="3"/>
              <a:defRPr/>
            </a:pPr>
            <a:endParaRPr lang="en-US" altLang="it-IT" u="sng" dirty="0"/>
          </a:p>
          <a:p>
            <a:pPr marL="731838" lvl="1" indent="-457200">
              <a:buFont typeface="+mj-lt"/>
              <a:buAutoNum type="arabicPeriod" startAt="3"/>
              <a:defRPr/>
            </a:pPr>
            <a:r>
              <a:rPr lang="en-US" altLang="it-IT" u="sng" dirty="0"/>
              <a:t>Business Income</a:t>
            </a:r>
            <a:r>
              <a:rPr lang="en-US" altLang="it-IT" dirty="0"/>
              <a:t>: income derived from the commercial or industrial activities (entrepreneurial activities) described in the Civil Code.</a:t>
            </a:r>
          </a:p>
          <a:p>
            <a:pPr marL="731838" lvl="1" indent="-457200">
              <a:buFont typeface="+mj-lt"/>
              <a:buAutoNum type="arabicPeriod" startAt="3"/>
              <a:defRPr/>
            </a:pPr>
            <a:endParaRPr lang="en-US" altLang="it-IT" u="sng" dirty="0"/>
          </a:p>
          <a:p>
            <a:pPr marL="731838" lvl="1" indent="-457200">
              <a:buFont typeface="+mj-lt"/>
              <a:buAutoNum type="arabicPeriod" startAt="3"/>
              <a:defRPr/>
            </a:pPr>
            <a:r>
              <a:rPr lang="en-US" altLang="it-IT" u="sng" dirty="0"/>
              <a:t>Miscellaneous Income</a:t>
            </a:r>
            <a:r>
              <a:rPr lang="en-US" altLang="it-IT" dirty="0"/>
              <a:t> (ex. capital gains)</a:t>
            </a:r>
            <a:endParaRPr lang="en-US" altLang="it-IT" u="sng" dirty="0"/>
          </a:p>
          <a:p>
            <a:pPr>
              <a:defRPr/>
            </a:pPr>
            <a:endParaRPr lang="en-US" altLang="it-IT" dirty="0"/>
          </a:p>
        </p:txBody>
      </p:sp>
      <p:sp>
        <p:nvSpPr>
          <p:cNvPr id="2" name="Segnaposto data 1">
            <a:extLst>
              <a:ext uri="{FF2B5EF4-FFF2-40B4-BE49-F238E27FC236}">
                <a16:creationId xmlns:a16="http://schemas.microsoft.com/office/drawing/2014/main" id="{CCE0CE80-4C38-438F-B99C-D4CD7B00D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DAFB08E-1E52-475F-AE74-A6B71C726D5E}" type="datetime1">
              <a:rPr lang="it-IT" smtClean="0"/>
              <a:t>28/04/2022</a:t>
            </a:fld>
            <a:endParaRPr lang="it-IT" dirty="0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284DA863-91C0-497D-A3AF-B4C9C03E5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1D89E0-DDFE-49C1-AC0C-2CFC067DF174}" type="slidenum">
              <a:rPr lang="it-IT" altLang="it-IT" smtClean="0"/>
              <a:pPr>
                <a:defRPr/>
              </a:pPr>
              <a:t>7</a:t>
            </a:fld>
            <a:endParaRPr lang="it-IT" altLang="it-IT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itolo 1">
            <a:extLst>
              <a:ext uri="{FF2B5EF4-FFF2-40B4-BE49-F238E27FC236}">
                <a16:creationId xmlns:a16="http://schemas.microsoft.com/office/drawing/2014/main" id="{3817CE2F-38DA-4A0E-8C49-66E274BAA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altLang="it-IT">
                <a:solidFill>
                  <a:srgbClr val="FF0000"/>
                </a:solidFill>
              </a:rPr>
              <a:t>Exempt incomes</a:t>
            </a:r>
          </a:p>
        </p:txBody>
      </p:sp>
      <p:sp>
        <p:nvSpPr>
          <p:cNvPr id="12292" name="Segnaposto contenuto 2">
            <a:extLst>
              <a:ext uri="{FF2B5EF4-FFF2-40B4-BE49-F238E27FC236}">
                <a16:creationId xmlns:a16="http://schemas.microsoft.com/office/drawing/2014/main" id="{B28CF1FD-12E9-4AEA-A0AF-DBEE93FDE86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marL="0" indent="0">
              <a:buFont typeface="Wingdings 3" panose="05040102010807070707" pitchFamily="18" charset="2"/>
              <a:buNone/>
            </a:pPr>
            <a:r>
              <a:rPr lang="it-IT" altLang="it-IT"/>
              <a:t>The following are some </a:t>
            </a:r>
            <a:r>
              <a:rPr lang="it-IT" altLang="it-IT">
                <a:solidFill>
                  <a:srgbClr val="7030A0"/>
                </a:solidFill>
              </a:rPr>
              <a:t>examples</a:t>
            </a:r>
            <a:r>
              <a:rPr lang="it-IT" altLang="it-IT"/>
              <a:t> of income exempt from Irpef:</a:t>
            </a:r>
          </a:p>
          <a:p>
            <a:pPr lvl="1"/>
            <a:r>
              <a:rPr lang="it-IT" altLang="it-IT"/>
              <a:t>War pensions;</a:t>
            </a:r>
          </a:p>
          <a:p>
            <a:pPr lvl="1"/>
            <a:r>
              <a:rPr lang="it-IT" altLang="it-IT"/>
              <a:t>Pensions and allowances paid to legally blind, deaf-mute and invalid individuals;</a:t>
            </a:r>
          </a:p>
          <a:p>
            <a:pPr lvl="1"/>
            <a:r>
              <a:rPr lang="it-IT" altLang="it-IT"/>
              <a:t>Social pensions;</a:t>
            </a:r>
          </a:p>
          <a:p>
            <a:pPr lvl="1"/>
            <a:r>
              <a:rPr lang="it-IT" altLang="it-IT"/>
              <a:t>Revenues paid by the National Instituite for the Insurance against the on-the-job injuries (Inail) for permanent disability or death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4C45256-4B5C-46CF-822F-53AC9A5AB10C}"/>
              </a:ext>
            </a:extLst>
          </p:cNvPr>
          <p:cNvSpPr txBox="1">
            <a:spLocks noGrp="1"/>
          </p:cNvSpPr>
          <p:nvPr/>
        </p:nvSpPr>
        <p:spPr>
          <a:xfrm>
            <a:off x="6400800" y="6356350"/>
            <a:ext cx="2289175" cy="365125"/>
          </a:xfrm>
          <a:prstGeom prst="rect">
            <a:avLst/>
          </a:prstGeom>
          <a:noFill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BFF2646E-6267-403A-87DF-2F2A7DEB57AB}" type="datetime1">
              <a:rPr lang="it-IT" sz="1400">
                <a:solidFill>
                  <a:schemeClr val="tx2"/>
                </a:solidFill>
                <a:latin typeface="+mn-lt"/>
                <a:cs typeface="+mn-cs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28/04/2022</a:t>
            </a:fld>
            <a:endParaRPr lang="it-IT" sz="1400" dirty="0">
              <a:solidFill>
                <a:schemeClr val="tx2"/>
              </a:solidFill>
              <a:latin typeface="+mn-lt"/>
              <a:cs typeface="+mn-cs"/>
            </a:endParaRPr>
          </a:p>
        </p:txBody>
      </p:sp>
      <p:sp>
        <p:nvSpPr>
          <p:cNvPr id="2" name="Segnaposto data 1">
            <a:extLst>
              <a:ext uri="{FF2B5EF4-FFF2-40B4-BE49-F238E27FC236}">
                <a16:creationId xmlns:a16="http://schemas.microsoft.com/office/drawing/2014/main" id="{D258EFC5-A5EA-4C96-BDA2-B3DB2304D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17F412-1CA4-4344-98D9-C7875B445FE6}" type="datetime1">
              <a:rPr lang="it-IT" smtClean="0"/>
              <a:t>28/04/2022</a:t>
            </a:fld>
            <a:endParaRPr lang="it-IT" dirty="0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A18B08FE-36DC-46CD-9DCB-7739152C8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1D89E0-DDFE-49C1-AC0C-2CFC067DF174}" type="slidenum">
              <a:rPr lang="it-IT" altLang="it-IT" smtClean="0"/>
              <a:pPr>
                <a:defRPr/>
              </a:pPr>
              <a:t>8</a:t>
            </a:fld>
            <a:endParaRPr lang="it-IT" altLang="it-IT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itolo 1">
            <a:extLst>
              <a:ext uri="{FF2B5EF4-FFF2-40B4-BE49-F238E27FC236}">
                <a16:creationId xmlns:a16="http://schemas.microsoft.com/office/drawing/2014/main" id="{94D794C7-F60B-4140-A8BB-126F16770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altLang="it-IT"/>
              <a:t>How is Iperf calculated?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8543B5F-E764-459E-B574-EA2655E3DFAA}"/>
              </a:ext>
            </a:extLst>
          </p:cNvPr>
          <p:cNvSpPr txBox="1">
            <a:spLocks noGrp="1"/>
          </p:cNvSpPr>
          <p:nvPr/>
        </p:nvSpPr>
        <p:spPr>
          <a:xfrm>
            <a:off x="6400800" y="6356350"/>
            <a:ext cx="2289175" cy="365125"/>
          </a:xfrm>
          <a:prstGeom prst="rect">
            <a:avLst/>
          </a:prstGeom>
          <a:noFill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899F6FB9-94A7-4363-8F38-44D13545B514}" type="datetime1">
              <a:rPr lang="it-IT" sz="1400">
                <a:solidFill>
                  <a:schemeClr val="tx2"/>
                </a:solidFill>
                <a:latin typeface="+mn-lt"/>
                <a:cs typeface="+mn-cs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28/04/2022</a:t>
            </a:fld>
            <a:endParaRPr lang="it-IT" sz="1400" dirty="0">
              <a:solidFill>
                <a:schemeClr val="tx2"/>
              </a:solidFill>
              <a:latin typeface="+mn-lt"/>
              <a:cs typeface="+mn-cs"/>
            </a:endParaRPr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FCB6048E-FC42-4B19-B5D8-9F54172188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513" y="1143000"/>
            <a:ext cx="8269287" cy="434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 algn="ctr">
              <a:spcBef>
                <a:spcPct val="500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None/>
            </a:pPr>
            <a:endParaRPr lang="en-GB" altLang="it-IT" sz="2400">
              <a:solidFill>
                <a:schemeClr val="tx2"/>
              </a:solidFill>
              <a:latin typeface="Gill Sans MT" panose="020B0502020104020203" pitchFamily="34" charset="0"/>
            </a:endParaRPr>
          </a:p>
          <a:p>
            <a:pPr lvl="1" algn="ctr">
              <a:spcBef>
                <a:spcPct val="500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None/>
            </a:pPr>
            <a:r>
              <a:rPr lang="en-GB" altLang="it-IT" sz="2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Ʃ </a:t>
            </a:r>
            <a:r>
              <a:rPr lang="en-GB" altLang="it-IT" sz="2400">
                <a:solidFill>
                  <a:schemeClr val="tx2"/>
                </a:solidFill>
                <a:latin typeface="Gill Sans MT" panose="020B0502020104020203" pitchFamily="34" charset="0"/>
              </a:rPr>
              <a:t>Total income</a:t>
            </a:r>
          </a:p>
          <a:p>
            <a:pPr lvl="1" algn="ctr">
              <a:spcBef>
                <a:spcPct val="50000"/>
              </a:spcBef>
              <a:buClr>
                <a:schemeClr val="accent2"/>
              </a:buClr>
              <a:buSzPct val="76000"/>
            </a:pPr>
            <a:r>
              <a:rPr lang="en-GB" altLang="it-IT" sz="2400">
                <a:solidFill>
                  <a:schemeClr val="tx2"/>
                </a:solidFill>
                <a:latin typeface="Gill Sans MT" panose="020B0502020104020203" pitchFamily="34" charset="0"/>
              </a:rPr>
              <a:t>- deductible costs</a:t>
            </a:r>
          </a:p>
          <a:p>
            <a:pPr lvl="1" algn="ctr">
              <a:spcBef>
                <a:spcPct val="50000"/>
              </a:spcBef>
              <a:buClr>
                <a:schemeClr val="accent2"/>
              </a:buClr>
              <a:buSzPct val="76000"/>
            </a:pPr>
            <a:r>
              <a:rPr lang="en-GB" altLang="it-IT" sz="2400">
                <a:solidFill>
                  <a:schemeClr val="tx2"/>
                </a:solidFill>
                <a:latin typeface="Gill Sans MT" panose="020B0502020104020203" pitchFamily="34" charset="0"/>
              </a:rPr>
              <a:t>= taxable income</a:t>
            </a:r>
          </a:p>
          <a:p>
            <a:pPr lvl="1" algn="ctr">
              <a:spcBef>
                <a:spcPct val="50000"/>
              </a:spcBef>
              <a:buClr>
                <a:schemeClr val="accent2"/>
              </a:buClr>
              <a:buSzPct val="76000"/>
            </a:pPr>
            <a:r>
              <a:rPr lang="en-GB" altLang="it-IT" sz="2400" i="1">
                <a:solidFill>
                  <a:schemeClr val="tx2"/>
                </a:solidFill>
                <a:latin typeface="Gill Sans MT" panose="020B0502020104020203" pitchFamily="34" charset="0"/>
              </a:rPr>
              <a:t>Application of rates</a:t>
            </a:r>
          </a:p>
          <a:p>
            <a:pPr lvl="1" algn="ctr">
              <a:spcBef>
                <a:spcPct val="50000"/>
              </a:spcBef>
              <a:buClr>
                <a:schemeClr val="accent2"/>
              </a:buClr>
              <a:buSzPct val="76000"/>
            </a:pPr>
            <a:r>
              <a:rPr lang="en-GB" altLang="it-IT" sz="2400">
                <a:solidFill>
                  <a:schemeClr val="tx2"/>
                </a:solidFill>
                <a:latin typeface="Gill Sans MT" panose="020B0502020104020203" pitchFamily="34" charset="0"/>
              </a:rPr>
              <a:t>= gross Iperf</a:t>
            </a:r>
          </a:p>
          <a:p>
            <a:pPr lvl="1" algn="ctr">
              <a:spcBef>
                <a:spcPct val="50000"/>
              </a:spcBef>
              <a:buClr>
                <a:schemeClr val="accent2"/>
              </a:buClr>
              <a:buSzPct val="76000"/>
            </a:pPr>
            <a:r>
              <a:rPr lang="en-GB" altLang="it-IT" sz="2400">
                <a:solidFill>
                  <a:schemeClr val="tx2"/>
                </a:solidFill>
                <a:latin typeface="Gill Sans MT" panose="020B0502020104020203" pitchFamily="34" charset="0"/>
              </a:rPr>
              <a:t>- allowances (family members, costs incurred, etc)</a:t>
            </a:r>
          </a:p>
          <a:p>
            <a:pPr lvl="1" algn="ctr">
              <a:spcBef>
                <a:spcPct val="50000"/>
              </a:spcBef>
              <a:buClr>
                <a:schemeClr val="accent2"/>
              </a:buClr>
              <a:buSzPct val="76000"/>
            </a:pPr>
            <a:r>
              <a:rPr lang="en-GB" altLang="it-IT" sz="2400">
                <a:solidFill>
                  <a:schemeClr val="tx2"/>
                </a:solidFill>
                <a:latin typeface="Gill Sans MT" panose="020B0502020104020203" pitchFamily="34" charset="0"/>
              </a:rPr>
              <a:t>= </a:t>
            </a:r>
            <a:r>
              <a:rPr lang="en-GB" altLang="it-IT" sz="2400" b="1">
                <a:solidFill>
                  <a:schemeClr val="tx2"/>
                </a:solidFill>
                <a:latin typeface="Gill Sans MT" panose="020B0502020104020203" pitchFamily="34" charset="0"/>
              </a:rPr>
              <a:t>net Iperf</a:t>
            </a:r>
          </a:p>
        </p:txBody>
      </p:sp>
      <p:sp>
        <p:nvSpPr>
          <p:cNvPr id="2" name="Segnaposto data 1">
            <a:extLst>
              <a:ext uri="{FF2B5EF4-FFF2-40B4-BE49-F238E27FC236}">
                <a16:creationId xmlns:a16="http://schemas.microsoft.com/office/drawing/2014/main" id="{5A80A155-53F0-4A4B-B229-209C756D0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2784139-6ADE-4378-9653-FB1FDACEFD94}" type="datetime1">
              <a:rPr lang="it-IT" smtClean="0"/>
              <a:t>28/04/2022</a:t>
            </a:fld>
            <a:endParaRPr lang="it-IT" dirty="0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41E10497-CED9-4CA2-ADD4-4BF00E1C4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1D89E0-DDFE-49C1-AC0C-2CFC067DF174}" type="slidenum">
              <a:rPr lang="it-IT" altLang="it-IT" smtClean="0"/>
              <a:pPr>
                <a:defRPr/>
              </a:pPr>
              <a:t>9</a:t>
            </a:fld>
            <a:endParaRPr lang="it-IT" altLang="it-IT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8E39CC9F-90A4-4C0A-B4CD-C7027739C12A}"/>
              </a:ext>
            </a:extLst>
          </p:cNvPr>
          <p:cNvSpPr/>
          <p:nvPr/>
        </p:nvSpPr>
        <p:spPr>
          <a:xfrm>
            <a:off x="3457184" y="2223370"/>
            <a:ext cx="2649254" cy="58872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44083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tellite">
  <a:themeElements>
    <a:clrScheme name="Satellite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Satellite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Satellit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1292</TotalTime>
  <Words>1373</Words>
  <Application>Microsoft Office PowerPoint</Application>
  <PresentationFormat>Presentazione su schermo (4:3)</PresentationFormat>
  <Paragraphs>248</Paragraphs>
  <Slides>22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22</vt:i4>
      </vt:variant>
    </vt:vector>
  </HeadingPairs>
  <TitlesOfParts>
    <vt:vector size="30" baseType="lpstr">
      <vt:lpstr>Arial</vt:lpstr>
      <vt:lpstr>Bookman Old Style</vt:lpstr>
      <vt:lpstr>Calibri</vt:lpstr>
      <vt:lpstr>Gill Sans MT</vt:lpstr>
      <vt:lpstr>Times New Roman</vt:lpstr>
      <vt:lpstr>Wingdings</vt:lpstr>
      <vt:lpstr>Wingdings 3</vt:lpstr>
      <vt:lpstr>Satellite</vt:lpstr>
      <vt:lpstr>Italian income taxes</vt:lpstr>
      <vt:lpstr>Executive summary</vt:lpstr>
      <vt:lpstr>Income tax on individuals 1/6</vt:lpstr>
      <vt:lpstr>«Tax residency»</vt:lpstr>
      <vt:lpstr>How is Iperf calculated?</vt:lpstr>
      <vt:lpstr>Income tax on individuals 2/6</vt:lpstr>
      <vt:lpstr>Income tax on individuals 3/6</vt:lpstr>
      <vt:lpstr>Exempt incomes</vt:lpstr>
      <vt:lpstr>How is Iperf calculated?</vt:lpstr>
      <vt:lpstr>Income tax on individuals 4/6</vt:lpstr>
      <vt:lpstr>How is Iperf calculated?</vt:lpstr>
      <vt:lpstr>Detractions</vt:lpstr>
      <vt:lpstr>Income tax on individuals 5/6</vt:lpstr>
      <vt:lpstr>Income tax on individuals 6/6</vt:lpstr>
      <vt:lpstr>France</vt:lpstr>
      <vt:lpstr>Spain</vt:lpstr>
      <vt:lpstr>Corporation Tax</vt:lpstr>
      <vt:lpstr>Corporation Tax 1/4</vt:lpstr>
      <vt:lpstr>Corporation Tax 2/4 </vt:lpstr>
      <vt:lpstr>«Tax residency»</vt:lpstr>
      <vt:lpstr>Corporation Tax 3/4</vt:lpstr>
      <vt:lpstr>Corporation Tax 4/4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Italian Income Tax</dc:title>
  <dc:creator>Alessia S</dc:creator>
  <cp:lastModifiedBy>SBROIAVACCA ALESSIA</cp:lastModifiedBy>
  <cp:revision>143</cp:revision>
  <cp:lastPrinted>2021-04-13T15:05:17Z</cp:lastPrinted>
  <dcterms:created xsi:type="dcterms:W3CDTF">2012-03-12T15:11:22Z</dcterms:created>
  <dcterms:modified xsi:type="dcterms:W3CDTF">2022-04-28T13:59:01Z</dcterms:modified>
</cp:coreProperties>
</file>