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32"/>
  </p:notesMasterIdLst>
  <p:handoutMasterIdLst>
    <p:handoutMasterId r:id="rId33"/>
  </p:handoutMasterIdLst>
  <p:sldIdLst>
    <p:sldId id="334" r:id="rId2"/>
    <p:sldId id="335" r:id="rId3"/>
    <p:sldId id="338" r:id="rId4"/>
    <p:sldId id="336" r:id="rId5"/>
    <p:sldId id="329" r:id="rId6"/>
    <p:sldId id="337" r:id="rId7"/>
    <p:sldId id="353" r:id="rId8"/>
    <p:sldId id="345" r:id="rId9"/>
    <p:sldId id="297" r:id="rId10"/>
    <p:sldId id="257" r:id="rId11"/>
    <p:sldId id="258" r:id="rId12"/>
    <p:sldId id="339" r:id="rId13"/>
    <p:sldId id="348" r:id="rId14"/>
    <p:sldId id="330" r:id="rId15"/>
    <p:sldId id="349" r:id="rId16"/>
    <p:sldId id="354" r:id="rId17"/>
    <p:sldId id="350" r:id="rId18"/>
    <p:sldId id="346" r:id="rId19"/>
    <p:sldId id="344" r:id="rId20"/>
    <p:sldId id="331" r:id="rId21"/>
    <p:sldId id="351" r:id="rId22"/>
    <p:sldId id="352" r:id="rId23"/>
    <p:sldId id="355" r:id="rId24"/>
    <p:sldId id="356" r:id="rId25"/>
    <p:sldId id="357" r:id="rId26"/>
    <p:sldId id="314" r:id="rId27"/>
    <p:sldId id="298" r:id="rId28"/>
    <p:sldId id="340" r:id="rId29"/>
    <p:sldId id="341" r:id="rId30"/>
    <p:sldId id="342" r:id="rId3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8" autoAdjust="0"/>
    <p:restoredTop sz="94764" autoAdjust="0"/>
  </p:normalViewPr>
  <p:slideViewPr>
    <p:cSldViewPr snapToGrid="0" snapToObjects="1">
      <p:cViewPr varScale="1">
        <p:scale>
          <a:sx n="93" d="100"/>
          <a:sy n="93" d="100"/>
        </p:scale>
        <p:origin x="2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0B0EF-5865-CA47-B7AB-DD0A508720BE}" type="datetimeFigureOut">
              <a:rPr lang="it-IT" smtClean="0"/>
              <a:t>29/04/22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ACBFF-58BD-CB42-B710-D4916B65EB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52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857A9-7231-324B-9AC3-94C2292D036D}" type="datetimeFigureOut">
              <a:rPr lang="it-IT" smtClean="0"/>
              <a:t>29/04/22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ACCB-0A63-ED49-AA0F-D1B1F612DE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79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F2AE4A-0A19-5B4F-900A-220CDAE0D47D}" type="datetime1">
              <a:rPr lang="it-IT" smtClean="0"/>
              <a:t>29/04/22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3584-EF54-1541-93C0-EFFE3F0A89C0}" type="datetime1">
              <a:rPr lang="it-IT" smtClean="0"/>
              <a:t>29/04/22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60D825-F57D-A445-95B0-3CD113ABC84D}" type="datetime1">
              <a:rPr lang="it-IT" smtClean="0"/>
              <a:t>29/04/22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7D54-EAD9-BD4F-9819-6C32F6670E02}" type="datetime1">
              <a:rPr lang="it-IT" smtClean="0"/>
              <a:t>29/04/22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F879-4BDB-A747-A1B8-69414E8B3AB1}" type="datetime1">
              <a:rPr lang="it-IT" smtClean="0"/>
              <a:t>29/04/22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22D9F3-C068-9F4F-A017-45DD01C917CC}" type="datetime1">
              <a:rPr lang="it-IT" smtClean="0"/>
              <a:t>29/04/22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EDC633-5210-794B-8817-A49EA04C1052}" type="datetime1">
              <a:rPr lang="it-IT" smtClean="0"/>
              <a:t>29/04/22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416A-1C34-BA45-B09D-EDD30A4D82FE}" type="datetime1">
              <a:rPr lang="it-IT" smtClean="0"/>
              <a:t>29/04/22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F35E-8620-9D4D-ABB8-72557188FFF2}" type="datetime1">
              <a:rPr lang="it-IT" smtClean="0"/>
              <a:t>29/04/22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696-BD8D-8245-A797-01AEE51D65CF}" type="datetime1">
              <a:rPr lang="it-IT" smtClean="0"/>
              <a:t>29/04/22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914613-376A-8D49-98D0-D78A8648D522}" type="datetime1">
              <a:rPr lang="it-IT" smtClean="0"/>
              <a:t>29/04/22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Trascinare l'immagine su un segnaposto o fare clic sull'icona per aggiungerla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F5284F-3928-4042-91D9-C7A8BF9C59C4}" type="datetime1">
              <a:rPr lang="it-IT" smtClean="0"/>
              <a:t>29/04/22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DOyTQPOCj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io.pubblica.istruzione.it/news/2007/allegati/pubblicazione_intercultur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ANTROPOLOGIA dell’educazione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Anni ‘50-2020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7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TERMINI DELLA QUESTIONE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4329" y="1791691"/>
            <a:ext cx="3566160" cy="18669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1500" dirty="0"/>
              <a:t>INCLUSIONE</a:t>
            </a:r>
          </a:p>
          <a:p>
            <a:pPr marL="0" indent="0" algn="ctr">
              <a:buNone/>
            </a:pPr>
            <a:r>
              <a:rPr lang="it-IT" sz="1125" dirty="0"/>
              <a:t>L’inclusione rappresenta un processo, una filosofia dell’accettazione, ossia la capacità di fornire una cornice dentro cui gli alunni — a prescindere da abilità, genere, linguaggio, origine etnica o culturale — possono essere ugualmente valorizzati, trattati con rispetto e forniti di uguali opportunità a scuola. Come sottolinea il Centre for </a:t>
            </a:r>
            <a:r>
              <a:rPr lang="it-IT" sz="1125" dirty="0" err="1"/>
              <a:t>Studies</a:t>
            </a:r>
            <a:r>
              <a:rPr lang="it-IT" sz="1125" dirty="0"/>
              <a:t> on Inclusive </a:t>
            </a:r>
            <a:r>
              <a:rPr lang="it-IT" sz="1125" dirty="0" err="1"/>
              <a:t>Education</a:t>
            </a:r>
            <a:r>
              <a:rPr lang="it-IT" sz="1125" dirty="0"/>
              <a:t>, inclusione è ciò che avviene quando «ognuno sente di essere apprezzato e che la sua partecipazione è gradita».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57842" y="1791691"/>
            <a:ext cx="3886200" cy="457200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50"/>
              </a:spcBef>
              <a:buNone/>
            </a:pPr>
            <a:r>
              <a:rPr lang="it-IT" sz="1500" dirty="0"/>
              <a:t>INTERCULTURA </a:t>
            </a:r>
          </a:p>
          <a:p>
            <a:pPr marL="0" indent="0">
              <a:buNone/>
            </a:pPr>
            <a:r>
              <a:rPr lang="it-IT" sz="1050" dirty="0"/>
              <a:t>L’approccio interculturale pone la questione in termini di favorire il dialogo fra culture come obiettivo prioritario per costituire una solida coesione sociale in società multiculturali. </a:t>
            </a:r>
          </a:p>
          <a:p>
            <a:endParaRPr lang="it-IT" sz="1050" dirty="0"/>
          </a:p>
          <a:p>
            <a:pPr algn="ctr"/>
            <a:endParaRPr lang="it-IT" sz="1500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8095" y="4589527"/>
            <a:ext cx="3178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/>
              <a:t>VS </a:t>
            </a:r>
          </a:p>
          <a:p>
            <a:pPr algn="ctr"/>
            <a:r>
              <a:rPr lang="it-IT" sz="1500" dirty="0"/>
              <a:t>INTEGRAZIONE</a:t>
            </a:r>
          </a:p>
          <a:p>
            <a:pPr algn="ctr">
              <a:lnSpc>
                <a:spcPct val="100000"/>
              </a:lnSpc>
            </a:pPr>
            <a:r>
              <a:rPr lang="it-IT" sz="1500" dirty="0"/>
              <a:t>minoranza/maggioranza</a:t>
            </a:r>
          </a:p>
          <a:p>
            <a:pPr algn="ctr">
              <a:lnSpc>
                <a:spcPct val="100000"/>
              </a:lnSpc>
            </a:pPr>
            <a:r>
              <a:rPr lang="it-IT" sz="1500" dirty="0"/>
              <a:t>normalizzazione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86300" y="4206088"/>
            <a:ext cx="4229284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50"/>
              </a:spcBef>
            </a:pPr>
            <a:endParaRPr lang="it-IT" sz="1500" dirty="0"/>
          </a:p>
          <a:p>
            <a:pPr algn="ctr">
              <a:spcBef>
                <a:spcPts val="150"/>
              </a:spcBef>
            </a:pPr>
            <a:r>
              <a:rPr lang="it-IT" sz="1500" dirty="0"/>
              <a:t>VS </a:t>
            </a:r>
          </a:p>
          <a:p>
            <a:pPr algn="ctr">
              <a:spcBef>
                <a:spcPts val="150"/>
              </a:spcBef>
            </a:pPr>
            <a:r>
              <a:rPr lang="it-IT" sz="1500" dirty="0"/>
              <a:t>MULTICULTURALISMO/ASSIMILAZIONISMO</a:t>
            </a:r>
          </a:p>
          <a:p>
            <a:r>
              <a:rPr lang="it-IT" sz="1500" dirty="0"/>
              <a:t>Politiche educative e modelli pedagogici ancorati su di una visione statica della società centrata sull’opposizione fra “maggioranza” e “minoranza”.</a:t>
            </a: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3382790" y="4714177"/>
            <a:ext cx="1175657" cy="3716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" name="Freccia bidirezionale orizzontale 4"/>
          <p:cNvSpPr/>
          <p:nvPr/>
        </p:nvSpPr>
        <p:spPr>
          <a:xfrm>
            <a:off x="3301827" y="1866969"/>
            <a:ext cx="2324594" cy="187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2476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  <p:bldP spid="1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Quindi….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1" y="2566694"/>
            <a:ext cx="1783265" cy="19808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84" y="3694050"/>
            <a:ext cx="2166839" cy="21373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368" y="2410182"/>
            <a:ext cx="1872106" cy="1940945"/>
          </a:xfrm>
          <a:prstGeom prst="rect">
            <a:avLst/>
          </a:prstGeom>
        </p:spPr>
      </p:pic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30117" y="1858518"/>
            <a:ext cx="2077512" cy="2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Curriculum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12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Jules Henry, </a:t>
            </a:r>
            <a:r>
              <a:rPr lang="it-IT" i="1" dirty="0"/>
              <a:t>Culture </a:t>
            </a:r>
            <a:r>
              <a:rPr lang="it-IT" i="1" dirty="0" err="1"/>
              <a:t>against</a:t>
            </a:r>
            <a:r>
              <a:rPr lang="it-IT" i="1" dirty="0"/>
              <a:t> Man, </a:t>
            </a:r>
            <a:r>
              <a:rPr lang="it-IT" dirty="0"/>
              <a:t>1963</a:t>
            </a:r>
            <a:endParaRPr lang="it-IT" i="1" dirty="0"/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dirty="0"/>
              <a:t>etnografia in classe USA  , modello 	valoriale 	trasmesso dalle insegnanti 	(competizione+ 	paura autorità)</a:t>
            </a:r>
          </a:p>
          <a:p>
            <a:pPr lvl="1"/>
            <a:r>
              <a:rPr lang="it-IT" sz="1600" b="1" dirty="0" err="1"/>
              <a:t>Overt</a:t>
            </a:r>
            <a:r>
              <a:rPr lang="it-IT" sz="1600" dirty="0"/>
              <a:t>  Manifesto: programmi didattici, obiettivi formativi, protocolli </a:t>
            </a:r>
            <a:r>
              <a:rPr lang="it-IT" sz="1600" dirty="0" err="1"/>
              <a:t>ecc</a:t>
            </a:r>
            <a:endParaRPr lang="it-IT" sz="1600" dirty="0"/>
          </a:p>
          <a:p>
            <a:pPr lvl="1"/>
            <a:r>
              <a:rPr lang="it-IT" sz="1600" b="1" dirty="0" err="1"/>
              <a:t>Hidden</a:t>
            </a:r>
            <a:r>
              <a:rPr lang="it-IT" sz="1600" dirty="0"/>
              <a:t>  Nascosto: assunti tacitamente condivisi nel rapporto insegnanti/studenti (es. interazioni verbali, attesa, rituali scolastici)</a:t>
            </a:r>
          </a:p>
          <a:p>
            <a:pPr marL="320040" lvl="1" indent="0">
              <a:buNone/>
            </a:pPr>
            <a:r>
              <a:rPr lang="it-IT" sz="1600" dirty="0">
                <a:latin typeface="Wingdings"/>
                <a:ea typeface="Wingdings"/>
                <a:cs typeface="Wingdings"/>
                <a:sym typeface="Wingdings"/>
              </a:rPr>
              <a:t>	</a:t>
            </a:r>
            <a:r>
              <a:rPr lang="it-IT" sz="1600" dirty="0">
                <a:sym typeface="Wingdings"/>
              </a:rPr>
              <a:t> possibili conflitti, dissonanze</a:t>
            </a:r>
            <a:endParaRPr lang="it-IT" sz="1600" dirty="0"/>
          </a:p>
          <a:p>
            <a:pPr marL="0" indent="0">
              <a:buNone/>
            </a:pPr>
            <a:r>
              <a:rPr lang="it-IT" dirty="0"/>
              <a:t>Scuola come arena e campo di battaglia tra generazioni, classi, linguaggi e consumi diversi.</a:t>
            </a:r>
          </a:p>
        </p:txBody>
      </p:sp>
    </p:spTree>
    <p:extLst>
      <p:ext uri="{BB962C8B-B14F-4D97-AF65-F5344CB8AC3E}">
        <p14:creationId xmlns:p14="http://schemas.microsoft.com/office/powerpoint/2010/main" val="360778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081DDCB-8516-4842-B5BE-95C19B19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92B847-92AD-514E-92FF-B4354808627A}" type="slidenum">
              <a:rPr lang="it-IT" smtClean="0"/>
              <a:t>13</a:t>
            </a:fld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0D44308-9559-964F-8D43-8528CDAEA7B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3815334"/>
            <a:ext cx="3810000" cy="1778000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F87A8F-B80F-364F-BB82-6ADA2F6E7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993" y="228600"/>
            <a:ext cx="5201007" cy="3510680"/>
          </a:xfrm>
          <a:prstGeom prst="rect">
            <a:avLst/>
          </a:prstGeom>
        </p:spPr>
      </p:pic>
      <p:pic>
        <p:nvPicPr>
          <p:cNvPr id="11" name="Segnaposto contenuto 5">
            <a:extLst>
              <a:ext uri="{FF2B5EF4-FFF2-40B4-BE49-F238E27FC236}">
                <a16:creationId xmlns:a16="http://schemas.microsoft.com/office/drawing/2014/main" id="{85E17CAC-DC65-B244-9A34-C594BE066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993" y="3978755"/>
            <a:ext cx="5104365" cy="255218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F2940C-2A94-194B-8DDF-EB03FAB948C3}"/>
              </a:ext>
            </a:extLst>
          </p:cNvPr>
          <p:cNvSpPr txBox="1"/>
          <p:nvPr/>
        </p:nvSpPr>
        <p:spPr>
          <a:xfrm>
            <a:off x="533400" y="369869"/>
            <a:ext cx="3370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/>
              <a:t>Spazio</a:t>
            </a:r>
          </a:p>
          <a:p>
            <a:endParaRPr lang="it-IT" cap="all" dirty="0"/>
          </a:p>
          <a:p>
            <a:r>
              <a:rPr lang="it-IT" cap="all" dirty="0"/>
              <a:t>Tempo</a:t>
            </a:r>
          </a:p>
          <a:p>
            <a:endParaRPr lang="it-IT" cap="all" dirty="0"/>
          </a:p>
          <a:p>
            <a:r>
              <a:rPr lang="it-IT" cap="all" dirty="0"/>
              <a:t>Interazioni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Nicchie ecologiche educative</a:t>
            </a:r>
          </a:p>
          <a:p>
            <a:r>
              <a:rPr lang="it-IT" dirty="0"/>
              <a:t>Rituali quotidiani</a:t>
            </a:r>
          </a:p>
          <a:p>
            <a:r>
              <a:rPr lang="it-IT" dirty="0"/>
              <a:t>Gerarchie sociali</a:t>
            </a:r>
          </a:p>
        </p:txBody>
      </p:sp>
    </p:spTree>
    <p:extLst>
      <p:ext uri="{BB962C8B-B14F-4D97-AF65-F5344CB8AC3E}">
        <p14:creationId xmlns:p14="http://schemas.microsoft.com/office/powerpoint/2010/main" val="84710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Acquisizione culturale (</a:t>
            </a:r>
            <a:r>
              <a:rPr lang="it-IT" sz="3200" i="1" dirty="0"/>
              <a:t>know-how</a:t>
            </a:r>
            <a:r>
              <a:rPr lang="it-IT" sz="3200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1967 Harry </a:t>
            </a:r>
            <a:r>
              <a:rPr lang="it-IT" dirty="0" err="1"/>
              <a:t>Wolcott</a:t>
            </a:r>
            <a:r>
              <a:rPr lang="it-IT" dirty="0"/>
              <a:t> : </a:t>
            </a:r>
          </a:p>
          <a:p>
            <a:r>
              <a:rPr lang="it-IT" sz="2800" dirty="0"/>
              <a:t>Critica al concetto di patrimonio culturale uniforme trans-generazionale</a:t>
            </a:r>
          </a:p>
          <a:p>
            <a:r>
              <a:rPr lang="it-IT" sz="2800" dirty="0"/>
              <a:t>Alfabetizzazione = appropriazione di un codice condiviso</a:t>
            </a:r>
          </a:p>
          <a:p>
            <a:r>
              <a:rPr lang="it-IT" sz="2800" dirty="0"/>
              <a:t>Prospettiva personale (idioletto) </a:t>
            </a:r>
          </a:p>
          <a:p>
            <a:r>
              <a:rPr lang="it-IT" sz="2800" dirty="0"/>
              <a:t>Studio con Epstein sull’</a:t>
            </a:r>
            <a:r>
              <a:rPr lang="it-IT" sz="2800" dirty="0" err="1"/>
              <a:t>hidden</a:t>
            </a:r>
            <a:r>
              <a:rPr lang="it-IT" sz="2800" dirty="0"/>
              <a:t> curriculum; </a:t>
            </a:r>
            <a:r>
              <a:rPr lang="it-IT" sz="2800" i="1" dirty="0"/>
              <a:t>The </a:t>
            </a:r>
            <a:r>
              <a:rPr lang="it-IT" sz="2800" i="1" dirty="0" err="1"/>
              <a:t>teacher</a:t>
            </a:r>
            <a:r>
              <a:rPr lang="it-IT" sz="2800" i="1" dirty="0"/>
              <a:t> </a:t>
            </a:r>
            <a:r>
              <a:rPr lang="it-IT" sz="2800" i="1" dirty="0" err="1"/>
              <a:t>as</a:t>
            </a:r>
            <a:r>
              <a:rPr lang="it-IT" sz="2800" i="1" dirty="0"/>
              <a:t> an </a:t>
            </a:r>
            <a:r>
              <a:rPr lang="it-IT" sz="2800" i="1" dirty="0" err="1"/>
              <a:t>Enemy</a:t>
            </a:r>
            <a:r>
              <a:rPr lang="it-IT" sz="2800" dirty="0"/>
              <a:t> c/o Kwakiutl, </a:t>
            </a:r>
            <a:r>
              <a:rPr lang="it-IT" sz="2800" dirty="0" err="1"/>
              <a:t>British</a:t>
            </a:r>
            <a:r>
              <a:rPr lang="it-IT" sz="2800" dirty="0"/>
              <a:t> Columbia</a:t>
            </a:r>
          </a:p>
          <a:p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1974 </a:t>
            </a:r>
            <a:r>
              <a:rPr lang="it-IT" sz="2800" dirty="0" err="1"/>
              <a:t>F</a:t>
            </a:r>
            <a:r>
              <a:rPr lang="it-IT" sz="2800" dirty="0"/>
              <a:t>. </a:t>
            </a:r>
            <a:r>
              <a:rPr lang="it-IT" sz="2800" dirty="0" err="1"/>
              <a:t>Gearing</a:t>
            </a:r>
            <a:r>
              <a:rPr lang="it-IT" sz="2800" dirty="0"/>
              <a:t>, modello transazionale </a:t>
            </a:r>
          </a:p>
          <a:p>
            <a:pPr marL="0" indent="0">
              <a:buNone/>
            </a:pPr>
            <a:r>
              <a:rPr lang="it-IT" sz="2800" dirty="0"/>
              <a:t>(</a:t>
            </a:r>
            <a:r>
              <a:rPr lang="it-IT" sz="2800" dirty="0" err="1"/>
              <a:t>F</a:t>
            </a:r>
            <a:r>
              <a:rPr lang="it-IT" sz="2800" dirty="0"/>
              <a:t>. </a:t>
            </a:r>
            <a:r>
              <a:rPr lang="it-IT" sz="2800" dirty="0" err="1"/>
              <a:t>Barth</a:t>
            </a:r>
            <a:r>
              <a:rPr lang="it-IT" sz="2800" dirty="0"/>
              <a:t>, E. </a:t>
            </a:r>
            <a:r>
              <a:rPr lang="it-IT" sz="2800" dirty="0" err="1"/>
              <a:t>Goffman</a:t>
            </a:r>
            <a:r>
              <a:rPr lang="it-IT" sz="2800" dirty="0"/>
              <a:t>)</a:t>
            </a:r>
            <a:r>
              <a:rPr lang="it-IT" sz="2200" dirty="0"/>
              <a:t>: “il sistema culturale di ogni società o gruppo consiste in un insieme di </a:t>
            </a:r>
            <a:r>
              <a:rPr lang="it-IT" sz="2200" b="1" dirty="0"/>
              <a:t>equivalenze di significato diverse, ma interconnesse, </a:t>
            </a:r>
            <a:r>
              <a:rPr lang="it-IT" sz="2200" dirty="0"/>
              <a:t>che sono state precedentemente negoziate nel corso di ripetuti incontri di ciascun membro del gruppo con qualche altro membro”</a:t>
            </a:r>
          </a:p>
          <a:p>
            <a:pPr marL="310896" lvl="2" indent="0"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 marL="310896" lvl="2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1236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504B4C4E-BC80-194D-9B80-19CDD92393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Scuole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t-IT" dirty="0"/>
                  <a:t> neutrali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504B4C4E-BC80-194D-9B80-19CDD9239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15" b="-177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3F1DE52-9CDA-7543-BAE8-0FDAB13B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15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A5C39906-6E0A-D643-80F8-D1F8D2A8B78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it-IT" dirty="0"/>
                  <a:t>Scuola selettiva (setaccio) ?</a:t>
                </a:r>
              </a:p>
              <a:p>
                <a:r>
                  <a:rPr lang="it-IT" dirty="0"/>
                  <a:t>Inclusiva (ascensore) ?</a:t>
                </a:r>
              </a:p>
              <a:p>
                <a:r>
                  <a:rPr lang="it-IT" dirty="0"/>
                  <a:t>Information society ? </a:t>
                </a:r>
              </a:p>
              <a:p>
                <a:pPr marL="365760" lvl="1" indent="0">
                  <a:buNone/>
                </a:pPr>
                <a:r>
                  <a:rPr lang="it-IT" dirty="0"/>
                  <a:t>(U. </a:t>
                </a:r>
                <a:r>
                  <a:rPr lang="it-IT" dirty="0" err="1"/>
                  <a:t>Hannerz</a:t>
                </a:r>
                <a:r>
                  <a:rPr lang="it-IT" dirty="0"/>
                  <a:t> 1992, M. </a:t>
                </a:r>
                <a:r>
                  <a:rPr lang="it-IT" dirty="0" err="1"/>
                  <a:t>Castells</a:t>
                </a:r>
                <a:r>
                  <a:rPr lang="it-IT" dirty="0"/>
                  <a:t> 2001)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t-IT" dirty="0" err="1"/>
                  <a:t>Globally</a:t>
                </a:r>
                <a:r>
                  <a:rPr lang="it-IT" dirty="0"/>
                  <a:t> </a:t>
                </a:r>
                <a:r>
                  <a:rPr lang="it-IT" dirty="0" err="1"/>
                  <a:t>valued</a:t>
                </a:r>
                <a:r>
                  <a:rPr lang="it-IT" dirty="0"/>
                  <a:t> </a:t>
                </a:r>
                <a:r>
                  <a:rPr lang="it-IT" dirty="0" err="1"/>
                  <a:t>skills</a:t>
                </a:r>
                <a:r>
                  <a:rPr lang="it-IT" dirty="0"/>
                  <a:t> (certificazioni)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t-IT" dirty="0"/>
                  <a:t>Competizione globale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t-IT" dirty="0"/>
                  <a:t>Ranking scolastico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t-IT" dirty="0"/>
                  <a:t>EU 2020 </a:t>
                </a:r>
                <a:r>
                  <a:rPr lang="it-IT" i="1" dirty="0" err="1"/>
                  <a:t>Strategy</a:t>
                </a:r>
                <a:r>
                  <a:rPr lang="it-IT" i="1" dirty="0"/>
                  <a:t> for Smart, </a:t>
                </a:r>
                <a:r>
                  <a:rPr lang="it-IT" i="1" dirty="0" err="1"/>
                  <a:t>Sustainable</a:t>
                </a:r>
                <a:r>
                  <a:rPr lang="it-IT" i="1" dirty="0"/>
                  <a:t>, Inclusive </a:t>
                </a:r>
                <a:r>
                  <a:rPr lang="it-IT" i="1" dirty="0" err="1"/>
                  <a:t>Growth</a:t>
                </a:r>
                <a:r>
                  <a:rPr lang="it-IT" i="1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 Employability</a:t>
                </a:r>
              </a:p>
            </p:txBody>
          </p:sp>
        </mc:Choice>
        <mc:Fallback xmlns="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A5C39906-6E0A-D643-80F8-D1F8D2A8B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408" b="-2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0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914E2E-5EC5-8D4C-BA4E-8400F6CB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92B847-92AD-514E-92FF-B4354808627A}" type="slidenum">
              <a:rPr lang="it-IT" smtClean="0"/>
              <a:t>16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2EA6F3-5646-2E47-9926-A96B9D3E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837"/>
            <a:ext cx="9144000" cy="47260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1F337A-D95C-E64D-AB25-51DBC4E750AE}"/>
              </a:ext>
            </a:extLst>
          </p:cNvPr>
          <p:cNvSpPr txBox="1"/>
          <p:nvPr/>
        </p:nvSpPr>
        <p:spPr>
          <a:xfrm>
            <a:off x="1567543" y="5538651"/>
            <a:ext cx="340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skilled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? </a:t>
            </a:r>
          </a:p>
          <a:p>
            <a:r>
              <a:rPr lang="it-IT" dirty="0"/>
              <a:t>NEET? </a:t>
            </a:r>
          </a:p>
        </p:txBody>
      </p:sp>
    </p:spTree>
    <p:extLst>
      <p:ext uri="{BB962C8B-B14F-4D97-AF65-F5344CB8AC3E}">
        <p14:creationId xmlns:p14="http://schemas.microsoft.com/office/powerpoint/2010/main" val="347671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0967C6B-9EFF-4140-83B3-FC5B817F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92B847-92AD-514E-92FF-B4354808627A}" type="slidenum">
              <a:rPr lang="it-IT" smtClean="0"/>
              <a:t>17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BA9806-4FFD-0C43-893D-BD705AB6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71" y="3177619"/>
            <a:ext cx="6097071" cy="345178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C254254-3D37-F14E-8C4A-F1EAD175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80" y="65412"/>
            <a:ext cx="7595159" cy="28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Alfabetizzazione critica </a:t>
            </a:r>
            <a:br>
              <a:rPr lang="it-IT" dirty="0"/>
            </a:br>
            <a:r>
              <a:rPr lang="it-IT" dirty="0"/>
              <a:t>(Critical </a:t>
            </a:r>
            <a:r>
              <a:rPr lang="it-IT" dirty="0" err="1"/>
              <a:t>Literacy</a:t>
            </a:r>
            <a:r>
              <a:rPr lang="it-IT" dirty="0"/>
              <a:t>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18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Paul </a:t>
            </a:r>
            <a:r>
              <a:rPr lang="it-IT" dirty="0" err="1"/>
              <a:t>Freire</a:t>
            </a:r>
            <a:r>
              <a:rPr lang="it-IT" dirty="0"/>
              <a:t>, </a:t>
            </a:r>
            <a:r>
              <a:rPr lang="it-IT" i="1" dirty="0"/>
              <a:t>La pedagogia degli oppressi</a:t>
            </a:r>
            <a:r>
              <a:rPr lang="it-IT" dirty="0"/>
              <a:t>, 1970</a:t>
            </a:r>
          </a:p>
          <a:p>
            <a:pPr>
              <a:buFontTx/>
              <a:buChar char="-"/>
            </a:pPr>
            <a:r>
              <a:rPr lang="it-IT" sz="2400" dirty="0"/>
              <a:t>critica alla concezione ‘bancaria’ dell’educazione </a:t>
            </a:r>
          </a:p>
          <a:p>
            <a:pPr>
              <a:buFontTx/>
              <a:buChar char="-"/>
            </a:pPr>
            <a:r>
              <a:rPr lang="it-IT" sz="2400" dirty="0"/>
              <a:t>contro l’insegnamento come ‘deposito’ di competenze da archiviare e discente passivo</a:t>
            </a:r>
          </a:p>
          <a:p>
            <a:pPr>
              <a:buFontTx/>
              <a:buChar char="-"/>
            </a:pPr>
            <a:r>
              <a:rPr lang="it-IT" sz="2400" dirty="0"/>
              <a:t>relazione educativa come strumento di oppressione (linguaggio, conoscenza, potere)</a:t>
            </a:r>
          </a:p>
          <a:p>
            <a:pPr>
              <a:buFontTx/>
              <a:buChar char="-"/>
            </a:pPr>
            <a:r>
              <a:rPr lang="it-IT" sz="2400" dirty="0"/>
              <a:t>Pro apprendimento bidirezionale, educazione come strumento di ‘</a:t>
            </a:r>
            <a:r>
              <a:rPr lang="it-IT" sz="2400" dirty="0" err="1"/>
              <a:t>coscientizzazione</a:t>
            </a:r>
            <a:r>
              <a:rPr lang="it-IT" sz="2400" dirty="0"/>
              <a:t>’</a:t>
            </a:r>
          </a:p>
          <a:p>
            <a:pPr>
              <a:buFontTx/>
              <a:buChar char="-"/>
            </a:pPr>
            <a:r>
              <a:rPr lang="it-IT" sz="2400" dirty="0" err="1"/>
              <a:t>Dialogicità</a:t>
            </a:r>
            <a:r>
              <a:rPr lang="it-IT" sz="2400" dirty="0"/>
              <a:t> della pratica educativa</a:t>
            </a:r>
          </a:p>
          <a:p>
            <a:pPr marL="0" indent="0">
              <a:buNone/>
            </a:pPr>
            <a:r>
              <a:rPr lang="it-IT" sz="2400" dirty="0">
                <a:latin typeface="Wingdings"/>
                <a:ea typeface="Wingdings"/>
                <a:cs typeface="Wingdings"/>
                <a:sym typeface="Wingdings"/>
              </a:rPr>
              <a:t>	 </a:t>
            </a:r>
            <a:r>
              <a:rPr lang="it-IT" sz="2400" dirty="0" err="1">
                <a:sym typeface="Wingdings"/>
              </a:rPr>
              <a:t>Multilingual</a:t>
            </a:r>
            <a:r>
              <a:rPr lang="it-IT" sz="2400" dirty="0">
                <a:sym typeface="Wingdings"/>
              </a:rPr>
              <a:t> </a:t>
            </a:r>
            <a:r>
              <a:rPr lang="it-IT" sz="2400" dirty="0" err="1">
                <a:sym typeface="Wingdings"/>
              </a:rPr>
              <a:t>literacies</a:t>
            </a:r>
            <a:endParaRPr lang="it-IT" sz="2400" dirty="0">
              <a:sym typeface="Wingdings"/>
            </a:endParaRPr>
          </a:p>
          <a:p>
            <a:pPr marL="0" indent="0">
              <a:buNone/>
            </a:pPr>
            <a:r>
              <a:rPr lang="it-IT" sz="2400" dirty="0">
                <a:latin typeface="Wingdings"/>
                <a:ea typeface="Wingdings"/>
                <a:cs typeface="Wingdings"/>
                <a:sym typeface="Wingdings"/>
              </a:rPr>
              <a:t>	 </a:t>
            </a:r>
            <a:r>
              <a:rPr lang="it-IT" sz="2400" dirty="0" err="1">
                <a:sym typeface="Wingdings"/>
              </a:rPr>
              <a:t>Multimodal</a:t>
            </a:r>
            <a:r>
              <a:rPr lang="it-IT" sz="2400" dirty="0">
                <a:sym typeface="Wingdings"/>
              </a:rPr>
              <a:t> &amp; </a:t>
            </a:r>
            <a:r>
              <a:rPr lang="it-IT" sz="2400" dirty="0" err="1">
                <a:sym typeface="Wingdings"/>
              </a:rPr>
              <a:t>digital</a:t>
            </a:r>
            <a:r>
              <a:rPr lang="it-IT" sz="2400" dirty="0">
                <a:sym typeface="Wingdings"/>
              </a:rPr>
              <a:t> </a:t>
            </a:r>
            <a:r>
              <a:rPr lang="it-IT" sz="2400" dirty="0" err="1">
                <a:sym typeface="Wingdings"/>
              </a:rPr>
              <a:t>literacies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1357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Apprendimenti situati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19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Comunità di pratiche</a:t>
            </a:r>
          </a:p>
          <a:p>
            <a:r>
              <a:rPr lang="it-IT" dirty="0"/>
              <a:t>Educazione come interazione sociale</a:t>
            </a:r>
          </a:p>
          <a:p>
            <a:r>
              <a:rPr lang="it-IT" dirty="0"/>
              <a:t>Routine e rituali scolastici, repertorio condiviso</a:t>
            </a:r>
          </a:p>
          <a:p>
            <a:r>
              <a:rPr lang="it-IT" dirty="0"/>
              <a:t>Interconnessione di contesti, pratiche e cognizione</a:t>
            </a:r>
          </a:p>
          <a:p>
            <a:r>
              <a:rPr lang="it-IT" dirty="0"/>
              <a:t>Cultura come campo di azione comune:</a:t>
            </a:r>
          </a:p>
          <a:p>
            <a:pPr marL="320040" lvl="1" indent="0">
              <a:buNone/>
            </a:pPr>
            <a:r>
              <a:rPr lang="it-IT" sz="1900" dirty="0"/>
              <a:t>“Apprendimento non consiste nella trasmissione neutre di competenze, ma </a:t>
            </a:r>
            <a:r>
              <a:rPr lang="it-IT" sz="1900" u="sng" dirty="0"/>
              <a:t>nell’attività situata di una comunità orientata a scopi</a:t>
            </a:r>
            <a:r>
              <a:rPr lang="it-IT" sz="1900" dirty="0"/>
              <a:t>, </a:t>
            </a:r>
          </a:p>
          <a:p>
            <a:pPr marL="320040" lvl="1" indent="0">
              <a:buNone/>
            </a:pPr>
            <a:r>
              <a:rPr lang="it-IT" sz="1900" dirty="0"/>
              <a:t>che possono essere ben diversi da quelli indicati nella programmazione scolastica” (</a:t>
            </a:r>
            <a:r>
              <a:rPr lang="it-IT" sz="1900" dirty="0" err="1"/>
              <a:t>Ronzon</a:t>
            </a:r>
            <a:r>
              <a:rPr lang="it-IT" sz="1900" dirty="0"/>
              <a:t>, </a:t>
            </a:r>
            <a:r>
              <a:rPr lang="it-IT" sz="1900" dirty="0" err="1"/>
              <a:t>Grasseni</a:t>
            </a:r>
            <a:r>
              <a:rPr lang="it-IT" sz="1900" dirty="0"/>
              <a:t> 2004)</a:t>
            </a:r>
          </a:p>
        </p:txBody>
      </p:sp>
    </p:spTree>
    <p:extLst>
      <p:ext uri="{BB962C8B-B14F-4D97-AF65-F5344CB8AC3E}">
        <p14:creationId xmlns:p14="http://schemas.microsoft.com/office/powerpoint/2010/main" val="43955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Inculturazione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M. </a:t>
            </a:r>
            <a:r>
              <a:rPr lang="it-IT" sz="2200" dirty="0" err="1"/>
              <a:t>Herskovits</a:t>
            </a:r>
            <a:r>
              <a:rPr lang="it-IT" sz="2200" dirty="0"/>
              <a:t>, </a:t>
            </a:r>
            <a:r>
              <a:rPr lang="it-IT" sz="2200" i="1" dirty="0"/>
              <a:t>Man and </a:t>
            </a:r>
            <a:r>
              <a:rPr lang="it-IT" sz="2200" i="1" dirty="0" err="1"/>
              <a:t>his</a:t>
            </a:r>
            <a:r>
              <a:rPr lang="it-IT" sz="2200" i="1" dirty="0"/>
              <a:t> work</a:t>
            </a:r>
            <a:r>
              <a:rPr lang="it-IT" sz="2200" dirty="0"/>
              <a:t>, 1948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sz="1800" dirty="0"/>
              <a:t>Inculturazione </a:t>
            </a:r>
            <a:r>
              <a:rPr lang="it-IT" sz="1800" u="sng" dirty="0"/>
              <a:t>meccanica</a:t>
            </a:r>
            <a:r>
              <a:rPr lang="it-IT" sz="1800" dirty="0"/>
              <a:t>: primi anni, educazione alla stabilità culturale (etnocentrismo)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sz="1800" dirty="0"/>
              <a:t>Inculturazione </a:t>
            </a:r>
            <a:r>
              <a:rPr lang="it-IT" sz="1800" u="sng" dirty="0"/>
              <a:t>processuale</a:t>
            </a:r>
            <a:r>
              <a:rPr lang="it-IT" sz="1800" dirty="0"/>
              <a:t>, sperimentazioni e innovazioni (cambiamento)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sz="1800" dirty="0"/>
              <a:t>Decostruzione dei test intelligenza (competenze culturali, ambienti) per </a:t>
            </a:r>
            <a:r>
              <a:rPr lang="it-IT" sz="1800" dirty="0" err="1"/>
              <a:t>suffragrare</a:t>
            </a:r>
            <a:r>
              <a:rPr lang="it-IT" sz="1800" dirty="0"/>
              <a:t> la tesi della superiorità della ‘razza’ bianca WASP</a:t>
            </a:r>
          </a:p>
          <a:p>
            <a:r>
              <a:rPr lang="it-IT" sz="2200" dirty="0"/>
              <a:t>Stili educativi + acculturazione </a:t>
            </a:r>
          </a:p>
          <a:p>
            <a:pPr marL="0" indent="0">
              <a:buNone/>
            </a:pPr>
            <a:r>
              <a:rPr lang="it-IT" sz="2200" dirty="0"/>
              <a:t>	</a:t>
            </a:r>
            <a:r>
              <a:rPr lang="it-IT" sz="1800" dirty="0"/>
              <a:t>(potere e diseguaglianze, </a:t>
            </a:r>
            <a:r>
              <a:rPr lang="it-IT" sz="1800" dirty="0" err="1"/>
              <a:t>F</a:t>
            </a:r>
            <a:r>
              <a:rPr lang="it-IT" sz="1800" dirty="0"/>
              <a:t>. </a:t>
            </a:r>
            <a:r>
              <a:rPr lang="it-IT" sz="1800" dirty="0" err="1"/>
              <a:t>Boas</a:t>
            </a:r>
            <a:r>
              <a:rPr lang="it-IT" sz="1800" dirty="0"/>
              <a:t>) </a:t>
            </a:r>
          </a:p>
          <a:p>
            <a:r>
              <a:rPr lang="it-IT" sz="2200" dirty="0"/>
              <a:t>M. Mead: </a:t>
            </a:r>
            <a:r>
              <a:rPr lang="it-IT" sz="1800" i="1" dirty="0" err="1"/>
              <a:t>Coming</a:t>
            </a:r>
            <a:r>
              <a:rPr lang="it-IT" sz="1800" i="1" dirty="0"/>
              <a:t> of Age in Samoa</a:t>
            </a:r>
            <a:r>
              <a:rPr lang="it-IT" sz="1800" dirty="0"/>
              <a:t> (1928) – Pattern culturali </a:t>
            </a:r>
            <a:r>
              <a:rPr lang="it-IT" sz="2200" dirty="0"/>
              <a:t> </a:t>
            </a:r>
          </a:p>
          <a:p>
            <a:r>
              <a:rPr lang="it-IT" sz="2200" dirty="0"/>
              <a:t>Minoranze indigene – critica al deficit e </a:t>
            </a:r>
            <a:r>
              <a:rPr lang="it-IT" sz="2200" i="1" dirty="0"/>
              <a:t>insuccesso scolastico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573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cap="all" dirty="0"/>
              <a:t>insuccesso e dispersione scolastica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047" y="1664413"/>
            <a:ext cx="7993296" cy="5075434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it-IT" sz="5100" dirty="0"/>
              <a:t>Disagio / diseguaglianze /evasione / abbandono / </a:t>
            </a:r>
            <a:r>
              <a:rPr lang="it-IT" sz="5100" dirty="0" err="1"/>
              <a:t>drop</a:t>
            </a:r>
            <a:r>
              <a:rPr lang="it-IT" sz="5100" dirty="0"/>
              <a:t>-out</a:t>
            </a:r>
          </a:p>
          <a:p>
            <a:pPr marL="0" indent="0">
              <a:buNone/>
            </a:pPr>
            <a:endParaRPr lang="it-IT" sz="5100" dirty="0"/>
          </a:p>
          <a:p>
            <a:r>
              <a:rPr lang="it-IT" sz="5100" dirty="0"/>
              <a:t>NEET (</a:t>
            </a:r>
            <a:r>
              <a:rPr lang="it-IT" sz="5100" dirty="0" err="1"/>
              <a:t>Not</a:t>
            </a:r>
            <a:r>
              <a:rPr lang="it-IT" sz="5100" dirty="0"/>
              <a:t> </a:t>
            </a:r>
            <a:r>
              <a:rPr lang="it-IT" sz="5100" dirty="0" err="1"/>
              <a:t>Education</a:t>
            </a:r>
            <a:r>
              <a:rPr lang="it-IT" sz="5100" dirty="0"/>
              <a:t> </a:t>
            </a:r>
            <a:r>
              <a:rPr lang="it-IT" sz="5100" dirty="0" err="1"/>
              <a:t>Employment</a:t>
            </a:r>
            <a:r>
              <a:rPr lang="it-IT" sz="5100" dirty="0"/>
              <a:t> Training) 26% 15-29 in Italia </a:t>
            </a:r>
          </a:p>
          <a:p>
            <a:endParaRPr lang="it-IT" sz="5100" dirty="0"/>
          </a:p>
          <a:p>
            <a:r>
              <a:rPr lang="it-IT" sz="5100" dirty="0"/>
              <a:t>Teorie anni ‘’50 USA ‘innatismo’ – Test razzisti</a:t>
            </a:r>
          </a:p>
          <a:p>
            <a:r>
              <a:rPr lang="it-IT" sz="5100" dirty="0"/>
              <a:t>Teoria della deprivazione culturale (deficit)</a:t>
            </a:r>
          </a:p>
          <a:p>
            <a:pPr marL="320040" lvl="1" indent="0">
              <a:buNone/>
            </a:pPr>
            <a:r>
              <a:rPr lang="it-IT" sz="5100" dirty="0"/>
              <a:t>	O. Lewis, </a:t>
            </a:r>
            <a:r>
              <a:rPr lang="it-IT" sz="5100" i="1" dirty="0"/>
              <a:t>The </a:t>
            </a:r>
            <a:r>
              <a:rPr lang="it-IT" sz="5100" i="1" dirty="0" err="1"/>
              <a:t>children</a:t>
            </a:r>
            <a:r>
              <a:rPr lang="it-IT" sz="5100" i="1" dirty="0"/>
              <a:t> of Sanchez </a:t>
            </a:r>
            <a:r>
              <a:rPr lang="it-IT" sz="5100" dirty="0"/>
              <a:t>(1961) </a:t>
            </a:r>
          </a:p>
          <a:p>
            <a:pPr marL="320040" lvl="1" indent="0">
              <a:buNone/>
            </a:pPr>
            <a:r>
              <a:rPr lang="it-IT" sz="5100" dirty="0"/>
              <a:t>		Slum Messico ’cultura della povertà’</a:t>
            </a:r>
          </a:p>
          <a:p>
            <a:pPr marL="320040" lvl="1" indent="0">
              <a:buNone/>
            </a:pPr>
            <a:endParaRPr lang="it-IT" sz="5100" dirty="0"/>
          </a:p>
          <a:p>
            <a:r>
              <a:rPr lang="it-IT" sz="5100" dirty="0"/>
              <a:t>Teorie ‘</a:t>
            </a:r>
            <a:r>
              <a:rPr lang="it-IT" sz="5100" dirty="0" err="1"/>
              <a:t>deprivazioniste</a:t>
            </a:r>
            <a:r>
              <a:rPr lang="it-IT" sz="5100" dirty="0"/>
              <a:t>’, approccio </a:t>
            </a:r>
            <a:r>
              <a:rPr lang="it-IT" sz="5100" dirty="0" err="1"/>
              <a:t>difettologico</a:t>
            </a:r>
            <a:r>
              <a:rPr lang="it-IT" sz="5100" dirty="0"/>
              <a:t> (</a:t>
            </a:r>
            <a:r>
              <a:rPr lang="it-IT" sz="5100" dirty="0" err="1"/>
              <a:t>G.Favaro</a:t>
            </a:r>
            <a:r>
              <a:rPr lang="it-IT" sz="5100" dirty="0"/>
              <a:t>) </a:t>
            </a:r>
          </a:p>
          <a:p>
            <a:pPr marL="0" indent="0">
              <a:buNone/>
            </a:pPr>
            <a:r>
              <a:rPr lang="it-IT" sz="5100" dirty="0"/>
              <a:t>		</a:t>
            </a:r>
            <a:r>
              <a:rPr lang="it-IT" sz="5100" dirty="0" err="1"/>
              <a:t>etichettamento</a:t>
            </a:r>
            <a:r>
              <a:rPr lang="it-IT" sz="5100" dirty="0"/>
              <a:t> della ‘carenza’  	</a:t>
            </a:r>
          </a:p>
          <a:p>
            <a:pPr marL="0" indent="0">
              <a:buNone/>
            </a:pPr>
            <a:r>
              <a:rPr lang="it-IT" sz="5100" dirty="0"/>
              <a:t>		deficit – sostegno</a:t>
            </a:r>
          </a:p>
          <a:p>
            <a:pPr marL="0" indent="0">
              <a:buNone/>
            </a:pPr>
            <a:r>
              <a:rPr lang="it-IT" sz="5100" dirty="0"/>
              <a:t>		deresponsabilizzazione della scuola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/>
              <a:t>		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57F4F706-FC76-7E4F-A89F-EDB206C8FD55}"/>
              </a:ext>
            </a:extLst>
          </p:cNvPr>
          <p:cNvSpPr/>
          <p:nvPr/>
        </p:nvSpPr>
        <p:spPr>
          <a:xfrm>
            <a:off x="1751742" y="5023233"/>
            <a:ext cx="400691" cy="3510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AC294066-F887-324D-8AB9-18FD74EC6E79}"/>
              </a:ext>
            </a:extLst>
          </p:cNvPr>
          <p:cNvSpPr/>
          <p:nvPr/>
        </p:nvSpPr>
        <p:spPr>
          <a:xfrm>
            <a:off x="1751743" y="5643980"/>
            <a:ext cx="400691" cy="3510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29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812D4-7758-0141-8F7B-51F9DE32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Teoria della discontinuità culturale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D41C33F-48B0-444E-AC01-752A4D8F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21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6DB16B-4996-3149-8F99-C4C01449F4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877602"/>
            <a:ext cx="8153400" cy="4495800"/>
          </a:xfrm>
        </p:spPr>
        <p:txBody>
          <a:bodyPr>
            <a:normAutofit/>
          </a:bodyPr>
          <a:lstStyle/>
          <a:p>
            <a:r>
              <a:rPr lang="it-IT" dirty="0"/>
              <a:t>Culture specifiche non di maggioranza (WASP) ➢ </a:t>
            </a:r>
            <a:r>
              <a:rPr lang="it-IT" dirty="0">
                <a:hlinkClick r:id="rId2"/>
              </a:rPr>
              <a:t>affirmative action</a:t>
            </a:r>
            <a:endParaRPr lang="it-IT" dirty="0"/>
          </a:p>
          <a:p>
            <a:endParaRPr lang="it-IT" dirty="0"/>
          </a:p>
          <a:p>
            <a:r>
              <a:rPr lang="it-IT" dirty="0"/>
              <a:t>Scuola come ’barriera’ (</a:t>
            </a:r>
            <a:r>
              <a:rPr lang="it-IT" dirty="0" err="1"/>
              <a:t>im</a:t>
            </a:r>
            <a:r>
              <a:rPr lang="it-IT" dirty="0"/>
              <a:t>-mobilità sociale)</a:t>
            </a:r>
          </a:p>
          <a:p>
            <a:r>
              <a:rPr lang="it-IT" dirty="0" err="1">
                <a:solidFill>
                  <a:srgbClr val="000000"/>
                </a:solidFill>
              </a:rPr>
              <a:t>Gumperz</a:t>
            </a:r>
            <a:r>
              <a:rPr lang="it-IT" dirty="0">
                <a:solidFill>
                  <a:srgbClr val="000000"/>
                </a:solidFill>
              </a:rPr>
              <a:t>: comunità e reti di parlanti, interscambio e stili comunicativi (prossemica, cinesica, ecc.)  </a:t>
            </a:r>
            <a:endParaRPr lang="it-IT" dirty="0"/>
          </a:p>
          <a:p>
            <a:r>
              <a:rPr lang="it-IT" dirty="0"/>
              <a:t>Diverse strutture della partecipazione </a:t>
            </a:r>
          </a:p>
          <a:p>
            <a:pPr marL="0" indent="0">
              <a:buNone/>
            </a:pPr>
            <a:r>
              <a:rPr lang="it-IT" sz="2000" dirty="0"/>
              <a:t>     (comunitaria vs. competitiva; </a:t>
            </a:r>
            <a:r>
              <a:rPr lang="it-IT" sz="2000" i="1" dirty="0"/>
              <a:t>The </a:t>
            </a:r>
            <a:r>
              <a:rPr lang="it-IT" sz="2000" i="1" dirty="0" err="1"/>
              <a:t>invisible</a:t>
            </a:r>
            <a:r>
              <a:rPr lang="it-IT" sz="2000" i="1" dirty="0"/>
              <a:t> Culture</a:t>
            </a:r>
            <a:r>
              <a:rPr lang="it-IT" sz="2000" dirty="0"/>
              <a:t>, S. Philips 1983)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38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C2A198-C2E1-DA45-868A-2D0369CA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Micro-etnografie a scuola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24194B-0F43-E446-BA75-B5BF422A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22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CB383F-87C8-354F-AB5B-6D5D5A021C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Discontinuità, </a:t>
            </a:r>
            <a:r>
              <a:rPr lang="it-IT" sz="2400" dirty="0" err="1"/>
              <a:t>interazionismo</a:t>
            </a:r>
            <a:r>
              <a:rPr lang="it-IT" sz="2400" dirty="0"/>
              <a:t>, </a:t>
            </a:r>
            <a:r>
              <a:rPr lang="it-IT" sz="2400" dirty="0" err="1"/>
              <a:t>etnometodologia</a:t>
            </a:r>
            <a:r>
              <a:rPr lang="it-IT" sz="240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it-IT" sz="2400" u="sng" dirty="0"/>
              <a:t>Interazione</a:t>
            </a:r>
            <a:r>
              <a:rPr lang="it-IT" sz="2400" dirty="0"/>
              <a:t> faccia a faccia è governata da regole diverse</a:t>
            </a:r>
          </a:p>
          <a:p>
            <a:pPr>
              <a:buFont typeface="Wingdings" pitchFamily="2" charset="2"/>
              <a:buChar char="ü"/>
            </a:pPr>
            <a:endParaRPr lang="it-IT" sz="2400" dirty="0"/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I </a:t>
            </a:r>
            <a:r>
              <a:rPr lang="it-IT" sz="2400" u="sng" dirty="0"/>
              <a:t>contesti</a:t>
            </a:r>
            <a:r>
              <a:rPr lang="it-IT" sz="2400" dirty="0"/>
              <a:t> scolastici sono costruiti dalle interazioni sociali di chi vi partecipa</a:t>
            </a:r>
          </a:p>
          <a:p>
            <a:pPr>
              <a:buFont typeface="Wingdings" pitchFamily="2" charset="2"/>
              <a:buChar char="ü"/>
            </a:pPr>
            <a:endParaRPr lang="it-IT" sz="2400" dirty="0"/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Il significato di qualsiasi </a:t>
            </a:r>
            <a:r>
              <a:rPr lang="it-IT" sz="2400" u="sng" dirty="0"/>
              <a:t>comportamento</a:t>
            </a:r>
            <a:r>
              <a:rPr lang="it-IT" sz="2400" dirty="0"/>
              <a:t> è determinato dal contesto</a:t>
            </a:r>
          </a:p>
          <a:p>
            <a:pPr>
              <a:buFont typeface="Wingdings" pitchFamily="2" charset="2"/>
              <a:buChar char="ü"/>
            </a:pPr>
            <a:endParaRPr lang="it-IT" sz="2400" dirty="0"/>
          </a:p>
          <a:p>
            <a:pPr>
              <a:buFont typeface="Wingdings" pitchFamily="2" charset="2"/>
              <a:buChar char="ü"/>
            </a:pPr>
            <a:r>
              <a:rPr lang="it-IT" sz="2400" dirty="0"/>
              <a:t>Le classi sono </a:t>
            </a:r>
            <a:r>
              <a:rPr lang="it-IT" sz="2400" u="sng" dirty="0"/>
              <a:t>ambienti comunicativi </a:t>
            </a:r>
            <a:r>
              <a:rPr lang="it-IT" sz="2400" dirty="0"/>
              <a:t>in cui i significati del comportamento sono continuamente </a:t>
            </a:r>
            <a:r>
              <a:rPr lang="it-IT" sz="2400" u="sng" dirty="0"/>
              <a:t>rinegoziati</a:t>
            </a:r>
          </a:p>
        </p:txBody>
      </p:sp>
    </p:spTree>
    <p:extLst>
      <p:ext uri="{BB962C8B-B14F-4D97-AF65-F5344CB8AC3E}">
        <p14:creationId xmlns:p14="http://schemas.microsoft.com/office/powerpoint/2010/main" val="98053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8C96BF-1BD2-DD46-8B10-F03452E3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Resistenza come contro-cultura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41912B9-F149-894B-8309-A8E28FFB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23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40A771-9903-B341-9289-30AAC1D7F7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t-IT" dirty="0"/>
              <a:t>CCS </a:t>
            </a:r>
            <a:r>
              <a:rPr lang="it-IT" dirty="0">
                <a:solidFill>
                  <a:srgbClr val="000000"/>
                </a:solidFill>
              </a:rPr>
              <a:t>Cultural </a:t>
            </a:r>
            <a:r>
              <a:rPr lang="it-IT" dirty="0" err="1">
                <a:solidFill>
                  <a:srgbClr val="000000"/>
                </a:solidFill>
              </a:rPr>
              <a:t>Studies</a:t>
            </a:r>
            <a:r>
              <a:rPr lang="it-IT" dirty="0">
                <a:solidFill>
                  <a:srgbClr val="000000"/>
                </a:solidFill>
              </a:rPr>
              <a:t>, Birmingham</a:t>
            </a:r>
          </a:p>
          <a:p>
            <a:pPr marL="365760" lvl="1" indent="0">
              <a:buNone/>
            </a:pPr>
            <a:r>
              <a:rPr lang="it-IT" dirty="0">
                <a:solidFill>
                  <a:srgbClr val="000000"/>
                </a:solidFill>
              </a:rPr>
              <a:t>Subalternità (Gramsci), agency</a:t>
            </a:r>
          </a:p>
          <a:p>
            <a:pPr marL="365760" lvl="1" indent="0">
              <a:buNone/>
            </a:pP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000000"/>
                </a:solidFill>
              </a:rPr>
              <a:t>P. Willis, </a:t>
            </a:r>
            <a:r>
              <a:rPr lang="it-IT" sz="2400" i="1" dirty="0">
                <a:solidFill>
                  <a:srgbClr val="000000"/>
                </a:solidFill>
              </a:rPr>
              <a:t>Learning to </a:t>
            </a:r>
            <a:r>
              <a:rPr lang="it-IT" sz="2400" i="1" dirty="0" err="1">
                <a:solidFill>
                  <a:srgbClr val="000000"/>
                </a:solidFill>
              </a:rPr>
              <a:t>Labour</a:t>
            </a:r>
            <a:r>
              <a:rPr lang="it-IT" sz="2400" i="1" dirty="0">
                <a:solidFill>
                  <a:srgbClr val="000000"/>
                </a:solidFill>
              </a:rPr>
              <a:t>: How </a:t>
            </a:r>
            <a:r>
              <a:rPr lang="it-IT" sz="2400" i="1" dirty="0" err="1">
                <a:solidFill>
                  <a:srgbClr val="000000"/>
                </a:solidFill>
              </a:rPr>
              <a:t>Working</a:t>
            </a:r>
            <a:r>
              <a:rPr lang="it-IT" sz="2400" i="1" dirty="0">
                <a:solidFill>
                  <a:srgbClr val="000000"/>
                </a:solidFill>
              </a:rPr>
              <a:t> </a:t>
            </a:r>
            <a:r>
              <a:rPr lang="it-IT" sz="2400" i="1" dirty="0" err="1">
                <a:solidFill>
                  <a:srgbClr val="000000"/>
                </a:solidFill>
              </a:rPr>
              <a:t>class</a:t>
            </a:r>
            <a:r>
              <a:rPr lang="it-IT" sz="2400" i="1" dirty="0">
                <a:solidFill>
                  <a:srgbClr val="000000"/>
                </a:solidFill>
              </a:rPr>
              <a:t> Kids </a:t>
            </a:r>
            <a:r>
              <a:rPr lang="it-IT" sz="2400" i="1" dirty="0" err="1">
                <a:solidFill>
                  <a:srgbClr val="000000"/>
                </a:solidFill>
              </a:rPr>
              <a:t>get</a:t>
            </a:r>
            <a:r>
              <a:rPr lang="it-IT" sz="2400" i="1" dirty="0">
                <a:solidFill>
                  <a:srgbClr val="000000"/>
                </a:solidFill>
              </a:rPr>
              <a:t> </a:t>
            </a:r>
            <a:r>
              <a:rPr lang="it-IT" sz="2400" i="1" dirty="0" err="1">
                <a:solidFill>
                  <a:srgbClr val="000000"/>
                </a:solidFill>
              </a:rPr>
              <a:t>working</a:t>
            </a:r>
            <a:r>
              <a:rPr lang="it-IT" sz="2400" i="1" dirty="0">
                <a:solidFill>
                  <a:srgbClr val="000000"/>
                </a:solidFill>
              </a:rPr>
              <a:t> Class Jobs</a:t>
            </a:r>
            <a:r>
              <a:rPr lang="it-IT" sz="2400" dirty="0">
                <a:solidFill>
                  <a:srgbClr val="000000"/>
                </a:solidFill>
              </a:rPr>
              <a:t>, 1977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r>
              <a:rPr lang="it-IT" dirty="0">
                <a:solidFill>
                  <a:srgbClr val="000000"/>
                </a:solidFill>
              </a:rPr>
              <a:t>Nuova etnografia dell’educazione anni ‘80:</a:t>
            </a:r>
          </a:p>
          <a:p>
            <a:pPr marL="365760" lvl="1" indent="0">
              <a:buNone/>
            </a:pPr>
            <a:r>
              <a:rPr lang="it-IT" dirty="0">
                <a:solidFill>
                  <a:srgbClr val="000000"/>
                </a:solidFill>
              </a:rPr>
              <a:t>Auto-esclusione dal sistema educativo formale per manifestare disprezzo e contro-cultura</a:t>
            </a:r>
          </a:p>
          <a:p>
            <a:pPr marL="365760" lvl="1" indent="0">
              <a:buNone/>
            </a:pPr>
            <a:r>
              <a:rPr lang="it-IT" dirty="0">
                <a:solidFill>
                  <a:srgbClr val="000000"/>
                </a:solidFill>
              </a:rPr>
              <a:t>Processi di differenziazione e integrazione</a:t>
            </a:r>
          </a:p>
          <a:p>
            <a:pPr marL="365760" lvl="1" indent="0">
              <a:buNone/>
            </a:pPr>
            <a:r>
              <a:rPr lang="it-IT" dirty="0">
                <a:solidFill>
                  <a:srgbClr val="000000"/>
                </a:solidFill>
              </a:rPr>
              <a:t>Riluttanza 	&amp; Resistenza 	     	</a:t>
            </a:r>
          </a:p>
          <a:p>
            <a:pPr marL="36576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730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81622"/>
            <a:ext cx="8531352" cy="990600"/>
          </a:xfrm>
        </p:spPr>
        <p:txBody>
          <a:bodyPr>
            <a:noAutofit/>
          </a:bodyPr>
          <a:lstStyle/>
          <a:p>
            <a:r>
              <a:rPr lang="it-IT" sz="3200" dirty="0"/>
              <a:t>Scolarizzazione come performance rituale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24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P. Mc Laren, </a:t>
            </a:r>
            <a:r>
              <a:rPr lang="it-IT" sz="2800" i="1" dirty="0" err="1"/>
              <a:t>Schooling</a:t>
            </a:r>
            <a:r>
              <a:rPr lang="it-IT" sz="2800" i="1" dirty="0"/>
              <a:t> </a:t>
            </a:r>
            <a:r>
              <a:rPr lang="it-IT" sz="2800" i="1" dirty="0" err="1"/>
              <a:t>as</a:t>
            </a:r>
            <a:r>
              <a:rPr lang="it-IT" sz="2800" i="1" dirty="0"/>
              <a:t> a </a:t>
            </a:r>
            <a:r>
              <a:rPr lang="it-IT" sz="2800" i="1" dirty="0" err="1"/>
              <a:t>Ritual</a:t>
            </a:r>
            <a:r>
              <a:rPr lang="it-IT" sz="2800" i="1" dirty="0"/>
              <a:t> performance</a:t>
            </a:r>
            <a:r>
              <a:rPr lang="it-IT" sz="2800" dirty="0"/>
              <a:t>, 1986</a:t>
            </a:r>
          </a:p>
          <a:p>
            <a:pPr marL="0" indent="0">
              <a:buNone/>
            </a:pPr>
            <a:r>
              <a:rPr lang="it-IT" dirty="0"/>
              <a:t>(Van </a:t>
            </a:r>
            <a:r>
              <a:rPr lang="it-IT" dirty="0" err="1"/>
              <a:t>Gennep</a:t>
            </a:r>
            <a:r>
              <a:rPr lang="it-IT" dirty="0"/>
              <a:t>, V. Turner)</a:t>
            </a:r>
          </a:p>
          <a:p>
            <a:pPr marL="310896" lvl="2" indent="0">
              <a:buNone/>
            </a:pPr>
            <a:r>
              <a:rPr lang="it-IT" dirty="0"/>
              <a:t>		</a:t>
            </a:r>
            <a:r>
              <a:rPr lang="it-IT" sz="2000" dirty="0">
                <a:solidFill>
                  <a:srgbClr val="FF0000"/>
                </a:solidFill>
              </a:rPr>
              <a:t>Struttura / Anti-struttura della resistenza </a:t>
            </a:r>
            <a:r>
              <a:rPr lang="it-IT" sz="2000" dirty="0"/>
              <a:t>(</a:t>
            </a:r>
            <a:r>
              <a:rPr lang="it-IT" sz="2000" dirty="0" err="1"/>
              <a:t>liminalità</a:t>
            </a:r>
            <a:r>
              <a:rPr lang="it-IT" sz="2000" dirty="0"/>
              <a:t>)</a:t>
            </a:r>
          </a:p>
          <a:p>
            <a:pPr marL="310896" lvl="2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 		</a:t>
            </a:r>
            <a:r>
              <a:rPr lang="it-IT" sz="2000" dirty="0"/>
              <a:t>Rituali scolastici: rivitalizzazione (consigli), 				intensificazione (feste, gite), resistenza &amp; 				controculture &amp; agency</a:t>
            </a:r>
          </a:p>
          <a:p>
            <a:pPr marL="310896" lvl="2" indent="0">
              <a:buNone/>
            </a:pPr>
            <a:endParaRPr lang="it-IT" sz="2000" dirty="0">
              <a:solidFill>
                <a:srgbClr val="000000"/>
              </a:solidFill>
            </a:endParaRPr>
          </a:p>
          <a:p>
            <a:pPr marL="310896" lvl="2" indent="0">
              <a:buNone/>
            </a:pPr>
            <a:r>
              <a:rPr lang="it-IT" sz="2000" dirty="0">
                <a:solidFill>
                  <a:srgbClr val="000000"/>
                </a:solidFill>
              </a:rPr>
              <a:t>Studi micro-etnografici sulla ghettizzazione delle carriere: </a:t>
            </a:r>
          </a:p>
          <a:p>
            <a:pPr marL="310896" lvl="2" indent="0">
              <a:buNone/>
            </a:pPr>
            <a:r>
              <a:rPr lang="it-IT" sz="2000" dirty="0">
                <a:solidFill>
                  <a:srgbClr val="000000"/>
                </a:solidFill>
              </a:rPr>
              <a:t>Studente competente / con difficoltà  </a:t>
            </a:r>
          </a:p>
          <a:p>
            <a:pPr marL="310896" lvl="2" indent="0">
              <a:buNone/>
            </a:pPr>
            <a:endParaRPr lang="it-IT" sz="2000" dirty="0">
              <a:solidFill>
                <a:srgbClr val="000000"/>
              </a:solidFill>
            </a:endParaRPr>
          </a:p>
          <a:p>
            <a:pPr marL="310896" lvl="2" indent="0">
              <a:buNone/>
            </a:pPr>
            <a:endParaRPr lang="it-IT" sz="2000" dirty="0">
              <a:solidFill>
                <a:srgbClr val="000000"/>
              </a:solidFill>
            </a:endParaRPr>
          </a:p>
          <a:p>
            <a:pPr marL="310896" lvl="2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CULTURA COME ARENA </a:t>
            </a:r>
            <a:r>
              <a:rPr lang="it-IT" sz="2000" dirty="0">
                <a:solidFill>
                  <a:srgbClr val="000000"/>
                </a:solidFill>
              </a:rPr>
              <a:t>Campo di pratiche comuni(</a:t>
            </a:r>
            <a:r>
              <a:rPr lang="it-IT" sz="2000" dirty="0" err="1">
                <a:solidFill>
                  <a:srgbClr val="000000"/>
                </a:solidFill>
              </a:rPr>
              <a:t>tarie</a:t>
            </a:r>
            <a:r>
              <a:rPr lang="it-IT" sz="2000" dirty="0">
                <a:solidFill>
                  <a:srgbClr val="000000"/>
                </a:solidFill>
              </a:rPr>
              <a:t>)</a:t>
            </a:r>
          </a:p>
          <a:p>
            <a:pPr lvl="2">
              <a:buFontTx/>
              <a:buChar char="-"/>
            </a:pPr>
            <a:r>
              <a:rPr lang="it-IT" sz="2000" dirty="0">
                <a:solidFill>
                  <a:srgbClr val="000000"/>
                </a:solidFill>
              </a:rPr>
              <a:t>Campo di azione comune con forme di apprendimento situato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7209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EE7E0D-C2AE-CB4E-9EB3-85025583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Intersezionalità</a:t>
            </a:r>
            <a:r>
              <a:rPr lang="it-IT" dirty="0"/>
              <a:t> in campo educativo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2EBB080-29A8-EF46-A2E9-31C8E3B9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25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C433A7-F4D7-8446-8602-8EF472300D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CCS + gender : </a:t>
            </a:r>
            <a:r>
              <a:rPr lang="it-IT" dirty="0">
                <a:solidFill>
                  <a:srgbClr val="FF0000"/>
                </a:solidFill>
              </a:rPr>
              <a:t>normalità</a:t>
            </a:r>
            <a:r>
              <a:rPr lang="it-IT" dirty="0">
                <a:solidFill>
                  <a:srgbClr val="000000"/>
                </a:solidFill>
              </a:rPr>
              <a:t> (?)</a:t>
            </a:r>
          </a:p>
          <a:p>
            <a:r>
              <a:rPr lang="it-IT" dirty="0" err="1">
                <a:solidFill>
                  <a:srgbClr val="000000"/>
                </a:solidFill>
              </a:rPr>
              <a:t>Erickson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dirty="0" err="1">
                <a:solidFill>
                  <a:srgbClr val="000000"/>
                </a:solidFill>
              </a:rPr>
              <a:t>Mehan</a:t>
            </a:r>
            <a:r>
              <a:rPr lang="it-IT" dirty="0">
                <a:solidFill>
                  <a:srgbClr val="000000"/>
                </a:solidFill>
              </a:rPr>
              <a:t>: </a:t>
            </a:r>
            <a:r>
              <a:rPr lang="it-IT" dirty="0">
                <a:solidFill>
                  <a:srgbClr val="FF0000"/>
                </a:solidFill>
              </a:rPr>
              <a:t>Processi di interazione </a:t>
            </a:r>
            <a:r>
              <a:rPr lang="it-IT" dirty="0">
                <a:solidFill>
                  <a:srgbClr val="000000"/>
                </a:solidFill>
              </a:rPr>
              <a:t>Resistenza, opposizione come strategie, non solo background!</a:t>
            </a:r>
          </a:p>
          <a:p>
            <a:r>
              <a:rPr lang="it-IT" dirty="0">
                <a:solidFill>
                  <a:srgbClr val="000000"/>
                </a:solidFill>
              </a:rPr>
              <a:t>Differenze culturali, di classe, genere, generazione, posizioni politiche ecc.</a:t>
            </a:r>
          </a:p>
          <a:p>
            <a:r>
              <a:rPr lang="it-IT" dirty="0">
                <a:solidFill>
                  <a:srgbClr val="000000"/>
                </a:solidFill>
              </a:rPr>
              <a:t>Resistenza    	   Resilienza</a:t>
            </a:r>
          </a:p>
          <a:p>
            <a:endParaRPr lang="it-IT" dirty="0"/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320B67A4-19CB-AF46-8CA8-DC83FD64C31B}"/>
              </a:ext>
            </a:extLst>
          </p:cNvPr>
          <p:cNvSpPr/>
          <p:nvPr/>
        </p:nvSpPr>
        <p:spPr>
          <a:xfrm>
            <a:off x="2942210" y="4510355"/>
            <a:ext cx="633196" cy="4931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356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Teoria dell’</a:t>
            </a:r>
            <a:r>
              <a:rPr lang="it-IT" sz="3600" dirty="0" err="1"/>
              <a:t>etichettamento</a:t>
            </a:r>
            <a:r>
              <a:rPr lang="it-IT" sz="3600" dirty="0"/>
              <a:t> - </a:t>
            </a:r>
            <a:r>
              <a:rPr lang="it-IT" sz="3600" dirty="0" err="1"/>
              <a:t>labelling</a:t>
            </a:r>
            <a:endParaRPr lang="it-IT" sz="3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2885" y="1752600"/>
            <a:ext cx="2003461" cy="4343400"/>
          </a:xfrm>
        </p:spPr>
        <p:txBody>
          <a:bodyPr>
            <a:normAutofit/>
          </a:bodyPr>
          <a:lstStyle/>
          <a:p>
            <a:r>
              <a:rPr lang="it-IT" dirty="0"/>
              <a:t>Profezia auto-avverante</a:t>
            </a:r>
          </a:p>
          <a:p>
            <a:r>
              <a:rPr lang="it-IT" dirty="0"/>
              <a:t>Effetto Pigmalione</a:t>
            </a:r>
          </a:p>
          <a:p>
            <a:r>
              <a:rPr lang="it-IT" dirty="0"/>
              <a:t>Differenziazione</a:t>
            </a:r>
          </a:p>
          <a:p>
            <a:r>
              <a:rPr lang="it-IT" dirty="0"/>
              <a:t>Polarizzazione</a:t>
            </a:r>
          </a:p>
          <a:p>
            <a:r>
              <a:rPr lang="it-IT" dirty="0"/>
              <a:t>Network analisi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Segnaposto contenuto 4" descr="hatespee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b="79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7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Multilingualism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half" idx="2"/>
          </p:nvPr>
        </p:nvSpPr>
        <p:spPr>
          <a:xfrm>
            <a:off x="727562" y="2702366"/>
            <a:ext cx="6649451" cy="3545363"/>
          </a:xfrm>
        </p:spPr>
        <p:txBody>
          <a:bodyPr>
            <a:normAutofit fontScale="77500" lnSpcReduction="20000"/>
          </a:bodyPr>
          <a:lstStyle/>
          <a:p>
            <a:endParaRPr lang="it-IT" sz="1500" dirty="0"/>
          </a:p>
          <a:p>
            <a:endParaRPr lang="it-IT" sz="1500" dirty="0"/>
          </a:p>
          <a:p>
            <a:r>
              <a:rPr lang="it-IT" sz="1500" dirty="0" err="1"/>
              <a:t>Polinguismo</a:t>
            </a:r>
            <a:r>
              <a:rPr lang="it-IT" sz="1500" dirty="0"/>
              <a:t> (</a:t>
            </a:r>
            <a:r>
              <a:rPr lang="it-IT" sz="1500" i="1" dirty="0" err="1"/>
              <a:t>multilingualism</a:t>
            </a:r>
            <a:r>
              <a:rPr lang="it-IT" sz="1500" dirty="0"/>
              <a:t>) </a:t>
            </a:r>
          </a:p>
          <a:p>
            <a:r>
              <a:rPr lang="it-IT" sz="1500" dirty="0"/>
              <a:t>Percezione errata dei numeri (</a:t>
            </a:r>
            <a:r>
              <a:rPr lang="it-IT" sz="1500" i="1" dirty="0" err="1"/>
              <a:t>confirmation</a:t>
            </a:r>
            <a:r>
              <a:rPr lang="it-IT" sz="1500" i="1" dirty="0"/>
              <a:t> </a:t>
            </a:r>
            <a:r>
              <a:rPr lang="it-IT" sz="1500" i="1" dirty="0" err="1"/>
              <a:t>bias</a:t>
            </a:r>
            <a:r>
              <a:rPr lang="it-IT" sz="1500" dirty="0"/>
              <a:t>)</a:t>
            </a:r>
            <a:r>
              <a:rPr lang="it-IT" sz="1500" dirty="0">
                <a:latin typeface="Wingdings"/>
                <a:ea typeface="Wingdings"/>
                <a:cs typeface="Wingdings"/>
                <a:sym typeface="Wingdings"/>
              </a:rPr>
              <a:t> </a:t>
            </a:r>
            <a:r>
              <a:rPr lang="it-IT" sz="1500" dirty="0"/>
              <a:t>  Informare </a:t>
            </a:r>
          </a:p>
          <a:p>
            <a:r>
              <a:rPr lang="it-IT" sz="1500" dirty="0"/>
              <a:t>Media &amp; social media (</a:t>
            </a:r>
            <a:r>
              <a:rPr lang="it-IT" sz="1500" i="1" dirty="0" err="1"/>
              <a:t>hate</a:t>
            </a:r>
            <a:r>
              <a:rPr lang="it-IT" sz="1500" i="1" dirty="0"/>
              <a:t> </a:t>
            </a:r>
            <a:r>
              <a:rPr lang="it-IT" sz="1500" i="1" dirty="0" err="1"/>
              <a:t>speeh</a:t>
            </a:r>
            <a:r>
              <a:rPr lang="it-IT" sz="1500" dirty="0"/>
              <a:t>)</a:t>
            </a:r>
          </a:p>
          <a:p>
            <a:endParaRPr lang="it-IT" sz="1500" dirty="0"/>
          </a:p>
          <a:p>
            <a:r>
              <a:rPr lang="it-IT" sz="1500" dirty="0"/>
              <a:t>Fattori negativi: immigrazione ‘compressa’ in poco tempo </a:t>
            </a:r>
            <a:r>
              <a:rPr lang="it-IT" sz="15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sz="1500" dirty="0">
                <a:sym typeface="Wingdings"/>
              </a:rPr>
              <a:t> paura</a:t>
            </a:r>
          </a:p>
          <a:p>
            <a:r>
              <a:rPr lang="it-IT" sz="1500" dirty="0">
                <a:sym typeface="Wingdings"/>
              </a:rPr>
              <a:t>Fattori positivi: INTERAZIONE QUOTIDIANA  </a:t>
            </a:r>
            <a:r>
              <a:rPr lang="it-IT" sz="15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sz="1500" dirty="0">
                <a:sym typeface="Wingdings"/>
              </a:rPr>
              <a:t>  attitudine favorevole</a:t>
            </a:r>
          </a:p>
          <a:p>
            <a:r>
              <a:rPr lang="it-IT" sz="1500" dirty="0">
                <a:sym typeface="Wingdings"/>
              </a:rPr>
              <a:t>Importanza: vicinato, spazi pubblici, pratiche quotidiane, reti informali</a:t>
            </a:r>
            <a:endParaRPr lang="it-IT" sz="1500" dirty="0"/>
          </a:p>
          <a:p>
            <a:endParaRPr lang="it-IT" sz="15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Segnaposto contenuto 11" descr="7562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" t="-834" r="-777" b="153"/>
          <a:stretch/>
        </p:blipFill>
        <p:spPr>
          <a:xfrm>
            <a:off x="7500921" y="3421762"/>
            <a:ext cx="1459190" cy="2340603"/>
          </a:xfrm>
          <a:prstGeom prst="rect">
            <a:avLst/>
          </a:prstGeom>
        </p:spPr>
      </p:pic>
      <p:pic>
        <p:nvPicPr>
          <p:cNvPr id="13" name="Immagine 12" descr="ed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18" y="114697"/>
            <a:ext cx="3675953" cy="22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2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Antropologia &amp; educazione </a:t>
            </a:r>
          </a:p>
        </p:txBody>
      </p:sp>
      <p:pic>
        <p:nvPicPr>
          <p:cNvPr id="8" name="Segnaposto contenuto 7" descr="image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1" r="-10071"/>
          <a:stretch>
            <a:fillRect/>
          </a:stretch>
        </p:blipFill>
        <p:spPr>
          <a:xfrm>
            <a:off x="186297" y="1589567"/>
            <a:ext cx="3886200" cy="4572000"/>
          </a:xfrm>
        </p:spPr>
      </p:pic>
      <p:sp>
        <p:nvSpPr>
          <p:cNvPr id="13" name="Segnaposto contenuto 12"/>
          <p:cNvSpPr>
            <a:spLocks noGrp="1"/>
          </p:cNvSpPr>
          <p:nvPr>
            <p:ph sz="quarter" idx="2"/>
          </p:nvPr>
        </p:nvSpPr>
        <p:spPr>
          <a:xfrm>
            <a:off x="3836181" y="1589566"/>
            <a:ext cx="4926819" cy="4919497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Ex-</a:t>
            </a:r>
            <a:r>
              <a:rPr lang="it-IT" b="1" dirty="0" err="1"/>
              <a:t>ducere</a:t>
            </a:r>
            <a:r>
              <a:rPr lang="it-IT" dirty="0"/>
              <a:t>: sapere anti-disciplinare</a:t>
            </a:r>
          </a:p>
          <a:p>
            <a:r>
              <a:rPr lang="it-IT" dirty="0"/>
              <a:t>Apprendere è un modo di appartenere, relazionale, “essere NEL mondo”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«Gli esseri umani, come gli altri animali, conoscono il mondo direttamente, muovendosi nell’ambiente e scoprendo quali attività esso possa concretamente accogliere, non rappresentandoselo nella mente. Perciò </a:t>
            </a:r>
            <a:r>
              <a:rPr lang="it-IT" b="1" dirty="0"/>
              <a:t>il significato non è la forma che la mente impone, </a:t>
            </a:r>
            <a:r>
              <a:rPr lang="it-IT" dirty="0"/>
              <a:t>attraverso schemi innati o acquisiti, al flusso dei “meri” dati sensibili, ma è piuttosto continuamente generato nei </a:t>
            </a:r>
            <a:r>
              <a:rPr lang="it-IT" b="1" dirty="0"/>
              <a:t>contesti relazionali del coinvolgimento pratico </a:t>
            </a:r>
            <a:r>
              <a:rPr lang="it-IT" dirty="0"/>
              <a:t>della gente nel mondo circostante»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867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EDUCAZIONE</a:t>
            </a:r>
            <a:br>
              <a:rPr lang="it-IT" sz="3100" dirty="0"/>
            </a:br>
            <a:r>
              <a:rPr lang="it-IT" sz="2000" dirty="0"/>
              <a:t>“La distinzione più notevole fra gli essere umani e gli esseri inanimati è che i primi si mantengono rinnovandosi” (</a:t>
            </a:r>
            <a:r>
              <a:rPr lang="it-IT" sz="2000" dirty="0" err="1"/>
              <a:t>J</a:t>
            </a:r>
            <a:r>
              <a:rPr lang="it-IT" sz="2000" dirty="0"/>
              <a:t>. </a:t>
            </a:r>
            <a:r>
              <a:rPr lang="it-IT" sz="2000" dirty="0" err="1"/>
              <a:t>Dewey</a:t>
            </a:r>
            <a:r>
              <a:rPr lang="it-IT" sz="2000" dirty="0"/>
              <a:t>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29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899024"/>
            <a:ext cx="8153400" cy="4495800"/>
          </a:xfrm>
        </p:spPr>
        <p:txBody>
          <a:bodyPr>
            <a:normAutofit/>
          </a:bodyPr>
          <a:lstStyle/>
          <a:p>
            <a:r>
              <a:rPr lang="it-IT" sz="2400" dirty="0"/>
              <a:t>Pedagogia ≠ trasferimento di conoscenza </a:t>
            </a:r>
          </a:p>
          <a:p>
            <a:pPr marL="365760" lvl="1" indent="0">
              <a:buNone/>
            </a:pPr>
            <a:r>
              <a:rPr lang="it-IT" sz="2400" dirty="0"/>
              <a:t>	≠ addestramento (cfr. portfolio </a:t>
            </a:r>
            <a:r>
              <a:rPr lang="it-IT" sz="2400" dirty="0" err="1"/>
              <a:t>skills</a:t>
            </a:r>
            <a:r>
              <a:rPr lang="it-IT" sz="2400" dirty="0"/>
              <a:t>)</a:t>
            </a:r>
          </a:p>
          <a:p>
            <a:r>
              <a:rPr lang="it-IT" sz="2400" dirty="0"/>
              <a:t>Educare = far uscire, è una pratica di </a:t>
            </a:r>
            <a:r>
              <a:rPr lang="it-IT" sz="2400" b="1" dirty="0"/>
              <a:t>attenzione 	</a:t>
            </a:r>
            <a:r>
              <a:rPr lang="it-IT" sz="2400" dirty="0"/>
              <a:t>(ispirazione), non di trasmissione</a:t>
            </a:r>
          </a:p>
          <a:p>
            <a:r>
              <a:rPr lang="it-IT" sz="2400" dirty="0"/>
              <a:t>Studiare = processo </a:t>
            </a:r>
            <a:r>
              <a:rPr lang="it-IT" sz="2400" b="1" u="sng" dirty="0"/>
              <a:t>con</a:t>
            </a:r>
            <a:r>
              <a:rPr lang="it-IT" sz="2400" dirty="0"/>
              <a:t> le cose e </a:t>
            </a:r>
            <a:r>
              <a:rPr lang="it-IT" sz="2400" b="1" u="sng" dirty="0"/>
              <a:t>con</a:t>
            </a:r>
            <a:r>
              <a:rPr lang="it-IT" sz="2400" dirty="0"/>
              <a:t> le persone</a:t>
            </a:r>
          </a:p>
          <a:p>
            <a:pPr marL="0" indent="0">
              <a:buNone/>
            </a:pPr>
            <a:r>
              <a:rPr lang="it-IT" sz="2400" dirty="0"/>
              <a:t>	produzione di sapere (simile alla ricerca) tra 	diverse generazioni + ambiente</a:t>
            </a:r>
          </a:p>
          <a:p>
            <a:r>
              <a:rPr lang="it-IT" sz="2400" i="1" dirty="0" err="1"/>
              <a:t>Common_ing</a:t>
            </a:r>
            <a:r>
              <a:rPr lang="it-IT" sz="2400" dirty="0"/>
              <a:t> trasformativa, </a:t>
            </a:r>
          </a:p>
          <a:p>
            <a:pPr marL="0" indent="0">
              <a:buNone/>
            </a:pPr>
            <a:r>
              <a:rPr lang="it-IT" sz="2400" dirty="0"/>
              <a:t>	scoperta e creazione continua</a:t>
            </a:r>
            <a:endParaRPr lang="it-IT" sz="2400" i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209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Schooling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3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Critica relativista anni ‘60 USA: diversità culturale come causa di insuccesso e dispersione scolastica</a:t>
            </a:r>
          </a:p>
          <a:p>
            <a:r>
              <a:rPr lang="it-IT" dirty="0"/>
              <a:t>Maggioranza / minoranze indigene o linguistiche o sub-culture</a:t>
            </a:r>
          </a:p>
          <a:p>
            <a:pPr marL="0" indent="0">
              <a:buNone/>
            </a:pPr>
            <a:r>
              <a:rPr lang="it-IT" dirty="0"/>
              <a:t>	Es. deficit, QI ‘non normale’, ritardo</a:t>
            </a:r>
            <a:r>
              <a:rPr lang="is-IS" dirty="0"/>
              <a:t>…BES</a:t>
            </a:r>
          </a:p>
          <a:p>
            <a:r>
              <a:rPr lang="it-IT" dirty="0"/>
              <a:t>A</a:t>
            </a:r>
            <a:r>
              <a:rPr lang="is-IS" dirty="0"/>
              <a:t>ttenzione ai processi come forme di comunicazione NV, alle pratiche incorporate nell’organizzazione degli spazi, oggetti, comportamenti e ‘categorie’ scolastiche</a:t>
            </a:r>
          </a:p>
          <a:p>
            <a:r>
              <a:rPr lang="is-IS" dirty="0"/>
              <a:t>Aula = setting 	</a:t>
            </a:r>
            <a:r>
              <a:rPr lang="it-IT" dirty="0" err="1"/>
              <a:t>S</a:t>
            </a:r>
            <a:r>
              <a:rPr lang="is-IS" dirty="0"/>
              <a:t>cuola = ambienti culturali </a:t>
            </a:r>
          </a:p>
          <a:p>
            <a:r>
              <a:rPr lang="it-IT" dirty="0"/>
              <a:t>E</a:t>
            </a:r>
            <a:r>
              <a:rPr lang="is-IS" dirty="0"/>
              <a:t>tnografie su processi/pratiche della scolarizzazione</a:t>
            </a:r>
          </a:p>
          <a:p>
            <a:pPr marL="0" indent="0">
              <a:buNone/>
            </a:pPr>
            <a:r>
              <a:rPr lang="is-IS" dirty="0"/>
              <a:t>	</a:t>
            </a:r>
          </a:p>
          <a:p>
            <a:pPr marL="0" indent="0">
              <a:buNone/>
            </a:pPr>
            <a:r>
              <a:rPr lang="is-IS" dirty="0"/>
              <a:t>	(formale + informale)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5030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Communality</a:t>
            </a:r>
            <a:r>
              <a:rPr lang="it-IT" dirty="0"/>
              <a:t> / </a:t>
            </a:r>
            <a:r>
              <a:rPr lang="it-IT" dirty="0" err="1"/>
              <a:t>Communitas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30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Il vivere comunitario non è il risultato della scoperta di ciò che gli individui hanno in comune (non è training, addestramento): è una creazione continua e non il ritorno all’origine</a:t>
            </a:r>
          </a:p>
          <a:p>
            <a:r>
              <a:rPr lang="it-IT" dirty="0"/>
              <a:t>(Im)Maturità è una specifica potenzialità di crescita </a:t>
            </a:r>
          </a:p>
          <a:p>
            <a:r>
              <a:rPr lang="it-IT" dirty="0"/>
              <a:t>Addestramento disciplinare sopprime la differenza o la ammette solo marginalmente (deficit, crediti, ritardo</a:t>
            </a:r>
            <a:r>
              <a:rPr lang="is-IS" dirty="0"/>
              <a:t>… ecc.)</a:t>
            </a:r>
            <a:r>
              <a:rPr lang="it-IT" dirty="0"/>
              <a:t>  </a:t>
            </a:r>
          </a:p>
          <a:p>
            <a:r>
              <a:rPr lang="it-IT" dirty="0"/>
              <a:t>Ambiente = vivere comunitario, costruzione continua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Communitas</a:t>
            </a:r>
            <a:r>
              <a:rPr lang="it-IT" dirty="0"/>
              <a:t>: </a:t>
            </a:r>
            <a:r>
              <a:rPr lang="it-IT" i="1" dirty="0" err="1"/>
              <a:t>com_munus</a:t>
            </a:r>
            <a:r>
              <a:rPr lang="it-IT" dirty="0"/>
              <a:t>, reciprocità </a:t>
            </a:r>
            <a:r>
              <a:rPr lang="it-IT" sz="2400" dirty="0"/>
              <a:t>(</a:t>
            </a:r>
            <a:r>
              <a:rPr lang="it-IT" sz="2400" dirty="0" err="1"/>
              <a:t>R</a:t>
            </a:r>
            <a:r>
              <a:rPr lang="it-IT" sz="2400" dirty="0"/>
              <a:t>. Esposito)</a:t>
            </a:r>
          </a:p>
          <a:p>
            <a:pPr marL="320040" lvl="1" indent="0">
              <a:buNone/>
            </a:pPr>
            <a:r>
              <a:rPr lang="it-IT" dirty="0"/>
              <a:t>	Comunità non è un pieno, un’estensione organica  del sé, né una proprietà, possesso, appartenenza, ma un debito, una pegno da restituire.</a:t>
            </a:r>
          </a:p>
          <a:p>
            <a:pPr marL="320040" lvl="1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320040" lvl="1" indent="0">
              <a:buNone/>
            </a:pPr>
            <a:r>
              <a:rPr lang="it-IT" sz="3100" dirty="0">
                <a:solidFill>
                  <a:srgbClr val="215D77"/>
                </a:solidFill>
              </a:rPr>
              <a:t>Comunità di pratiche</a:t>
            </a:r>
            <a:r>
              <a:rPr lang="it-IT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vd</a:t>
            </a:r>
            <a:r>
              <a:rPr lang="it-IT" dirty="0"/>
              <a:t>. Intro </a:t>
            </a:r>
            <a:r>
              <a:rPr lang="it-IT" dirty="0" err="1"/>
              <a:t>Benadusi</a:t>
            </a:r>
            <a:r>
              <a:rPr lang="it-IT" dirty="0"/>
              <a:t> 2017)</a:t>
            </a:r>
          </a:p>
          <a:p>
            <a:pPr marL="0" indent="0">
              <a:buNone/>
            </a:pPr>
            <a:endParaRPr lang="it-IT" dirty="0"/>
          </a:p>
          <a:p>
            <a:pPr marL="32004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58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Istituzioni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4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239119" y="2078318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Scuola di cultura e personalità (USA, anni ‘30)</a:t>
            </a:r>
          </a:p>
          <a:p>
            <a:pPr marL="0" indent="0">
              <a:buNone/>
            </a:pPr>
            <a:r>
              <a:rPr lang="it-IT" dirty="0"/>
              <a:t>A. </a:t>
            </a:r>
            <a:r>
              <a:rPr lang="it-IT" dirty="0" err="1"/>
              <a:t>Kardiner</a:t>
            </a:r>
            <a:r>
              <a:rPr lang="it-IT" dirty="0"/>
              <a:t>: struttura di personalità di base </a:t>
            </a:r>
          </a:p>
          <a:p>
            <a:pPr marL="834390" lvl="1" indent="-514350">
              <a:buFont typeface="+mj-lt"/>
              <a:buAutoNum type="arabicPeriod"/>
            </a:pPr>
            <a:r>
              <a:rPr lang="it-IT" dirty="0"/>
              <a:t>Ciascuna cultura produce un tipo psicologico ‘medio’</a:t>
            </a:r>
          </a:p>
          <a:p>
            <a:pPr marL="834390" lvl="1" indent="-514350">
              <a:buFont typeface="+mj-lt"/>
              <a:buAutoNum type="arabicPeriod"/>
            </a:pPr>
            <a:r>
              <a:rPr lang="it-IT" dirty="0"/>
              <a:t>Azione congiunta delle istituzioni primarie e secondarie (es. religione)</a:t>
            </a:r>
          </a:p>
          <a:p>
            <a:pPr marL="0" indent="0">
              <a:buNone/>
            </a:pPr>
            <a:r>
              <a:rPr lang="it-IT" dirty="0"/>
              <a:t>M. Mead: adolescenza ed età adulta prodotte da specifici ambienti socio-economici (reciprocità vs. competizione)</a:t>
            </a:r>
          </a:p>
          <a:p>
            <a:r>
              <a:rPr lang="it-IT" dirty="0" err="1"/>
              <a:t>R</a:t>
            </a:r>
            <a:r>
              <a:rPr lang="it-IT" dirty="0"/>
              <a:t>. </a:t>
            </a:r>
            <a:r>
              <a:rPr lang="it-IT" dirty="0" err="1"/>
              <a:t>Benedict</a:t>
            </a:r>
            <a:r>
              <a:rPr lang="it-IT" dirty="0"/>
              <a:t>, </a:t>
            </a:r>
            <a:r>
              <a:rPr lang="it-IT" i="1" dirty="0"/>
              <a:t>pattern </a:t>
            </a:r>
            <a:r>
              <a:rPr lang="it-IT" dirty="0"/>
              <a:t>culturali come configurazioni, essenzialismo culturale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  approccio </a:t>
            </a:r>
            <a:r>
              <a:rPr lang="it-IT" u="sng" dirty="0">
                <a:sym typeface="Wingdings"/>
              </a:rPr>
              <a:t>cross-culturale </a:t>
            </a:r>
            <a:r>
              <a:rPr lang="it-IT" u="sng" dirty="0"/>
              <a:t> 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it-IT" dirty="0">
                <a:ea typeface="Wingdings"/>
                <a:cs typeface="Wingdings"/>
                <a:sym typeface="Wingdings"/>
              </a:rPr>
              <a:t>r</a:t>
            </a:r>
            <a:r>
              <a:rPr lang="it-IT" dirty="0"/>
              <a:t>ischio determinismo culturale</a:t>
            </a:r>
          </a:p>
          <a:p>
            <a:pPr marL="0" indent="0">
              <a:buNone/>
            </a:pPr>
            <a:r>
              <a:rPr lang="it-IT" dirty="0"/>
              <a:t>		</a:t>
            </a:r>
            <a:r>
              <a:rPr lang="it-IT" sz="2100" dirty="0"/>
              <a:t>(es. </a:t>
            </a:r>
            <a:r>
              <a:rPr lang="it-IT" sz="2100" dirty="0" err="1"/>
              <a:t>Children</a:t>
            </a:r>
            <a:r>
              <a:rPr lang="it-IT" sz="2100" dirty="0"/>
              <a:t> of </a:t>
            </a:r>
            <a:r>
              <a:rPr lang="it-IT" sz="2100" dirty="0" err="1"/>
              <a:t>Six</a:t>
            </a:r>
            <a:r>
              <a:rPr lang="it-IT" sz="2100" dirty="0"/>
              <a:t> </a:t>
            </a:r>
            <a:r>
              <a:rPr lang="it-IT" sz="2100" dirty="0" err="1"/>
              <a:t>cultures</a:t>
            </a:r>
            <a:r>
              <a:rPr lang="it-IT" sz="2100" dirty="0"/>
              <a:t>, </a:t>
            </a:r>
            <a:r>
              <a:rPr lang="it-IT" sz="2100" dirty="0" err="1"/>
              <a:t>Whiting</a:t>
            </a:r>
            <a:r>
              <a:rPr lang="it-IT" sz="2100" dirty="0"/>
              <a:t> 1975)</a:t>
            </a:r>
          </a:p>
          <a:p>
            <a:pPr marL="0" indent="0">
              <a:buNone/>
            </a:pPr>
            <a:r>
              <a:rPr lang="it-IT" sz="2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3752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Tw Cen MT" charset="0"/>
                <a:ea typeface="ＭＳ Ｐゴシック" charset="0"/>
                <a:cs typeface="ＭＳ Ｐゴシック" charset="0"/>
              </a:rPr>
              <a:t>Scuole di pensiero </a:t>
            </a:r>
            <a:r>
              <a:rPr lang="it-IT" sz="3200" i="1" dirty="0">
                <a:latin typeface="Tw Cen MT" charset="0"/>
                <a:ea typeface="ＭＳ Ｐゴシック" charset="0"/>
                <a:cs typeface="ＭＳ Ｐゴシック" charset="0"/>
              </a:rPr>
              <a:t>sulle </a:t>
            </a:r>
            <a:r>
              <a:rPr lang="it-IT" sz="3200" dirty="0">
                <a:latin typeface="Tw Cen MT" charset="0"/>
                <a:ea typeface="ＭＳ Ｐゴシック" charset="0"/>
                <a:cs typeface="ＭＳ Ｐゴシック" charset="0"/>
              </a:rPr>
              <a:t>Scuole</a:t>
            </a:r>
            <a:endParaRPr lang="it-IT" sz="3200" i="1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609600" y="1718236"/>
            <a:ext cx="8153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/>
              <a:t>- anni </a:t>
            </a:r>
            <a:r>
              <a:rPr lang="uk-UA" sz="2400" dirty="0"/>
              <a:t>’</a:t>
            </a:r>
            <a:r>
              <a:rPr lang="it-IT" sz="2400" dirty="0"/>
              <a:t>50-60 USA G. </a:t>
            </a:r>
            <a:r>
              <a:rPr lang="it-IT" sz="2400" dirty="0" err="1"/>
              <a:t>Spindler</a:t>
            </a:r>
            <a:r>
              <a:rPr lang="it-IT" sz="2400" dirty="0"/>
              <a:t>: Approccio psicologico Cultura &amp; 	personalità</a:t>
            </a:r>
            <a:endParaRPr lang="it-IT" sz="2400" i="1" dirty="0"/>
          </a:p>
          <a:p>
            <a:pPr marL="0" indent="0">
              <a:buNone/>
            </a:pPr>
            <a:r>
              <a:rPr lang="it-IT" sz="2400" dirty="0"/>
              <a:t>	anni ‘60 Teoria della </a:t>
            </a:r>
            <a:r>
              <a:rPr lang="it-IT" sz="2400" i="1" dirty="0"/>
              <a:t>Deprivazione culturale: </a:t>
            </a:r>
            <a:r>
              <a:rPr lang="it-IT" sz="2400" dirty="0"/>
              <a:t>minoranze 	indigene, classi povere</a:t>
            </a:r>
          </a:p>
          <a:p>
            <a:pPr marL="0" indent="0">
              <a:buNone/>
            </a:pPr>
            <a:r>
              <a:rPr lang="it-IT" sz="2400" dirty="0"/>
              <a:t>- ‘70 Contro modello egemonico anglo-americano: 	comparazioni transculturali</a:t>
            </a:r>
          </a:p>
          <a:p>
            <a:pPr marL="2148840" lvl="6" indent="0">
              <a:buNone/>
            </a:pPr>
            <a:r>
              <a:rPr lang="it-IT" sz="2000" dirty="0">
                <a:sym typeface="Wingdings"/>
              </a:rPr>
              <a:t>  </a:t>
            </a:r>
            <a:r>
              <a:rPr lang="it-IT" sz="2000" dirty="0" err="1">
                <a:sym typeface="Wingdings"/>
              </a:rPr>
              <a:t>Microetnografie</a:t>
            </a:r>
            <a:r>
              <a:rPr lang="it-IT" sz="2000" dirty="0">
                <a:sym typeface="Wingdings"/>
              </a:rPr>
              <a:t> + interazione sociale </a:t>
            </a:r>
          </a:p>
          <a:p>
            <a:pPr marL="2423160" lvl="7" indent="0">
              <a:buNone/>
            </a:pPr>
            <a:r>
              <a:rPr lang="it-IT" sz="2000" dirty="0">
                <a:sym typeface="Wingdings"/>
              </a:rPr>
              <a:t>Acquisizione culturale = organizzazione delle diversità esistenziali e contestuali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i="1" dirty="0"/>
              <a:t>Antropologia cognitiva: </a:t>
            </a:r>
            <a:r>
              <a:rPr lang="it-IT" sz="2400" dirty="0"/>
              <a:t>linguaggio &amp; 	pensiero</a:t>
            </a:r>
          </a:p>
          <a:p>
            <a:pPr marL="128016" lvl="1" indent="0">
              <a:buNone/>
            </a:pPr>
            <a:r>
              <a:rPr lang="it-IT" sz="2000" dirty="0"/>
              <a:t>  	</a:t>
            </a:r>
            <a:r>
              <a:rPr lang="it-IT" sz="20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it-IT" sz="2000" dirty="0" err="1">
                <a:ea typeface="Wingdings"/>
                <a:cs typeface="Wingdings"/>
                <a:sym typeface="Wingdings"/>
              </a:rPr>
              <a:t>Etnometodologia</a:t>
            </a:r>
            <a:r>
              <a:rPr lang="it-IT" sz="2000" dirty="0">
                <a:ea typeface="Wingdings"/>
                <a:cs typeface="Wingdings"/>
                <a:sym typeface="Wingdings"/>
              </a:rPr>
              <a:t>, percezione e cognizione</a:t>
            </a:r>
          </a:p>
          <a:p>
            <a:pPr marL="0" indent="0">
              <a:buNone/>
            </a:pPr>
            <a:r>
              <a:rPr lang="it-IT" sz="2400" dirty="0">
                <a:ea typeface="Wingdings"/>
                <a:cs typeface="Wingdings"/>
                <a:sym typeface="Wingdings"/>
              </a:rPr>
              <a:t>- </a:t>
            </a:r>
            <a:r>
              <a:rPr lang="uk-UA" sz="2400" dirty="0">
                <a:ea typeface="Wingdings"/>
                <a:cs typeface="Wingdings"/>
                <a:sym typeface="Wingdings"/>
              </a:rPr>
              <a:t>’</a:t>
            </a:r>
            <a:r>
              <a:rPr lang="it-IT" sz="2400" dirty="0">
                <a:ea typeface="Wingdings"/>
                <a:cs typeface="Wingdings"/>
                <a:sym typeface="Wingdings"/>
              </a:rPr>
              <a:t>80 </a:t>
            </a:r>
            <a:r>
              <a:rPr lang="it-IT" sz="2400" dirty="0" err="1">
                <a:ea typeface="Wingdings"/>
                <a:cs typeface="Wingdings"/>
                <a:sym typeface="Wingdings"/>
              </a:rPr>
              <a:t>Gearing</a:t>
            </a:r>
            <a:r>
              <a:rPr lang="it-IT" sz="2400" dirty="0">
                <a:ea typeface="Wingdings"/>
                <a:cs typeface="Wingdings"/>
                <a:sym typeface="Wingdings"/>
              </a:rPr>
              <a:t> </a:t>
            </a:r>
            <a:r>
              <a:rPr lang="it-IT" sz="2400" i="1" dirty="0">
                <a:ea typeface="Wingdings"/>
                <a:cs typeface="Wingdings"/>
                <a:sym typeface="Wingdings"/>
              </a:rPr>
              <a:t>Modello transazionale </a:t>
            </a:r>
            <a:r>
              <a:rPr lang="it-IT" sz="2400" dirty="0">
                <a:ea typeface="Wingdings"/>
                <a:cs typeface="Wingdings"/>
                <a:sym typeface="Wingdings"/>
              </a:rPr>
              <a:t>(</a:t>
            </a:r>
            <a:r>
              <a:rPr lang="it-IT" sz="2400" dirty="0" err="1">
                <a:ea typeface="Wingdings"/>
                <a:cs typeface="Wingdings"/>
                <a:sym typeface="Wingdings"/>
              </a:rPr>
              <a:t>F.Barth</a:t>
            </a:r>
            <a:r>
              <a:rPr lang="it-IT" sz="2400" dirty="0">
                <a:ea typeface="Wingdings"/>
                <a:cs typeface="Wingdings"/>
                <a:sym typeface="Wingdings"/>
              </a:rPr>
              <a:t>, E. </a:t>
            </a:r>
            <a:r>
              <a:rPr lang="it-IT" sz="2400" dirty="0" err="1">
                <a:ea typeface="Wingdings"/>
                <a:cs typeface="Wingdings"/>
                <a:sym typeface="Wingdings"/>
              </a:rPr>
              <a:t>Goffmann</a:t>
            </a:r>
            <a:r>
              <a:rPr lang="it-IT" sz="2400" dirty="0">
                <a:ea typeface="Wingdings"/>
                <a:cs typeface="Wingdings"/>
                <a:sym typeface="Wingdings"/>
              </a:rPr>
              <a:t>)  </a:t>
            </a:r>
          </a:p>
          <a:p>
            <a:pPr marL="0" indent="0">
              <a:buNone/>
            </a:pPr>
            <a:r>
              <a:rPr lang="it-IT" sz="2400" dirty="0">
                <a:ea typeface="Wingdings"/>
                <a:cs typeface="Wingdings"/>
                <a:sym typeface="Wingdings"/>
              </a:rPr>
              <a:t>	</a:t>
            </a:r>
            <a:r>
              <a:rPr lang="it-IT" sz="24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it-IT" sz="2400" dirty="0" err="1">
                <a:ea typeface="Wingdings"/>
                <a:cs typeface="Wingdings"/>
                <a:sym typeface="Wingdings"/>
              </a:rPr>
              <a:t>Hidden</a:t>
            </a:r>
            <a:r>
              <a:rPr lang="it-IT" sz="2400" dirty="0">
                <a:ea typeface="Wingdings"/>
                <a:cs typeface="Wingdings"/>
                <a:sym typeface="Wingdings"/>
              </a:rPr>
              <a:t> Curriculum, cultura pubblica da osservare</a:t>
            </a:r>
          </a:p>
          <a:p>
            <a:pPr marL="0" indent="0">
              <a:buNone/>
            </a:pPr>
            <a:endParaRPr lang="it-IT" sz="2400" dirty="0">
              <a:ea typeface="Wingdings"/>
              <a:cs typeface="Wingdings"/>
              <a:sym typeface="Wingdings"/>
            </a:endParaRPr>
          </a:p>
          <a:p>
            <a:pPr marL="128016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043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Trasmissione culturale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6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59824" y="1719730"/>
            <a:ext cx="9084176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George e Luise </a:t>
            </a:r>
            <a:r>
              <a:rPr lang="it-IT" dirty="0" err="1"/>
              <a:t>Spindler</a:t>
            </a:r>
            <a:r>
              <a:rPr lang="it-IT" dirty="0"/>
              <a:t>, </a:t>
            </a:r>
            <a:r>
              <a:rPr lang="it-IT" i="1" dirty="0"/>
              <a:t>Educational </a:t>
            </a:r>
            <a:r>
              <a:rPr lang="it-IT" i="1" dirty="0" err="1"/>
              <a:t>Anthropology</a:t>
            </a:r>
            <a:r>
              <a:rPr lang="it-IT" dirty="0"/>
              <a:t>, 1954 Conferenza di Stanford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Dimensioni socio-culturali dei processi educativi</a:t>
            </a:r>
          </a:p>
          <a:p>
            <a:r>
              <a:rPr lang="it-IT" dirty="0"/>
              <a:t>Approccio interdisciplinare </a:t>
            </a:r>
          </a:p>
          <a:p>
            <a:r>
              <a:rPr lang="it-IT" dirty="0"/>
              <a:t>Relazioni scuola-società-insegnanti-alunni-famiglie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Solon</a:t>
            </a:r>
            <a:r>
              <a:rPr lang="it-IT" dirty="0"/>
              <a:t> </a:t>
            </a:r>
            <a:r>
              <a:rPr lang="it-IT" dirty="0" err="1"/>
              <a:t>Kimball</a:t>
            </a:r>
            <a:r>
              <a:rPr lang="it-IT" dirty="0"/>
              <a:t>, processi e stili di apprendimento diversi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sz="2400" dirty="0"/>
              <a:t>(piccoli gruppi, studi di comunità e di genere)</a:t>
            </a:r>
          </a:p>
          <a:p>
            <a:pPr marL="0" indent="0">
              <a:buNone/>
            </a:pPr>
            <a:r>
              <a:rPr lang="it-IT" dirty="0"/>
              <a:t>		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dalla trasmissione all’</a:t>
            </a:r>
            <a:r>
              <a:rPr lang="it-IT" u="sng" dirty="0">
                <a:sym typeface="Wingdings"/>
              </a:rPr>
              <a:t>acquisizione</a:t>
            </a:r>
            <a:r>
              <a:rPr lang="it-IT" dirty="0">
                <a:sym typeface="Wingdings"/>
              </a:rPr>
              <a:t> cult.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480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86F8A-EB16-254B-A6E7-372806D4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Teoria ecologico-culturale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E1F36CB-6405-514C-8115-4822FA1F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7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1D237A-9655-E440-AFE1-2234284C7B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531352" cy="5129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«Se la classe scolastica è il campo di battaglia, le cause della lotta potrebbero risiedere altrove… Se vogliamo scoprire queste cause e come eliminarle, faremo pochi progressi studiando i conflitti che hanno luogo in aula e le armi usate dai combattenti. Dobbiamo andare </a:t>
            </a:r>
            <a:r>
              <a:rPr lang="it-IT" sz="2400" u="sng" dirty="0"/>
              <a:t>oltre la scena </a:t>
            </a:r>
            <a:r>
              <a:rPr lang="it-IT" sz="2400" dirty="0"/>
              <a:t>della battaglia e gli strumenti di guerra» </a:t>
            </a:r>
            <a:r>
              <a:rPr lang="it-IT" sz="2400" dirty="0" err="1"/>
              <a:t>J</a:t>
            </a:r>
            <a:r>
              <a:rPr lang="it-IT" sz="2400" dirty="0"/>
              <a:t>. </a:t>
            </a:r>
            <a:r>
              <a:rPr lang="it-IT" sz="2400" dirty="0" err="1"/>
              <a:t>Ogbu</a:t>
            </a:r>
            <a:r>
              <a:rPr lang="it-IT" sz="2400" dirty="0"/>
              <a:t> 1981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- Minoranze autonome, in/volontarie </a:t>
            </a:r>
          </a:p>
          <a:p>
            <a:pPr marL="0" indent="0">
              <a:buNone/>
            </a:pPr>
            <a:r>
              <a:rPr lang="it-IT" dirty="0"/>
              <a:t>	- indagine diacronica, agency</a:t>
            </a:r>
          </a:p>
          <a:p>
            <a:pPr marL="0" indent="0">
              <a:buNone/>
            </a:pPr>
            <a:r>
              <a:rPr lang="it-IT" dirty="0"/>
              <a:t>	- approccio multilivello, transculturale 			  (inter/intra) </a:t>
            </a:r>
          </a:p>
          <a:p>
            <a:pPr marL="0" indent="0">
              <a:buNone/>
            </a:pPr>
            <a:r>
              <a:rPr lang="it-IT" dirty="0"/>
              <a:t>	- visione emica, dissonanza affettive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859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ilano-scuola cora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28600"/>
            <a:ext cx="5297488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Milano - tram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52765"/>
            <a:ext cx="5538788" cy="38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76800" y="685801"/>
            <a:ext cx="4267200" cy="156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>
                <a:cs typeface="Lucida Sans Unicode" charset="0"/>
              </a:rPr>
              <a:t>Non basta accogliere i figli degli immigrati come allievi in classe se poi restano stranieri in città.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FB2422-5D8C-3746-A879-690C00795278}"/>
              </a:ext>
            </a:extLst>
          </p:cNvPr>
          <p:cNvSpPr txBox="1"/>
          <p:nvPr/>
        </p:nvSpPr>
        <p:spPr>
          <a:xfrm>
            <a:off x="647272" y="3965825"/>
            <a:ext cx="2722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Harry </a:t>
            </a:r>
            <a:r>
              <a:rPr lang="it-IT" dirty="0" err="1"/>
              <a:t>Wolcott</a:t>
            </a:r>
            <a:r>
              <a:rPr lang="it-IT" dirty="0"/>
              <a:t>, 2011</a:t>
            </a:r>
          </a:p>
          <a:p>
            <a:endParaRPr lang="it-IT" dirty="0"/>
          </a:p>
          <a:p>
            <a:r>
              <a:rPr lang="it-IT" dirty="0"/>
              <a:t>Analisi dell’</a:t>
            </a:r>
            <a:r>
              <a:rPr lang="it-IT" i="1" dirty="0"/>
              <a:t>out of </a:t>
            </a:r>
            <a:r>
              <a:rPr lang="it-IT" i="1" dirty="0" err="1"/>
              <a:t>school</a:t>
            </a:r>
            <a:r>
              <a:rPr lang="it-IT" i="1" dirty="0"/>
              <a:t> </a:t>
            </a:r>
            <a:r>
              <a:rPr lang="it-IT" i="1" dirty="0" err="1"/>
              <a:t>learning</a:t>
            </a:r>
            <a:endParaRPr lang="it-IT" i="1" dirty="0"/>
          </a:p>
          <a:p>
            <a:endParaRPr lang="it-IT" i="1" dirty="0"/>
          </a:p>
          <a:p>
            <a:r>
              <a:rPr lang="it-IT" dirty="0"/>
              <a:t>Educazione formale +</a:t>
            </a:r>
          </a:p>
          <a:p>
            <a:r>
              <a:rPr lang="it-IT" dirty="0"/>
              <a:t>informale</a:t>
            </a:r>
          </a:p>
        </p:txBody>
      </p:sp>
    </p:spTree>
    <p:extLst>
      <p:ext uri="{BB962C8B-B14F-4D97-AF65-F5344CB8AC3E}">
        <p14:creationId xmlns:p14="http://schemas.microsoft.com/office/powerpoint/2010/main" val="270189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Intercultura/inclusione: progetto socio-politico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«</a:t>
            </a:r>
            <a:r>
              <a:rPr lang="it-IT" dirty="0">
                <a:solidFill>
                  <a:srgbClr val="FF0000"/>
                </a:solidFill>
              </a:rPr>
              <a:t>La via italiana </a:t>
            </a:r>
            <a:r>
              <a:rPr lang="it-IT" dirty="0" err="1">
                <a:solidFill>
                  <a:srgbClr val="FF0000"/>
                </a:solidFill>
              </a:rPr>
              <a:t>all’intercultura</a:t>
            </a:r>
            <a:r>
              <a:rPr lang="it-IT" dirty="0"/>
              <a:t>», redatto dall’Osservatorio nazionale per l’integrazione degli alunni stranieri e l’educazione interculturale e adottato nel 2007 dal Ministero della Pubblica Istruzione (MPI, 2007) </a:t>
            </a:r>
            <a:r>
              <a:rPr lang="it-IT" dirty="0">
                <a:hlinkClick r:id="rId2"/>
              </a:rPr>
              <a:t>Pubblicazione_intercultura.pdf</a:t>
            </a:r>
            <a:endParaRPr lang="it-IT" dirty="0"/>
          </a:p>
          <a:p>
            <a:endParaRPr lang="it-IT" dirty="0"/>
          </a:p>
          <a:p>
            <a:r>
              <a:rPr lang="it-IT" dirty="0"/>
              <a:t>La ricerca teorica e empirica ha rivelato come il </a:t>
            </a:r>
            <a:r>
              <a:rPr lang="it-IT" dirty="0">
                <a:solidFill>
                  <a:srgbClr val="FF0000"/>
                </a:solidFill>
              </a:rPr>
              <a:t>modello dell’educazione interculturale sia da un lato ambiguo e non adeguatamente fondato teoricamente </a:t>
            </a:r>
            <a:r>
              <a:rPr lang="it-IT" dirty="0"/>
              <a:t>(</a:t>
            </a:r>
            <a:r>
              <a:rPr lang="it-IT" dirty="0" err="1"/>
              <a:t>Gundara</a:t>
            </a:r>
            <a:r>
              <a:rPr lang="it-IT" dirty="0"/>
              <a:t>&amp; Jacobs, 2000; </a:t>
            </a:r>
            <a:r>
              <a:rPr lang="it-IT" dirty="0" err="1"/>
              <a:t>Gundara&amp;Portera</a:t>
            </a:r>
            <a:r>
              <a:rPr lang="it-IT" dirty="0"/>
              <a:t>, 2008; Abdallah-</a:t>
            </a:r>
            <a:r>
              <a:rPr lang="it-IT" dirty="0" err="1"/>
              <a:t>Pretceille</a:t>
            </a:r>
            <a:r>
              <a:rPr lang="it-IT" dirty="0"/>
              <a:t>, 1999) e, dall’altro, non sia stato in grado di promuovere i cambiamenti auspicati. </a:t>
            </a:r>
          </a:p>
          <a:p>
            <a:r>
              <a:rPr lang="it-IT" dirty="0"/>
              <a:t>Appare anzi uno strumento inefficace ad affrontare le sfide dell’integrazione, al punto che alcuni lo hanno ritenuto un orientamento astratto e incapace di produrre delle pratiche coerenti (Donati, 2008; </a:t>
            </a:r>
            <a:r>
              <a:rPr lang="it-IT" dirty="0" err="1"/>
              <a:t>Bhatti</a:t>
            </a:r>
            <a:r>
              <a:rPr lang="it-IT" dirty="0"/>
              <a:t> et al., 2007; Tarozzi, 2006; 2012a; </a:t>
            </a:r>
            <a:r>
              <a:rPr lang="it-IT" dirty="0" err="1"/>
              <a:t>Coulby</a:t>
            </a:r>
            <a:r>
              <a:rPr lang="it-IT" dirty="0"/>
              <a:t>, 2006; </a:t>
            </a:r>
            <a:r>
              <a:rPr lang="it-IT" dirty="0" err="1"/>
              <a:t>Gorski</a:t>
            </a:r>
            <a:r>
              <a:rPr lang="it-IT" dirty="0"/>
              <a:t>, 2006;Gorski, 2008). </a:t>
            </a:r>
          </a:p>
          <a:p>
            <a:r>
              <a:rPr lang="it-IT" dirty="0"/>
              <a:t>Svantaggio / Arricchimento </a:t>
            </a:r>
          </a:p>
          <a:p>
            <a:r>
              <a:rPr lang="it-IT" dirty="0"/>
              <a:t>Competenze biculturali / eguaglianza collettiva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30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Luna.thmx</Template>
  <TotalTime>1030</TotalTime>
  <Words>2086</Words>
  <Application>Microsoft Macintosh PowerPoint</Application>
  <PresentationFormat>Presentazione su schermo (4:3)</PresentationFormat>
  <Paragraphs>267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Lucida Sans Unicode</vt:lpstr>
      <vt:lpstr>Tw Cen MT</vt:lpstr>
      <vt:lpstr>Wingdings</vt:lpstr>
      <vt:lpstr>Wingdings 2</vt:lpstr>
      <vt:lpstr>Luna</vt:lpstr>
      <vt:lpstr>ANTROPOLOGIA dell’educazione  </vt:lpstr>
      <vt:lpstr>Inculturazione</vt:lpstr>
      <vt:lpstr>Schooling</vt:lpstr>
      <vt:lpstr>Istituzioni</vt:lpstr>
      <vt:lpstr>Scuole di pensiero sulle Scuole</vt:lpstr>
      <vt:lpstr>Trasmissione culturale</vt:lpstr>
      <vt:lpstr>Teoria ecologico-culturale</vt:lpstr>
      <vt:lpstr>Presentazione standard di PowerPoint</vt:lpstr>
      <vt:lpstr>Intercultura/inclusione: progetto socio-politico </vt:lpstr>
      <vt:lpstr>I TERMINI DELLA QUESTIONE</vt:lpstr>
      <vt:lpstr>Quindi….</vt:lpstr>
      <vt:lpstr>Curriculum</vt:lpstr>
      <vt:lpstr>Presentazione standard di PowerPoint</vt:lpstr>
      <vt:lpstr>Acquisizione culturale (know-how)</vt:lpstr>
      <vt:lpstr>Scuole ≠ neutrali</vt:lpstr>
      <vt:lpstr>Presentazione standard di PowerPoint</vt:lpstr>
      <vt:lpstr>Presentazione standard di PowerPoint</vt:lpstr>
      <vt:lpstr>Alfabetizzazione critica  (Critical Literacy)</vt:lpstr>
      <vt:lpstr>Apprendimenti situati</vt:lpstr>
      <vt:lpstr>insuccesso e dispersione scolastica</vt:lpstr>
      <vt:lpstr>Teoria della discontinuità culturale</vt:lpstr>
      <vt:lpstr>Micro-etnografie a scuola</vt:lpstr>
      <vt:lpstr>Resistenza come contro-cultura</vt:lpstr>
      <vt:lpstr>Scolarizzazione come performance rituale </vt:lpstr>
      <vt:lpstr>Intersezionalità in campo educativo</vt:lpstr>
      <vt:lpstr>Teoria dell’etichettamento - labelling</vt:lpstr>
      <vt:lpstr>Multilingualism</vt:lpstr>
      <vt:lpstr>Antropologia &amp; educazione </vt:lpstr>
      <vt:lpstr>EDUCAZIONE “La distinzione più notevole fra gli essere umani e gli esseri inanimati è che i primi si mantengono rinnovandosi” (J. Dewey)</vt:lpstr>
      <vt:lpstr>Communality / Communitas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roberta altin</dc:creator>
  <cp:lastModifiedBy>ALTIN ROBERTA</cp:lastModifiedBy>
  <cp:revision>130</cp:revision>
  <dcterms:created xsi:type="dcterms:W3CDTF">2020-03-09T18:22:52Z</dcterms:created>
  <dcterms:modified xsi:type="dcterms:W3CDTF">2022-04-29T08:19:55Z</dcterms:modified>
</cp:coreProperties>
</file>