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5"/>
  </p:notesMasterIdLst>
  <p:sldIdLst>
    <p:sldId id="329" r:id="rId2"/>
    <p:sldId id="286" r:id="rId3"/>
    <p:sldId id="287" r:id="rId4"/>
    <p:sldId id="288" r:id="rId5"/>
    <p:sldId id="275" r:id="rId6"/>
    <p:sldId id="289" r:id="rId7"/>
    <p:sldId id="290" r:id="rId8"/>
    <p:sldId id="311" r:id="rId9"/>
    <p:sldId id="312" r:id="rId10"/>
    <p:sldId id="304" r:id="rId11"/>
    <p:sldId id="298" r:id="rId12"/>
    <p:sldId id="308" r:id="rId13"/>
    <p:sldId id="305" r:id="rId14"/>
    <p:sldId id="306" r:id="rId15"/>
    <p:sldId id="309" r:id="rId16"/>
    <p:sldId id="310" r:id="rId17"/>
    <p:sldId id="301" r:id="rId18"/>
    <p:sldId id="299" r:id="rId19"/>
    <p:sldId id="300" r:id="rId20"/>
    <p:sldId id="302" r:id="rId21"/>
    <p:sldId id="315" r:id="rId22"/>
    <p:sldId id="316" r:id="rId23"/>
    <p:sldId id="307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05"/>
  </p:normalViewPr>
  <p:slideViewPr>
    <p:cSldViewPr snapToGrid="0" snapToObjects="1">
      <p:cViewPr varScale="1">
        <p:scale>
          <a:sx n="104" d="100"/>
          <a:sy n="104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02876-4B35-5542-887D-D524159F491A}" type="datetimeFigureOut">
              <a:rPr lang="it-IT" smtClean="0"/>
              <a:t>29/04/22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B286B-E391-F14E-B58F-295232AAD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43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546B6E-FB9A-E14B-86BE-766435F3F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C8F6FD5-8115-384C-94E4-179E329FC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0B999E-06ED-074E-9B6F-1424B05CB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29/04/22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F356E4-855C-4B4A-B17B-F680E21E2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31DBB4-EEFF-7141-A283-A07288BD6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6428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726496-ACE4-3144-AC5C-40FB10F60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61DAC59-E50E-8F4C-BFFA-F3B3B9000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E1B291-32DC-BA42-BD7B-DCC0E355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29/04/22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32D430-2C51-8846-8F2C-1E0D753C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1F7871-7EDA-2343-9163-6A2DD916B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7417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00C3923-1BB9-6140-98BF-D7FF79072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EB1683B-C992-9B4B-9C06-56EFC7F2E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2A9A10-B138-8341-9F5E-9DC7F02E1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29/04/22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DFAC8E-DD23-C546-B60E-26EF84DC7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0870AA-A030-334F-9310-4D018EE1C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5567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61241A-F91C-3441-A523-B813D7C74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5C4280-7124-FE4E-BBDA-01BFC8418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16B3B5-1590-884A-BC6A-22ADE2579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29/04/22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556AB4-201B-2940-BB01-AD516A2F1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38489B-0CC3-B84C-B426-B474A8BE1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7718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D54908-3950-8945-878F-56A3533E1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E55DBA-44F1-EB44-B77C-F0FD2399A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FAC86F-1C79-1248-A938-DF06786D9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29/04/22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F5484A-7C07-1441-8422-5F973AE1F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899C48-85E4-0448-B939-63BAD2EE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992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358F3B-C028-AD4A-A4A2-D59607627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9CCE24-F12B-C345-AA95-767891445B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155C0C3-DFAA-0E4D-BC83-5CB664C2A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6A07F7E-9731-2D40-9B17-323E2BD4E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29/04/22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6CDD9B2-CAB9-D441-AA99-5185EEB55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82E4FC8-AC68-6542-8F65-60D5831D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9705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467D63-5949-5145-B15C-9E40203D8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D5D717A-EC20-BC43-8A6D-8CF2B7C8E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3B659D-E739-CD4E-9C2B-3497A029F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97BEAD7-102F-9147-8100-F0E126273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EFBAD81-91D1-0E4C-B40A-8249DE7102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54A5F23-744F-9F4D-891A-BF6F06BFC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29/04/22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EF70224-7F7B-D947-8103-08856E19B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2FD11A5-C210-914B-95CF-7D4E40162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4075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BA717F-B309-D84A-872C-5E59CB76E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E3015BB-117D-A540-B698-29898B264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29/04/22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D2E90A4-2D01-8043-9C33-E7676CEE7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05E9EC3-448D-4242-BBF9-F61792C3B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2684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EABEBB9-3A7F-CA4E-AA0E-7BB5E0DD0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29/04/22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7F4E384-27D5-7346-B058-E79FDC38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AB69191-1E24-E84E-B444-A938A5AEB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8935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0208CD-02D7-FB42-BF98-640F821ED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49400D-48C6-BC4F-8F73-1EE6D66B6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E55D77-385C-A743-9F45-AFDC26C24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51860E-1C7A-7643-A3A9-F998BE0DE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29/04/22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F752806-55A9-604A-88E8-C1A05AB24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6871448-EBBB-044E-B4CC-A29150AC8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3615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DC870B-989B-9B4D-A011-ADCE1A77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6AE6433-FC7A-F947-B100-3294AC9EB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C8ADDF-0609-E54A-90F6-4A9643151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0CDE3B8-FC53-B249-B219-DAE6CE70E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29/04/22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3EAB59A-3416-8647-8329-A50E54D6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533EFBF-57AE-D642-A6B3-3C072D2B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009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F285015-466F-874B-86C4-70E75E1D1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0CC8F44-30FC-F34F-920D-741ECE4E5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9B7E42-E238-7B49-A3E0-6DFE56857C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D0E34-1ECB-5444-BD3E-69484C495800}" type="datetimeFigureOut">
              <a:rPr lang="it-IT" smtClean="0"/>
              <a:t>29/04/22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5B32F6-64F2-9D48-A99C-5FD92F24D2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D859D8-0207-F34B-AFDE-40CE903F1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139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mera.it/_bicamerali/schengen/fonti/convdubl.ht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72A09-70BD-4F44-B969-2EBBF678D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552668"/>
          </a:xfrm>
        </p:spPr>
        <p:txBody>
          <a:bodyPr>
            <a:normAutofit/>
          </a:bodyPr>
          <a:lstStyle/>
          <a:p>
            <a:r>
              <a:rPr lang="it-IT" b="1" cap="small" dirty="0"/>
              <a:t>Territorio e Società</a:t>
            </a:r>
            <a:r>
              <a:rPr lang="it-IT" dirty="0">
                <a:effectLst/>
              </a:rPr>
              <a:t> (LE225) </a:t>
            </a:r>
            <a:br>
              <a:rPr lang="it-IT" dirty="0"/>
            </a:br>
            <a:br>
              <a:rPr lang="it-IT" dirty="0"/>
            </a:br>
            <a:r>
              <a:rPr lang="it-IT" sz="3200" dirty="0"/>
              <a:t>Corso di Studio </a:t>
            </a:r>
            <a:br>
              <a:rPr lang="it-IT" sz="4000" dirty="0"/>
            </a:br>
            <a:r>
              <a:rPr lang="it-IT" sz="3200" b="1" dirty="0"/>
              <a:t>LE07 – Lettere antiche e moderne, arti, comunicazione</a:t>
            </a:r>
            <a:r>
              <a:rPr lang="it-IT" sz="3200" dirty="0">
                <a:effectLst/>
              </a:rPr>
              <a:t> </a:t>
            </a:r>
            <a:endParaRPr lang="it-IT" sz="32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8CD909-0C5A-6A42-A155-018BFBEE2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848" y="5118995"/>
            <a:ext cx="9144000" cy="1655762"/>
          </a:xfrm>
        </p:spPr>
        <p:txBody>
          <a:bodyPr/>
          <a:lstStyle/>
          <a:p>
            <a:r>
              <a:rPr lang="it-IT" dirty="0" err="1"/>
              <a:t>a.a</a:t>
            </a:r>
            <a:r>
              <a:rPr lang="it-IT" dirty="0"/>
              <a:t>. 2021-2022</a:t>
            </a:r>
          </a:p>
        </p:txBody>
      </p:sp>
    </p:spTree>
    <p:extLst>
      <p:ext uri="{BB962C8B-B14F-4D97-AF65-F5344CB8AC3E}">
        <p14:creationId xmlns:p14="http://schemas.microsoft.com/office/powerpoint/2010/main" val="1340237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F1B22C-D01D-E848-AAB5-F058D5DE0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02" y="132653"/>
            <a:ext cx="11925697" cy="970450"/>
          </a:xfrm>
        </p:spPr>
        <p:txBody>
          <a:bodyPr>
            <a:normAutofit fontScale="90000"/>
          </a:bodyPr>
          <a:lstStyle/>
          <a:p>
            <a:r>
              <a:rPr lang="it-IT" sz="2400" dirty="0"/>
              <a:t>peso percentuale della presenza di stranieri regolari rispetto al totale della popolazione residente (UE + UK), distinguendo tra stranieri extracomunitari, comunitari e apolidi o con nazionalità sconosciuta.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D04F29-045B-C845-9A9A-E52EC6390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E0CBF4C-9FEE-534A-83B2-201786715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57" y="1103103"/>
            <a:ext cx="11392929" cy="575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80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A4C7CC-8F48-934C-BBEA-7A28F4DAA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5" y="428242"/>
            <a:ext cx="6489725" cy="758007"/>
          </a:xfrm>
        </p:spPr>
        <p:txBody>
          <a:bodyPr>
            <a:normAutofit/>
          </a:bodyPr>
          <a:lstStyle/>
          <a:p>
            <a:r>
              <a:rPr lang="it-IT" dirty="0"/>
              <a:t>2019  </a:t>
            </a:r>
            <a:r>
              <a:rPr lang="it-IT" sz="2000" i="1" dirty="0"/>
              <a:t>in milioni di unità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5C80C54-90B3-5440-8EFB-D39DA9059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7396" y="1473843"/>
            <a:ext cx="10695632" cy="4819298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390A989-21D0-314C-A312-0A814F9E5182}"/>
              </a:ext>
            </a:extLst>
          </p:cNvPr>
          <p:cNvSpPr txBox="1"/>
          <p:nvPr/>
        </p:nvSpPr>
        <p:spPr>
          <a:xfrm>
            <a:off x="5931243" y="6437870"/>
            <a:ext cx="5691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Fonte: </a:t>
            </a:r>
            <a:r>
              <a:rPr lang="it-IT" sz="1000" dirty="0" err="1"/>
              <a:t>https</a:t>
            </a:r>
            <a:r>
              <a:rPr lang="it-IT" sz="1000" dirty="0"/>
              <a:t>://</a:t>
            </a:r>
            <a:r>
              <a:rPr lang="it-IT" sz="1000" dirty="0" err="1"/>
              <a:t>ilbolive.unipd.it</a:t>
            </a:r>
            <a:r>
              <a:rPr lang="it-IT" sz="1000" dirty="0"/>
              <a:t>/</a:t>
            </a:r>
            <a:r>
              <a:rPr lang="it-IT" sz="1000" dirty="0" err="1"/>
              <a:t>it</a:t>
            </a:r>
            <a:r>
              <a:rPr lang="it-IT" sz="1000" dirty="0"/>
              <a:t>/news/dossier-statistico-immigrazione-</a:t>
            </a:r>
            <a:r>
              <a:rPr lang="it-IT" sz="1000" dirty="0" err="1"/>
              <a:t>italia</a:t>
            </a:r>
            <a:r>
              <a:rPr lang="it-IT" sz="1000" dirty="0"/>
              <a:t>-stranieri</a:t>
            </a:r>
          </a:p>
        </p:txBody>
      </p:sp>
    </p:spTree>
    <p:extLst>
      <p:ext uri="{BB962C8B-B14F-4D97-AF65-F5344CB8AC3E}">
        <p14:creationId xmlns:p14="http://schemas.microsoft.com/office/powerpoint/2010/main" val="1709191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5A9B99-A03A-DD4C-941A-022E6415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2021 Italia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5699A32-1A16-E347-8D6E-34E4E472C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8511" y="1414040"/>
            <a:ext cx="10029003" cy="2478337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F56E5A-3B78-E547-80BA-827181058505}"/>
              </a:ext>
            </a:extLst>
          </p:cNvPr>
          <p:cNvSpPr txBox="1"/>
          <p:nvPr/>
        </p:nvSpPr>
        <p:spPr>
          <a:xfrm>
            <a:off x="1248031" y="4522573"/>
            <a:ext cx="100336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Gli stranieri residenti in Italia al 1° gennaio 2021 sono </a:t>
            </a:r>
            <a:r>
              <a:rPr lang="it-IT" b="1" dirty="0"/>
              <a:t>5.171.894</a:t>
            </a:r>
            <a:r>
              <a:rPr lang="it-IT" dirty="0"/>
              <a:t> e rappresentano l'8,7% della popolazione residente.</a:t>
            </a:r>
          </a:p>
          <a:p>
            <a:endParaRPr lang="it-IT" dirty="0"/>
          </a:p>
          <a:p>
            <a:r>
              <a:rPr lang="it-IT" dirty="0"/>
              <a:t>La comunità straniera più numerosa è quella proveniente dalla </a:t>
            </a:r>
            <a:r>
              <a:rPr lang="it-IT" b="1" dirty="0"/>
              <a:t>Romania</a:t>
            </a:r>
            <a:r>
              <a:rPr lang="it-IT" dirty="0"/>
              <a:t> con il 20,8% di tutti gli stranieri presenti sul territorio, seguita dall'</a:t>
            </a:r>
            <a:r>
              <a:rPr lang="it-IT" b="1" dirty="0"/>
              <a:t>Albania</a:t>
            </a:r>
            <a:r>
              <a:rPr lang="it-IT" dirty="0"/>
              <a:t> (8,4%) e dal </a:t>
            </a:r>
            <a:r>
              <a:rPr lang="it-IT" b="1" dirty="0"/>
              <a:t>Marocco</a:t>
            </a:r>
            <a:r>
              <a:rPr lang="it-IT" dirty="0"/>
              <a:t> (8,3%).</a:t>
            </a:r>
          </a:p>
        </p:txBody>
      </p:sp>
    </p:spTree>
    <p:extLst>
      <p:ext uri="{BB962C8B-B14F-4D97-AF65-F5344CB8AC3E}">
        <p14:creationId xmlns:p14="http://schemas.microsoft.com/office/powerpoint/2010/main" val="2524580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E57109-5D30-C94E-A94C-AE4D41A1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Presenza straniera in Italia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FC6127C-4088-EA40-BD66-B8665137F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26508"/>
            <a:ext cx="5867244" cy="4349577"/>
          </a:xfr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F9551224-DBAA-A14C-B9AD-2C756E7B5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026" y="2026508"/>
            <a:ext cx="6198973" cy="434957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640FB28-8EFF-5E49-A8B1-55BB9E38112A}"/>
              </a:ext>
            </a:extLst>
          </p:cNvPr>
          <p:cNvSpPr txBox="1"/>
          <p:nvPr/>
        </p:nvSpPr>
        <p:spPr>
          <a:xfrm>
            <a:off x="6549082" y="6487297"/>
            <a:ext cx="4151870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www.ismu.org</a:t>
            </a:r>
            <a:r>
              <a:rPr lang="it-IT" dirty="0"/>
              <a:t>/</a:t>
            </a:r>
            <a:r>
              <a:rPr lang="it-IT" dirty="0" err="1"/>
              <a:t>italy-italia</a:t>
            </a:r>
            <a:r>
              <a:rPr lang="it-IT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0445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B6AD0E-166C-C34D-9ABC-ABF3D58EE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0172" y="447188"/>
            <a:ext cx="3201825" cy="970450"/>
          </a:xfrm>
        </p:spPr>
        <p:txBody>
          <a:bodyPr/>
          <a:lstStyle/>
          <a:p>
            <a:r>
              <a:rPr lang="it-IT" dirty="0"/>
              <a:t>2021 Italia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89A93B38-65D1-DD43-B5E5-23BC7C91B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777"/>
            <a:ext cx="7721600" cy="1612900"/>
          </a:xfr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EA89BF7-4BF3-F744-9AD3-F5A67B85A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8782"/>
            <a:ext cx="7696200" cy="16256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A953EFB-CED7-6446-A646-3C15AF2E1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" y="3438488"/>
            <a:ext cx="7658100" cy="16129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B8FF761B-4BC5-3D4B-9944-258949E67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0" y="5193024"/>
            <a:ext cx="7734300" cy="161290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226D108D-5145-4040-B1CD-515EA98F98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0635" y="1942757"/>
            <a:ext cx="4140200" cy="254000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9CA86C-299C-314D-B2BE-962F2344FD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4692" y="2264882"/>
            <a:ext cx="4096143" cy="286730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C32F252F-E70B-624E-B2FB-CAC81FBD56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1286" y="2721875"/>
            <a:ext cx="4109549" cy="238619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5494B950-1CD6-C245-BAB6-D14399AC3E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4135" y="3102131"/>
            <a:ext cx="4076700" cy="20320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8B4744EB-C256-9146-ADE1-DC8BA908D5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6050" y="3855850"/>
            <a:ext cx="430478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77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BCD013-AE98-574D-B225-8193BE117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FVG 2021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ACB9409-539A-EC4E-986B-39DC55725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7034" y="2060919"/>
            <a:ext cx="8625016" cy="206656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95AA651-E4A0-FB47-952D-47A02CD79CD1}"/>
              </a:ext>
            </a:extLst>
          </p:cNvPr>
          <p:cNvSpPr txBox="1"/>
          <p:nvPr/>
        </p:nvSpPr>
        <p:spPr>
          <a:xfrm>
            <a:off x="1427033" y="4460789"/>
            <a:ext cx="91997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Gli stranieri residenti nel Friuli Venezia Giulia al 1° gennaio 2021 sono </a:t>
            </a:r>
            <a:r>
              <a:rPr lang="it-IT" b="1" dirty="0"/>
              <a:t>114.863</a:t>
            </a:r>
            <a:r>
              <a:rPr lang="it-IT" dirty="0"/>
              <a:t> e rappresentano il 9,6% della popolazione residente. </a:t>
            </a:r>
          </a:p>
          <a:p>
            <a:r>
              <a:rPr lang="it-IT" dirty="0"/>
              <a:t>La comunità straniera più numerosa è quella proveniente dalla </a:t>
            </a:r>
            <a:r>
              <a:rPr lang="it-IT" b="1" dirty="0"/>
              <a:t>Romania</a:t>
            </a:r>
            <a:r>
              <a:rPr lang="it-IT" dirty="0"/>
              <a:t> con il 22,2% di tutti gli stranieri presenti sul territorio, seguita dall'</a:t>
            </a:r>
            <a:r>
              <a:rPr lang="it-IT" b="1" dirty="0"/>
              <a:t>Albania</a:t>
            </a:r>
            <a:r>
              <a:rPr lang="it-IT" dirty="0"/>
              <a:t> (8,4%) e dalla </a:t>
            </a:r>
            <a:r>
              <a:rPr lang="it-IT" b="1" dirty="0"/>
              <a:t>Repubblica di Serbia</a:t>
            </a:r>
            <a:r>
              <a:rPr lang="it-IT" dirty="0"/>
              <a:t> (5,3%).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02751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AA3977-53B9-A94E-8123-D04D52460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0108" y="447188"/>
            <a:ext cx="3411890" cy="970450"/>
          </a:xfrm>
        </p:spPr>
        <p:txBody>
          <a:bodyPr/>
          <a:lstStyle/>
          <a:p>
            <a:r>
              <a:rPr lang="it-IT" dirty="0"/>
              <a:t>2021 FVG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6934640-BD91-8C49-8F56-70CB08644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721600" cy="320040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4BAC67D-A278-DF43-BFA2-6099343E5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3200400"/>
            <a:ext cx="7696200" cy="12827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2D8FBD4-3A2C-2246-B8CC-E547EDE3A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" y="4483100"/>
            <a:ext cx="7734300" cy="9779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AE3AF79-8ACA-9E49-A82A-E6122000A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878" y="5740400"/>
            <a:ext cx="7486822" cy="83361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9097B89-0D0D-7041-8719-830332D4A079}"/>
              </a:ext>
            </a:extLst>
          </p:cNvPr>
          <p:cNvSpPr txBox="1"/>
          <p:nvPr/>
        </p:nvSpPr>
        <p:spPr>
          <a:xfrm>
            <a:off x="8649730" y="2458995"/>
            <a:ext cx="2038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Europa 64%</a:t>
            </a:r>
          </a:p>
          <a:p>
            <a:r>
              <a:rPr lang="it-IT" dirty="0"/>
              <a:t>Asia      18%</a:t>
            </a:r>
          </a:p>
          <a:p>
            <a:r>
              <a:rPr lang="it-IT" dirty="0"/>
              <a:t>Africa   13%</a:t>
            </a:r>
          </a:p>
          <a:p>
            <a:r>
              <a:rPr lang="it-IT" dirty="0"/>
              <a:t>Resto      5%</a:t>
            </a:r>
          </a:p>
        </p:txBody>
      </p:sp>
    </p:spTree>
    <p:extLst>
      <p:ext uri="{BB962C8B-B14F-4D97-AF65-F5344CB8AC3E}">
        <p14:creationId xmlns:p14="http://schemas.microsoft.com/office/powerpoint/2010/main" val="3035026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51987D-D0FD-F247-8065-B4636F9BA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35" y="330169"/>
            <a:ext cx="8496675" cy="1269564"/>
          </a:xfrm>
        </p:spPr>
        <p:txBody>
          <a:bodyPr/>
          <a:lstStyle/>
          <a:p>
            <a:r>
              <a:rPr lang="it-IT" dirty="0"/>
              <a:t>Residenti stranieri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1BC8D50-9542-054C-9637-4142CA182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3488" y="2089690"/>
            <a:ext cx="9140937" cy="3779769"/>
          </a:xfr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34263E7-8335-2345-B4B8-F0F244E75CF2}"/>
              </a:ext>
            </a:extLst>
          </p:cNvPr>
          <p:cNvSpPr/>
          <p:nvPr/>
        </p:nvSpPr>
        <p:spPr>
          <a:xfrm>
            <a:off x="7078388" y="6280270"/>
            <a:ext cx="4812887" cy="250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/>
              <a:t>Fonte: </a:t>
            </a:r>
            <a:r>
              <a:rPr lang="it-IT" sz="1000" dirty="0" err="1"/>
              <a:t>https</a:t>
            </a:r>
            <a:r>
              <a:rPr lang="it-IT" sz="1000" dirty="0"/>
              <a:t>://</a:t>
            </a:r>
            <a:r>
              <a:rPr lang="it-IT" sz="1000" dirty="0" err="1"/>
              <a:t>ilbolive.unipd.it</a:t>
            </a:r>
            <a:r>
              <a:rPr lang="it-IT" sz="1000" dirty="0"/>
              <a:t>/</a:t>
            </a:r>
            <a:r>
              <a:rPr lang="it-IT" sz="1000" dirty="0" err="1"/>
              <a:t>it</a:t>
            </a:r>
            <a:r>
              <a:rPr lang="it-IT" sz="1000" dirty="0"/>
              <a:t>/news/dossier-statistico-immigrazione-</a:t>
            </a:r>
            <a:r>
              <a:rPr lang="it-IT" sz="1000" dirty="0" err="1"/>
              <a:t>italia</a:t>
            </a:r>
            <a:r>
              <a:rPr lang="it-IT" sz="1000" dirty="0"/>
              <a:t>-stranieri</a:t>
            </a:r>
          </a:p>
        </p:txBody>
      </p:sp>
    </p:spTree>
    <p:extLst>
      <p:ext uri="{BB962C8B-B14F-4D97-AF65-F5344CB8AC3E}">
        <p14:creationId xmlns:p14="http://schemas.microsoft.com/office/powerpoint/2010/main" val="3953197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F3DE9D-E670-3241-9A05-3117C1652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65" y="111211"/>
            <a:ext cx="11727305" cy="1443655"/>
          </a:xfrm>
        </p:spPr>
        <p:txBody>
          <a:bodyPr>
            <a:normAutofit/>
          </a:bodyPr>
          <a:lstStyle/>
          <a:p>
            <a:r>
              <a:rPr lang="it-IT" dirty="0"/>
              <a:t>Migranti in Italia e presenze nei centri di accoglienza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18A8191-30BA-7E48-AD1C-352809596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032" y="1826714"/>
            <a:ext cx="9292552" cy="4104529"/>
          </a:xfr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1BF7347A-6342-9746-A0C3-F95E056EF647}"/>
              </a:ext>
            </a:extLst>
          </p:cNvPr>
          <p:cNvSpPr/>
          <p:nvPr/>
        </p:nvSpPr>
        <p:spPr>
          <a:xfrm>
            <a:off x="6356952" y="630420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00" dirty="0"/>
              <a:t>Fonte: </a:t>
            </a:r>
            <a:r>
              <a:rPr lang="it-IT" sz="1000" dirty="0" err="1"/>
              <a:t>https</a:t>
            </a:r>
            <a:r>
              <a:rPr lang="it-IT" sz="1000" dirty="0"/>
              <a:t>://</a:t>
            </a:r>
            <a:r>
              <a:rPr lang="it-IT" sz="1000" dirty="0" err="1"/>
              <a:t>ilbolive.unipd.it</a:t>
            </a:r>
            <a:r>
              <a:rPr lang="it-IT" sz="1000" dirty="0"/>
              <a:t>/</a:t>
            </a:r>
            <a:r>
              <a:rPr lang="it-IT" sz="1000" dirty="0" err="1"/>
              <a:t>it</a:t>
            </a:r>
            <a:r>
              <a:rPr lang="it-IT" sz="1000" dirty="0"/>
              <a:t>/news/dossier-statistico-immigrazione-</a:t>
            </a:r>
            <a:r>
              <a:rPr lang="it-IT" sz="1000" dirty="0" err="1"/>
              <a:t>italia</a:t>
            </a:r>
            <a:r>
              <a:rPr lang="it-IT" sz="1000" dirty="0"/>
              <a:t>-stranieri</a:t>
            </a:r>
          </a:p>
        </p:txBody>
      </p:sp>
    </p:spTree>
    <p:extLst>
      <p:ext uri="{BB962C8B-B14F-4D97-AF65-F5344CB8AC3E}">
        <p14:creationId xmlns:p14="http://schemas.microsoft.com/office/powerpoint/2010/main" val="1217629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0934" y="927442"/>
            <a:ext cx="1597110" cy="753277"/>
          </a:xfrm>
        </p:spPr>
        <p:txBody>
          <a:bodyPr/>
          <a:lstStyle/>
          <a:p>
            <a:r>
              <a:rPr lang="it-IT" dirty="0"/>
              <a:t>Italia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1341" y="1828800"/>
            <a:ext cx="11078067" cy="5029200"/>
          </a:xfrm>
        </p:spPr>
        <p:txBody>
          <a:bodyPr>
            <a:normAutofit/>
          </a:bodyPr>
          <a:lstStyle/>
          <a:p>
            <a:r>
              <a:rPr lang="it-IT" sz="2200" dirty="0">
                <a:solidFill>
                  <a:schemeClr val="tx1"/>
                </a:solidFill>
              </a:rPr>
              <a:t>Fino 1970 paese di emigranti</a:t>
            </a:r>
          </a:p>
          <a:p>
            <a:r>
              <a:rPr lang="it-IT" sz="2200" dirty="0">
                <a:solidFill>
                  <a:schemeClr val="tx1"/>
                </a:solidFill>
              </a:rPr>
              <a:t>Tra il 1861 e il 1975 sono emigrati 29 milioni di italiani, di cui almeno 9 non sono rientrati</a:t>
            </a:r>
          </a:p>
          <a:p>
            <a:r>
              <a:rPr lang="it-IT" sz="2200" dirty="0">
                <a:solidFill>
                  <a:schemeClr val="tx1"/>
                </a:solidFill>
              </a:rPr>
              <a:t>Diversità di epoca, di area geografica, per destinazione</a:t>
            </a:r>
          </a:p>
          <a:p>
            <a:r>
              <a:rPr lang="it-IT" sz="2200" dirty="0">
                <a:solidFill>
                  <a:schemeClr val="tx1"/>
                </a:solidFill>
              </a:rPr>
              <a:t>Ultimo quarto del Novecento, brusco rallentamento emigrazione</a:t>
            </a:r>
          </a:p>
          <a:p>
            <a:r>
              <a:rPr lang="it-IT" sz="2200" dirty="0">
                <a:solidFill>
                  <a:schemeClr val="tx1"/>
                </a:solidFill>
              </a:rPr>
              <a:t>Crescita economica, differenziazione dei lavori</a:t>
            </a:r>
          </a:p>
          <a:p>
            <a:r>
              <a:rPr lang="it-IT" sz="2200" dirty="0">
                <a:solidFill>
                  <a:schemeClr val="tx1"/>
                </a:solidFill>
              </a:rPr>
              <a:t>Attrazione dell’immagine diffusa</a:t>
            </a:r>
          </a:p>
          <a:p>
            <a:r>
              <a:rPr lang="it-IT" sz="2200" dirty="0">
                <a:solidFill>
                  <a:schemeClr val="tx1"/>
                </a:solidFill>
              </a:rPr>
              <a:t>Confine sul mediterraneo / ampia disponibilità costa / unione europea</a:t>
            </a:r>
          </a:p>
          <a:p>
            <a:r>
              <a:rPr lang="it-IT" sz="2200" dirty="0">
                <a:solidFill>
                  <a:schemeClr val="tx1"/>
                </a:solidFill>
              </a:rPr>
              <a:t>Circa un decimo dei residenti è immigrato; 85% nel centro nord del paese</a:t>
            </a:r>
          </a:p>
        </p:txBody>
      </p:sp>
    </p:spTree>
    <p:extLst>
      <p:ext uri="{BB962C8B-B14F-4D97-AF65-F5344CB8AC3E}">
        <p14:creationId xmlns:p14="http://schemas.microsoft.com/office/powerpoint/2010/main" val="350552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071"/>
    </mc:Choice>
    <mc:Fallback xmlns="">
      <p:transition spd="slow" advTm="38907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6563" y="667265"/>
            <a:ext cx="2862702" cy="840259"/>
          </a:xfrm>
        </p:spPr>
        <p:txBody>
          <a:bodyPr/>
          <a:lstStyle/>
          <a:p>
            <a:r>
              <a:rPr lang="it-IT" dirty="0"/>
              <a:t>Migrazioni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2995" y="1754658"/>
            <a:ext cx="11436412" cy="51033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000" dirty="0">
                <a:solidFill>
                  <a:schemeClr val="tx1"/>
                </a:solidFill>
              </a:rPr>
              <a:t>Possono essere forzate o volontarie</a:t>
            </a:r>
          </a:p>
          <a:p>
            <a:pPr marL="0" indent="0">
              <a:buNone/>
            </a:pPr>
            <a:r>
              <a:rPr lang="it-IT" sz="2000" b="1" dirty="0">
                <a:solidFill>
                  <a:schemeClr val="tx1"/>
                </a:solidFill>
              </a:rPr>
              <a:t>Forzate</a:t>
            </a:r>
            <a:r>
              <a:rPr lang="it-IT" sz="2000" dirty="0">
                <a:solidFill>
                  <a:schemeClr val="tx1"/>
                </a:solidFill>
              </a:rPr>
              <a:t>: quando una persona o un potere o altro costringono una o più persone a cambiare luogo di residenza contro la loro volontà (nativi d’America, schiavi dall’Africa, balcanici dalla Germania)</a:t>
            </a:r>
          </a:p>
          <a:p>
            <a:pPr marL="0" indent="0">
              <a:buNone/>
            </a:pPr>
            <a:r>
              <a:rPr lang="it-IT" sz="2000" b="1" dirty="0">
                <a:solidFill>
                  <a:schemeClr val="tx1"/>
                </a:solidFill>
              </a:rPr>
              <a:t>Volontarie</a:t>
            </a:r>
            <a:r>
              <a:rPr lang="it-IT" sz="2000" dirty="0">
                <a:solidFill>
                  <a:schemeClr val="tx1"/>
                </a:solidFill>
              </a:rPr>
              <a:t>: trasferimenti di lunga durata o permanenti a seguito di scelte personali, anche se quasi obbligatorie (da paesi poveri a paesi ricchi, da campagna a città)</a:t>
            </a:r>
          </a:p>
          <a:p>
            <a:pPr marL="0" indent="0">
              <a:buNone/>
            </a:pPr>
            <a:r>
              <a:rPr lang="it-IT" sz="2000" dirty="0">
                <a:solidFill>
                  <a:schemeClr val="tx1"/>
                </a:solidFill>
              </a:rPr>
              <a:t>Le cause/motivazioni sono molteplici, ma esistono </a:t>
            </a:r>
            <a:r>
              <a:rPr lang="it-IT" sz="2000" b="1" dirty="0">
                <a:solidFill>
                  <a:schemeClr val="tx1"/>
                </a:solidFill>
              </a:rPr>
              <a:t>fattori di spinta (</a:t>
            </a:r>
            <a:r>
              <a:rPr lang="it-IT" sz="2000" i="1" dirty="0" err="1">
                <a:solidFill>
                  <a:schemeClr val="tx1"/>
                </a:solidFill>
              </a:rPr>
              <a:t>push</a:t>
            </a:r>
            <a:r>
              <a:rPr lang="it-IT" sz="2000" i="1" dirty="0">
                <a:solidFill>
                  <a:schemeClr val="tx1"/>
                </a:solidFill>
              </a:rPr>
              <a:t> </a:t>
            </a:r>
            <a:r>
              <a:rPr lang="it-IT" sz="2000" i="1" dirty="0" err="1">
                <a:solidFill>
                  <a:schemeClr val="tx1"/>
                </a:solidFill>
              </a:rPr>
              <a:t>factors</a:t>
            </a:r>
            <a:r>
              <a:rPr lang="it-IT" sz="2000" b="1" i="1" dirty="0">
                <a:solidFill>
                  <a:schemeClr val="tx1"/>
                </a:solidFill>
              </a:rPr>
              <a:t>)</a:t>
            </a:r>
            <a:r>
              <a:rPr lang="it-IT" sz="2000" b="1" dirty="0">
                <a:solidFill>
                  <a:schemeClr val="tx1"/>
                </a:solidFill>
              </a:rPr>
              <a:t> </a:t>
            </a:r>
            <a:r>
              <a:rPr lang="it-IT" sz="2000" dirty="0">
                <a:solidFill>
                  <a:schemeClr val="tx1"/>
                </a:solidFill>
              </a:rPr>
              <a:t>e</a:t>
            </a:r>
            <a:r>
              <a:rPr lang="it-IT" sz="2000" b="1" dirty="0">
                <a:solidFill>
                  <a:schemeClr val="tx1"/>
                </a:solidFill>
              </a:rPr>
              <a:t> fattori di attrazione (</a:t>
            </a:r>
            <a:r>
              <a:rPr lang="it-IT" sz="2000" i="1" dirty="0">
                <a:solidFill>
                  <a:schemeClr val="tx1"/>
                </a:solidFill>
              </a:rPr>
              <a:t>pull </a:t>
            </a:r>
            <a:r>
              <a:rPr lang="it-IT" sz="2000" i="1" dirty="0" err="1">
                <a:solidFill>
                  <a:schemeClr val="tx1"/>
                </a:solidFill>
              </a:rPr>
              <a:t>factors</a:t>
            </a:r>
            <a:r>
              <a:rPr lang="it-IT" sz="2000" b="1" dirty="0">
                <a:solidFill>
                  <a:schemeClr val="tx1"/>
                </a:solidFill>
              </a:rPr>
              <a:t>) </a:t>
            </a:r>
            <a:r>
              <a:rPr lang="it-IT" sz="2000" dirty="0">
                <a:solidFill>
                  <a:schemeClr val="tx1"/>
                </a:solidFill>
              </a:rPr>
              <a:t>legati alle difficoltà presenti nel luogo d’origine e alle conoscenze delle condizioni dello spostamento (viaggio e arrivo)</a:t>
            </a:r>
            <a:endParaRPr lang="it-IT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674688" indent="-171450">
              <a:buFont typeface="Wingdings" panose="05000000000000000000" pitchFamily="2" charset="2"/>
              <a:buChar char="à"/>
            </a:pPr>
            <a:r>
              <a:rPr lang="it-IT" sz="2000" dirty="0">
                <a:solidFill>
                  <a:schemeClr val="tx1"/>
                </a:solidFill>
                <a:sym typeface="Wingdings" panose="05000000000000000000" pitchFamily="2" charset="2"/>
              </a:rPr>
              <a:t>Informazioni</a:t>
            </a:r>
          </a:p>
          <a:p>
            <a:pPr marL="674688" indent="-171450">
              <a:buFont typeface="Wingdings" panose="05000000000000000000" pitchFamily="2" charset="2"/>
              <a:buChar char="à"/>
            </a:pPr>
            <a:r>
              <a:rPr lang="it-IT" sz="2000" dirty="0">
                <a:solidFill>
                  <a:schemeClr val="tx1"/>
                </a:solidFill>
                <a:sym typeface="Wingdings" panose="05000000000000000000" pitchFamily="2" charset="2"/>
              </a:rPr>
              <a:t>Percezione delle conoscenze </a:t>
            </a:r>
          </a:p>
          <a:p>
            <a:pPr marL="674688" indent="-171450">
              <a:buFont typeface="Wingdings" panose="05000000000000000000" pitchFamily="2" charset="2"/>
              <a:buChar char="à"/>
            </a:pPr>
            <a:r>
              <a:rPr lang="it-IT" sz="2000" dirty="0">
                <a:solidFill>
                  <a:schemeClr val="tx1"/>
                </a:solidFill>
                <a:sym typeface="Wingdings" panose="05000000000000000000" pitchFamily="2" charset="2"/>
              </a:rPr>
              <a:t>Però utile distinguere fra spostamenti per povertà/insicurezza e ricerca di migliori condizioni (es. </a:t>
            </a:r>
            <a:r>
              <a:rPr lang="it-IT" sz="2000" i="1" dirty="0">
                <a:solidFill>
                  <a:schemeClr val="tx1"/>
                </a:solidFill>
                <a:sym typeface="Wingdings" panose="05000000000000000000" pitchFamily="2" charset="2"/>
              </a:rPr>
              <a:t>cervelli in fuga</a:t>
            </a:r>
            <a:r>
              <a:rPr lang="it-IT" sz="2000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5706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138"/>
    </mc:Choice>
    <mc:Fallback xmlns="">
      <p:transition spd="slow" advTm="41813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AD1ABA-98A3-9A43-9251-200D3E493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16" y="339113"/>
            <a:ext cx="10205187" cy="1094272"/>
          </a:xfrm>
        </p:spPr>
        <p:txBody>
          <a:bodyPr/>
          <a:lstStyle/>
          <a:p>
            <a:r>
              <a:rPr lang="it-IT" dirty="0"/>
              <a:t>Persone sbarcate in Italia 2016-2020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CF33288-BA3E-B249-AB02-D3B83E491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058" y="1700417"/>
            <a:ext cx="8255494" cy="446560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E9C155F-F5BD-8F44-B1B5-5F86B9425480}"/>
              </a:ext>
            </a:extLst>
          </p:cNvPr>
          <p:cNvSpPr txBox="1"/>
          <p:nvPr/>
        </p:nvSpPr>
        <p:spPr>
          <a:xfrm>
            <a:off x="4530318" y="6344991"/>
            <a:ext cx="7492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Fonte: </a:t>
            </a:r>
            <a:r>
              <a:rPr lang="it-IT" sz="1000" dirty="0" err="1"/>
              <a:t>https</a:t>
            </a:r>
            <a:r>
              <a:rPr lang="it-IT" sz="1000" dirty="0"/>
              <a:t>://</a:t>
            </a:r>
            <a:r>
              <a:rPr lang="it-IT" sz="1000" dirty="0" err="1"/>
              <a:t>www.youtrend.it</a:t>
            </a:r>
            <a:r>
              <a:rPr lang="it-IT" sz="1000" dirty="0"/>
              <a:t>/2021/02/15/sbarchi-e-immigrazione-in-</a:t>
            </a:r>
            <a:r>
              <a:rPr lang="it-IT" sz="1000" dirty="0" err="1"/>
              <a:t>italia</a:t>
            </a:r>
            <a:r>
              <a:rPr lang="it-IT" sz="1000" dirty="0"/>
              <a:t>-il-punto-della-situazione/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9AE820BE-73F7-D94A-B724-74DC8AB8C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8898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909BDC-8DB7-AF40-900F-D370E801E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46" y="598614"/>
            <a:ext cx="11505236" cy="1007920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chemeClr val="tx1"/>
                </a:solidFill>
              </a:rPr>
              <a:t>Paesi di provenienza dei migranti, secondo le dichiarazioni degli sbarcati. Anni 2018, 2019, 2020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F75ECA2-A034-7F4B-952D-213B171D5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2081" y="2109324"/>
            <a:ext cx="3643839" cy="3539039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E5C324A-79E7-A848-8E5C-F7B877330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30" y="2109324"/>
            <a:ext cx="3885794" cy="356265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C1B5A7F-D91D-FA45-8A2C-A2451940E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177" y="2121129"/>
            <a:ext cx="3770026" cy="353903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4D7C997-458D-F04F-88D4-F27320763131}"/>
              </a:ext>
            </a:extLst>
          </p:cNvPr>
          <p:cNvSpPr txBox="1"/>
          <p:nvPr/>
        </p:nvSpPr>
        <p:spPr>
          <a:xfrm>
            <a:off x="5231757" y="6261904"/>
            <a:ext cx="6852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Fonte: </a:t>
            </a:r>
            <a:r>
              <a:rPr lang="it-IT" sz="1000" dirty="0" err="1"/>
              <a:t>https</a:t>
            </a:r>
            <a:r>
              <a:rPr lang="it-IT" sz="1000" dirty="0"/>
              <a:t>://</a:t>
            </a:r>
            <a:r>
              <a:rPr lang="it-IT" sz="1000" dirty="0" err="1"/>
              <a:t>www.youtrend.it</a:t>
            </a:r>
            <a:r>
              <a:rPr lang="it-IT" sz="1000" dirty="0"/>
              <a:t>/2021/02/15/sbarchi-e-immigrazione-in-</a:t>
            </a:r>
            <a:r>
              <a:rPr lang="it-IT" sz="1000" dirty="0" err="1"/>
              <a:t>italia</a:t>
            </a:r>
            <a:r>
              <a:rPr lang="it-IT" sz="1000" dirty="0"/>
              <a:t>-il-punto-della-situazione/</a:t>
            </a:r>
          </a:p>
        </p:txBody>
      </p:sp>
    </p:spTree>
    <p:extLst>
      <p:ext uri="{BB962C8B-B14F-4D97-AF65-F5344CB8AC3E}">
        <p14:creationId xmlns:p14="http://schemas.microsoft.com/office/powerpoint/2010/main" val="1577582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E1B01A-8C9A-2D45-801F-72C5CBCE5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320" y="119516"/>
            <a:ext cx="10195772" cy="881381"/>
          </a:xfrm>
        </p:spPr>
        <p:txBody>
          <a:bodyPr/>
          <a:lstStyle/>
          <a:p>
            <a:r>
              <a:rPr lang="it-IT" dirty="0"/>
              <a:t>Migranti irregolari in Italia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598CD2D-A4CF-134A-8028-2FC2044BA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5806" y="1268256"/>
            <a:ext cx="8264010" cy="5067312"/>
          </a:xfr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8B780676-F0DF-744C-9FB0-F6C6EC3CDE15}"/>
              </a:ext>
            </a:extLst>
          </p:cNvPr>
          <p:cNvSpPr/>
          <p:nvPr/>
        </p:nvSpPr>
        <p:spPr>
          <a:xfrm>
            <a:off x="2051222" y="6335568"/>
            <a:ext cx="100460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/>
              <a:t>Fonte: </a:t>
            </a:r>
            <a:r>
              <a:rPr lang="it-IT" sz="1000" dirty="0" err="1"/>
              <a:t>https</a:t>
            </a:r>
            <a:r>
              <a:rPr lang="it-IT" sz="1000" dirty="0"/>
              <a:t>://</a:t>
            </a:r>
            <a:r>
              <a:rPr lang="it-IT" sz="1000" dirty="0" err="1"/>
              <a:t>www.huffingtonpost.it</a:t>
            </a:r>
            <a:r>
              <a:rPr lang="it-IT" sz="1000" dirty="0"/>
              <a:t>/entry/650-mila-invisibili-chi-sono-e-come-vivono-i-migranti-irregolari-in-italia_it_5ea7d862c5b6085825787cb1</a:t>
            </a:r>
          </a:p>
        </p:txBody>
      </p:sp>
    </p:spTree>
    <p:extLst>
      <p:ext uri="{BB962C8B-B14F-4D97-AF65-F5344CB8AC3E}">
        <p14:creationId xmlns:p14="http://schemas.microsoft.com/office/powerpoint/2010/main" val="1007359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3D59D2-B707-8347-82BA-595C08F21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F3E1CCB-624B-F640-9E4C-5EF6988BD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340" y="729049"/>
            <a:ext cx="11357318" cy="5792134"/>
          </a:xfrm>
        </p:spPr>
      </p:pic>
    </p:spTree>
    <p:extLst>
      <p:ext uri="{BB962C8B-B14F-4D97-AF65-F5344CB8AC3E}">
        <p14:creationId xmlns:p14="http://schemas.microsoft.com/office/powerpoint/2010/main" val="20789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32" y="706056"/>
            <a:ext cx="2766153" cy="753277"/>
          </a:xfrm>
        </p:spPr>
        <p:txBody>
          <a:bodyPr/>
          <a:lstStyle/>
          <a:p>
            <a:r>
              <a:rPr lang="it-IT" dirty="0"/>
              <a:t>Migrazioni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2551" y="2248930"/>
            <a:ext cx="11071028" cy="4256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b="1" dirty="0">
                <a:solidFill>
                  <a:schemeClr val="tx1"/>
                </a:solidFill>
              </a:rPr>
              <a:t>Migrazioni interne</a:t>
            </a:r>
            <a:r>
              <a:rPr lang="it-IT" sz="2200" dirty="0">
                <a:solidFill>
                  <a:schemeClr val="tx1"/>
                </a:solidFill>
              </a:rPr>
              <a:t>, ovvero che interessano il movimento di persone interno allo stesso paese</a:t>
            </a:r>
          </a:p>
          <a:p>
            <a:pPr marL="0" indent="0">
              <a:buNone/>
            </a:pPr>
            <a:r>
              <a:rPr lang="it-IT" sz="2200" dirty="0">
                <a:solidFill>
                  <a:schemeClr val="tx1"/>
                </a:solidFill>
              </a:rPr>
              <a:t>Circa 740 milioni/anno (da aree rurali a zono urbane)</a:t>
            </a:r>
          </a:p>
          <a:p>
            <a:pPr marL="0" indent="0">
              <a:buNone/>
            </a:pPr>
            <a:r>
              <a:rPr lang="it-IT" sz="2200" dirty="0">
                <a:solidFill>
                  <a:schemeClr val="tx1"/>
                </a:solidFill>
              </a:rPr>
              <a:t>Legate a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Età (giovani, famiglie giovani più propensi)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Ricerca occupazione 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Ricerca migliori caratteristiche naturali e ambientali</a:t>
            </a:r>
          </a:p>
          <a:p>
            <a:pPr marL="502920" lvl="1" indent="0">
              <a:buNone/>
            </a:pPr>
            <a:endParaRPr lang="it-IT" sz="2200" dirty="0">
              <a:solidFill>
                <a:schemeClr val="tx1"/>
              </a:solidFill>
            </a:endParaRPr>
          </a:p>
          <a:p>
            <a:pPr marL="0" lvl="1" indent="0">
              <a:buNone/>
            </a:pPr>
            <a:r>
              <a:rPr lang="it-IT" sz="2200" i="0" dirty="0">
                <a:solidFill>
                  <a:schemeClr val="tx1"/>
                </a:solidFill>
              </a:rPr>
              <a:t>In economie emergenti lo spostamento verso zone rurali è il più consistente (lavori stagionali)</a:t>
            </a:r>
          </a:p>
          <a:p>
            <a:pPr marL="0" lvl="1" indent="0">
              <a:buNone/>
            </a:pPr>
            <a:r>
              <a:rPr lang="it-IT" sz="2200" i="0" dirty="0">
                <a:solidFill>
                  <a:schemeClr val="tx1"/>
                </a:solidFill>
              </a:rPr>
              <a:t>In quelle avanzate o forti (Cina) verso le città</a:t>
            </a:r>
          </a:p>
        </p:txBody>
      </p:sp>
    </p:spTree>
    <p:extLst>
      <p:ext uri="{BB962C8B-B14F-4D97-AF65-F5344CB8AC3E}">
        <p14:creationId xmlns:p14="http://schemas.microsoft.com/office/powerpoint/2010/main" val="137865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369"/>
    </mc:Choice>
    <mc:Fallback xmlns="">
      <p:transition spd="slow" advTm="31236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7031" y="396473"/>
            <a:ext cx="2766153" cy="833378"/>
          </a:xfrm>
        </p:spPr>
        <p:txBody>
          <a:bodyPr/>
          <a:lstStyle/>
          <a:p>
            <a:r>
              <a:rPr lang="it-IT" dirty="0"/>
              <a:t>Migrazioni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0287" y="2556423"/>
            <a:ext cx="6025793" cy="24147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Migrazione </a:t>
            </a:r>
            <a:r>
              <a:rPr lang="it-IT" b="1" dirty="0">
                <a:solidFill>
                  <a:schemeClr val="tx1"/>
                </a:solidFill>
              </a:rPr>
              <a:t>internazionale</a:t>
            </a:r>
            <a:r>
              <a:rPr lang="it-IT" dirty="0">
                <a:solidFill>
                  <a:schemeClr val="tx1"/>
                </a:solidFill>
              </a:rPr>
              <a:t> quando una persona si trasferisce in maniera permanente o prolungata nel tempo in uno Stato diverso da quello d’origine.</a:t>
            </a: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Circa 260 milioni/anno (1/3 di quella interna), perché più complesse da organizzare e gestire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00" y="36777"/>
            <a:ext cx="5940500" cy="470821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89F2E60-3CB8-454B-96AC-DDE4ED51980A}"/>
              </a:ext>
            </a:extLst>
          </p:cNvPr>
          <p:cNvSpPr txBox="1"/>
          <p:nvPr/>
        </p:nvSpPr>
        <p:spPr>
          <a:xfrm>
            <a:off x="225706" y="4971172"/>
            <a:ext cx="11871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Assume dimensioni globali quando interessa diversi continenti (schiavismo, colonizzazione decolonizzazione, sviluppo Americhe..)</a:t>
            </a:r>
          </a:p>
          <a:p>
            <a:endParaRPr lang="it-IT" dirty="0"/>
          </a:p>
          <a:p>
            <a:r>
              <a:rPr lang="it-IT" dirty="0"/>
              <a:t>Su scala globale, il </a:t>
            </a:r>
            <a:r>
              <a:rPr lang="it-IT" b="1" dirty="0"/>
              <a:t>35</a:t>
            </a:r>
            <a:r>
              <a:rPr lang="it-IT" dirty="0"/>
              <a:t>% dei migranti si sposta verso paesi del Nord globale</a:t>
            </a:r>
          </a:p>
          <a:p>
            <a:r>
              <a:rPr lang="it-IT" b="1" dirty="0"/>
              <a:t>Tre decimi </a:t>
            </a:r>
            <a:r>
              <a:rPr lang="it-IT" dirty="0"/>
              <a:t>dei migranti si spostano da paesi poveri (Asia, Africa, America Latina)</a:t>
            </a:r>
          </a:p>
          <a:p>
            <a:r>
              <a:rPr lang="it-IT" b="1" dirty="0"/>
              <a:t>Un terzo </a:t>
            </a:r>
            <a:r>
              <a:rPr lang="it-IT" dirty="0"/>
              <a:t>da paesi economicamente sviluppati</a:t>
            </a:r>
          </a:p>
        </p:txBody>
      </p:sp>
    </p:spTree>
    <p:extLst>
      <p:ext uri="{BB962C8B-B14F-4D97-AF65-F5344CB8AC3E}">
        <p14:creationId xmlns:p14="http://schemas.microsoft.com/office/powerpoint/2010/main" val="35148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214"/>
    </mc:Choice>
    <mc:Fallback xmlns="">
      <p:transition spd="slow" advTm="17821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4778" y="686364"/>
            <a:ext cx="2824027" cy="880599"/>
          </a:xfrm>
        </p:spPr>
        <p:txBody>
          <a:bodyPr/>
          <a:lstStyle/>
          <a:p>
            <a:r>
              <a:rPr lang="it-IT" dirty="0"/>
              <a:t>Migrazioni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0318" y="2069940"/>
            <a:ext cx="10954968" cy="4689206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chemeClr val="tx1"/>
                </a:solidFill>
              </a:rPr>
              <a:t>Profughi ambientali</a:t>
            </a:r>
            <a:r>
              <a:rPr lang="it-IT" sz="2400" dirty="0">
                <a:solidFill>
                  <a:schemeClr val="tx1"/>
                </a:solidFill>
              </a:rPr>
              <a:t>: quanti lasciano i propri paesi perché eventi legati ai cambiamenti climatici del pianeta, quali siccità e desertificazione, innalzamento del livello marino, inondazioni, cicloni hanno reso invivibili le loro terre</a:t>
            </a:r>
          </a:p>
          <a:p>
            <a:r>
              <a:rPr lang="it-IT" sz="2400" dirty="0">
                <a:solidFill>
                  <a:schemeClr val="tx1"/>
                </a:solidFill>
              </a:rPr>
              <a:t>Oltre 32 milioni anno (secondo ONU saranno 143 nel 2050 in seguito al cambiamento climatico)</a:t>
            </a:r>
          </a:p>
          <a:p>
            <a:r>
              <a:rPr lang="it-IT" sz="2400" dirty="0">
                <a:solidFill>
                  <a:schemeClr val="tx1"/>
                </a:solidFill>
              </a:rPr>
              <a:t>Problemi: riguarda tutta la popolazione dell’area (non soltanto lavoratori), sradicamento dal luogo d’origine, pressione sui paesi «sicuri» confinanti</a:t>
            </a:r>
          </a:p>
        </p:txBody>
      </p:sp>
    </p:spTree>
    <p:extLst>
      <p:ext uri="{BB962C8B-B14F-4D97-AF65-F5344CB8AC3E}">
        <p14:creationId xmlns:p14="http://schemas.microsoft.com/office/powerpoint/2010/main" val="29397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014"/>
    </mc:Choice>
    <mc:Fallback xmlns="">
      <p:transition spd="slow" advTm="18801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1690" y="689700"/>
            <a:ext cx="3043946" cy="788001"/>
          </a:xfrm>
        </p:spPr>
        <p:txBody>
          <a:bodyPr/>
          <a:lstStyle/>
          <a:p>
            <a:r>
              <a:rPr lang="it-IT" dirty="0"/>
              <a:t>Migrazioni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3008" y="1937733"/>
            <a:ext cx="11169413" cy="4920267"/>
          </a:xfrm>
        </p:spPr>
        <p:txBody>
          <a:bodyPr>
            <a:normAutofit/>
          </a:bodyPr>
          <a:lstStyle/>
          <a:p>
            <a:r>
              <a:rPr lang="it-IT" sz="2200" dirty="0">
                <a:solidFill>
                  <a:schemeClr val="tx1"/>
                </a:solidFill>
              </a:rPr>
              <a:t>Dichiarazione universale dei diritti dell’uomo (1948): «ogni individuo ha diritto di godere e cercare asilo in altri paesi a causa di persecuzioni» recepito dalla Costituzione italiana</a:t>
            </a:r>
          </a:p>
          <a:p>
            <a:r>
              <a:rPr lang="it-IT" sz="2200" dirty="0">
                <a:solidFill>
                  <a:schemeClr val="tx1"/>
                </a:solidFill>
              </a:rPr>
              <a:t>Convenzione di Ginevra (1951)</a:t>
            </a:r>
          </a:p>
          <a:p>
            <a:r>
              <a:rPr lang="it-IT" sz="2200" dirty="0">
                <a:solidFill>
                  <a:schemeClr val="tx1"/>
                </a:solidFill>
              </a:rPr>
              <a:t>Carta dei diritti fondamentali dell’Unione Europea (2000)</a:t>
            </a:r>
          </a:p>
          <a:p>
            <a:r>
              <a:rPr lang="it-IT" sz="2200" b="1" dirty="0">
                <a:solidFill>
                  <a:schemeClr val="tx1"/>
                </a:solidFill>
              </a:rPr>
              <a:t>Profugo</a:t>
            </a:r>
            <a:r>
              <a:rPr lang="it-IT" sz="2200" dirty="0">
                <a:solidFill>
                  <a:schemeClr val="tx1"/>
                </a:solidFill>
              </a:rPr>
              <a:t>: chi lascia il proprio paese a causa di guerre, catastrofi naturali o altro</a:t>
            </a:r>
          </a:p>
          <a:p>
            <a:r>
              <a:rPr lang="it-IT" sz="2200" b="1" dirty="0">
                <a:solidFill>
                  <a:schemeClr val="tx1"/>
                </a:solidFill>
              </a:rPr>
              <a:t>Rifugiato</a:t>
            </a:r>
            <a:r>
              <a:rPr lang="it-IT" sz="2200" dirty="0">
                <a:solidFill>
                  <a:schemeClr val="tx1"/>
                </a:solidFill>
              </a:rPr>
              <a:t>: la condizione giuridica di chi, temendo di essere perseguitato per motivi di etnia, religione, nazionalità , appartenenza a un determinato gruppo sociale  o per opinioni politiche, si trova al di fuori del paese di cui ha la cittadinanza per cercare rifugio in un paese straniero (</a:t>
            </a:r>
            <a:r>
              <a:rPr lang="it-IT" sz="2200" b="1" dirty="0">
                <a:solidFill>
                  <a:schemeClr val="tx1"/>
                </a:solidFill>
              </a:rPr>
              <a:t>richiedente asilo</a:t>
            </a:r>
            <a:r>
              <a:rPr lang="it-IT" sz="2200" dirty="0">
                <a:solidFill>
                  <a:schemeClr val="tx1"/>
                </a:solidFill>
              </a:rPr>
              <a:t>)</a:t>
            </a:r>
          </a:p>
          <a:p>
            <a:r>
              <a:rPr lang="it-IT" sz="2200" dirty="0">
                <a:solidFill>
                  <a:schemeClr val="tx1"/>
                </a:solidFill>
              </a:rPr>
              <a:t>Regolamento di Dublino 2003 </a:t>
            </a:r>
            <a:r>
              <a:rPr lang="it-IT" dirty="0"/>
              <a:t>(</a:t>
            </a:r>
            <a:r>
              <a:rPr lang="it-IT" sz="1500" dirty="0">
                <a:hlinkClick r:id="rId2"/>
              </a:rPr>
              <a:t>https://www.camera.it/_bicamerali/schengen/fonti/convdubl.htm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702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904"/>
    </mc:Choice>
    <mc:Fallback xmlns="">
      <p:transition spd="slow" advTm="40890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0746" y="770722"/>
            <a:ext cx="2835602" cy="799576"/>
          </a:xfrm>
        </p:spPr>
        <p:txBody>
          <a:bodyPr/>
          <a:lstStyle/>
          <a:p>
            <a:r>
              <a:rPr lang="it-IT" dirty="0"/>
              <a:t>Migrazioni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0746" y="2026508"/>
            <a:ext cx="11754735" cy="4559642"/>
          </a:xfrm>
        </p:spPr>
        <p:txBody>
          <a:bodyPr>
            <a:normAutofit lnSpcReduction="10000"/>
          </a:bodyPr>
          <a:lstStyle/>
          <a:p>
            <a:r>
              <a:rPr lang="it-IT" sz="2200" dirty="0">
                <a:solidFill>
                  <a:schemeClr val="tx1"/>
                </a:solidFill>
              </a:rPr>
              <a:t>America settentrionale: Usa e Canada, principali destinazioni migratorie fino a fine 900 </a:t>
            </a:r>
            <a:r>
              <a:rPr lang="it-IT" sz="2200" dirty="0">
                <a:solidFill>
                  <a:schemeClr val="tx1"/>
                </a:solidFill>
                <a:sym typeface="Wingdings" panose="05000000000000000000" pitchFamily="2" charset="2"/>
              </a:rPr>
              <a:t> quasi metà dei migranti mondiali. Prima Europa, poi America Latina e Asia</a:t>
            </a:r>
          </a:p>
          <a:p>
            <a:endParaRPr lang="it-IT" sz="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it-IT" sz="2200" dirty="0">
                <a:solidFill>
                  <a:schemeClr val="tx1"/>
                </a:solidFill>
                <a:sym typeface="Wingdings" panose="05000000000000000000" pitchFamily="2" charset="2"/>
              </a:rPr>
              <a:t>America latina: fino a ½ 900 destinazione privilegiata da Spagna, Portogallo e Italia, ma anche Giappone, Germania, Russia. Poi instabilità politica e economica e malavitosa (Colombia). Ora emigranti</a:t>
            </a:r>
          </a:p>
          <a:p>
            <a:endParaRPr lang="it-IT" sz="9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it-IT" sz="2200" dirty="0">
                <a:solidFill>
                  <a:schemeClr val="tx1"/>
                </a:solidFill>
                <a:sym typeface="Wingdings" panose="05000000000000000000" pitchFamily="2" charset="2"/>
              </a:rPr>
              <a:t>Europa: terra di emigrazione fino a ½ del XX secolo. Prima migrazioni interne, poi nord Africa, poi Balcani (caduta socialismo, guerre)</a:t>
            </a:r>
          </a:p>
          <a:p>
            <a:endParaRPr lang="it-IT" sz="9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it-IT" sz="2200" dirty="0">
                <a:solidFill>
                  <a:schemeClr val="tx1"/>
                </a:solidFill>
                <a:sym typeface="Wingdings" panose="05000000000000000000" pitchFamily="2" charset="2"/>
              </a:rPr>
              <a:t>Asia: il continente che registra da solo un quarto di tutti i migranti mondiali, ma fra paese e paese a seconda del momento</a:t>
            </a:r>
          </a:p>
          <a:p>
            <a:endParaRPr lang="it-IT" sz="9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it-IT" sz="2200" dirty="0">
                <a:solidFill>
                  <a:schemeClr val="tx1"/>
                </a:solidFill>
                <a:sym typeface="Wingdings" panose="05000000000000000000" pitchFamily="2" charset="2"/>
              </a:rPr>
              <a:t>Africa: un decimo dei migranti, sia interne sia ex colonie verso Europa (fuga cervelli), profughi interni (guerre e conflitti)</a:t>
            </a:r>
            <a:endParaRPr lang="it-IT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4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588"/>
    </mc:Choice>
    <mc:Fallback xmlns="">
      <p:transition spd="slow" advTm="39258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3A9486-4607-274B-AD1E-C567BF4A5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Migrazioni italiane (2002 - 2020)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DC4F36D-6869-3E4B-9204-80153F295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995" y="2384855"/>
            <a:ext cx="10869003" cy="3755403"/>
          </a:xfrm>
        </p:spPr>
      </p:pic>
    </p:spTree>
    <p:extLst>
      <p:ext uri="{BB962C8B-B14F-4D97-AF65-F5344CB8AC3E}">
        <p14:creationId xmlns:p14="http://schemas.microsoft.com/office/powerpoint/2010/main" val="3658684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D80880-956E-204C-A487-6E20FF606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145" y="249480"/>
            <a:ext cx="10571998" cy="669653"/>
          </a:xfrm>
        </p:spPr>
        <p:txBody>
          <a:bodyPr>
            <a:normAutofit fontScale="90000"/>
          </a:bodyPr>
          <a:lstStyle/>
          <a:p>
            <a:r>
              <a:rPr lang="it-IT" dirty="0"/>
              <a:t>Emigrazione italiana 2020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356A46B-A5CE-1B40-A608-09944BCAE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8122" y="1116841"/>
            <a:ext cx="5741160" cy="574116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BFA218B-26ED-E346-B3A1-ACBC7BB4B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84" y="1116840"/>
            <a:ext cx="5741160" cy="574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172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5083</TotalTime>
  <Words>1111</Words>
  <Application>Microsoft Macintosh PowerPoint</Application>
  <PresentationFormat>Widescreen</PresentationFormat>
  <Paragraphs>88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Tema di Office</vt:lpstr>
      <vt:lpstr>Territorio e Società (LE225)   Corso di Studio  LE07 – Lettere antiche e moderne, arti, comunicazione </vt:lpstr>
      <vt:lpstr>Migrazioni</vt:lpstr>
      <vt:lpstr>Migrazioni</vt:lpstr>
      <vt:lpstr>Migrazioni</vt:lpstr>
      <vt:lpstr>Migrazioni</vt:lpstr>
      <vt:lpstr>Migrazioni</vt:lpstr>
      <vt:lpstr>Migrazioni</vt:lpstr>
      <vt:lpstr>Migrazioni italiane (2002 - 2020)</vt:lpstr>
      <vt:lpstr>Emigrazione italiana 2020</vt:lpstr>
      <vt:lpstr>peso percentuale della presenza di stranieri regolari rispetto al totale della popolazione residente (UE + UK), distinguendo tra stranieri extracomunitari, comunitari e apolidi o con nazionalità sconosciuta.</vt:lpstr>
      <vt:lpstr>2019  in milioni di unità</vt:lpstr>
      <vt:lpstr>2021 Italia</vt:lpstr>
      <vt:lpstr>Presenza straniera in Italia </vt:lpstr>
      <vt:lpstr>2021 Italia</vt:lpstr>
      <vt:lpstr>FVG 2021</vt:lpstr>
      <vt:lpstr>2021 FVG </vt:lpstr>
      <vt:lpstr>Residenti stranieri </vt:lpstr>
      <vt:lpstr>Migranti in Italia e presenze nei centri di accoglienza</vt:lpstr>
      <vt:lpstr>Italia</vt:lpstr>
      <vt:lpstr>Persone sbarcate in Italia 2016-2020</vt:lpstr>
      <vt:lpstr>Paesi di provenienza dei migranti, secondo le dichiarazioni degli sbarcati. Anni 2018, 2019, 2020</vt:lpstr>
      <vt:lpstr>Migranti irregolari in Italia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(LE006)   Corso di Studio  LE01 - DISCIPLINE STORICHE E FILOSOFICHE </dc:title>
  <dc:creator>sergio zilli</dc:creator>
  <cp:lastModifiedBy>sergio zilli</cp:lastModifiedBy>
  <cp:revision>86</cp:revision>
  <dcterms:created xsi:type="dcterms:W3CDTF">2022-03-01T08:25:09Z</dcterms:created>
  <dcterms:modified xsi:type="dcterms:W3CDTF">2022-04-29T07:04:24Z</dcterms:modified>
</cp:coreProperties>
</file>