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76" r:id="rId4"/>
    <p:sldId id="280" r:id="rId5"/>
    <p:sldId id="277" r:id="rId6"/>
    <p:sldId id="278" r:id="rId7"/>
    <p:sldId id="279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8"/>
    <p:restoredTop sz="94847"/>
  </p:normalViewPr>
  <p:slideViewPr>
    <p:cSldViewPr snapToGrid="0" snapToObjects="1">
      <p:cViewPr varScale="1">
        <p:scale>
          <a:sx n="84" d="100"/>
          <a:sy n="84" d="100"/>
        </p:scale>
        <p:origin x="192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01F80-C40B-A048-8327-C26BD2BF9999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40F6F-8120-0A46-9331-970D96BAC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662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40F6F-8120-0A46-9331-970D96BACB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20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A485-6810-EC4A-B519-07D113C7D74B}" type="datetime1">
              <a:rPr lang="it-IT" smtClean="0"/>
              <a:t>20/01/22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5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817B-8883-AB4D-B72F-255C58DB728B}" type="datetime1">
              <a:rPr lang="it-IT" smtClean="0"/>
              <a:t>20/01/22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5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B7CE-27DC-FA47-BF5A-A0780278DB54}" type="datetime1">
              <a:rPr lang="it-IT" smtClean="0"/>
              <a:t>20/01/22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1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A1E7-07B2-8641-9421-455A0E65F41D}" type="datetime1">
              <a:rPr lang="it-IT" smtClean="0"/>
              <a:t>20/01/22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8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70DA-817A-C24C-8D95-3D40E1C599B4}" type="datetime1">
              <a:rPr lang="it-IT" smtClean="0"/>
              <a:t>20/01/22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4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0C54-1EE6-6245-894C-760C7154604C}" type="datetime1">
              <a:rPr lang="it-IT" smtClean="0"/>
              <a:t>20/01/22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8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52F1-C655-7340-AFFE-1B13F7C7F669}" type="datetime1">
              <a:rPr lang="it-IT" smtClean="0"/>
              <a:t>20/01/22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0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76BA9-0B00-EA40-8C32-B0C781219D65}" type="datetime1">
              <a:rPr lang="it-IT" smtClean="0"/>
              <a:t>20/01/22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5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68AB-5328-854A-A3D4-DF5A6BAF21CF}" type="datetime1">
              <a:rPr lang="it-IT" smtClean="0"/>
              <a:t>20/01/22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6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1751-4992-3C4D-BF93-9D628BCF4E45}" type="datetime1">
              <a:rPr lang="it-IT" smtClean="0"/>
              <a:t>20/01/22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9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C692-CF89-3B40-9200-4733C9B35CAA}" type="datetime1">
              <a:rPr lang="it-IT" smtClean="0"/>
              <a:t>20/01/22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5BBC6-F156-4247-AC83-A8BBC248812E}" type="datetime1">
              <a:rPr lang="it-IT" smtClean="0"/>
              <a:t>20/01/22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A374D-EC32-954D-A389-597DD6D8D1C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06949"/>
            <a:ext cx="9144000" cy="369723"/>
            <a:chOff x="0" y="106949"/>
            <a:chExt cx="9144000" cy="369723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0" y="476672"/>
              <a:ext cx="9144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 userDrawn="1"/>
          </p:nvSpPr>
          <p:spPr>
            <a:xfrm>
              <a:off x="3547353" y="106949"/>
              <a:ext cx="26726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90"/>
                  </a:solidFill>
                  <a:latin typeface="+mn-lt"/>
                </a:rPr>
                <a:t>Corso di </a:t>
              </a:r>
              <a:r>
                <a:rPr lang="en-US" sz="1400" dirty="0" err="1">
                  <a:solidFill>
                    <a:srgbClr val="000090"/>
                  </a:solidFill>
                  <a:latin typeface="+mn-lt"/>
                </a:rPr>
                <a:t>Geologia</a:t>
              </a:r>
              <a:r>
                <a:rPr lang="en-US" sz="1400" dirty="0">
                  <a:solidFill>
                    <a:srgbClr val="000090"/>
                  </a:solidFill>
                  <a:latin typeface="+mn-lt"/>
                </a:rPr>
                <a:t> Marina 2021-22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8BDED22-BD2F-CD44-A1A2-72ADBE481CB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81610" y="33911"/>
            <a:ext cx="1175161" cy="3951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2EEA3DA-C133-DE45-B2D6-6F39F9B193E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391020" y="2352"/>
            <a:ext cx="1498576" cy="4743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0EDBE1-3772-EF40-A4F8-AEB57CE0364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77765" y="10373"/>
            <a:ext cx="2218180" cy="48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0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611188" y="1643896"/>
            <a:ext cx="8229600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2047F"/>
                </a:solidFill>
              </a:rPr>
              <a:t>Università di Trieste</a:t>
            </a:r>
          </a:p>
          <a:p>
            <a:pPr marL="0" lvl="1" algn="ctr">
              <a:defRPr/>
            </a:pPr>
            <a:r>
              <a:rPr lang="it-IT" sz="2000" b="1" dirty="0">
                <a:solidFill>
                  <a:srgbClr val="02047F"/>
                </a:solidFill>
              </a:rPr>
              <a:t>LAUREA MAGISTRALE IN GEOSCIENZE SM62</a:t>
            </a:r>
          </a:p>
          <a:p>
            <a:pPr marL="0" lvl="1" algn="ctr">
              <a:defRPr/>
            </a:pPr>
            <a:r>
              <a:rPr lang="it-IT" b="1" dirty="0">
                <a:solidFill>
                  <a:srgbClr val="02047F"/>
                </a:solidFill>
              </a:rPr>
              <a:t>Percorso Esplorazione Geologica</a:t>
            </a:r>
          </a:p>
          <a:p>
            <a:pPr algn="ctr">
              <a:defRPr/>
            </a:pPr>
            <a:endParaRPr lang="it-IT" sz="1600" b="1" dirty="0">
              <a:solidFill>
                <a:srgbClr val="02047F"/>
              </a:solidFill>
            </a:endParaRPr>
          </a:p>
          <a:p>
            <a:pPr algn="ctr">
              <a:defRPr/>
            </a:pPr>
            <a:endParaRPr lang="it-IT" sz="1600" b="1" dirty="0">
              <a:solidFill>
                <a:srgbClr val="02047F"/>
              </a:solidFill>
            </a:endParaRPr>
          </a:p>
          <a:p>
            <a:pPr algn="ctr">
              <a:defRPr/>
            </a:pPr>
            <a:endParaRPr lang="it-IT" sz="1600" b="1" dirty="0">
              <a:solidFill>
                <a:srgbClr val="02047F"/>
              </a:solidFill>
            </a:endParaRPr>
          </a:p>
          <a:p>
            <a:pPr algn="ctr">
              <a:defRPr/>
            </a:pPr>
            <a:r>
              <a:rPr lang="it-IT" sz="1600" b="1" dirty="0">
                <a:solidFill>
                  <a:srgbClr val="02047F"/>
                </a:solidFill>
              </a:rPr>
              <a:t>Anno accademico 2021 - 2022</a:t>
            </a:r>
          </a:p>
          <a:p>
            <a:pPr algn="ctr">
              <a:defRPr/>
            </a:pPr>
            <a:endParaRPr lang="it-IT" b="1" dirty="0">
              <a:solidFill>
                <a:srgbClr val="02047F"/>
              </a:solidFill>
            </a:endParaRPr>
          </a:p>
          <a:p>
            <a:pPr algn="ctr">
              <a:defRPr/>
            </a:pPr>
            <a:r>
              <a:rPr lang="it-IT" sz="3200" b="1" dirty="0">
                <a:solidFill>
                  <a:srgbClr val="02047F"/>
                </a:solidFill>
              </a:rPr>
              <a:t>Geologia Marina 953SM</a:t>
            </a:r>
          </a:p>
          <a:p>
            <a:pPr algn="ctr">
              <a:defRPr/>
            </a:pPr>
            <a:endParaRPr lang="it-IT" sz="2000" b="1" dirty="0">
              <a:solidFill>
                <a:srgbClr val="02047F"/>
              </a:solidFill>
            </a:endParaRPr>
          </a:p>
          <a:p>
            <a:pPr algn="ctr">
              <a:defRPr/>
            </a:pPr>
            <a:r>
              <a:rPr lang="it-IT" sz="2000" dirty="0">
                <a:solidFill>
                  <a:srgbClr val="02047F"/>
                </a:solidFill>
              </a:rPr>
              <a:t>PREPARAZIONE DELL’ESAME</a:t>
            </a:r>
            <a:endParaRPr lang="it-IT" b="1" dirty="0">
              <a:solidFill>
                <a:srgbClr val="02047F"/>
              </a:solidFill>
            </a:endParaRPr>
          </a:p>
          <a:p>
            <a:pPr algn="ctr">
              <a:defRPr/>
            </a:pPr>
            <a:endParaRPr lang="en-GB" sz="1600" b="1" dirty="0">
              <a:solidFill>
                <a:srgbClr val="02047F"/>
              </a:solidFill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7AD219-0C19-3042-979E-533AA1DF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95288" y="1124744"/>
            <a:ext cx="8534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it-IT" sz="1600" dirty="0">
              <a:solidFill>
                <a:srgbClr val="02047F"/>
              </a:solidFill>
              <a:latin typeface="Tahoma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2960" y="1294021"/>
            <a:ext cx="79552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indent="-1257300">
              <a:tabLst>
                <a:tab pos="8788400" algn="r"/>
              </a:tabLst>
              <a:defRPr/>
            </a:pPr>
            <a:r>
              <a:rPr lang="it-IT" sz="2000" b="1" dirty="0">
                <a:solidFill>
                  <a:srgbClr val="000090"/>
                </a:solidFill>
                <a:cs typeface="Tahoma"/>
              </a:rPr>
              <a:t>ESAME</a:t>
            </a:r>
          </a:p>
          <a:p>
            <a:pPr marL="1257300" indent="-1257300">
              <a:tabLst>
                <a:tab pos="8788400" algn="r"/>
              </a:tabLst>
              <a:defRPr/>
            </a:pPr>
            <a:endParaRPr lang="it-IT" sz="2000" b="1" dirty="0">
              <a:solidFill>
                <a:srgbClr val="000090"/>
              </a:solidFill>
              <a:cs typeface="Tahoma"/>
            </a:endParaRPr>
          </a:p>
          <a:p>
            <a:pPr marL="9525">
              <a:tabLst>
                <a:tab pos="8788400" algn="r"/>
              </a:tabLst>
              <a:defRPr/>
            </a:pPr>
            <a:r>
              <a:rPr lang="it-IT" sz="2000" b="1" dirty="0">
                <a:solidFill>
                  <a:srgbClr val="000090"/>
                </a:solidFill>
                <a:cs typeface="Tahoma"/>
              </a:rPr>
              <a:t>Orale: Esposizione su un tema libero scelto dallo studente  concordato in precedenza con il docente</a:t>
            </a:r>
          </a:p>
          <a:p>
            <a:pPr marL="1257300" indent="-1257300">
              <a:tabLst>
                <a:tab pos="8788400" algn="r"/>
              </a:tabLst>
              <a:defRPr/>
            </a:pPr>
            <a:r>
              <a:rPr lang="it-IT" sz="2000" b="1" dirty="0">
                <a:solidFill>
                  <a:srgbClr val="000090"/>
                </a:solidFill>
                <a:cs typeface="Tahoma"/>
              </a:rPr>
              <a:t>20 minuti</a:t>
            </a:r>
          </a:p>
          <a:p>
            <a:pPr marL="1257300" indent="-1257300">
              <a:tabLst>
                <a:tab pos="8788400" algn="r"/>
              </a:tabLst>
              <a:defRPr/>
            </a:pPr>
            <a:endParaRPr lang="it-IT" sz="2000" b="1" dirty="0">
              <a:solidFill>
                <a:srgbClr val="000090"/>
              </a:solidFill>
              <a:cs typeface="Tahoma"/>
            </a:endParaRPr>
          </a:p>
          <a:p>
            <a:pPr marL="1257300" indent="-1257300">
              <a:tabLst>
                <a:tab pos="8788400" algn="r"/>
              </a:tabLst>
              <a:defRPr/>
            </a:pPr>
            <a:endParaRPr lang="it-IT" sz="2000" b="1" dirty="0">
              <a:solidFill>
                <a:srgbClr val="000090"/>
              </a:solidFill>
              <a:cs typeface="Tahoma"/>
            </a:endParaRPr>
          </a:p>
          <a:p>
            <a:pPr marL="1257300" indent="-1257300">
              <a:tabLst>
                <a:tab pos="8788400" algn="r"/>
              </a:tabLst>
              <a:defRPr/>
            </a:pPr>
            <a:r>
              <a:rPr lang="it-IT" sz="2000" b="1" dirty="0">
                <a:solidFill>
                  <a:srgbClr val="000090"/>
                </a:solidFill>
                <a:cs typeface="Tahoma"/>
              </a:rPr>
              <a:t>VALUTAZIONE</a:t>
            </a:r>
          </a:p>
          <a:p>
            <a:pPr marL="1257300" indent="-1257300">
              <a:tabLst>
                <a:tab pos="8788400" algn="r"/>
              </a:tabLst>
              <a:defRPr/>
            </a:pPr>
            <a:endParaRPr lang="it-IT" sz="2000" b="1" dirty="0">
              <a:solidFill>
                <a:srgbClr val="000090"/>
              </a:solidFill>
              <a:cs typeface="Tahoma"/>
            </a:endParaRPr>
          </a:p>
          <a:p>
            <a:pPr marL="533400" indent="-177800">
              <a:buFont typeface="Arial"/>
              <a:buChar char="•"/>
              <a:tabLst>
                <a:tab pos="8788400" algn="r"/>
              </a:tabLst>
              <a:defRPr/>
            </a:pPr>
            <a:r>
              <a:rPr lang="it-IT" sz="2000" dirty="0">
                <a:solidFill>
                  <a:srgbClr val="000090"/>
                </a:solidFill>
                <a:cs typeface="Tahoma"/>
              </a:rPr>
              <a:t>Contenuto della presentazione orale</a:t>
            </a:r>
          </a:p>
          <a:p>
            <a:pPr marL="533400" indent="-177800">
              <a:buFont typeface="Arial"/>
              <a:buChar char="•"/>
              <a:tabLst>
                <a:tab pos="8788400" algn="r"/>
              </a:tabLst>
              <a:defRPr/>
            </a:pPr>
            <a:r>
              <a:rPr lang="it-IT" sz="2000" dirty="0">
                <a:solidFill>
                  <a:srgbClr val="000090"/>
                </a:solidFill>
                <a:cs typeface="Tahoma"/>
              </a:rPr>
              <a:t>Esposizione della presentazione orale</a:t>
            </a:r>
          </a:p>
          <a:p>
            <a:pPr marL="533400" indent="-177800">
              <a:buFont typeface="Arial"/>
              <a:buChar char="•"/>
              <a:tabLst>
                <a:tab pos="8788400" algn="r"/>
              </a:tabLst>
              <a:defRPr/>
            </a:pPr>
            <a:r>
              <a:rPr lang="it-IT" sz="2000" dirty="0">
                <a:solidFill>
                  <a:srgbClr val="000090"/>
                </a:solidFill>
                <a:cs typeface="Tahoma"/>
              </a:rPr>
              <a:t>Discussione che segue la presentazione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5C1194-90C0-AA4A-9979-F54583A6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0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E994C1E-DDC6-E342-948C-36C38E4A5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437847"/>
              </p:ext>
            </p:extLst>
          </p:nvPr>
        </p:nvGraphicFramePr>
        <p:xfrm>
          <a:off x="3654009" y="537428"/>
          <a:ext cx="4518221" cy="6320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5092700" imgH="7124700" progId="Excel.Sheet.12">
                  <p:embed/>
                </p:oleObj>
              </mc:Choice>
              <mc:Fallback>
                <p:oleObj name="Worksheet" r:id="rId3" imgW="5092700" imgH="7124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4009" y="537428"/>
                        <a:ext cx="4518221" cy="6320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03746F9-8E50-3E49-B675-F3548EEC6FFF}"/>
              </a:ext>
            </a:extLst>
          </p:cNvPr>
          <p:cNvSpPr txBox="1"/>
          <p:nvPr/>
        </p:nvSpPr>
        <p:spPr>
          <a:xfrm>
            <a:off x="228600" y="960120"/>
            <a:ext cx="329184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SCELTA DELL’ARGOMENTO</a:t>
            </a: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DAL PROGRAMMA DEL CORSO</a:t>
            </a:r>
          </a:p>
          <a:p>
            <a:r>
              <a:rPr lang="en-GB" dirty="0">
                <a:solidFill>
                  <a:schemeClr val="tx2"/>
                </a:solidFill>
              </a:rPr>
              <a:t>CASE STUDIES OPPURE ASPETTI GENERALI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DEVE ESSERE CENTRATO SULA GEOLOGIA MARINA</a:t>
            </a:r>
            <a:endParaRPr lang="en-GB" b="1" dirty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en-GB" dirty="0" err="1">
                <a:solidFill>
                  <a:schemeClr val="tx2"/>
                </a:solidFill>
              </a:rPr>
              <a:t>Esempio</a:t>
            </a:r>
            <a:r>
              <a:rPr lang="en-GB" dirty="0">
                <a:solidFill>
                  <a:schemeClr val="tx2"/>
                </a:solidFill>
              </a:rPr>
              <a:t>:</a:t>
            </a:r>
          </a:p>
          <a:p>
            <a:r>
              <a:rPr lang="en-GB" dirty="0" err="1">
                <a:solidFill>
                  <a:schemeClr val="tx2"/>
                </a:solidFill>
              </a:rPr>
              <a:t>Vulcani</a:t>
            </a:r>
            <a:r>
              <a:rPr lang="en-GB" dirty="0">
                <a:solidFill>
                  <a:schemeClr val="tx2"/>
                </a:solidFill>
              </a:rPr>
              <a:t> di </a:t>
            </a:r>
            <a:r>
              <a:rPr lang="en-GB" dirty="0" err="1">
                <a:solidFill>
                  <a:schemeClr val="tx2"/>
                </a:solidFill>
              </a:rPr>
              <a:t>fango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2"/>
                </a:solidFill>
              </a:rPr>
              <a:t>Processo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generale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livello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globale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2"/>
                </a:solidFill>
              </a:rPr>
              <a:t>Casi</a:t>
            </a:r>
            <a:r>
              <a:rPr lang="en-GB" dirty="0">
                <a:solidFill>
                  <a:schemeClr val="tx2"/>
                </a:solidFill>
              </a:rPr>
              <a:t> studio (ad </a:t>
            </a:r>
            <a:r>
              <a:rPr lang="en-GB" dirty="0" err="1">
                <a:solidFill>
                  <a:schemeClr val="tx2"/>
                </a:solidFill>
              </a:rPr>
              <a:t>esempio</a:t>
            </a:r>
            <a:r>
              <a:rPr lang="en-GB" dirty="0">
                <a:solidFill>
                  <a:schemeClr val="tx2"/>
                </a:solidFill>
              </a:rPr>
              <a:t> Mare di </a:t>
            </a:r>
            <a:r>
              <a:rPr lang="en-GB" dirty="0" err="1">
                <a:solidFill>
                  <a:schemeClr val="tx2"/>
                </a:solidFill>
              </a:rPr>
              <a:t>Alboran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oppure</a:t>
            </a:r>
            <a:r>
              <a:rPr lang="en-GB" dirty="0">
                <a:solidFill>
                  <a:schemeClr val="tx2"/>
                </a:solidFill>
              </a:rPr>
              <a:t> Mar Nero)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2"/>
                </a:solidFill>
              </a:rPr>
              <a:t>Entrambi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CONCORDATO CON IL DOCENTE SULLA BASE DI 4-5 ARTICOLI SCIENTIFICI DA REPERIRE INDIPENDENTEMENTE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9DC40B-B152-A84A-84A4-D85A31BC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3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30F5F-F15F-F640-8C11-DBFC8B5B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0ECFA3-4AF3-7E46-8116-B8A97B82D1BC}"/>
              </a:ext>
            </a:extLst>
          </p:cNvPr>
          <p:cNvSpPr txBox="1"/>
          <p:nvPr/>
        </p:nvSpPr>
        <p:spPr>
          <a:xfrm>
            <a:off x="579120" y="944880"/>
            <a:ext cx="7985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RICERCA BIBLIOGRAFICA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Secondo le </a:t>
            </a:r>
            <a:r>
              <a:rPr lang="en-GB" sz="2400" dirty="0" err="1">
                <a:solidFill>
                  <a:schemeClr val="tx2"/>
                </a:solidFill>
              </a:rPr>
              <a:t>modalità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consuete</a:t>
            </a:r>
            <a:r>
              <a:rPr lang="en-GB" sz="2400" dirty="0">
                <a:solidFill>
                  <a:schemeClr val="tx2"/>
                </a:solidFill>
              </a:rPr>
              <a:t> (</a:t>
            </a:r>
            <a:r>
              <a:rPr lang="en-GB" sz="2400" dirty="0" err="1">
                <a:solidFill>
                  <a:schemeClr val="tx2"/>
                </a:solidFill>
              </a:rPr>
              <a:t>tutto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chiaro</a:t>
            </a:r>
            <a:r>
              <a:rPr lang="en-GB" sz="2400" dirty="0">
                <a:solidFill>
                  <a:schemeClr val="tx2"/>
                </a:solidFill>
              </a:rPr>
              <a:t>?)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err="1">
                <a:solidFill>
                  <a:schemeClr val="tx2"/>
                </a:solidFill>
              </a:rPr>
              <a:t>Mandatemi</a:t>
            </a:r>
            <a:r>
              <a:rPr lang="en-GB" sz="2400" dirty="0">
                <a:solidFill>
                  <a:schemeClr val="tx2"/>
                </a:solidFill>
              </a:rPr>
              <a:t> in </a:t>
            </a:r>
            <a:r>
              <a:rPr lang="en-GB" sz="2400" dirty="0" err="1">
                <a:solidFill>
                  <a:schemeClr val="tx2"/>
                </a:solidFill>
              </a:rPr>
              <a:t>anticipo</a:t>
            </a:r>
            <a:r>
              <a:rPr lang="en-GB" sz="2400" dirty="0">
                <a:solidFill>
                  <a:schemeClr val="tx2"/>
                </a:solidFill>
              </a:rPr>
              <a:t>  </a:t>
            </a:r>
            <a:r>
              <a:rPr lang="en-GB" sz="2400" dirty="0" err="1">
                <a:solidFill>
                  <a:schemeClr val="tx2"/>
                </a:solidFill>
              </a:rPr>
              <a:t>lavori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che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avete</a:t>
            </a:r>
            <a:r>
              <a:rPr lang="en-GB" sz="2400" dirty="0">
                <a:solidFill>
                  <a:schemeClr val="tx2"/>
                </a:solidFill>
              </a:rPr>
              <a:t> individuate (I file pdf </a:t>
            </a:r>
            <a:r>
              <a:rPr lang="en-GB" sz="2400" dirty="0" err="1">
                <a:solidFill>
                  <a:schemeClr val="tx2"/>
                </a:solidFill>
              </a:rPr>
              <a:t>oppure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il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riferimento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bibliografico</a:t>
            </a:r>
            <a:r>
              <a:rPr lang="en-GB" sz="2400" dirty="0">
                <a:solidFill>
                  <a:schemeClr val="tx2"/>
                </a:solidFill>
              </a:rPr>
              <a:t>)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err="1">
                <a:solidFill>
                  <a:schemeClr val="tx2"/>
                </a:solidFill>
              </a:rPr>
              <a:t>Devono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essere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capitoli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libri</a:t>
            </a:r>
            <a:r>
              <a:rPr lang="en-GB" sz="2400" dirty="0">
                <a:solidFill>
                  <a:schemeClr val="tx2"/>
                </a:solidFill>
              </a:rPr>
              <a:t> o </a:t>
            </a:r>
            <a:r>
              <a:rPr lang="en-GB" sz="2400" dirty="0" err="1">
                <a:solidFill>
                  <a:schemeClr val="tx2"/>
                </a:solidFill>
              </a:rPr>
              <a:t>lavori</a:t>
            </a:r>
            <a:r>
              <a:rPr lang="en-GB" sz="2400" dirty="0">
                <a:solidFill>
                  <a:schemeClr val="tx2"/>
                </a:solidFill>
              </a:rPr>
              <a:t> in </a:t>
            </a:r>
            <a:r>
              <a:rPr lang="en-GB" sz="2400" dirty="0" err="1">
                <a:solidFill>
                  <a:schemeClr val="tx2"/>
                </a:solidFill>
              </a:rPr>
              <a:t>riviste</a:t>
            </a:r>
            <a:r>
              <a:rPr lang="en-GB" sz="2400" dirty="0">
                <a:solidFill>
                  <a:schemeClr val="tx2"/>
                </a:solidFill>
              </a:rPr>
              <a:t> Peer review.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Le </a:t>
            </a:r>
            <a:r>
              <a:rPr lang="en-GB" sz="2400" dirty="0" err="1">
                <a:solidFill>
                  <a:schemeClr val="tx2"/>
                </a:solidFill>
              </a:rPr>
              <a:t>informazioni</a:t>
            </a:r>
            <a:r>
              <a:rPr lang="en-GB" sz="2400" dirty="0">
                <a:solidFill>
                  <a:schemeClr val="tx2"/>
                </a:solidFill>
              </a:rPr>
              <a:t> da </a:t>
            </a:r>
            <a:r>
              <a:rPr lang="en-GB" sz="2400" dirty="0" err="1">
                <a:solidFill>
                  <a:schemeClr val="tx2"/>
                </a:solidFill>
              </a:rPr>
              <a:t>pagine</a:t>
            </a:r>
            <a:r>
              <a:rPr lang="en-GB" sz="2400" dirty="0">
                <a:solidFill>
                  <a:schemeClr val="tx2"/>
                </a:solidFill>
              </a:rPr>
              <a:t> web </a:t>
            </a:r>
            <a:r>
              <a:rPr lang="en-GB" sz="2400" dirty="0" err="1">
                <a:solidFill>
                  <a:schemeClr val="tx2"/>
                </a:solidFill>
              </a:rPr>
              <a:t>devono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essere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limitate</a:t>
            </a:r>
            <a:r>
              <a:rPr lang="en-GB" sz="2400" dirty="0">
                <a:solidFill>
                  <a:schemeClr val="tx2"/>
                </a:solidFill>
              </a:rPr>
              <a:t> a </a:t>
            </a:r>
            <a:r>
              <a:rPr lang="en-GB" sz="2400" dirty="0" err="1">
                <a:solidFill>
                  <a:schemeClr val="tx2"/>
                </a:solidFill>
              </a:rPr>
              <a:t>pagine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ufficiali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istituti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scientifici</a:t>
            </a:r>
            <a:r>
              <a:rPr lang="en-GB" sz="2400" dirty="0">
                <a:solidFill>
                  <a:schemeClr val="tx2"/>
                </a:solidFill>
              </a:rPr>
              <a:t>/</a:t>
            </a:r>
            <a:r>
              <a:rPr lang="en-GB" sz="2400" dirty="0" err="1">
                <a:solidFill>
                  <a:schemeClr val="tx2"/>
                </a:solidFill>
              </a:rPr>
              <a:t>università</a:t>
            </a:r>
            <a:r>
              <a:rPr lang="en-GB" sz="2400" dirty="0">
                <a:solidFill>
                  <a:schemeClr val="tx2"/>
                </a:solidFill>
              </a:rPr>
              <a:t>. </a:t>
            </a:r>
            <a:r>
              <a:rPr lang="en-GB" sz="2400" dirty="0" err="1">
                <a:solidFill>
                  <a:schemeClr val="tx2"/>
                </a:solidFill>
              </a:rPr>
              <a:t>Occasionalmente</a:t>
            </a:r>
            <a:r>
              <a:rPr lang="en-GB" sz="2400" dirty="0">
                <a:solidFill>
                  <a:schemeClr val="tx2"/>
                </a:solidFill>
              </a:rPr>
              <a:t> da </a:t>
            </a:r>
            <a:r>
              <a:rPr lang="en-GB" sz="2400" dirty="0" err="1">
                <a:solidFill>
                  <a:schemeClr val="tx2"/>
                </a:solidFill>
              </a:rPr>
              <a:t>mezzi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informazione</a:t>
            </a:r>
            <a:r>
              <a:rPr lang="en-GB" sz="24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952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403D63-7865-7C4D-BC0F-2FC879E7FCD2}"/>
              </a:ext>
            </a:extLst>
          </p:cNvPr>
          <p:cNvSpPr txBox="1"/>
          <p:nvPr/>
        </p:nvSpPr>
        <p:spPr>
          <a:xfrm>
            <a:off x="396240" y="792480"/>
            <a:ext cx="8534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PRESENTAZIONE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20 </a:t>
            </a:r>
            <a:r>
              <a:rPr lang="en-GB" sz="2400" dirty="0" err="1">
                <a:solidFill>
                  <a:schemeClr val="tx2"/>
                </a:solidFill>
              </a:rPr>
              <a:t>minuti</a:t>
            </a:r>
            <a:r>
              <a:rPr lang="en-GB" sz="2400" dirty="0">
                <a:solidFill>
                  <a:schemeClr val="tx2"/>
                </a:solidFill>
              </a:rPr>
              <a:t>. </a:t>
            </a:r>
            <a:r>
              <a:rPr lang="en-GB" sz="2400" dirty="0" err="1">
                <a:solidFill>
                  <a:schemeClr val="tx2"/>
                </a:solidFill>
              </a:rPr>
              <a:t>Supporto</a:t>
            </a:r>
            <a:r>
              <a:rPr lang="en-GB" sz="2400" dirty="0">
                <a:solidFill>
                  <a:schemeClr val="tx2"/>
                </a:solidFill>
              </a:rPr>
              <a:t> ppt, Keynote, Pdf, o </a:t>
            </a:r>
            <a:r>
              <a:rPr lang="en-GB" sz="2400" dirty="0" err="1">
                <a:solidFill>
                  <a:schemeClr val="tx2"/>
                </a:solidFill>
              </a:rPr>
              <a:t>altro</a:t>
            </a:r>
            <a:r>
              <a:rPr lang="en-GB" sz="2400" dirty="0">
                <a:solidFill>
                  <a:schemeClr val="tx2"/>
                </a:solidFill>
              </a:rPr>
              <a:t>.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err="1">
                <a:solidFill>
                  <a:schemeClr val="tx2"/>
                </a:solidFill>
              </a:rPr>
              <a:t>Regola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importante</a:t>
            </a:r>
            <a:r>
              <a:rPr lang="en-GB" sz="2400" dirty="0">
                <a:solidFill>
                  <a:schemeClr val="tx2"/>
                </a:solidFill>
              </a:rPr>
              <a:t>: </a:t>
            </a:r>
            <a:r>
              <a:rPr lang="en-GB" sz="2400" dirty="0" err="1">
                <a:solidFill>
                  <a:schemeClr val="tx2"/>
                </a:solidFill>
              </a:rPr>
              <a:t>mediamente</a:t>
            </a:r>
            <a:r>
              <a:rPr lang="en-GB" sz="2400" dirty="0">
                <a:solidFill>
                  <a:schemeClr val="tx2"/>
                </a:solidFill>
              </a:rPr>
              <a:t>: 1 </a:t>
            </a:r>
            <a:r>
              <a:rPr lang="en-GB" sz="2400" dirty="0" err="1">
                <a:solidFill>
                  <a:schemeClr val="tx2"/>
                </a:solidFill>
              </a:rPr>
              <a:t>diapositiva</a:t>
            </a:r>
            <a:r>
              <a:rPr lang="en-GB" sz="2400" dirty="0">
                <a:solidFill>
                  <a:schemeClr val="tx2"/>
                </a:solidFill>
              </a:rPr>
              <a:t> / </a:t>
            </a:r>
            <a:r>
              <a:rPr lang="en-GB" sz="2400" dirty="0" err="1">
                <a:solidFill>
                  <a:schemeClr val="tx2"/>
                </a:solidFill>
              </a:rPr>
              <a:t>minuto</a:t>
            </a:r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Diapositiva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iniziale</a:t>
            </a:r>
            <a:r>
              <a:rPr lang="en-GB" sz="2400" dirty="0">
                <a:solidFill>
                  <a:schemeClr val="tx2"/>
                </a:solidFill>
              </a:rPr>
              <a:t> con </a:t>
            </a:r>
            <a:r>
              <a:rPr lang="en-GB" sz="2400" dirty="0" err="1">
                <a:solidFill>
                  <a:schemeClr val="tx2"/>
                </a:solidFill>
              </a:rPr>
              <a:t>titolo</a:t>
            </a:r>
            <a:r>
              <a:rPr lang="en-GB" sz="2400" dirty="0">
                <a:solidFill>
                  <a:schemeClr val="tx2"/>
                </a:solidFill>
              </a:rPr>
              <a:t>, </a:t>
            </a:r>
            <a:r>
              <a:rPr lang="en-GB" sz="2400" dirty="0" err="1">
                <a:solidFill>
                  <a:schemeClr val="tx2"/>
                </a:solidFill>
              </a:rPr>
              <a:t>autore</a:t>
            </a:r>
            <a:r>
              <a:rPr lang="en-GB" sz="2400" dirty="0">
                <a:solidFill>
                  <a:schemeClr val="tx2"/>
                </a:solidFill>
              </a:rPr>
              <a:t> e </a:t>
            </a:r>
            <a:r>
              <a:rPr lang="en-GB" sz="2400" dirty="0" err="1">
                <a:solidFill>
                  <a:schemeClr val="tx2"/>
                </a:solidFill>
              </a:rPr>
              <a:t>Ambito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della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presentazione</a:t>
            </a:r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Seconda</a:t>
            </a:r>
            <a:r>
              <a:rPr lang="en-GB" sz="2400" dirty="0">
                <a:solidFill>
                  <a:schemeClr val="tx2"/>
                </a:solidFill>
              </a:rPr>
              <a:t> diapositive con </a:t>
            </a:r>
            <a:r>
              <a:rPr lang="en-GB" sz="2400" dirty="0" err="1">
                <a:solidFill>
                  <a:schemeClr val="tx2"/>
                </a:solidFill>
              </a:rPr>
              <a:t>indice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degli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argomenti</a:t>
            </a:r>
            <a:r>
              <a:rPr lang="en-GB" sz="2400" dirty="0">
                <a:solidFill>
                  <a:schemeClr val="tx2"/>
                </a:solidFill>
              </a:rPr>
              <a:t> (outline)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Sviluppo</a:t>
            </a:r>
            <a:r>
              <a:rPr lang="en-GB" sz="2400" dirty="0">
                <a:solidFill>
                  <a:schemeClr val="tx2"/>
                </a:solidFill>
              </a:rPr>
              <a:t> secondo </a:t>
            </a:r>
            <a:r>
              <a:rPr lang="en-GB" sz="2400" dirty="0" err="1">
                <a:solidFill>
                  <a:schemeClr val="tx2"/>
                </a:solidFill>
              </a:rPr>
              <a:t>l’indice</a:t>
            </a:r>
            <a:r>
              <a:rPr lang="en-GB" sz="2400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Diapositiva</a:t>
            </a:r>
            <a:r>
              <a:rPr lang="en-GB" sz="2400" dirty="0">
                <a:solidFill>
                  <a:schemeClr val="tx2"/>
                </a:solidFill>
              </a:rPr>
              <a:t> finale con conclusion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</a:rPr>
              <a:t>Ultima diapositive con </a:t>
            </a:r>
            <a:r>
              <a:rPr lang="en-GB" sz="2400" dirty="0" err="1">
                <a:solidFill>
                  <a:schemeClr val="tx2"/>
                </a:solidFill>
              </a:rPr>
              <a:t>riferimenti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bibliografici</a:t>
            </a:r>
            <a:r>
              <a:rPr lang="en-GB" sz="2400" dirty="0">
                <a:solidFill>
                  <a:schemeClr val="tx2"/>
                </a:solidFill>
              </a:rPr>
              <a:t> e </a:t>
            </a:r>
            <a:r>
              <a:rPr lang="en-GB" sz="2400" dirty="0" err="1">
                <a:solidFill>
                  <a:schemeClr val="tx2"/>
                </a:solidFill>
              </a:rPr>
              <a:t>sorgenti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dell’informazione</a:t>
            </a:r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</a:rPr>
              <a:t>Diapositive: </a:t>
            </a:r>
            <a:r>
              <a:rPr lang="en-GB" sz="2400" dirty="0" err="1">
                <a:solidFill>
                  <a:schemeClr val="tx2"/>
                </a:solidFill>
              </a:rPr>
              <a:t>poco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testo</a:t>
            </a:r>
            <a:r>
              <a:rPr lang="en-GB" sz="2400" dirty="0">
                <a:solidFill>
                  <a:schemeClr val="tx2"/>
                </a:solidFill>
              </a:rPr>
              <a:t>, in forma di </a:t>
            </a:r>
            <a:r>
              <a:rPr lang="en-GB" sz="2400" dirty="0" err="1">
                <a:solidFill>
                  <a:schemeClr val="tx2"/>
                </a:solidFill>
              </a:rPr>
              <a:t>titoli</a:t>
            </a:r>
            <a:r>
              <a:rPr lang="en-GB" sz="2400" dirty="0">
                <a:solidFill>
                  <a:schemeClr val="tx2"/>
                </a:solidFill>
              </a:rPr>
              <a:t> o </a:t>
            </a:r>
            <a:r>
              <a:rPr lang="en-GB" sz="2400" dirty="0" err="1">
                <a:solidFill>
                  <a:schemeClr val="tx2"/>
                </a:solidFill>
              </a:rPr>
              <a:t>lista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argomenti</a:t>
            </a:r>
            <a:r>
              <a:rPr lang="en-GB" sz="2400" dirty="0">
                <a:solidFill>
                  <a:schemeClr val="tx2"/>
                </a:solidFill>
              </a:rPr>
              <a:t> (non </a:t>
            </a:r>
            <a:r>
              <a:rPr lang="en-GB" sz="2400" dirty="0" err="1">
                <a:solidFill>
                  <a:schemeClr val="tx2"/>
                </a:solidFill>
              </a:rPr>
              <a:t>sviluppare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concetti</a:t>
            </a:r>
            <a:r>
              <a:rPr lang="en-GB" sz="2400" dirty="0">
                <a:solidFill>
                  <a:schemeClr val="tx2"/>
                </a:solidFill>
              </a:rPr>
              <a:t> in forma </a:t>
            </a:r>
            <a:r>
              <a:rPr lang="en-GB" sz="2400" dirty="0" err="1">
                <a:solidFill>
                  <a:schemeClr val="tx2"/>
                </a:solidFill>
              </a:rPr>
              <a:t>scritta</a:t>
            </a:r>
            <a:r>
              <a:rPr lang="en-GB" sz="2400" dirty="0">
                <a:solidFill>
                  <a:schemeClr val="tx2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È</a:t>
            </a:r>
            <a:r>
              <a:rPr lang="en-GB" sz="2400" dirty="0">
                <a:solidFill>
                  <a:schemeClr val="tx2"/>
                </a:solidFill>
              </a:rPr>
              <a:t> utile </a:t>
            </a:r>
            <a:r>
              <a:rPr lang="en-GB" sz="2400" dirty="0" err="1">
                <a:solidFill>
                  <a:schemeClr val="tx2"/>
                </a:solidFill>
              </a:rPr>
              <a:t>numerare</a:t>
            </a:r>
            <a:r>
              <a:rPr lang="en-GB" sz="2400" dirty="0">
                <a:solidFill>
                  <a:schemeClr val="tx2"/>
                </a:solidFill>
              </a:rPr>
              <a:t> le diapositive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</a:rPr>
              <a:t>Non </a:t>
            </a:r>
            <a:r>
              <a:rPr lang="en-GB" sz="2400" dirty="0" err="1">
                <a:solidFill>
                  <a:schemeClr val="tx2"/>
                </a:solidFill>
              </a:rPr>
              <a:t>eccedere</a:t>
            </a:r>
            <a:r>
              <a:rPr lang="en-GB" sz="2400" dirty="0">
                <a:solidFill>
                  <a:schemeClr val="tx2"/>
                </a:solidFill>
              </a:rPr>
              <a:t> in </a:t>
            </a:r>
            <a:r>
              <a:rPr lang="en-GB" sz="2400" dirty="0" err="1">
                <a:solidFill>
                  <a:schemeClr val="tx2"/>
                </a:solidFill>
              </a:rPr>
              <a:t>elaborazioni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grafiche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40B03-A2A5-8344-A49F-0EF63A4A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5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403D63-7865-7C4D-BC0F-2FC879E7FCD2}"/>
              </a:ext>
            </a:extLst>
          </p:cNvPr>
          <p:cNvSpPr txBox="1"/>
          <p:nvPr/>
        </p:nvSpPr>
        <p:spPr>
          <a:xfrm>
            <a:off x="304800" y="537269"/>
            <a:ext cx="8534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PRESENTAZIONE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Usate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uno</a:t>
            </a:r>
            <a:r>
              <a:rPr lang="en-GB" sz="2400" dirty="0">
                <a:solidFill>
                  <a:schemeClr val="tx2"/>
                </a:solidFill>
              </a:rPr>
              <a:t> ‘stile’ </a:t>
            </a:r>
            <a:r>
              <a:rPr lang="en-GB" sz="2400" dirty="0" err="1">
                <a:solidFill>
                  <a:schemeClr val="tx2"/>
                </a:solidFill>
              </a:rPr>
              <a:t>grafico</a:t>
            </a:r>
            <a:r>
              <a:rPr lang="en-GB" sz="2400" dirty="0">
                <a:solidFill>
                  <a:schemeClr val="tx2"/>
                </a:solidFill>
              </a:rPr>
              <a:t> (font, </a:t>
            </a:r>
            <a:r>
              <a:rPr lang="en-GB" sz="2400" dirty="0" err="1">
                <a:solidFill>
                  <a:schemeClr val="tx2"/>
                </a:solidFill>
              </a:rPr>
              <a:t>caratteri</a:t>
            </a:r>
            <a:r>
              <a:rPr lang="en-GB" sz="2400" dirty="0">
                <a:solidFill>
                  <a:schemeClr val="tx2"/>
                </a:solidFill>
              </a:rPr>
              <a:t>….)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Caratteri</a:t>
            </a:r>
            <a:r>
              <a:rPr lang="en-GB" sz="2400" dirty="0">
                <a:solidFill>
                  <a:schemeClr val="tx2"/>
                </a:solidFill>
              </a:rPr>
              <a:t> del </a:t>
            </a:r>
            <a:r>
              <a:rPr lang="en-GB" sz="2400" dirty="0" err="1">
                <a:solidFill>
                  <a:schemeClr val="tx2"/>
                </a:solidFill>
              </a:rPr>
              <a:t>testo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drandi</a:t>
            </a:r>
            <a:r>
              <a:rPr lang="en-GB" sz="2400" dirty="0">
                <a:solidFill>
                  <a:schemeClr val="tx2"/>
                </a:solidFill>
              </a:rPr>
              <a:t> (</a:t>
            </a:r>
            <a:r>
              <a:rPr lang="en-GB" sz="2400" dirty="0" err="1">
                <a:solidFill>
                  <a:schemeClr val="tx2"/>
                </a:solidFill>
              </a:rPr>
              <a:t>minimo</a:t>
            </a:r>
            <a:r>
              <a:rPr lang="en-GB" sz="2400" dirty="0">
                <a:solidFill>
                  <a:schemeClr val="tx2"/>
                </a:solidFill>
              </a:rPr>
              <a:t> 18 </a:t>
            </a:r>
            <a:r>
              <a:rPr lang="en-GB" sz="2400" dirty="0" err="1">
                <a:solidFill>
                  <a:schemeClr val="tx2"/>
                </a:solidFill>
              </a:rPr>
              <a:t>pt</a:t>
            </a:r>
            <a:r>
              <a:rPr lang="en-GB" sz="2400" dirty="0">
                <a:solidFill>
                  <a:schemeClr val="tx2"/>
                </a:solidFill>
              </a:rPr>
              <a:t>)  [</a:t>
            </a:r>
            <a:r>
              <a:rPr lang="en-GB" sz="2400" i="1" dirty="0" err="1">
                <a:solidFill>
                  <a:schemeClr val="tx2"/>
                </a:solidFill>
              </a:rPr>
              <a:t>questo</a:t>
            </a:r>
            <a:r>
              <a:rPr lang="en-GB" sz="2400" i="1" dirty="0">
                <a:solidFill>
                  <a:schemeClr val="tx2"/>
                </a:solidFill>
              </a:rPr>
              <a:t> </a:t>
            </a:r>
            <a:r>
              <a:rPr lang="en-GB" sz="2400" i="1" dirty="0" err="1">
                <a:solidFill>
                  <a:schemeClr val="tx2"/>
                </a:solidFill>
              </a:rPr>
              <a:t>è</a:t>
            </a:r>
            <a:r>
              <a:rPr lang="en-GB" sz="2400" i="1" dirty="0">
                <a:solidFill>
                  <a:schemeClr val="tx2"/>
                </a:solidFill>
              </a:rPr>
              <a:t> 24 </a:t>
            </a:r>
            <a:r>
              <a:rPr lang="en-GB" sz="2400" i="1" dirty="0" err="1">
                <a:solidFill>
                  <a:schemeClr val="tx2"/>
                </a:solidFill>
              </a:rPr>
              <a:t>punti</a:t>
            </a:r>
            <a:r>
              <a:rPr lang="en-GB" sz="2400" dirty="0">
                <a:solidFill>
                  <a:schemeClr val="tx2"/>
                </a:solidFill>
              </a:rPr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Poche</a:t>
            </a:r>
            <a:r>
              <a:rPr lang="en-GB" sz="2400" dirty="0">
                <a:solidFill>
                  <a:schemeClr val="tx2"/>
                </a:solidFill>
              </a:rPr>
              <a:t> figure e </a:t>
            </a:r>
            <a:r>
              <a:rPr lang="en-GB" sz="2400" dirty="0" err="1">
                <a:solidFill>
                  <a:schemeClr val="tx2"/>
                </a:solidFill>
              </a:rPr>
              <a:t>chiare</a:t>
            </a:r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Assicurarsi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che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siano</a:t>
            </a:r>
            <a:r>
              <a:rPr lang="en-GB" sz="2400" dirty="0">
                <a:solidFill>
                  <a:schemeClr val="tx2"/>
                </a:solidFill>
              </a:rPr>
              <a:t> ben </a:t>
            </a:r>
            <a:r>
              <a:rPr lang="en-GB" sz="2400" dirty="0" err="1">
                <a:solidFill>
                  <a:schemeClr val="tx2"/>
                </a:solidFill>
              </a:rPr>
              <a:t>visibili</a:t>
            </a:r>
            <a:r>
              <a:rPr lang="en-GB" sz="2400" dirty="0">
                <a:solidFill>
                  <a:schemeClr val="tx2"/>
                </a:solidFill>
              </a:rPr>
              <a:t> le </a:t>
            </a:r>
            <a:r>
              <a:rPr lang="en-GB" sz="2400" dirty="0" err="1">
                <a:solidFill>
                  <a:schemeClr val="tx2"/>
                </a:solidFill>
              </a:rPr>
              <a:t>unità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misura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degli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assi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diagrammi</a:t>
            </a:r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Assicurarsi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sapere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commentare</a:t>
            </a:r>
            <a:r>
              <a:rPr lang="en-GB" sz="2400" dirty="0">
                <a:solidFill>
                  <a:schemeClr val="tx2"/>
                </a:solidFill>
              </a:rPr>
              <a:t> o </a:t>
            </a:r>
            <a:r>
              <a:rPr lang="en-GB" sz="2400" dirty="0" err="1">
                <a:solidFill>
                  <a:schemeClr val="tx2"/>
                </a:solidFill>
              </a:rPr>
              <a:t>spiegare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qualsiasi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informazione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inserita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nelle</a:t>
            </a:r>
            <a:r>
              <a:rPr lang="en-GB" sz="2400" dirty="0">
                <a:solidFill>
                  <a:schemeClr val="tx2"/>
                </a:solidFill>
              </a:rPr>
              <a:t> diapositive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Indicare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sempre</a:t>
            </a:r>
            <a:r>
              <a:rPr lang="en-GB" sz="2400" dirty="0">
                <a:solidFill>
                  <a:schemeClr val="tx2"/>
                </a:solidFill>
              </a:rPr>
              <a:t> la </a:t>
            </a:r>
            <a:r>
              <a:rPr lang="en-GB" sz="2400" dirty="0" err="1">
                <a:solidFill>
                  <a:schemeClr val="tx2"/>
                </a:solidFill>
              </a:rPr>
              <a:t>sorgente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delle</a:t>
            </a:r>
            <a:r>
              <a:rPr lang="en-GB" sz="2400" dirty="0">
                <a:solidFill>
                  <a:schemeClr val="tx2"/>
                </a:solidFill>
              </a:rPr>
              <a:t> figure (ad </a:t>
            </a:r>
            <a:r>
              <a:rPr lang="en-GB" sz="2400" dirty="0" err="1">
                <a:solidFill>
                  <a:schemeClr val="tx2"/>
                </a:solidFill>
              </a:rPr>
              <a:t>esempio</a:t>
            </a:r>
            <a:r>
              <a:rPr lang="en-GB" sz="2400" dirty="0">
                <a:solidFill>
                  <a:schemeClr val="tx2"/>
                </a:solidFill>
              </a:rPr>
              <a:t> ‘da Rossi et al., 2010) </a:t>
            </a:r>
            <a:r>
              <a:rPr lang="en-GB" sz="2400" dirty="0" err="1">
                <a:solidFill>
                  <a:schemeClr val="tx2"/>
                </a:solidFill>
              </a:rPr>
              <a:t>ed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inserire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il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riferimento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bibliografico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nella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lista</a:t>
            </a:r>
            <a:r>
              <a:rPr lang="en-GB" sz="2400" dirty="0">
                <a:solidFill>
                  <a:schemeClr val="tx2"/>
                </a:solidFill>
              </a:rPr>
              <a:t> finale.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tx2"/>
                </a:solidFill>
              </a:rPr>
              <a:t>Provate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più</a:t>
            </a:r>
            <a:r>
              <a:rPr lang="en-GB" sz="2400" dirty="0">
                <a:solidFill>
                  <a:schemeClr val="tx2"/>
                </a:solidFill>
              </a:rPr>
              <a:t> volte la </a:t>
            </a:r>
            <a:r>
              <a:rPr lang="en-GB" sz="2400" dirty="0" err="1">
                <a:solidFill>
                  <a:schemeClr val="tx2"/>
                </a:solidFill>
              </a:rPr>
              <a:t>presentazione</a:t>
            </a:r>
            <a:r>
              <a:rPr lang="en-GB" sz="2400" dirty="0">
                <a:solidFill>
                  <a:schemeClr val="tx2"/>
                </a:solidFill>
              </a:rPr>
              <a:t> per stare </a:t>
            </a:r>
            <a:r>
              <a:rPr lang="en-GB" sz="2400" dirty="0" err="1">
                <a:solidFill>
                  <a:schemeClr val="tx2"/>
                </a:solidFill>
              </a:rPr>
              <a:t>nei</a:t>
            </a:r>
            <a:r>
              <a:rPr lang="en-GB" sz="2400" dirty="0">
                <a:solidFill>
                  <a:schemeClr val="tx2"/>
                </a:solidFill>
              </a:rPr>
              <a:t> tempi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</a:rPr>
              <a:t>Se </a:t>
            </a:r>
            <a:r>
              <a:rPr lang="en-GB" sz="2400" dirty="0" err="1">
                <a:solidFill>
                  <a:schemeClr val="tx2"/>
                </a:solidFill>
              </a:rPr>
              <a:t>andate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lunghi</a:t>
            </a:r>
            <a:r>
              <a:rPr lang="en-GB" sz="2400" dirty="0">
                <a:solidFill>
                  <a:schemeClr val="tx2"/>
                </a:solidFill>
              </a:rPr>
              <a:t> e </a:t>
            </a:r>
            <a:r>
              <a:rPr lang="en-GB" sz="2400" dirty="0" err="1">
                <a:solidFill>
                  <a:schemeClr val="tx2"/>
                </a:solidFill>
              </a:rPr>
              <a:t>dovete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concludere</a:t>
            </a:r>
            <a:r>
              <a:rPr lang="en-GB" sz="2400" dirty="0">
                <a:solidFill>
                  <a:schemeClr val="tx2"/>
                </a:solidFill>
              </a:rPr>
              <a:t>, non accelerate la </a:t>
            </a:r>
            <a:r>
              <a:rPr lang="en-GB" sz="2400" dirty="0" err="1">
                <a:solidFill>
                  <a:schemeClr val="tx2"/>
                </a:solidFill>
              </a:rPr>
              <a:t>parlata</a:t>
            </a:r>
            <a:r>
              <a:rPr lang="en-GB" sz="2400" dirty="0">
                <a:solidFill>
                  <a:schemeClr val="tx2"/>
                </a:solidFill>
              </a:rPr>
              <a:t>. </a:t>
            </a:r>
            <a:r>
              <a:rPr lang="en-GB" sz="2400" dirty="0" err="1">
                <a:solidFill>
                  <a:schemeClr val="tx2"/>
                </a:solidFill>
              </a:rPr>
              <a:t>Tagliate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argomenti</a:t>
            </a:r>
            <a:r>
              <a:rPr lang="en-GB" sz="2400" dirty="0">
                <a:solidFill>
                  <a:schemeClr val="tx2"/>
                </a:solidFill>
              </a:rPr>
              <a:t> o diapositive senza </a:t>
            </a:r>
            <a:r>
              <a:rPr lang="en-GB" sz="2400" dirty="0" err="1">
                <a:solidFill>
                  <a:schemeClr val="tx2"/>
                </a:solidFill>
              </a:rPr>
              <a:t>enfatizzare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troppo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il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taglio</a:t>
            </a:r>
            <a:r>
              <a:rPr lang="en-GB" sz="2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2EEB9A-D63C-B14A-B649-6EAB0518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9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F892B0-4DAF-854E-A9E2-529650A96E5E}"/>
              </a:ext>
            </a:extLst>
          </p:cNvPr>
          <p:cNvSpPr txBox="1"/>
          <p:nvPr/>
        </p:nvSpPr>
        <p:spPr>
          <a:xfrm>
            <a:off x="352543" y="1127760"/>
            <a:ext cx="84561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chemeClr val="tx2"/>
                </a:solidFill>
              </a:rPr>
              <a:t>Spesso</a:t>
            </a:r>
            <a:r>
              <a:rPr lang="en-GB" sz="2400" dirty="0">
                <a:solidFill>
                  <a:schemeClr val="tx2"/>
                </a:solidFill>
              </a:rPr>
              <a:t> un </a:t>
            </a:r>
            <a:r>
              <a:rPr lang="en-GB" sz="2400" dirty="0" err="1">
                <a:solidFill>
                  <a:schemeClr val="tx2"/>
                </a:solidFill>
              </a:rPr>
              <a:t>lavoro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commissionato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anche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nel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settore</a:t>
            </a:r>
            <a:r>
              <a:rPr lang="en-GB" sz="2400" dirty="0">
                <a:solidFill>
                  <a:schemeClr val="tx2"/>
                </a:solidFill>
              </a:rPr>
              <a:t> private, </a:t>
            </a:r>
            <a:r>
              <a:rPr lang="en-GB" sz="2400" dirty="0" err="1">
                <a:solidFill>
                  <a:schemeClr val="tx2"/>
                </a:solidFill>
              </a:rPr>
              <a:t>viene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presentato</a:t>
            </a:r>
            <a:r>
              <a:rPr lang="en-GB" sz="2400" dirty="0">
                <a:solidFill>
                  <a:schemeClr val="tx2"/>
                </a:solidFill>
              </a:rPr>
              <a:t> in forma di ‘report’ e </a:t>
            </a:r>
            <a:r>
              <a:rPr lang="en-GB" sz="2400" dirty="0" err="1">
                <a:solidFill>
                  <a:schemeClr val="tx2"/>
                </a:solidFill>
              </a:rPr>
              <a:t>presentazione</a:t>
            </a:r>
            <a:r>
              <a:rPr lang="en-GB" sz="2400" dirty="0">
                <a:solidFill>
                  <a:schemeClr val="tx2"/>
                </a:solidFill>
              </a:rPr>
              <a:t> di diapositive, o </a:t>
            </a:r>
            <a:r>
              <a:rPr lang="en-GB" sz="2400" dirty="0" err="1">
                <a:solidFill>
                  <a:schemeClr val="tx2"/>
                </a:solidFill>
              </a:rPr>
              <a:t>addirittura</a:t>
            </a:r>
            <a:r>
              <a:rPr lang="en-GB" sz="2400" dirty="0">
                <a:solidFill>
                  <a:schemeClr val="tx2"/>
                </a:solidFill>
              </a:rPr>
              <a:t> solo come </a:t>
            </a:r>
            <a:r>
              <a:rPr lang="en-GB" sz="2400" dirty="0" err="1">
                <a:solidFill>
                  <a:schemeClr val="tx2"/>
                </a:solidFill>
              </a:rPr>
              <a:t>presentazione</a:t>
            </a:r>
            <a:r>
              <a:rPr lang="en-GB" sz="2400" dirty="0">
                <a:solidFill>
                  <a:schemeClr val="tx2"/>
                </a:solidFill>
              </a:rPr>
              <a:t> di diapositive. La </a:t>
            </a:r>
            <a:r>
              <a:rPr lang="en-GB" sz="2400" dirty="0" err="1">
                <a:solidFill>
                  <a:schemeClr val="tx2"/>
                </a:solidFill>
              </a:rPr>
              <a:t>presentazione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deve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essere</a:t>
            </a:r>
            <a:r>
              <a:rPr lang="en-GB" sz="2400" dirty="0">
                <a:solidFill>
                  <a:schemeClr val="tx2"/>
                </a:solidFill>
              </a:rPr>
              <a:t> un </a:t>
            </a:r>
            <a:r>
              <a:rPr lang="en-GB" sz="2400" dirty="0" err="1">
                <a:solidFill>
                  <a:schemeClr val="tx2"/>
                </a:solidFill>
              </a:rPr>
              <a:t>documento</a:t>
            </a:r>
            <a:r>
              <a:rPr lang="en-GB" sz="2400" dirty="0">
                <a:solidFill>
                  <a:schemeClr val="tx2"/>
                </a:solidFill>
              </a:rPr>
              <a:t> ben </a:t>
            </a:r>
            <a:r>
              <a:rPr lang="en-GB" sz="2400" dirty="0" err="1">
                <a:solidFill>
                  <a:schemeClr val="tx2"/>
                </a:solidFill>
              </a:rPr>
              <a:t>curato</a:t>
            </a:r>
            <a:r>
              <a:rPr lang="en-GB" sz="2400" dirty="0">
                <a:solidFill>
                  <a:schemeClr val="tx2"/>
                </a:solidFill>
              </a:rPr>
              <a:t>.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err="1">
                <a:solidFill>
                  <a:schemeClr val="tx2"/>
                </a:solidFill>
              </a:rPr>
              <a:t>Alla</a:t>
            </a:r>
            <a:r>
              <a:rPr lang="en-GB" sz="2400" dirty="0">
                <a:solidFill>
                  <a:schemeClr val="tx2"/>
                </a:solidFill>
              </a:rPr>
              <a:t> fine </a:t>
            </a:r>
            <a:r>
              <a:rPr lang="en-GB" sz="2400" dirty="0" err="1">
                <a:solidFill>
                  <a:schemeClr val="tx2"/>
                </a:solidFill>
              </a:rPr>
              <a:t>della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presentazioni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seguono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domande</a:t>
            </a:r>
            <a:r>
              <a:rPr lang="en-GB" sz="2400" dirty="0">
                <a:solidFill>
                  <a:schemeClr val="tx2"/>
                </a:solidFill>
              </a:rPr>
              <a:t>/</a:t>
            </a:r>
            <a:r>
              <a:rPr lang="en-GB" sz="2400" dirty="0" err="1">
                <a:solidFill>
                  <a:schemeClr val="tx2"/>
                </a:solidFill>
              </a:rPr>
              <a:t>commenti</a:t>
            </a:r>
            <a:r>
              <a:rPr lang="en-GB" sz="2400" dirty="0">
                <a:solidFill>
                  <a:schemeClr val="tx2"/>
                </a:solidFill>
              </a:rPr>
              <a:t> come se </a:t>
            </a:r>
            <a:r>
              <a:rPr lang="en-GB" sz="2400" dirty="0" err="1">
                <a:solidFill>
                  <a:schemeClr val="tx2"/>
                </a:solidFill>
              </a:rPr>
              <a:t>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trattasse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una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presentaione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formale</a:t>
            </a:r>
            <a:r>
              <a:rPr lang="en-GB" sz="2400" dirty="0">
                <a:solidFill>
                  <a:schemeClr val="tx2"/>
                </a:solidFill>
              </a:rPr>
              <a:t> in </a:t>
            </a:r>
            <a:r>
              <a:rPr lang="en-GB" sz="2400" dirty="0" err="1">
                <a:solidFill>
                  <a:schemeClr val="tx2"/>
                </a:solidFill>
              </a:rPr>
              <a:t>ambito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ricerca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scientifica</a:t>
            </a:r>
            <a:r>
              <a:rPr lang="en-GB" sz="2400" dirty="0">
                <a:solidFill>
                  <a:schemeClr val="tx2"/>
                </a:solidFill>
              </a:rPr>
              <a:t> o di un </a:t>
            </a:r>
            <a:r>
              <a:rPr lang="en-GB" sz="2400" dirty="0" err="1">
                <a:solidFill>
                  <a:schemeClr val="tx2"/>
                </a:solidFill>
              </a:rPr>
              <a:t>lavoro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privato</a:t>
            </a:r>
            <a:r>
              <a:rPr lang="en-GB" sz="2400" dirty="0">
                <a:solidFill>
                  <a:schemeClr val="tx2"/>
                </a:solidFill>
              </a:rPr>
              <a:t>.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Non ci </a:t>
            </a:r>
            <a:r>
              <a:rPr lang="en-GB" sz="2400" dirty="0" err="1">
                <a:solidFill>
                  <a:schemeClr val="tx2"/>
                </a:solidFill>
              </a:rPr>
              <a:t>saranno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domande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vere</a:t>
            </a:r>
            <a:r>
              <a:rPr lang="en-GB" sz="2400" dirty="0">
                <a:solidFill>
                  <a:schemeClr val="tx2"/>
                </a:solidFill>
              </a:rPr>
              <a:t> e </a:t>
            </a:r>
            <a:r>
              <a:rPr lang="en-GB" sz="2400" dirty="0" err="1">
                <a:solidFill>
                  <a:schemeClr val="tx2"/>
                </a:solidFill>
              </a:rPr>
              <a:t>proprie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sugli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argomenti</a:t>
            </a:r>
            <a:r>
              <a:rPr lang="en-GB" sz="2400" dirty="0">
                <a:solidFill>
                  <a:schemeClr val="tx2"/>
                </a:solidFill>
              </a:rPr>
              <a:t> del </a:t>
            </a:r>
            <a:r>
              <a:rPr lang="en-GB" sz="2400" dirty="0" err="1">
                <a:solidFill>
                  <a:schemeClr val="tx2"/>
                </a:solidFill>
              </a:rPr>
              <a:t>corso</a:t>
            </a:r>
            <a:r>
              <a:rPr lang="en-GB" sz="2400" dirty="0">
                <a:solidFill>
                  <a:schemeClr val="tx2"/>
                </a:solidFill>
              </a:rPr>
              <a:t>, ma la discussion </a:t>
            </a:r>
            <a:r>
              <a:rPr lang="en-GB" sz="2400" dirty="0" err="1">
                <a:solidFill>
                  <a:schemeClr val="tx2"/>
                </a:solidFill>
              </a:rPr>
              <a:t>potrà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portare</a:t>
            </a:r>
            <a:r>
              <a:rPr lang="en-GB" sz="2400" dirty="0">
                <a:solidFill>
                  <a:schemeClr val="tx2"/>
                </a:solidFill>
              </a:rPr>
              <a:t> a </a:t>
            </a:r>
            <a:r>
              <a:rPr lang="en-GB" sz="2400" dirty="0" err="1">
                <a:solidFill>
                  <a:schemeClr val="tx2"/>
                </a:solidFill>
              </a:rPr>
              <a:t>qualsiasi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arogmento</a:t>
            </a:r>
            <a:r>
              <a:rPr lang="en-GB" sz="2400" dirty="0">
                <a:solidFill>
                  <a:schemeClr val="tx2"/>
                </a:solidFill>
              </a:rPr>
              <a:t> del </a:t>
            </a:r>
            <a:r>
              <a:rPr lang="en-GB" sz="2400" dirty="0" err="1">
                <a:solidFill>
                  <a:schemeClr val="tx2"/>
                </a:solidFill>
              </a:rPr>
              <a:t>corso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collegato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alla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presentazione</a:t>
            </a:r>
            <a:r>
              <a:rPr lang="en-GB" sz="2400" dirty="0">
                <a:solidFill>
                  <a:schemeClr val="tx2"/>
                </a:solidFill>
              </a:rPr>
              <a:t>. &gt;&gt;&gt;&gt; </a:t>
            </a:r>
            <a:r>
              <a:rPr lang="en-GB" sz="2400" dirty="0" err="1">
                <a:solidFill>
                  <a:schemeClr val="tx2"/>
                </a:solidFill>
              </a:rPr>
              <a:t>rivedete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il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materiale</a:t>
            </a:r>
            <a:r>
              <a:rPr lang="en-GB" sz="2400" dirty="0">
                <a:solidFill>
                  <a:schemeClr val="tx2"/>
                </a:solidFill>
              </a:rPr>
              <a:t> del </a:t>
            </a:r>
            <a:r>
              <a:rPr lang="en-GB" sz="2400" dirty="0" err="1">
                <a:solidFill>
                  <a:schemeClr val="tx2"/>
                </a:solidFill>
              </a:rPr>
              <a:t>corso</a:t>
            </a:r>
            <a:r>
              <a:rPr lang="en-GB" sz="2400" dirty="0">
                <a:solidFill>
                  <a:schemeClr val="tx2"/>
                </a:solidFill>
              </a:rPr>
              <a:t> e </a:t>
            </a:r>
            <a:r>
              <a:rPr lang="en-GB" sz="2400" dirty="0" err="1">
                <a:solidFill>
                  <a:schemeClr val="tx2"/>
                </a:solidFill>
              </a:rPr>
              <a:t>soprattutto</a:t>
            </a:r>
            <a:r>
              <a:rPr lang="en-GB" sz="2400" dirty="0">
                <a:solidFill>
                  <a:schemeClr val="tx2"/>
                </a:solidFill>
              </a:rPr>
              <a:t> I </a:t>
            </a:r>
            <a:r>
              <a:rPr lang="en-GB" sz="2400" dirty="0" err="1">
                <a:solidFill>
                  <a:schemeClr val="tx2"/>
                </a:solidFill>
              </a:rPr>
              <a:t>concetti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fondamentali</a:t>
            </a:r>
            <a:r>
              <a:rPr lang="en-GB" sz="2400" dirty="0">
                <a:solidFill>
                  <a:schemeClr val="tx2"/>
                </a:solidFill>
              </a:rPr>
              <a:t> e le ‘</a:t>
            </a:r>
            <a:r>
              <a:rPr lang="en-GB" sz="2400" dirty="0" err="1">
                <a:solidFill>
                  <a:schemeClr val="tx2"/>
                </a:solidFill>
              </a:rPr>
              <a:t>dimensioni</a:t>
            </a:r>
            <a:r>
              <a:rPr lang="en-GB" sz="2400" dirty="0">
                <a:solidFill>
                  <a:schemeClr val="tx2"/>
                </a:solidFill>
              </a:rPr>
              <a:t>’ </a:t>
            </a:r>
            <a:r>
              <a:rPr lang="en-GB" sz="2400" dirty="0" err="1">
                <a:solidFill>
                  <a:schemeClr val="tx2"/>
                </a:solidFill>
              </a:rPr>
              <a:t>dei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processi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che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abbiamo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descritto</a:t>
            </a:r>
            <a:endParaRPr lang="en-GB" sz="2400" dirty="0">
              <a:solidFill>
                <a:schemeClr val="tx2"/>
              </a:solidFill>
            </a:endParaRPr>
          </a:p>
          <a:p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452AF-8368-A043-A7A9-1B4921C5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9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61F2C-4483-064A-89EB-DBE7DCD7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374D-EC32-954D-A389-597DD6D8D1C1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A05B2C-B5FD-2743-B33A-38358366262B}"/>
              </a:ext>
            </a:extLst>
          </p:cNvPr>
          <p:cNvSpPr txBox="1"/>
          <p:nvPr/>
        </p:nvSpPr>
        <p:spPr>
          <a:xfrm>
            <a:off x="731520" y="1397675"/>
            <a:ext cx="74910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DATE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2 </a:t>
            </a:r>
            <a:r>
              <a:rPr lang="en-GB" sz="2400" dirty="0" err="1">
                <a:solidFill>
                  <a:schemeClr val="tx2"/>
                </a:solidFill>
              </a:rPr>
              <a:t>appelli</a:t>
            </a:r>
            <a:r>
              <a:rPr lang="en-GB" sz="2400" dirty="0">
                <a:solidFill>
                  <a:schemeClr val="tx2"/>
                </a:solidFill>
              </a:rPr>
              <a:t> in </a:t>
            </a:r>
            <a:r>
              <a:rPr lang="en-GB" sz="2400" dirty="0" err="1">
                <a:solidFill>
                  <a:schemeClr val="tx2"/>
                </a:solidFill>
              </a:rPr>
              <a:t>febbraio</a:t>
            </a:r>
            <a:endParaRPr lang="en-GB" sz="2400" dirty="0">
              <a:solidFill>
                <a:schemeClr val="tx2"/>
              </a:solidFill>
            </a:endParaRP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Poi date da </a:t>
            </a:r>
            <a:r>
              <a:rPr lang="en-GB" sz="2400" dirty="0" err="1">
                <a:solidFill>
                  <a:schemeClr val="tx2"/>
                </a:solidFill>
              </a:rPr>
              <a:t>concordare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assieme</a:t>
            </a:r>
            <a:r>
              <a:rPr lang="en-GB" sz="2400" dirty="0">
                <a:solidFill>
                  <a:schemeClr val="tx2"/>
                </a:solidFill>
              </a:rPr>
              <a:t>, ma non </a:t>
            </a:r>
            <a:r>
              <a:rPr lang="en-GB" sz="2400" dirty="0" err="1">
                <a:solidFill>
                  <a:schemeClr val="tx2"/>
                </a:solidFill>
              </a:rPr>
              <a:t>appelli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individuali</a:t>
            </a:r>
            <a:endParaRPr lang="en-GB" sz="2400" dirty="0">
              <a:solidFill>
                <a:schemeClr val="tx2"/>
              </a:solidFill>
            </a:endParaRP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Non </a:t>
            </a:r>
            <a:r>
              <a:rPr lang="en-GB" sz="2400" dirty="0" err="1">
                <a:solidFill>
                  <a:schemeClr val="tx2"/>
                </a:solidFill>
              </a:rPr>
              <a:t>si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dovrebbero</a:t>
            </a:r>
            <a:r>
              <a:rPr lang="en-GB" sz="2400" dirty="0">
                <a:solidFill>
                  <a:schemeClr val="tx2"/>
                </a:solidFill>
              </a:rPr>
              <a:t> fare </a:t>
            </a:r>
            <a:r>
              <a:rPr lang="en-GB" sz="2400" dirty="0" err="1">
                <a:solidFill>
                  <a:schemeClr val="tx2"/>
                </a:solidFill>
              </a:rPr>
              <a:t>esami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durante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i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err="1">
                <a:solidFill>
                  <a:schemeClr val="tx2"/>
                </a:solidFill>
              </a:rPr>
              <a:t>periodi</a:t>
            </a:r>
            <a:r>
              <a:rPr lang="en-GB" sz="2400" dirty="0">
                <a:solidFill>
                  <a:schemeClr val="tx2"/>
                </a:solidFill>
              </a:rPr>
              <a:t> di </a:t>
            </a:r>
            <a:r>
              <a:rPr lang="en-GB" sz="2400" dirty="0" err="1">
                <a:solidFill>
                  <a:schemeClr val="tx2"/>
                </a:solidFill>
              </a:rPr>
              <a:t>lezione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068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516</Words>
  <Application>Microsoft Macintosh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Barcelona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Angelo Camerlenghi</dc:creator>
  <cp:lastModifiedBy>Angelo Camerlenghi</cp:lastModifiedBy>
  <cp:revision>58</cp:revision>
  <dcterms:created xsi:type="dcterms:W3CDTF">2015-03-13T06:11:42Z</dcterms:created>
  <dcterms:modified xsi:type="dcterms:W3CDTF">2022-01-20T07:12:21Z</dcterms:modified>
</cp:coreProperties>
</file>