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6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Il titolo deve essere specifico e diretto. Usare il sottotitolo per fornire il contesto specifico del discorso.</a:t>
            </a: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-L'obiettivo è quello di attirare l'attenzione del gruppo di destinatari tramite una citazione, delle statistiche allarmanti o un evento particolare.  Non è necessario includere questi elementi nella diapositiva.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Usare i punti delle informazioni generali per aggiungere dettagli particolari o utili per la comprensione del contesto del discorso.</a:t>
            </a: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-Non leggere questi punti principali dalla presentazione PowerPoint, ma elaborarli durante il discorso.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Il titolo del 1° punto principale deve essere chiaro e conciso.  Ogni prova fornita deve essere riepilogata chiaramente e corredata da citazioni corrette.  Non basta semplicemente leggere la prova, occorre elaborarla quando necessario.  </a:t>
            </a: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[Digitare le note per l'elaborazione qui]</a:t>
            </a: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Passare al 2° punto principale e alla diapositiva successiva con un effetto di transizione.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Il titolo del 1° punto principale deve essere chiaro e conciso.  Ogni prova fornita deve essere riepilogata chiaramente e corredata da citazioni corrette.  Non basta semplicemente leggere la prova, occorre elaborarla quando necessario.  </a:t>
            </a: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[Digitare le note per l'elaborazione qui]</a:t>
            </a:r>
          </a:p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Passare al 2° punto principale e alla diapositiva successiva con un effetto di transizione.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/>
        </p:nvSpPr>
        <p:spPr>
          <a:xfrm>
            <a:off x="0" y="4818184"/>
            <a:ext cx="12192000" cy="20398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Figura a mano libera 6"/>
          <p:cNvSpPr/>
          <p:nvPr/>
        </p:nvSpPr>
        <p:spPr>
          <a:xfrm>
            <a:off x="-10602" y="-23012"/>
            <a:ext cx="12192002" cy="520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0361"/>
                </a:lnTo>
                <a:lnTo>
                  <a:pt x="3536" y="20361"/>
                </a:lnTo>
                <a:lnTo>
                  <a:pt x="4211" y="21547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80"/>
                </a:lnTo>
                <a:lnTo>
                  <a:pt x="4369" y="21547"/>
                </a:lnTo>
                <a:lnTo>
                  <a:pt x="5044" y="20361"/>
                </a:lnTo>
                <a:lnTo>
                  <a:pt x="21600" y="20361"/>
                </a:lnTo>
                <a:lnTo>
                  <a:pt x="2160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Titolo Testo"/>
          <p:cNvSpPr txBox="1">
            <a:spLocks noGrp="1"/>
          </p:cNvSpPr>
          <p:nvPr>
            <p:ph type="title"/>
          </p:nvPr>
        </p:nvSpPr>
        <p:spPr>
          <a:xfrm>
            <a:off x="810000" y="1449147"/>
            <a:ext cx="10572001" cy="2971052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Titolo Testo</a:t>
            </a:r>
          </a:p>
        </p:txBody>
      </p:sp>
      <p:sp>
        <p:nvSpPr>
          <p:cNvPr id="1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10000" y="5280847"/>
            <a:ext cx="10572001" cy="434975"/>
          </a:xfrm>
          <a:prstGeom prst="rect">
            <a:avLst/>
          </a:prstGeom>
        </p:spPr>
        <p:txBody>
          <a:bodyPr anchor="t"/>
          <a:lstStyle>
            <a:lvl1pPr marL="0" indent="0" algn="ctr">
              <a:buClrTx/>
              <a:buSzTx/>
              <a:buNone/>
              <a:defRPr sz="2400"/>
            </a:lvl1pPr>
            <a:lvl2pPr marL="0" indent="457200" algn="ctr">
              <a:buClrTx/>
              <a:buSzTx/>
              <a:buNone/>
              <a:defRPr sz="2400"/>
            </a:lvl2pPr>
            <a:lvl3pPr marL="0" indent="914400" algn="ctr">
              <a:buClrTx/>
              <a:buSzTx/>
              <a:buNone/>
              <a:defRPr sz="2400"/>
            </a:lvl3pPr>
            <a:lvl4pPr marL="0" indent="1371600" algn="ctr">
              <a:buClrTx/>
              <a:buSzTx/>
              <a:buNone/>
              <a:defRPr sz="2400"/>
            </a:lvl4pPr>
            <a:lvl5pPr marL="0" indent="1828800" algn="ctr">
              <a:buClrTx/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7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9588" y="108767"/>
            <a:ext cx="3453582" cy="1162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igura a mano libera 6"/>
          <p:cNvSpPr/>
          <p:nvPr/>
        </p:nvSpPr>
        <p:spPr>
          <a:xfrm>
            <a:off x="0" y="-1"/>
            <a:ext cx="12192002" cy="2185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Titolo Testo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1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14727" y="2174875"/>
            <a:ext cx="518985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87414" y="2174875"/>
            <a:ext cx="5194584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None/>
              <a:defRPr sz="2000"/>
            </a:pPr>
            <a:endParaRPr/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igura a mano libera 6"/>
          <p:cNvSpPr/>
          <p:nvPr/>
        </p:nvSpPr>
        <p:spPr>
          <a:xfrm>
            <a:off x="0" y="-1"/>
            <a:ext cx="12192002" cy="2185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Titolo Testo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5645" y="77206"/>
            <a:ext cx="648001" cy="6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gura a mano libera 6"/>
          <p:cNvSpPr/>
          <p:nvPr/>
        </p:nvSpPr>
        <p:spPr>
          <a:xfrm>
            <a:off x="1073151" y="446086"/>
            <a:ext cx="3547534" cy="2838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gradFill>
            <a:gsLst>
              <a:gs pos="0">
                <a:srgbClr val="6278B7"/>
              </a:gs>
              <a:gs pos="50000">
                <a:srgbClr val="4564B1"/>
              </a:gs>
              <a:gs pos="100000">
                <a:srgbClr val="3956A1"/>
              </a:gs>
            </a:gsLst>
            <a:lin ang="5400000"/>
          </a:gra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Titolo Testo"/>
          <p:cNvSpPr txBox="1">
            <a:spLocks noGrp="1"/>
          </p:cNvSpPr>
          <p:nvPr>
            <p:ph type="title"/>
          </p:nvPr>
        </p:nvSpPr>
        <p:spPr>
          <a:xfrm>
            <a:off x="1073150" y="446087"/>
            <a:ext cx="3547535" cy="2576513"/>
          </a:xfrm>
          <a:prstGeom prst="rect">
            <a:avLst/>
          </a:prstGeom>
          <a:solidFill>
            <a:srgbClr val="313A5B"/>
          </a:solidFill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15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855633" y="446087"/>
            <a:ext cx="6252634" cy="5414964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1073150" y="3022600"/>
            <a:ext cx="3547535" cy="2838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2800"/>
            </a:pPr>
            <a:endParaRPr/>
          </a:p>
        </p:txBody>
      </p:sp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5645" y="77206"/>
            <a:ext cx="648001" cy="6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igura a mano libera 6"/>
          <p:cNvSpPr/>
          <p:nvPr/>
        </p:nvSpPr>
        <p:spPr>
          <a:xfrm>
            <a:off x="631697" y="1081455"/>
            <a:ext cx="6332417" cy="323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Titolo Testo"/>
          <p:cNvSpPr txBox="1">
            <a:spLocks noGrp="1"/>
          </p:cNvSpPr>
          <p:nvPr>
            <p:ph type="title"/>
          </p:nvPr>
        </p:nvSpPr>
        <p:spPr>
          <a:xfrm>
            <a:off x="850984" y="1238502"/>
            <a:ext cx="5893841" cy="2645912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16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53189" y="4443679"/>
            <a:ext cx="5891638" cy="71324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5" name="Segnaposto testo 5"/>
          <p:cNvSpPr>
            <a:spLocks noGrp="1"/>
          </p:cNvSpPr>
          <p:nvPr>
            <p:ph type="body" sz="quarter" idx="21"/>
          </p:nvPr>
        </p:nvSpPr>
        <p:spPr>
          <a:xfrm>
            <a:off x="7574642" y="1081455"/>
            <a:ext cx="3810002" cy="4075467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2800"/>
            </a:pPr>
            <a:endParaRPr/>
          </a:p>
        </p:txBody>
      </p:sp>
      <p:pic>
        <p:nvPicPr>
          <p:cNvPr id="166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5645" y="77206"/>
            <a:ext cx="648001" cy="6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igura a mano libera 6"/>
          <p:cNvSpPr/>
          <p:nvPr/>
        </p:nvSpPr>
        <p:spPr>
          <a:xfrm>
            <a:off x="1140883" y="2286585"/>
            <a:ext cx="4895117" cy="250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Titolo Testo"/>
          <p:cNvSpPr txBox="1">
            <a:spLocks noGrp="1"/>
          </p:cNvSpPr>
          <p:nvPr>
            <p:ph type="title"/>
          </p:nvPr>
        </p:nvSpPr>
        <p:spPr>
          <a:xfrm>
            <a:off x="1357088" y="2435956"/>
            <a:ext cx="4382522" cy="200779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17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155999" y="2286000"/>
            <a:ext cx="4880301" cy="229552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800"/>
            </a:lvl1pPr>
            <a:lvl2pPr marL="957262" indent="-500062" algn="ctr">
              <a:buClrTx/>
              <a:defRPr sz="2800"/>
            </a:lvl2pPr>
            <a:lvl3pPr marL="1371600" indent="-457200" algn="ctr">
              <a:buClrTx/>
              <a:defRPr sz="2800"/>
            </a:lvl3pPr>
            <a:lvl4pPr marL="1905000" indent="-533400" algn="ctr">
              <a:buClrTx/>
              <a:defRPr sz="2800"/>
            </a:lvl4pPr>
            <a:lvl5pPr marL="2362200" indent="-533400" algn="ctr">
              <a:buClrTx/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5645" y="77206"/>
            <a:ext cx="648001" cy="6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igura a mano libera 6"/>
          <p:cNvSpPr/>
          <p:nvPr/>
        </p:nvSpPr>
        <p:spPr>
          <a:xfrm>
            <a:off x="7669651" y="-1"/>
            <a:ext cx="4522350" cy="5861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" y="0"/>
                </a:moveTo>
                <a:lnTo>
                  <a:pt x="1373" y="5985"/>
                </a:lnTo>
                <a:lnTo>
                  <a:pt x="60" y="6860"/>
                </a:lnTo>
                <a:lnTo>
                  <a:pt x="23" y="6910"/>
                </a:lnTo>
                <a:lnTo>
                  <a:pt x="0" y="6935"/>
                </a:lnTo>
                <a:lnTo>
                  <a:pt x="0" y="6995"/>
                </a:lnTo>
                <a:lnTo>
                  <a:pt x="23" y="7020"/>
                </a:lnTo>
                <a:lnTo>
                  <a:pt x="60" y="7070"/>
                </a:lnTo>
                <a:lnTo>
                  <a:pt x="1373" y="7945"/>
                </a:lnTo>
                <a:lnTo>
                  <a:pt x="137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73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Titolo Testo"/>
          <p:cNvSpPr txBox="1">
            <a:spLocks noGrp="1"/>
          </p:cNvSpPr>
          <p:nvPr>
            <p:ph type="title"/>
          </p:nvPr>
        </p:nvSpPr>
        <p:spPr>
          <a:xfrm>
            <a:off x="8183540" y="586171"/>
            <a:ext cx="3754460" cy="513479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18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10000" y="446089"/>
            <a:ext cx="6611541" cy="541496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 6"/>
          <p:cNvSpPr/>
          <p:nvPr/>
        </p:nvSpPr>
        <p:spPr>
          <a:xfrm>
            <a:off x="0" y="-1"/>
            <a:ext cx="12192002" cy="2185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Titolo Testo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2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187414" y="2222287"/>
            <a:ext cx="5194584" cy="3638764"/>
          </a:xfrm>
          <a:prstGeom prst="rect">
            <a:avLst/>
          </a:prstGeom>
          <a:ln w="25400">
            <a:solidFill>
              <a:srgbClr val="7B99D3"/>
            </a:solidFill>
            <a:round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28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igura a mano libera 6"/>
          <p:cNvSpPr/>
          <p:nvPr/>
        </p:nvSpPr>
        <p:spPr>
          <a:xfrm flipH="1">
            <a:off x="12699" y="0"/>
            <a:ext cx="6004586" cy="2041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Titolo Testo"/>
          <p:cNvSpPr txBox="1">
            <a:spLocks noGrp="1"/>
          </p:cNvSpPr>
          <p:nvPr>
            <p:ph type="title"/>
          </p:nvPr>
        </p:nvSpPr>
        <p:spPr>
          <a:xfrm>
            <a:off x="451514" y="375312"/>
            <a:ext cx="5114017" cy="11398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4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1514" y="2222287"/>
            <a:ext cx="5553072" cy="3638764"/>
          </a:xfrm>
          <a:prstGeom prst="rect">
            <a:avLst/>
          </a:prstGeom>
          <a:ln w="25400">
            <a:solidFill>
              <a:srgbClr val="7B99D3"/>
            </a:solidFill>
            <a:round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47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5645" y="77206"/>
            <a:ext cx="648001" cy="6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igura a mano libera 6"/>
          <p:cNvSpPr/>
          <p:nvPr/>
        </p:nvSpPr>
        <p:spPr>
          <a:xfrm flipH="1">
            <a:off x="6187413" y="0"/>
            <a:ext cx="6004585" cy="2041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6632695" y="359550"/>
            <a:ext cx="5114018" cy="11398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1514" y="451512"/>
            <a:ext cx="5553072" cy="5409538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  <a:lvl2pPr marL="742950" indent="-285750">
              <a:defRPr sz="2800"/>
            </a:lvl2pPr>
            <a:lvl3pPr marL="1143000" indent="-228600">
              <a:defRPr sz="2800"/>
            </a:lvl3pPr>
            <a:lvl4pPr marL="1600200" indent="-228600">
              <a:defRPr sz="2800"/>
            </a:lvl4pPr>
            <a:lvl5pPr marL="2057400" indent="-228600"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58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igura a mano libera: Forma 13"/>
          <p:cNvSpPr>
            <a:spLocks noGrp="1"/>
          </p:cNvSpPr>
          <p:nvPr>
            <p:ph type="pic" idx="21"/>
          </p:nvPr>
        </p:nvSpPr>
        <p:spPr>
          <a:xfrm>
            <a:off x="6096000" y="-1"/>
            <a:ext cx="6096000" cy="6858001"/>
          </a:xfrm>
          <a:prstGeom prst="rect">
            <a:avLst/>
          </a:prstGeom>
          <a:ln w="6350">
            <a:solidFill>
              <a:schemeClr val="accent1"/>
            </a:solidFill>
            <a:miter lim="800000"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67" name="Titolo Testo"/>
          <p:cNvSpPr txBox="1">
            <a:spLocks noGrp="1"/>
          </p:cNvSpPr>
          <p:nvPr>
            <p:ph type="title"/>
          </p:nvPr>
        </p:nvSpPr>
        <p:spPr>
          <a:xfrm>
            <a:off x="590395" y="311812"/>
            <a:ext cx="5334450" cy="145349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6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90395" y="2057400"/>
            <a:ext cx="5334450" cy="3811588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6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609010" y="6080087"/>
            <a:ext cx="315834" cy="32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-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igura a mano libera 6"/>
          <p:cNvSpPr/>
          <p:nvPr/>
        </p:nvSpPr>
        <p:spPr>
          <a:xfrm>
            <a:off x="0" y="-1"/>
            <a:ext cx="12192002" cy="2185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Titolo Testo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7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10000" y="2222287"/>
            <a:ext cx="10572000" cy="36387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42950" indent="-285750">
              <a:defRPr sz="2800"/>
            </a:lvl2pPr>
            <a:lvl3pPr marL="1143000" indent="-228600">
              <a:defRPr sz="2800"/>
            </a:lvl3pPr>
            <a:lvl4pPr marL="1600200" indent="-228600">
              <a:defRPr sz="2800"/>
            </a:lvl4pPr>
            <a:lvl5pPr marL="2057400" indent="-228600"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80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Testo"/>
          <p:cNvSpPr txBox="1">
            <a:spLocks noGrp="1"/>
          </p:cNvSpPr>
          <p:nvPr>
            <p:ph type="title"/>
          </p:nvPr>
        </p:nvSpPr>
        <p:spPr>
          <a:xfrm>
            <a:off x="809999" y="4489884"/>
            <a:ext cx="10561420" cy="142600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-5292" y="-57584"/>
            <a:ext cx="12192001" cy="4851401"/>
          </a:xfrm>
          <a:prstGeom prst="rect">
            <a:avLst/>
          </a:prstGeom>
          <a:solidFill>
            <a:srgbClr val="313A5B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90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igura a mano libera 6"/>
          <p:cNvSpPr/>
          <p:nvPr/>
        </p:nvSpPr>
        <p:spPr>
          <a:xfrm>
            <a:off x="0" y="-1"/>
            <a:ext cx="12192002" cy="2185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" name="Titolo Testo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10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5" cy="363651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igura a mano libera 7"/>
          <p:cNvSpPr/>
          <p:nvPr/>
        </p:nvSpPr>
        <p:spPr>
          <a:xfrm>
            <a:off x="0" y="1"/>
            <a:ext cx="12192002" cy="520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0361"/>
                </a:lnTo>
                <a:lnTo>
                  <a:pt x="18064" y="20361"/>
                </a:lnTo>
                <a:lnTo>
                  <a:pt x="17389" y="21547"/>
                </a:lnTo>
                <a:lnTo>
                  <a:pt x="17329" y="21600"/>
                </a:lnTo>
                <a:lnTo>
                  <a:pt x="17287" y="21600"/>
                </a:lnTo>
                <a:lnTo>
                  <a:pt x="17269" y="21580"/>
                </a:lnTo>
                <a:lnTo>
                  <a:pt x="17231" y="21547"/>
                </a:lnTo>
                <a:lnTo>
                  <a:pt x="16556" y="20361"/>
                </a:lnTo>
                <a:lnTo>
                  <a:pt x="0" y="20361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Titolo Testo"/>
          <p:cNvSpPr txBox="1">
            <a:spLocks noGrp="1"/>
          </p:cNvSpPr>
          <p:nvPr>
            <p:ph type="title"/>
          </p:nvPr>
        </p:nvSpPr>
        <p:spPr>
          <a:xfrm>
            <a:off x="809999" y="606668"/>
            <a:ext cx="10561420" cy="381352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09999" y="5281200"/>
            <a:ext cx="10561420" cy="433956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 sz="2800"/>
            </a:lvl1pPr>
            <a:lvl2pPr marL="0" indent="457200" algn="r">
              <a:buClrTx/>
              <a:buSzTx/>
              <a:buNone/>
              <a:defRPr sz="2800"/>
            </a:lvl2pPr>
            <a:lvl3pPr marL="0" indent="914400" algn="r">
              <a:buClrTx/>
              <a:buSzTx/>
              <a:buNone/>
              <a:defRPr sz="2800"/>
            </a:lvl3pPr>
            <a:lvl4pPr marL="0" indent="1371600" algn="r">
              <a:buClrTx/>
              <a:buSzTx/>
              <a:buNone/>
              <a:defRPr sz="2800"/>
            </a:lvl4pPr>
            <a:lvl5pPr marL="0" indent="1828800" algn="r">
              <a:buClrTx/>
              <a:buSzTx/>
              <a:buNone/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7"/>
          <p:cNvSpPr/>
          <p:nvPr/>
        </p:nvSpPr>
        <p:spPr>
          <a:xfrm>
            <a:off x="0" y="1"/>
            <a:ext cx="12192002" cy="6251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0361"/>
                </a:lnTo>
                <a:lnTo>
                  <a:pt x="18064" y="20361"/>
                </a:lnTo>
                <a:lnTo>
                  <a:pt x="17389" y="21547"/>
                </a:lnTo>
                <a:lnTo>
                  <a:pt x="17329" y="21600"/>
                </a:lnTo>
                <a:lnTo>
                  <a:pt x="17287" y="21600"/>
                </a:lnTo>
                <a:lnTo>
                  <a:pt x="17269" y="21580"/>
                </a:lnTo>
                <a:lnTo>
                  <a:pt x="17231" y="21547"/>
                </a:lnTo>
                <a:lnTo>
                  <a:pt x="16556" y="20361"/>
                </a:lnTo>
                <a:lnTo>
                  <a:pt x="0" y="20361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451514" y="451512"/>
            <a:ext cx="11288973" cy="514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18" cstate="print">
            <a:extLst/>
          </a:blip>
          <a:stretch>
            <a:fillRect/>
          </a:stretch>
        </p:blipFill>
        <p:spPr>
          <a:xfrm>
            <a:off x="11463149" y="8400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24653" y="6532372"/>
            <a:ext cx="315834" cy="326401"/>
          </a:xfrm>
          <a:prstGeom prst="rect">
            <a:avLst/>
          </a:prstGeom>
          <a:ln w="12700">
            <a:miter lim="400000"/>
          </a:ln>
        </p:spPr>
        <p:txBody>
          <a:bodyPr wrap="none" lIns="10800" tIns="10800" rIns="10800" bIns="10800" anchor="b">
            <a:spAutoFit/>
          </a:bodyPr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3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7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sz="1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egnaposto piè di pagina 4"/>
          <p:cNvSpPr txBox="1"/>
          <p:nvPr/>
        </p:nvSpPr>
        <p:spPr>
          <a:xfrm>
            <a:off x="497234" y="6627632"/>
            <a:ext cx="855288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900"/>
            </a:lvl1pPr>
          </a:lstStyle>
          <a:p>
            <a:r>
              <a:t>Ped.Interculturale 2022</a:t>
            </a:r>
          </a:p>
        </p:txBody>
      </p:sp>
      <p:sp>
        <p:nvSpPr>
          <p:cNvPr id="199" name="Titolo 1"/>
          <p:cNvSpPr txBox="1">
            <a:spLocks noGrp="1"/>
          </p:cNvSpPr>
          <p:nvPr>
            <p:ph type="ctrTitle"/>
          </p:nvPr>
        </p:nvSpPr>
        <p:spPr>
          <a:xfrm>
            <a:off x="810000" y="1467061"/>
            <a:ext cx="8115339" cy="1554437"/>
          </a:xfrm>
          <a:prstGeom prst="rect">
            <a:avLst/>
          </a:prstGeom>
        </p:spPr>
        <p:txBody>
          <a:bodyPr>
            <a:normAutofit/>
          </a:bodyPr>
          <a:lstStyle>
            <a:lvl1pPr defTabSz="397763">
              <a:defRPr sz="4698"/>
            </a:lvl1pPr>
          </a:lstStyle>
          <a:p>
            <a:r>
              <a:rPr>
                <a:latin typeface="Century Gothic" pitchFamily="34" charset="0"/>
              </a:rPr>
              <a:t>VOCE </a:t>
            </a:r>
            <a:r>
              <a:rPr smtClean="0">
                <a:latin typeface="Century Gothic" pitchFamily="34" charset="0"/>
              </a:rPr>
              <a:t>I</a:t>
            </a:r>
            <a:r>
              <a:rPr lang="it-IT" dirty="0" smtClean="0">
                <a:latin typeface="Century Gothic" pitchFamily="34" charset="0"/>
              </a:rPr>
              <a:t>NTERCULTURA E CRITICAL PEDAGOGY</a:t>
            </a:r>
            <a:endParaRPr>
              <a:latin typeface="Century Gothic" pitchFamily="34" charset="0"/>
            </a:endParaRPr>
          </a:p>
        </p:txBody>
      </p:sp>
      <p:sp>
        <p:nvSpPr>
          <p:cNvPr id="200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810001" y="5280847"/>
            <a:ext cx="10572000" cy="931111"/>
          </a:xfrm>
          <a:prstGeom prst="rect">
            <a:avLst/>
          </a:prstGeom>
        </p:spPr>
        <p:txBody>
          <a:bodyPr/>
          <a:lstStyle/>
          <a:p>
            <a:pPr algn="l"/>
            <a:r>
              <a:rPr>
                <a:latin typeface="Century Gothic" pitchFamily="34" charset="0"/>
              </a:rPr>
              <a:t>Elisa Girotto </a:t>
            </a:r>
          </a:p>
          <a:p>
            <a:pPr algn="l"/>
            <a:r>
              <a:rPr>
                <a:latin typeface="Century Gothic" pitchFamily="34" charset="0"/>
              </a:rPr>
              <a:t>Jessica Zavagna</a:t>
            </a:r>
          </a:p>
        </p:txBody>
      </p:sp>
      <p:sp>
        <p:nvSpPr>
          <p:cNvPr id="201" name="Rettangolo 3"/>
          <p:cNvSpPr txBox="1"/>
          <p:nvPr/>
        </p:nvSpPr>
        <p:spPr>
          <a:xfrm>
            <a:off x="6287494" y="219164"/>
            <a:ext cx="571301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Century Gothic" pitchFamily="34" charset="0"/>
              </a:rPr>
              <a:t>Laurea in SCIENZE DELL'educazione</a:t>
            </a:r>
          </a:p>
          <a:p>
            <a:pPr>
              <a:defRPr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Century Gothic" pitchFamily="34" charset="0"/>
              </a:rPr>
              <a:t>Insegnamento di Pedagogia INterculturale</a:t>
            </a:r>
          </a:p>
        </p:txBody>
      </p:sp>
      <p:sp>
        <p:nvSpPr>
          <p:cNvPr id="202" name="Titolo 1"/>
          <p:cNvSpPr txBox="1"/>
          <p:nvPr/>
        </p:nvSpPr>
        <p:spPr>
          <a:xfrm>
            <a:off x="928607" y="3410095"/>
            <a:ext cx="8023899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>
                <a:latin typeface="Century Gothic" pitchFamily="34" charset="0"/>
              </a:rPr>
              <a:t>di Domenica Maviglia</a:t>
            </a:r>
          </a:p>
        </p:txBody>
      </p:sp>
      <p:pic>
        <p:nvPicPr>
          <p:cNvPr id="203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8183" y="1142494"/>
            <a:ext cx="2397469" cy="3538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egnaposto piè di pagina 4"/>
          <p:cNvSpPr txBox="1"/>
          <p:nvPr/>
        </p:nvSpPr>
        <p:spPr>
          <a:xfrm>
            <a:off x="497234" y="6627632"/>
            <a:ext cx="855288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900"/>
            </a:lvl1pPr>
          </a:lstStyle>
          <a:p>
            <a:r>
              <a:t>Ped.Interculturale 2022</a:t>
            </a:r>
          </a:p>
        </p:txBody>
      </p:sp>
      <p:sp>
        <p:nvSpPr>
          <p:cNvPr id="208" name="Titolo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Century Gothic" pitchFamily="34" charset="0"/>
              </a:rPr>
              <a:t>Spazio dell’incontro - Intercultura</a:t>
            </a:r>
          </a:p>
        </p:txBody>
      </p:sp>
      <p:sp>
        <p:nvSpPr>
          <p:cNvPr id="209" name="Segnaposto contenuto 3"/>
          <p:cNvSpPr txBox="1">
            <a:spLocks noGrp="1"/>
          </p:cNvSpPr>
          <p:nvPr>
            <p:ph type="body" sz="half" idx="1"/>
          </p:nvPr>
        </p:nvSpPr>
        <p:spPr>
          <a:xfrm>
            <a:off x="838200" y="2222287"/>
            <a:ext cx="5181600" cy="3638764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/>
          <a:lstStyle/>
          <a:p>
            <a:pPr marL="0" indent="0">
              <a:buSzTx/>
              <a:buFont typeface="Wingdings 2"/>
              <a:buNone/>
              <a:defRPr b="1"/>
            </a:pPr>
            <a:endParaRPr/>
          </a:p>
          <a:p>
            <a:pPr marL="0" indent="0">
              <a:buSzTx/>
              <a:buFont typeface="Wingdings 2"/>
              <a:buNone/>
              <a:defRPr b="1"/>
            </a:pPr>
            <a:endParaRPr/>
          </a:p>
          <a:p>
            <a:pPr marL="0" indent="0">
              <a:buSzTx/>
              <a:buFont typeface="Wingdings 2"/>
              <a:buNone/>
              <a:defRPr b="1"/>
            </a:pPr>
            <a:r>
              <a:rPr sz="3000">
                <a:latin typeface="Century Gothic" pitchFamily="34" charset="0"/>
              </a:rPr>
              <a:t>Inter—cultura</a:t>
            </a:r>
          </a:p>
          <a:p>
            <a:pPr marL="0" indent="0">
              <a:buSzTx/>
              <a:buFont typeface="Wingdings 2"/>
              <a:buNone/>
              <a:defRPr b="1"/>
            </a:pPr>
            <a:endParaRPr sz="3000">
              <a:latin typeface="Century Gothic" pitchFamily="34" charset="0"/>
            </a:endParaRPr>
          </a:p>
          <a:p>
            <a:pPr marL="0" indent="0">
              <a:buSzTx/>
              <a:buFont typeface="Wingdings 2"/>
              <a:buNone/>
            </a:pPr>
            <a:r>
              <a:rPr sz="3000">
                <a:latin typeface="Century Gothic" pitchFamily="34" charset="0"/>
              </a:rPr>
              <a:t>Spazio a </a:t>
            </a:r>
            <a:r>
              <a:rPr sz="3000" i="1">
                <a:latin typeface="Century Gothic" pitchFamily="34" charset="0"/>
              </a:rPr>
              <a:t>2 fasi</a:t>
            </a:r>
            <a:r>
              <a:rPr sz="3000">
                <a:latin typeface="Century Gothic" pitchFamily="34" charset="0"/>
              </a:rPr>
              <a:t>:</a:t>
            </a:r>
          </a:p>
          <a:p>
            <a:pPr marL="0" indent="0">
              <a:buSzTx/>
              <a:buFont typeface="Wingdings 2"/>
              <a:buNone/>
            </a:pPr>
            <a:r>
              <a:rPr sz="3000">
                <a:latin typeface="Century Gothic" pitchFamily="34" charset="0"/>
              </a:rPr>
              <a:t>1. Incontro - confronto</a:t>
            </a:r>
          </a:p>
          <a:p>
            <a:pPr marL="0" indent="0">
              <a:buSzTx/>
              <a:buFont typeface="Wingdings 2"/>
              <a:buNone/>
            </a:pPr>
            <a:r>
              <a:rPr sz="3000">
                <a:latin typeface="Century Gothic" pitchFamily="34" charset="0"/>
              </a:rPr>
              <a:t>2. Dialogo - ascolto - intesa</a:t>
            </a:r>
          </a:p>
          <a:p>
            <a:pPr marL="0" indent="0">
              <a:buSzTx/>
              <a:buFont typeface="Wingdings 2"/>
              <a:buNone/>
            </a:pPr>
            <a:endParaRPr/>
          </a:p>
          <a:p>
            <a:pPr marL="0" indent="0">
              <a:buSzTx/>
              <a:buFont typeface="Wingdings 2"/>
              <a:buNone/>
            </a:pPr>
            <a:endParaRPr/>
          </a:p>
        </p:txBody>
      </p:sp>
      <p:sp>
        <p:nvSpPr>
          <p:cNvPr id="210" name="Segnaposto contenuto 5"/>
          <p:cNvSpPr/>
          <p:nvPr/>
        </p:nvSpPr>
        <p:spPr>
          <a:xfrm>
            <a:off x="6187414" y="2222287"/>
            <a:ext cx="5194584" cy="3638764"/>
          </a:xfrm>
          <a:prstGeom prst="rect">
            <a:avLst/>
          </a:prstGeom>
          <a:ln w="25400">
            <a:solidFill>
              <a:srgbClr val="7B99D3"/>
            </a:solidFill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spcBef>
                <a:spcPts val="600"/>
              </a:spcBef>
            </a:pPr>
            <a:endParaRPr/>
          </a:p>
        </p:txBody>
      </p:sp>
      <p:pic>
        <p:nvPicPr>
          <p:cNvPr id="21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5874" y="2442399"/>
            <a:ext cx="5117665" cy="3198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egnaposto piè di pagina 3"/>
          <p:cNvSpPr txBox="1"/>
          <p:nvPr/>
        </p:nvSpPr>
        <p:spPr>
          <a:xfrm>
            <a:off x="497234" y="6627632"/>
            <a:ext cx="855288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900"/>
            </a:lvl1pPr>
          </a:lstStyle>
          <a:p>
            <a:r>
              <a:t>Ped.Interculturale 2022</a:t>
            </a:r>
          </a:p>
        </p:txBody>
      </p:sp>
      <p:sp>
        <p:nvSpPr>
          <p:cNvPr id="21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09625" y="2222500"/>
            <a:ext cx="10878792" cy="4019275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>
            <a:normAutofit/>
          </a:bodyPr>
          <a:lstStyle/>
          <a:p>
            <a:pPr>
              <a:spcBef>
                <a:spcPts val="700"/>
              </a:spcBef>
              <a:buFont typeface="Arial" pitchFamily="34" charset="0"/>
              <a:buChar char="•"/>
              <a:defRPr sz="3200"/>
            </a:pPr>
            <a:r>
              <a:rPr sz="3000">
                <a:latin typeface="Century Gothic" pitchFamily="34" charset="0"/>
              </a:rPr>
              <a:t>Anni ’60, ambito filosofico</a:t>
            </a:r>
          </a:p>
          <a:p>
            <a:pPr>
              <a:spcBef>
                <a:spcPts val="700"/>
              </a:spcBef>
              <a:buFont typeface="Arial" pitchFamily="34" charset="0"/>
              <a:buChar char="•"/>
              <a:defRPr sz="3200"/>
            </a:pPr>
            <a:r>
              <a:rPr sz="3000">
                <a:latin typeface="Century Gothic" pitchFamily="34" charset="0"/>
              </a:rPr>
              <a:t>Filosofia dell’educazione </a:t>
            </a:r>
          </a:p>
          <a:p>
            <a:pPr>
              <a:spcBef>
                <a:spcPts val="700"/>
              </a:spcBef>
              <a:buFont typeface="Arial" pitchFamily="34" charset="0"/>
              <a:buChar char="•"/>
              <a:defRPr sz="3200"/>
            </a:pPr>
            <a:r>
              <a:rPr sz="3000">
                <a:latin typeface="Century Gothic" pitchFamily="34" charset="0"/>
              </a:rPr>
              <a:t>Trasformare le condizioni sociali di soggetti esclusi</a:t>
            </a:r>
            <a:r>
              <a:rPr sz="3000">
                <a:latin typeface="Century Gothic" pitchFamily="34" charset="0"/>
              </a:rPr>
              <a:t>. </a:t>
            </a:r>
            <a:r>
              <a:rPr sz="3000" smtClean="0">
                <a:latin typeface="Century Gothic" pitchFamily="34" charset="0"/>
              </a:rPr>
              <a:t>Promuovere </a:t>
            </a:r>
            <a:r>
              <a:rPr sz="3000">
                <a:latin typeface="Century Gothic" pitchFamily="34" charset="0"/>
              </a:rPr>
              <a:t>l’emancipazione e </a:t>
            </a:r>
            <a:r>
              <a:rPr sz="3000">
                <a:latin typeface="Century Gothic" pitchFamily="34" charset="0"/>
              </a:rPr>
              <a:t>la </a:t>
            </a:r>
            <a:r>
              <a:rPr sz="3000" smtClean="0">
                <a:latin typeface="Century Gothic" pitchFamily="34" charset="0"/>
              </a:rPr>
              <a:t>rappresentazione</a:t>
            </a:r>
            <a:endParaRPr sz="3000">
              <a:latin typeface="Century Gothic" pitchFamily="34" charset="0"/>
            </a:endParaRPr>
          </a:p>
        </p:txBody>
      </p:sp>
      <p:sp>
        <p:nvSpPr>
          <p:cNvPr id="215" name="Titolo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Century Gothic" pitchFamily="34" charset="0"/>
              </a:rPr>
              <a:t>Critical Pedagogy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egnaposto piè di pagina 4"/>
          <p:cNvSpPr txBox="1"/>
          <p:nvPr/>
        </p:nvSpPr>
        <p:spPr>
          <a:xfrm>
            <a:off x="497234" y="6627632"/>
            <a:ext cx="855288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900"/>
            </a:lvl1pPr>
          </a:lstStyle>
          <a:p>
            <a:r>
              <a:t>Ped.Interculturale 2022</a:t>
            </a:r>
          </a:p>
        </p:txBody>
      </p:sp>
      <p:sp>
        <p:nvSpPr>
          <p:cNvPr id="225" name="Titolo 1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>
                <a:latin typeface="Century Gothic" pitchFamily="34" charset="0"/>
              </a:rPr>
              <a:t>Critical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Pedagogy</a:t>
            </a:r>
            <a:r>
              <a:rPr lang="it-IT" dirty="0" smtClean="0">
                <a:latin typeface="Century Gothic" pitchFamily="34" charset="0"/>
              </a:rPr>
              <a:t> e  processo educativo</a:t>
            </a:r>
            <a:endParaRPr>
              <a:latin typeface="Century Gothic" pitchFamily="34" charset="0"/>
            </a:endParaRPr>
          </a:p>
        </p:txBody>
      </p:sp>
      <p:sp>
        <p:nvSpPr>
          <p:cNvPr id="227" name="Segnaposto contenuto 3"/>
          <p:cNvSpPr txBox="1"/>
          <p:nvPr/>
        </p:nvSpPr>
        <p:spPr>
          <a:xfrm>
            <a:off x="883919" y="2428868"/>
            <a:ext cx="5090161" cy="4240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b="1"/>
            </a:pPr>
            <a:r>
              <a:rPr lang="it-IT" sz="3000" b="0" dirty="0" err="1" smtClean="0">
                <a:latin typeface="Century Gothic" pitchFamily="34" charset="0"/>
              </a:rPr>
              <a:t>Critical</a:t>
            </a:r>
            <a:r>
              <a:rPr lang="it-IT" sz="3000" b="0" dirty="0" smtClean="0">
                <a:latin typeface="Century Gothic" pitchFamily="34" charset="0"/>
              </a:rPr>
              <a:t> </a:t>
            </a:r>
            <a:r>
              <a:rPr lang="it-IT" sz="3000" b="0" dirty="0" err="1" smtClean="0">
                <a:latin typeface="Century Gothic" pitchFamily="34" charset="0"/>
              </a:rPr>
              <a:t>Pedagogy</a:t>
            </a:r>
            <a:r>
              <a:rPr lang="it-IT" sz="3000" b="0" dirty="0" smtClean="0">
                <a:latin typeface="Century Gothic" pitchFamily="34" charset="0"/>
              </a:rPr>
              <a:t> come modello di pedagogia ed educazione interculturale</a:t>
            </a:r>
            <a:endParaRPr sz="3000">
              <a:latin typeface="Century Gothic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b="1"/>
            </a:pPr>
            <a:r>
              <a:rPr lang="it-IT" sz="3000" b="0" dirty="0" smtClean="0">
                <a:latin typeface="Century Gothic" pitchFamily="34" charset="0"/>
              </a:rPr>
              <a:t>Approccio che può essere pensato come una bussola nel processo educativo</a:t>
            </a:r>
            <a:endParaRPr sz="3000">
              <a:latin typeface="Century Gothic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b="1"/>
            </a:pPr>
            <a:r>
              <a:rPr lang="it-IT" sz="3000" b="0" dirty="0" smtClean="0">
                <a:latin typeface="Century Gothic" pitchFamily="34" charset="0"/>
              </a:rPr>
              <a:t>Processo educativo come pratica di umanizzazione</a:t>
            </a:r>
            <a:endParaRPr sz="3000" b="0">
              <a:latin typeface="Century Gothic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80000"/>
              <a:defRPr sz="1600" b="1"/>
            </a:pPr>
            <a:r>
              <a:rPr b="0"/>
              <a:t/>
            </a:r>
            <a:br>
              <a:rPr b="0"/>
            </a:br>
            <a:endParaRPr b="0"/>
          </a:p>
        </p:txBody>
      </p:sp>
      <p:pic>
        <p:nvPicPr>
          <p:cNvPr id="6" name="Immagine 5" descr="bussol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1" y="2857496"/>
            <a:ext cx="4798075" cy="32147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egnaposto piè di pagina 8"/>
          <p:cNvSpPr txBox="1"/>
          <p:nvPr/>
        </p:nvSpPr>
        <p:spPr>
          <a:xfrm>
            <a:off x="497234" y="6627632"/>
            <a:ext cx="855288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900"/>
            </a:lvl1pPr>
          </a:lstStyle>
          <a:p>
            <a:r>
              <a:t>Ped.Interculturale 2022</a:t>
            </a:r>
          </a:p>
        </p:txBody>
      </p:sp>
      <p:sp>
        <p:nvSpPr>
          <p:cNvPr id="230" name="Titolo 1"/>
          <p:cNvSpPr txBox="1"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Critical</a:t>
            </a:r>
            <a:r>
              <a:rPr lang="it-IT" dirty="0" smtClean="0"/>
              <a:t> </a:t>
            </a:r>
            <a:r>
              <a:rPr lang="it-IT" dirty="0" err="1" smtClean="0"/>
              <a:t>Researcher</a:t>
            </a:r>
            <a:endParaRPr/>
          </a:p>
        </p:txBody>
      </p:sp>
      <p:sp>
        <p:nvSpPr>
          <p:cNvPr id="231" name="Segnaposto contenuto 3"/>
          <p:cNvSpPr txBox="1">
            <a:spLocks noGrp="1"/>
          </p:cNvSpPr>
          <p:nvPr>
            <p:ph type="body" sz="half" idx="1"/>
          </p:nvPr>
        </p:nvSpPr>
        <p:spPr>
          <a:xfrm>
            <a:off x="738150" y="2571744"/>
            <a:ext cx="9072626" cy="3289306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 anchor="t">
            <a:normAutofit/>
          </a:bodyPr>
          <a:lstStyle/>
          <a:p>
            <a:pPr>
              <a:buFont typeface="Arial" pitchFamily="34" charset="0"/>
              <a:buChar char="•"/>
              <a:defRPr sz="2800"/>
            </a:pPr>
            <a:r>
              <a:rPr lang="it-IT" sz="3000" dirty="0" err="1" smtClean="0">
                <a:latin typeface="Century Gothic" pitchFamily="34" charset="0"/>
              </a:rPr>
              <a:t>Critical</a:t>
            </a:r>
            <a:r>
              <a:rPr lang="it-IT" sz="3000" dirty="0" smtClean="0">
                <a:latin typeface="Century Gothic" pitchFamily="34" charset="0"/>
              </a:rPr>
              <a:t> </a:t>
            </a:r>
            <a:r>
              <a:rPr lang="it-IT" sz="3000" dirty="0" err="1" smtClean="0">
                <a:latin typeface="Century Gothic" pitchFamily="34" charset="0"/>
              </a:rPr>
              <a:t>Researcher</a:t>
            </a:r>
            <a:r>
              <a:rPr lang="it-IT" sz="3000" dirty="0" smtClean="0">
                <a:latin typeface="Century Gothic" pitchFamily="34" charset="0"/>
              </a:rPr>
              <a:t>: insegnate capace di valorizzare ogni aspetto di ciò che è considerato diverso</a:t>
            </a:r>
            <a:endParaRPr sz="300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  <a:defRPr sz="2800"/>
            </a:pPr>
            <a:r>
              <a:rPr lang="it-IT" sz="3000" dirty="0" smtClean="0">
                <a:latin typeface="Century Gothic" pitchFamily="34" charset="0"/>
              </a:rPr>
              <a:t>Usa il dialogo come opportunità di arricchimento personale</a:t>
            </a:r>
            <a:r>
              <a:rPr sz="3000">
                <a:latin typeface="Century Gothic" pitchFamily="34" charset="0"/>
              </a:rPr>
              <a:t/>
            </a:r>
            <a:br>
              <a:rPr sz="3000">
                <a:latin typeface="Century Gothic" pitchFamily="34" charset="0"/>
              </a:rPr>
            </a:br>
            <a:endParaRPr sz="3000"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egnaposto piè di pagina 8"/>
          <p:cNvSpPr txBox="1"/>
          <p:nvPr/>
        </p:nvSpPr>
        <p:spPr>
          <a:xfrm>
            <a:off x="497234" y="6627632"/>
            <a:ext cx="855288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900"/>
            </a:lvl1pPr>
          </a:lstStyle>
          <a:p>
            <a:r>
              <a:t>Ped.Interculturale 2022</a:t>
            </a:r>
          </a:p>
        </p:txBody>
      </p:sp>
      <p:sp>
        <p:nvSpPr>
          <p:cNvPr id="237" name="Titolo 1"/>
          <p:cNvSpPr txBox="1">
            <a:spLocks noGrp="1"/>
          </p:cNvSpPr>
          <p:nvPr>
            <p:ph type="title"/>
          </p:nvPr>
        </p:nvSpPr>
        <p:spPr>
          <a:xfrm>
            <a:off x="6632695" y="359551"/>
            <a:ext cx="5114018" cy="11398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dirty="0" smtClean="0"/>
              <a:t>Come attuare questa pratica educativa?</a:t>
            </a:r>
            <a:endParaRPr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1"/>
          </p:nvPr>
        </p:nvSpPr>
        <p:spPr>
          <a:xfrm>
            <a:off x="452398" y="2357430"/>
            <a:ext cx="9358378" cy="35036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3000" dirty="0" err="1" smtClean="0"/>
              <a:t>Freire</a:t>
            </a:r>
            <a:r>
              <a:rPr lang="it-IT" sz="3000" dirty="0" smtClean="0"/>
              <a:t> e l’etica universale dell’essere umano</a:t>
            </a:r>
          </a:p>
          <a:p>
            <a:pPr>
              <a:buFont typeface="Arial" pitchFamily="34" charset="0"/>
              <a:buChar char="•"/>
            </a:pPr>
            <a:r>
              <a:rPr lang="it-IT" sz="3000" dirty="0" smtClean="0"/>
              <a:t>L’insegnate e il suo ruolo di </a:t>
            </a:r>
            <a:r>
              <a:rPr lang="it-IT" sz="3000" dirty="0" err="1" smtClean="0"/>
              <a:t>empowerment</a:t>
            </a:r>
            <a:r>
              <a:rPr lang="it-IT" sz="3000" dirty="0" smtClean="0"/>
              <a:t> verso coloro che sono etichettati come diversi e marginalizzati</a:t>
            </a:r>
            <a:endParaRPr lang="it-IT"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 smtClean="0"/>
              <a:t>Riassumendo…</a:t>
            </a:r>
            <a:r>
              <a:rPr lang="it-IT" sz="4000" dirty="0" smtClean="0"/>
              <a:t>.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"/>
          </p:nvPr>
        </p:nvSpPr>
        <p:spPr>
          <a:xfrm>
            <a:off x="809999" y="5281200"/>
            <a:ext cx="10561420" cy="862444"/>
          </a:xfrm>
        </p:spPr>
        <p:txBody>
          <a:bodyPr>
            <a:noAutofit/>
          </a:bodyPr>
          <a:lstStyle/>
          <a:p>
            <a:pPr algn="l"/>
            <a:r>
              <a:rPr lang="it-IT" sz="3000" dirty="0" smtClean="0"/>
              <a:t>Parlare di </a:t>
            </a:r>
            <a:r>
              <a:rPr lang="it-IT" sz="3000" dirty="0" err="1" smtClean="0"/>
              <a:t>Critical</a:t>
            </a:r>
            <a:r>
              <a:rPr lang="it-IT" sz="3000" dirty="0" smtClean="0"/>
              <a:t> </a:t>
            </a:r>
            <a:r>
              <a:rPr lang="it-IT" sz="3000" dirty="0" err="1" smtClean="0"/>
              <a:t>Pedagogy</a:t>
            </a:r>
            <a:r>
              <a:rPr lang="it-IT" sz="3000" dirty="0" smtClean="0"/>
              <a:t> significa saper accogliere e rispettare la dignità dell’altro</a:t>
            </a:r>
            <a:endParaRPr lang="it-IT"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zione">
  <a:themeElements>
    <a:clrScheme name="Citaz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Citazio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itazione">
  <a:themeElements>
    <a:clrScheme name="Citaz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Citazio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386</Words>
  <PresentationFormat>Personalizzato</PresentationFormat>
  <Paragraphs>47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Citazione</vt:lpstr>
      <vt:lpstr>VOCE INTERCULTURA E CRITICAL PEDAGOGY</vt:lpstr>
      <vt:lpstr>Spazio dell’incontro - Intercultura</vt:lpstr>
      <vt:lpstr>Critical Pedagogy</vt:lpstr>
      <vt:lpstr>Critical Pedagogy e  processo educativo</vt:lpstr>
      <vt:lpstr>Critical Researcher</vt:lpstr>
      <vt:lpstr>Come attuare questa pratica educativa?</vt:lpstr>
      <vt:lpstr>Riassumendo….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VOCE INTERCULTURA E CRITICAL PEDAGOGY</dc:title>
  <cp:lastModifiedBy>jessica zavagna</cp:lastModifiedBy>
  <cp:revision>4</cp:revision>
  <dcterms:modified xsi:type="dcterms:W3CDTF">2022-05-14T09:37:19Z</dcterms:modified>
</cp:coreProperties>
</file>