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 lvl="0">
      <a:defRPr lang="it-IT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8F7B8-91CF-4545-9509-B5EB16D6F8A3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02F56-8391-4F37-B831-B42D2204D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53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E90DD-5C60-41CF-9323-59A82CA4CB6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B11DD5-0AEC-4833-8588-A4105BB45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CA9DA8D-4FD4-49D3-ADEE-C74FBF787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0F6008-7F46-4743-8F26-49AF0C26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4B8283-9E6E-46D0-A576-16C4C70F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B79273-0AB1-4F7C-9239-E7504FA7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91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AEE53D-79A5-45B1-A6D8-6FE3A667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6DFE5C-D36F-41AF-80A9-C8AC4FED0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D3E19D-1CE3-4451-80FD-36A61C4E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C2A539-12B3-4627-A067-8CDF7B4A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5942BD-83B4-4AEB-94A2-5A62ABF6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28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5518B0-7DB3-4432-AA47-7253B3FD9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1A0CEF-E7BD-4981-AAB0-40F09688A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FC5A4F-D20E-4B54-BE7C-119AAA23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3AB961-981D-48FB-A694-04601F9B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403D80-804E-4D63-85E0-16D39C08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2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A4093-9190-46FF-B5F7-8AD15DDF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E16D53-2893-4248-A645-9926B4483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057099-8422-4284-BD69-355F25ED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A97633-0390-448D-823B-8B5FD026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FD35D7-B6BE-4F66-99AA-27590490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81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BA6AF6-F104-4947-BE62-6A37E0FB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7F2EC6-39FA-407C-8424-67CA9157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A10F76-7255-489C-9B7C-9287EAF6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7981B4-E9F8-4E35-86D8-43E3E50A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BFA3C0-C803-4283-8B3A-0889B33E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1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5EF1F-48DF-4D16-9267-37DF90FF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D5EEEE-C190-49CC-BB8A-D83FFAA21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4C9947-2848-4347-97F1-A17A986B1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FFB8B9-0695-4CD8-B2B6-05D341F8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E6AC7A-4AD8-46BE-A6A5-BACB37D2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41CA38-1741-4A2B-94C0-F11924F2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81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B789A-0B57-404A-A09A-1C2AAFEC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DEF21B-93E5-4FBD-9E3B-D5A27932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E950BF-481F-483A-BA5E-D64CFFA8C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71B09B0-070F-45D4-8C64-BD22C787B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1AF1EB-9427-4065-8521-80383A76F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58608E-704E-4652-A275-537A1921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0B89278-7E3C-4745-AC10-A9F2B24C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6451EB-5CF5-4EB1-850A-71EE64A7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82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6376C-B37A-4001-9114-E13E48F4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18DDC7-6DC4-4A5B-A3B4-0109E27F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50131E-55CE-4017-826E-1022039B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E6EACF-6BBB-4AFA-8233-A03F841F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82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015392D-B345-4D4F-B904-1C143D3E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B4A60C-5255-4595-AAD4-32A2B060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CAD215-0821-482E-8EA6-7813E9F7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82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E4D17-AF83-47B3-A43D-0AE48501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38DF71-7D1B-45B3-8FBA-B771DEC3E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4C7FBB-C736-4DCC-B326-1E69FC8B9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B6C0B7-F9CA-4B05-9F10-1D0E701B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7C0D84-36BD-42EC-BD76-8F277B18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A11D34-8C4C-4117-930C-6A1DFC0F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27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00CC8-B589-4CA5-86A2-4228111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C924C97-E85D-424C-BFF9-E1F1CE2A5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F7B162-30B6-4C63-97C5-6E6E49D85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24AA42-D420-4F15-B58F-C46CB041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C4C0A2-68DF-4685-8E4A-59F2B6DF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CF3127-09C3-4D4E-B95A-649EDA27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11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FA3CBC-667D-40D8-A31E-A6BAB8B3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068F9E-F8E5-40A6-8B0B-718BDDC4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0C5910-B742-4933-BBAB-2B5CA4655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FE212-5537-41C6-B566-5B655427763B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78C5F1-B498-48D8-9ED6-3E4B82201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C15B2D-6ED3-4A7A-9134-3A3AAEB53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A158-F60A-49CB-AC56-518A4E98E4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90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F80BA-6107-4AE3-A638-9E4CFA85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it-IT" sz="5400" dirty="0">
                <a:highlight>
                  <a:srgbClr val="FFFF00"/>
                </a:highlight>
              </a:rPr>
              <a:t>INTEGRAZIONE</a:t>
            </a:r>
            <a:r>
              <a:rPr lang="it-IT" sz="5400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18B78A-71FF-4428-A35E-820D429E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479041"/>
            <a:ext cx="6586489" cy="4378960"/>
          </a:xfrm>
        </p:spPr>
        <p:txBody>
          <a:bodyPr>
            <a:noAutofit/>
          </a:bodyPr>
          <a:lstStyle/>
          <a:p>
            <a:r>
              <a:rPr lang="it-IT" sz="2000" b="1" dirty="0"/>
              <a:t>È un’interazione positiva basata sulla parità di trattamento e apertura reciproca tra la società ricevente e individuo immigrato. (definizione data dalla</a:t>
            </a:r>
            <a:r>
              <a:rPr lang="it-IT" sz="2000" b="1" dirty="0">
                <a:sym typeface="Wingdings" panose="05000000000000000000" pitchFamily="2" charset="2"/>
              </a:rPr>
              <a:t>--&gt; </a:t>
            </a:r>
            <a:r>
              <a:rPr lang="it-IT" sz="2000" b="1" dirty="0"/>
              <a:t>Commissione ministeriale)</a:t>
            </a:r>
          </a:p>
          <a:p>
            <a:r>
              <a:rPr lang="it-IT" sz="2000" b="1" dirty="0"/>
              <a:t>Ha lo scopo di realizzare  una convivenza democratica fondata sul riconoscimento di diritti civili per tutte le persone.</a:t>
            </a:r>
          </a:p>
          <a:p>
            <a:r>
              <a:rPr lang="it-IT" sz="2000" b="1" dirty="0"/>
              <a:t>Il processo di integrazione in ambito educativo è importante per l’individuazione di prassi che contrastino le diverse forme di esclusione sociale </a:t>
            </a:r>
          </a:p>
          <a:p>
            <a:r>
              <a:rPr lang="it-IT" sz="2000" b="1" dirty="0"/>
              <a:t>Massimo Catarci</a:t>
            </a:r>
            <a:r>
              <a:rPr lang="it-IT" sz="2000" b="1" dirty="0">
                <a:sym typeface="Wingdings" panose="05000000000000000000" pitchFamily="2" charset="2"/>
              </a:rPr>
              <a:t> afferma che i processi di integrazione devono essere centrati su una «progettazione intenzionale» che pensa e realizza prassi o strategie all’interno di luoghi dell’integrazione.</a:t>
            </a:r>
            <a:endParaRPr lang="it-IT" sz="2000" b="1" dirty="0"/>
          </a:p>
        </p:txBody>
      </p:sp>
      <p:pic>
        <p:nvPicPr>
          <p:cNvPr id="1026" name="Picture 2" descr="Alcune condizioni per una vera integrazione: un necessario dibattito -  ERMES Education">
            <a:extLst>
              <a:ext uri="{FF2B5EF4-FFF2-40B4-BE49-F238E27FC236}">
                <a16:creationId xmlns:a16="http://schemas.microsoft.com/office/drawing/2014/main" id="{F87EB35A-89F7-49D9-A8AC-D5E9ACA92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r="2962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6A3009-A767-43F5-E1A1-96A6366C1B36}"/>
              </a:ext>
            </a:extLst>
          </p:cNvPr>
          <p:cNvSpPr txBox="1"/>
          <p:nvPr/>
        </p:nvSpPr>
        <p:spPr>
          <a:xfrm>
            <a:off x="8224221" y="134471"/>
            <a:ext cx="380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Cossu Martina </a:t>
            </a:r>
            <a:r>
              <a:rPr lang="it-IT" sz="2000" dirty="0"/>
              <a:t>– </a:t>
            </a:r>
            <a:r>
              <a:rPr lang="it-IT" sz="2000" b="1" dirty="0"/>
              <a:t>Campigotto Erica </a:t>
            </a:r>
          </a:p>
        </p:txBody>
      </p:sp>
    </p:spTree>
    <p:extLst>
      <p:ext uri="{BB962C8B-B14F-4D97-AF65-F5344CB8AC3E}">
        <p14:creationId xmlns:p14="http://schemas.microsoft.com/office/powerpoint/2010/main" val="55762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7D9B5A-7AE5-4E31-875F-D0825342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/>
          <a:lstStyle/>
          <a:p>
            <a:r>
              <a:rPr lang="it-IT" dirty="0">
                <a:highlight>
                  <a:srgbClr val="FFFF00"/>
                </a:highlight>
              </a:rPr>
              <a:t>INTEGRAZIONE</a:t>
            </a:r>
            <a:r>
              <a:rPr lang="it-IT" dirty="0"/>
              <a:t>  E </a:t>
            </a:r>
            <a:r>
              <a:rPr lang="it-IT" dirty="0">
                <a:highlight>
                  <a:srgbClr val="FF0000"/>
                </a:highlight>
              </a:rPr>
              <a:t>ASSIMILAZIONE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A8AE78-A2D8-4092-A9F4-020CD9A66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IL CONCETTO DI INTEGRAZIONE:  un’altra definizione di questo processo è un’ identificazione basato sul riconoscimento e cambiamento tra individui di culture diverse.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6380D0-BA48-4A74-842A-3F6E36E63D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IL CONCETTO DI ASSIMILAZIONE: è un processo di assorbimento che implica l’abbandono di alcuni tratti culturali per assumerne altri di nuovi.</a:t>
            </a:r>
          </a:p>
          <a:p>
            <a:r>
              <a:rPr lang="it-IT" dirty="0"/>
              <a:t>Non è omogeneo perché è composto da aspetti che possono variare nel tempo.</a:t>
            </a:r>
          </a:p>
        </p:txBody>
      </p:sp>
    </p:spTree>
    <p:extLst>
      <p:ext uri="{BB962C8B-B14F-4D97-AF65-F5344CB8AC3E}">
        <p14:creationId xmlns:p14="http://schemas.microsoft.com/office/powerpoint/2010/main" val="165763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D91519-9D66-46BE-9545-E9191136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it-IT" sz="5400">
                <a:highlight>
                  <a:srgbClr val="FF0000"/>
                </a:highlight>
              </a:rPr>
              <a:t>ASSIMILAZIONE</a:t>
            </a:r>
            <a:r>
              <a:rPr lang="it-IT" sz="5400"/>
              <a:t> IN </a:t>
            </a:r>
            <a:r>
              <a:rPr lang="it-IT" sz="5400">
                <a:highlight>
                  <a:srgbClr val="00FFFF"/>
                </a:highlight>
              </a:rPr>
              <a:t>AMBITO EDUCATIVO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F67B87-69D3-49C0-9541-91654A9E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it-IT" sz="2400"/>
              <a:t>Sono tutte quelle prassi o strategie che servono per colmare eventuali carenze o bisogni linguistici per gli individui stranieri</a:t>
            </a:r>
          </a:p>
          <a:p>
            <a:r>
              <a:rPr lang="it-IT" sz="2400"/>
              <a:t>I risultati non sono stati acquisiti perché i figli di genitori immigrati sono caratterizzati dall’insuccesso scolastico.</a:t>
            </a:r>
          </a:p>
          <a:p>
            <a:pPr marL="0" indent="0">
              <a:buNone/>
            </a:pPr>
            <a:endParaRPr lang="it-IT" sz="2400"/>
          </a:p>
        </p:txBody>
      </p:sp>
      <p:pic>
        <p:nvPicPr>
          <p:cNvPr id="5" name="Picture 4" descr="Una mano di due adulti e un bambino l’una sopra l’altra">
            <a:extLst>
              <a:ext uri="{FF2B5EF4-FFF2-40B4-BE49-F238E27FC236}">
                <a16:creationId xmlns:a16="http://schemas.microsoft.com/office/drawing/2014/main" id="{2D63C4A8-D8C8-9300-CDBF-82BC41924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3" r="2383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35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BF08D-9F01-4245-9396-F35C66C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highlight>
                  <a:srgbClr val="FF00FF"/>
                </a:highlight>
              </a:rPr>
              <a:t>ACCULTURAZIONE SELETTIVA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C94EFD-5DBA-419D-B998-7D7EF78B7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Consiste nella conservazione di  tratti identitari appartenenti alla cultura di origine che sono rielaborati dall’ individuo e adattati in maniera originale al nuovo contesto, familiare, sociale.</a:t>
            </a:r>
          </a:p>
          <a:p>
            <a:r>
              <a:rPr lang="it-IT" dirty="0"/>
              <a:t>Presenta una grande risorsa per l’individuo, per la sua crescita personale, scolastica.</a:t>
            </a:r>
          </a:p>
          <a:p>
            <a:endParaRPr lang="it-IT" dirty="0"/>
          </a:p>
          <a:p>
            <a:r>
              <a:rPr lang="it-IT" dirty="0"/>
              <a:t>Acculturazione selettiva</a:t>
            </a:r>
            <a:r>
              <a:rPr lang="it-IT" dirty="0">
                <a:sym typeface="Wingdings" panose="05000000000000000000" pitchFamily="2" charset="2"/>
              </a:rPr>
              <a:t> in ambito educativo sono tutte quelle scelte educative volte al riconoscimento di differenze e somiglianze che appartengono a ogni singolo bambino, importanti sono anche i momenti dedicati al dialogo.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94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D001BFF-0FE7-0525-6D3A-B3152D5AE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568" y="76679"/>
            <a:ext cx="5493432" cy="9904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</a:rPr>
              <a:t>Processo di ASSIMILAZIONE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76C39B6-E426-8BA9-0818-D355923F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886" y="3381383"/>
            <a:ext cx="5157787" cy="4449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/>
              <a:t>Preoccupazione dei genitori 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5D00B82-96FC-C5BE-4094-534762AB8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488490"/>
            <a:ext cx="5259388" cy="5170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Processo di INTEGRAZIONE 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2CE8CF0-2F50-320A-DC67-E78EFA80A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2729" y="3327310"/>
            <a:ext cx="5183188" cy="7551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/>
              <a:t>Attivazione e introduzione dei processi di ascolto e mediazione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08F79A-66BD-1FA2-1DE6-17D58AD90235}"/>
              </a:ext>
            </a:extLst>
          </p:cNvPr>
          <p:cNvSpPr txBox="1"/>
          <p:nvPr/>
        </p:nvSpPr>
        <p:spPr>
          <a:xfrm>
            <a:off x="772886" y="1197429"/>
            <a:ext cx="5224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Accettazione e adattamento </a:t>
            </a:r>
          </a:p>
          <a:p>
            <a:pPr algn="ctr"/>
            <a:r>
              <a:rPr lang="it-IT" sz="2000" dirty="0"/>
              <a:t>a principi e norme scolastiche/educative 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D8EB273E-879C-FDAB-2B06-24DB4B89F380}"/>
              </a:ext>
            </a:extLst>
          </p:cNvPr>
          <p:cNvSpPr/>
          <p:nvPr/>
        </p:nvSpPr>
        <p:spPr>
          <a:xfrm>
            <a:off x="2612571" y="2035629"/>
            <a:ext cx="1045029" cy="11538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9E5452-E618-DBC2-F8E4-2D1C1FDC2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151" y="4272644"/>
            <a:ext cx="2631621" cy="197371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5821099-9CDD-79EF-4A29-64F8271C0BF2}"/>
              </a:ext>
            </a:extLst>
          </p:cNvPr>
          <p:cNvSpPr txBox="1"/>
          <p:nvPr/>
        </p:nvSpPr>
        <p:spPr>
          <a:xfrm>
            <a:off x="6525986" y="1197429"/>
            <a:ext cx="494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Cambiamenti introdotti nell’organizzazione scolastica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735BF39-2E10-CE37-0BA7-BBD79107B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246" y="4272644"/>
            <a:ext cx="3155384" cy="1776606"/>
          </a:xfrm>
          <a:prstGeom prst="rect">
            <a:avLst/>
          </a:prstGeom>
        </p:spPr>
      </p:pic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58114F6C-DEC3-A597-A8BD-CF42F694638C}"/>
              </a:ext>
            </a:extLst>
          </p:cNvPr>
          <p:cNvSpPr/>
          <p:nvPr/>
        </p:nvSpPr>
        <p:spPr>
          <a:xfrm>
            <a:off x="8534402" y="2035629"/>
            <a:ext cx="919843" cy="11049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00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E93A60-39AD-AFCA-B3F6-AF450320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8" y="278890"/>
            <a:ext cx="10626045" cy="596620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3100" b="1" dirty="0">
                <a:latin typeface="+mn-lt"/>
              </a:rPr>
            </a:br>
            <a:r>
              <a:rPr lang="it-IT" sz="3100" b="1" dirty="0">
                <a:latin typeface="+mn-lt"/>
              </a:rPr>
              <a:t>Flessibilità della scuola </a:t>
            </a:r>
            <a:r>
              <a:rPr lang="it-IT" sz="3100" dirty="0">
                <a:latin typeface="+mn-lt"/>
              </a:rPr>
              <a:t>= d</a:t>
            </a:r>
            <a:r>
              <a:rPr lang="it-IT" sz="3100" b="0" dirty="0">
                <a:latin typeface="+mn-lt"/>
              </a:rPr>
              <a:t>ifferenti forme di partecipazione dei genitori </a:t>
            </a:r>
            <a:br>
              <a:rPr lang="it-IT" sz="4400" b="0" dirty="0"/>
            </a:br>
            <a:endParaRPr lang="it-IT" b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0A4C85-C164-A284-4F84-BB19A949E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9497" y="2317903"/>
            <a:ext cx="3204376" cy="898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Occasioni di dialogo tra genitori e insegnanti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EF19992-442A-D1C1-B0D1-D8AFB3018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43727" y="1249093"/>
            <a:ext cx="3507925" cy="506186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highlight>
                  <a:srgbClr val="FFFF00"/>
                </a:highlight>
              </a:rPr>
              <a:t>ASSEMBLEE</a:t>
            </a:r>
            <a:r>
              <a:rPr lang="it-IT" sz="3600" dirty="0"/>
              <a:t>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1D0EA1C-2CED-BAD7-97B8-6675A5814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51652" y="2338245"/>
            <a:ext cx="3011413" cy="6584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5900" dirty="0"/>
              <a:t>Confronto reciproco fra genitori stessi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141ADA3-B268-58C4-C527-993CC99C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93" y="3029639"/>
            <a:ext cx="3011413" cy="205899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CDC23F-9D8E-6419-4E1E-AE970B89482C}"/>
              </a:ext>
            </a:extLst>
          </p:cNvPr>
          <p:cNvSpPr txBox="1"/>
          <p:nvPr/>
        </p:nvSpPr>
        <p:spPr>
          <a:xfrm>
            <a:off x="907575" y="5614064"/>
            <a:ext cx="10849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2400" dirty="0"/>
              <a:t>La scuola cambia le sue prassi pedagogiche</a:t>
            </a:r>
          </a:p>
          <a:p>
            <a:pPr algn="ctr"/>
            <a:r>
              <a:rPr lang="it-IT" sz="2400" dirty="0"/>
              <a:t>I genitori diventano parte attiva del processo di crescita del figlio/a</a:t>
            </a:r>
          </a:p>
          <a:p>
            <a:endParaRPr lang="it-IT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9737141-4B61-6EC9-7FEE-930C588C0A1A}"/>
              </a:ext>
            </a:extLst>
          </p:cNvPr>
          <p:cNvCxnSpPr/>
          <p:nvPr/>
        </p:nvCxnSpPr>
        <p:spPr>
          <a:xfrm>
            <a:off x="6095999" y="5210138"/>
            <a:ext cx="0" cy="68580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B45BED-94AE-6325-05A9-F65C213A7297}"/>
              </a:ext>
            </a:extLst>
          </p:cNvPr>
          <p:cNvSpPr txBox="1"/>
          <p:nvPr/>
        </p:nvSpPr>
        <p:spPr>
          <a:xfrm>
            <a:off x="4340349" y="1719182"/>
            <a:ext cx="3821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Non più meri incontri frontali</a:t>
            </a:r>
          </a:p>
          <a:p>
            <a:pPr algn="ctr"/>
            <a:r>
              <a:rPr lang="it-IT" sz="2000" dirty="0"/>
              <a:t>bensì:</a:t>
            </a:r>
          </a:p>
        </p:txBody>
      </p:sp>
    </p:spTree>
    <p:extLst>
      <p:ext uri="{BB962C8B-B14F-4D97-AF65-F5344CB8AC3E}">
        <p14:creationId xmlns:p14="http://schemas.microsoft.com/office/powerpoint/2010/main" val="86628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3C742-D5AA-6A51-4B9C-1F888547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84" y="1113483"/>
            <a:ext cx="11757546" cy="685120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49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SCUOLE SONO GIÁ DEI LUOGHI DI INTEGRAZIONE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C240BE-15A2-D030-1F5A-F0169D5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91843"/>
            <a:ext cx="10515600" cy="685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/>
              <a:t>Grazie anche ai principi cardine della pedagogia interculturale, che guardano nell’ottica di un arricchimento reciproco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10D233-28B7-9B7E-6179-B7898B387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919" y="1798603"/>
            <a:ext cx="4955151" cy="32974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02FE54-B510-1F91-1ABB-2D05B5AC4AE0}"/>
              </a:ext>
            </a:extLst>
          </p:cNvPr>
          <p:cNvSpPr txBox="1"/>
          <p:nvPr/>
        </p:nvSpPr>
        <p:spPr>
          <a:xfrm>
            <a:off x="4244210" y="118615"/>
            <a:ext cx="3477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Quindi…</a:t>
            </a:r>
          </a:p>
        </p:txBody>
      </p:sp>
    </p:spTree>
    <p:extLst>
      <p:ext uri="{BB962C8B-B14F-4D97-AF65-F5344CB8AC3E}">
        <p14:creationId xmlns:p14="http://schemas.microsoft.com/office/powerpoint/2010/main" val="540757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INTEGRAZIONE </vt:lpstr>
      <vt:lpstr>INTEGRAZIONE  E ASSIMILAZIONE </vt:lpstr>
      <vt:lpstr>ASSIMILAZIONE IN AMBITO EDUCATIVO</vt:lpstr>
      <vt:lpstr>ACCULTURAZIONE SELETTIVA </vt:lpstr>
      <vt:lpstr>Presentazione standard di PowerPoint</vt:lpstr>
      <vt:lpstr> Flessibilità della scuola = differenti forme di partecipazione dei genitori  </vt:lpstr>
      <vt:lpstr> LE SCUOLE SONO GIÁ DEI LUOGHI DI INTEGRAZIONE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INTEGRAZIONE </dc:title>
  <cp:lastModifiedBy>CAMPIGOTTO ERICA [SF0102415]</cp:lastModifiedBy>
  <cp:revision>1</cp:revision>
  <dcterms:modified xsi:type="dcterms:W3CDTF">2022-05-15T12:34:08Z</dcterms:modified>
</cp:coreProperties>
</file>