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54492-D921-D078-1AB8-3EFD7FE91F11}" v="1422" dt="2022-05-12T12:24:41.181"/>
    <p1510:client id="{9010F0C5-7939-4A78-A6C2-FCF9DCC2949E}" v="2289" dt="2022-05-12T06:37:14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handoutMaster" Target="handoutMasters/handoutMaster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notesMaster" Target="notesMasters/notesMaster1.xml" Id="rId12" /><Relationship Type="http://schemas.openxmlformats.org/officeDocument/2006/relationships/tableStyles" Target="tableStyles.xml" Id="rId17" /><Relationship Type="http://schemas.openxmlformats.org/officeDocument/2006/relationships/slide" Target="slides/slide1.xml" Id="rId2" /><Relationship Type="http://schemas.openxmlformats.org/officeDocument/2006/relationships/theme" Target="theme/theme1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5" /><Relationship Type="http://schemas.openxmlformats.org/officeDocument/2006/relationships/slide" Target="slides/slide9.xml" Id="rId10" /><Relationship Type="http://schemas.microsoft.com/office/2015/10/relationships/revisionInfo" Target="revisionInfo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presProps" Target="presProps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44A04B9-FA24-477A-9FBA-A446CB8505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02EA3A-878A-4657-8284-77963F2699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79539-35A3-4A71-B021-80E072941FEC}" type="datetimeFigureOut">
              <a:rPr lang="it-IT" smtClean="0"/>
              <a:t>12/05/2022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7B25B8-A812-4C2B-8D72-6BE84EEFE8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78CF97-6F53-492A-8ACC-72BAD01EAD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02C5-2EF7-4F4F-A80B-23FCAAF632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537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DEE8A-76AE-4A98-AE28-779B9DF06F75}" type="datetimeFigureOut">
              <a:rPr lang="it-IT" noProof="0" smtClean="0"/>
              <a:t>12/05/2022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42117-7BD8-456D-A8FD-F11A53E2023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0306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42117-7BD8-456D-A8FD-F11A53E2023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0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3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9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3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4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1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4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2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9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7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4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64614" y="461243"/>
            <a:ext cx="4087306" cy="1968963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it-IT" sz="4600"/>
              <a:t>CULTURA INTERCULTURA TRANSCULTURA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464612" y="2738063"/>
            <a:ext cx="4087305" cy="3160693"/>
          </a:xfrm>
        </p:spPr>
        <p:txBody>
          <a:bodyPr vert="horz" lIns="91440" tIns="91440" rIns="91440" bIns="91440" rtlCol="0" anchor="t">
            <a:noAutofit/>
          </a:bodyPr>
          <a:lstStyle/>
          <a:p>
            <a:pPr marL="457200" indent="-457200" algn="l">
              <a:buChar char="•"/>
            </a:pPr>
            <a:r>
              <a:rPr lang="it-IT" sz="3200" dirty="0"/>
              <a:t>Complessità</a:t>
            </a:r>
            <a:endParaRPr lang="it-IT" dirty="0"/>
          </a:p>
          <a:p>
            <a:pPr marL="457200" indent="-457200" algn="l">
              <a:buChar char="•"/>
            </a:pPr>
            <a:r>
              <a:rPr lang="it-IT" sz="3200" dirty="0"/>
              <a:t> Pluralità</a:t>
            </a:r>
            <a:endParaRPr lang="it-IT" sz="3200" dirty="0">
              <a:ea typeface="Calibri" panose="020F0502020204030204"/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it-IT" sz="3200" dirty="0"/>
              <a:t> </a:t>
            </a:r>
            <a:r>
              <a:rPr lang="it-IT" sz="3200" dirty="0" err="1"/>
              <a:t>Interità</a:t>
            </a:r>
            <a:r>
              <a:rPr lang="it-IT" sz="3200" dirty="0"/>
              <a:t> </a:t>
            </a:r>
            <a:r>
              <a:rPr lang="it-IT" dirty="0"/>
              <a:t> 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algn="l"/>
            <a:r>
              <a:rPr lang="it-IT" dirty="0"/>
              <a:t> concetti storicizzati e singolarizzati dalla cultura occidentale forte della sua potenza scientifica e storica </a:t>
            </a:r>
            <a:endParaRPr lang="it-IT">
              <a:ea typeface="Calibri"/>
              <a:cs typeface="Calibri"/>
            </a:endParaRPr>
          </a:p>
          <a:p>
            <a:pPr algn="l"/>
            <a:endParaRPr lang="it-IT" sz="3200" dirty="0">
              <a:ea typeface="Calibri"/>
              <a:cs typeface="Calibri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1D112-06A0-24CA-95E2-12857C341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11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A08419A-32F7-8300-B0A2-1DD7F2F46DFF}"/>
              </a:ext>
            </a:extLst>
          </p:cNvPr>
          <p:cNvSpPr/>
          <p:nvPr/>
        </p:nvSpPr>
        <p:spPr>
          <a:xfrm>
            <a:off x="6541324" y="4451892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3EF54-5173-BF87-4099-3A460921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130"/>
          </a:xfrm>
        </p:spPr>
        <p:txBody>
          <a:bodyPr>
            <a:normAutofit fontScale="90000"/>
          </a:bodyPr>
          <a:lstStyle/>
          <a:p>
            <a:r>
              <a:rPr lang="it-IT" dirty="0">
                <a:ea typeface="Calibri Light"/>
                <a:cs typeface="Calibri Light"/>
              </a:rPr>
              <a:t>DISPOSITIVI PER IL PROCESSO DI SVILUPPO INTERCULTURALE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8A1BB3-AA13-9487-1D60-C22DC8946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70" y="1811248"/>
            <a:ext cx="4017034" cy="4380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 dirty="0">
                <a:ea typeface="Calibri"/>
                <a:cs typeface="Calibri"/>
              </a:rPr>
              <a:t>La mente umana è creativa e cambia senso  e significato agli stimoli inculcati dalle abitudini</a:t>
            </a:r>
            <a:endParaRPr lang="it-IT"/>
          </a:p>
          <a:p>
            <a:pPr algn="just"/>
            <a:r>
              <a:rPr lang="it-IT" dirty="0">
                <a:ea typeface="Calibri"/>
                <a:cs typeface="Calibri"/>
              </a:rPr>
              <a:t>Dinamiche di relazioni </a:t>
            </a:r>
          </a:p>
          <a:p>
            <a:pPr algn="just"/>
            <a:r>
              <a:rPr lang="it-IT" dirty="0">
                <a:ea typeface="Calibri"/>
                <a:cs typeface="Calibri"/>
              </a:rPr>
              <a:t>Organizzare diversi modi per imparare</a:t>
            </a:r>
          </a:p>
          <a:p>
            <a:pPr marL="0" indent="0" algn="just">
              <a:buNone/>
            </a:pPr>
            <a:endParaRPr lang="it-IT" dirty="0">
              <a:ea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3FA315-CFA6-1EE8-92B6-7C17E750465D}"/>
              </a:ext>
            </a:extLst>
          </p:cNvPr>
          <p:cNvSpPr txBox="1"/>
          <p:nvPr/>
        </p:nvSpPr>
        <p:spPr>
          <a:xfrm>
            <a:off x="4379344" y="2769078"/>
            <a:ext cx="364897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800" dirty="0"/>
              <a:t>Sviluppare un ambiente e contesti veramente interculturali </a:t>
            </a:r>
            <a:endParaRPr lang="it-IT" sz="2800">
              <a:ea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800" dirty="0"/>
              <a:t>La coscienza che l'unica caratteristica universale degli esseri umani è la loro diversità culturale</a:t>
            </a:r>
            <a:endParaRPr lang="it-IT" sz="2800">
              <a:ea typeface="Calibri"/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832AE1-1C69-ADD9-D544-919512BA18D6}"/>
              </a:ext>
            </a:extLst>
          </p:cNvPr>
          <p:cNvSpPr txBox="1"/>
          <p:nvPr/>
        </p:nvSpPr>
        <p:spPr>
          <a:xfrm>
            <a:off x="7929652" y="1804898"/>
            <a:ext cx="392214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400" dirty="0"/>
              <a:t>La matrice umanistica e scientifica dell'educazione in Europa è in grado di ricavare dalle diverse discipline un approccio multi culturale e multi dispositivo alla formazione </a:t>
            </a:r>
            <a:endParaRPr lang="it-IT" sz="2400" dirty="0">
              <a:ea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400" dirty="0">
                <a:ea typeface="Calibri"/>
                <a:cs typeface="Calibri"/>
              </a:rPr>
              <a:t>Multiculturalità dei saperi 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>
                <a:ea typeface="Calibri"/>
                <a:cs typeface="Calibri"/>
              </a:rPr>
              <a:t>L'educazione ha la capacità di tradurre le discipline con linguaggi adatti alle età, alle differenze, ai bisogni, ai talenti dei soggetti</a:t>
            </a:r>
          </a:p>
        </p:txBody>
      </p:sp>
      <p:pic>
        <p:nvPicPr>
          <p:cNvPr id="6" name="Elemento grafico 6" descr="Intelligenza artificiale con riempimento a tinta unita">
            <a:extLst>
              <a:ext uri="{FF2B5EF4-FFF2-40B4-BE49-F238E27FC236}">
                <a16:creationId xmlns:a16="http://schemas.microsoft.com/office/drawing/2014/main" id="{70BAA313-BA99-DA01-5EAB-4C0B3A0F9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1290" y="5286555"/>
            <a:ext cx="914400" cy="914400"/>
          </a:xfrm>
          <a:prstGeom prst="rect">
            <a:avLst/>
          </a:prstGeom>
        </p:spPr>
      </p:pic>
      <p:pic>
        <p:nvPicPr>
          <p:cNvPr id="7" name="Elemento grafico 7" descr="Camaleonte con riempimento a tinta unita">
            <a:extLst>
              <a:ext uri="{FF2B5EF4-FFF2-40B4-BE49-F238E27FC236}">
                <a16:creationId xmlns:a16="http://schemas.microsoft.com/office/drawing/2014/main" id="{1B6AE49D-BCE4-D067-4DF0-91CB5C58A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0083" y="1720970"/>
            <a:ext cx="914400" cy="914400"/>
          </a:xfrm>
          <a:prstGeom prst="rect">
            <a:avLst/>
          </a:prstGeom>
        </p:spPr>
      </p:pic>
      <p:pic>
        <p:nvPicPr>
          <p:cNvPr id="8" name="Elemento grafico 8" descr="Banca contorno">
            <a:extLst>
              <a:ext uri="{FF2B5EF4-FFF2-40B4-BE49-F238E27FC236}">
                <a16:creationId xmlns:a16="http://schemas.microsoft.com/office/drawing/2014/main" id="{F96F9306-F2CF-8B1E-308F-81C46FCF4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1328" y="8583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7E907E-38C7-ABE6-4117-3879B458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7" y="481370"/>
            <a:ext cx="5111150" cy="21072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z="2400" dirty="0"/>
              <a:t>La globalizzazione economica iniziata con la colonizzazione e l'imperialismo, concede solo al </a:t>
            </a:r>
            <a:r>
              <a:rPr lang="it-IT" sz="2400" b="1" dirty="0"/>
              <a:t>folklore</a:t>
            </a:r>
            <a:r>
              <a:rPr lang="it-IT" sz="2400" dirty="0"/>
              <a:t> un riconoscimento  con la difficoltà di gestire una forma di relazionalità di </a:t>
            </a:r>
            <a:r>
              <a:rPr lang="it-IT" sz="2400" b="1" dirty="0"/>
              <a:t>relazionalità separata</a:t>
            </a:r>
            <a:endParaRPr lang="it-IT" sz="2400" b="1" dirty="0">
              <a:ea typeface="Calibri Light"/>
              <a:cs typeface="Calibri Light"/>
            </a:endParaRPr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B5682801-D812-C38B-78E6-A3DD2E78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13" y="4115548"/>
            <a:ext cx="3429000" cy="2749353"/>
          </a:xfrm>
        </p:spPr>
        <p:txBody>
          <a:bodyPr anchor="t">
            <a:normAutofit lnSpcReduction="10000"/>
          </a:bodyPr>
          <a:lstStyle/>
          <a:p>
            <a:r>
              <a:rPr lang="en-US" sz="2200" dirty="0">
                <a:cs typeface="Calibri"/>
              </a:rPr>
              <a:t>Villaggio </a:t>
            </a:r>
            <a:r>
              <a:rPr lang="en-US" sz="2200" dirty="0" err="1">
                <a:cs typeface="Calibri"/>
              </a:rPr>
              <a:t>turistico</a:t>
            </a:r>
            <a:r>
              <a:rPr lang="en-US" sz="2200" dirty="0">
                <a:cs typeface="Calibri"/>
              </a:rPr>
              <a:t> </a:t>
            </a:r>
          </a:p>
          <a:p>
            <a:r>
              <a:rPr lang="en-US" sz="2200" b="1" dirty="0">
                <a:cs typeface="Calibri"/>
              </a:rPr>
              <a:t> </a:t>
            </a:r>
            <a:r>
              <a:rPr lang="en-US" sz="2200" b="1" dirty="0" err="1">
                <a:cs typeface="Calibri"/>
              </a:rPr>
              <a:t>Riconoscimento</a:t>
            </a:r>
            <a:r>
              <a:rPr lang="en-US" sz="2200" b="1" dirty="0">
                <a:cs typeface="Calibri"/>
              </a:rPr>
              <a:t> </a:t>
            </a:r>
            <a:endParaRPr lang="en-US" sz="2200">
              <a:ea typeface="Calibri"/>
              <a:cs typeface="Calibri"/>
            </a:endParaRPr>
          </a:p>
          <a:p>
            <a:r>
              <a:rPr lang="en-US" sz="2200" dirty="0">
                <a:cs typeface="Calibri"/>
              </a:rPr>
              <a:t> Cibo</a:t>
            </a:r>
            <a:endParaRPr lang="en-US" dirty="0" err="1">
              <a:ea typeface="Calibri"/>
              <a:cs typeface="Calibri"/>
            </a:endParaRPr>
          </a:p>
          <a:p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Musica</a:t>
            </a:r>
            <a:r>
              <a:rPr lang="en-US" sz="2200" dirty="0">
                <a:cs typeface="Calibri"/>
              </a:rPr>
              <a:t> </a:t>
            </a:r>
            <a:endParaRPr lang="en-US">
              <a:ea typeface="Calibri"/>
              <a:cs typeface="Calibri"/>
            </a:endParaRPr>
          </a:p>
          <a:p>
            <a:r>
              <a:rPr lang="en-US" sz="2200" dirty="0">
                <a:cs typeface="Calibri"/>
              </a:rPr>
              <a:t>Moda </a:t>
            </a:r>
            <a:endParaRPr lang="en-US" sz="2200">
              <a:ea typeface="Calibri"/>
              <a:cs typeface="Calibri"/>
            </a:endParaRPr>
          </a:p>
          <a:p>
            <a:r>
              <a:rPr lang="en-US" sz="2200" dirty="0" err="1">
                <a:cs typeface="Calibri"/>
              </a:rPr>
              <a:t>Filosofie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ludiche</a:t>
            </a:r>
            <a:r>
              <a:rPr lang="en-US" sz="2200" dirty="0">
                <a:cs typeface="Calibri"/>
              </a:rPr>
              <a:t> </a:t>
            </a:r>
            <a:endParaRPr lang="en-US" dirty="0">
              <a:ea typeface="Calibri"/>
              <a:cs typeface="Calibri"/>
            </a:endParaRPr>
          </a:p>
          <a:p>
            <a:r>
              <a:rPr lang="en-US" sz="2200" dirty="0">
                <a:cs typeface="Calibri"/>
              </a:rPr>
              <a:t>New Age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Immagine 4" descr="Immagine che contiene stadio&#10;&#10;Descrizione generata automaticamente">
            <a:extLst>
              <a:ext uri="{FF2B5EF4-FFF2-40B4-BE49-F238E27FC236}">
                <a16:creationId xmlns:a16="http://schemas.microsoft.com/office/drawing/2014/main" id="{C8006D5C-83D8-A799-F2F1-926F516DD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748" y="1959776"/>
            <a:ext cx="5667268" cy="37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6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BB1B6-4541-E9FA-DFEE-E3FB4073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cs typeface="Calibri Light"/>
              </a:rPr>
              <a:t>MIGRAZIONI   </a:t>
            </a:r>
            <a:r>
              <a:rPr lang="it-IT" dirty="0">
                <a:cs typeface="Calibri Light"/>
              </a:rPr>
              <a:t>   </a:t>
            </a:r>
            <a:r>
              <a:rPr lang="it-IT" dirty="0">
                <a:solidFill>
                  <a:schemeClr val="accent2"/>
                </a:solidFill>
                <a:cs typeface="Calibri Light"/>
              </a:rPr>
              <a:t>TURISMO RESIDENZIALE</a:t>
            </a:r>
            <a:r>
              <a:rPr lang="it-IT" dirty="0">
                <a:cs typeface="Calibri Light"/>
              </a:rPr>
              <a:t> </a:t>
            </a:r>
            <a:r>
              <a:rPr lang="it-IT" dirty="0">
                <a:solidFill>
                  <a:srgbClr val="00B050"/>
                </a:solidFill>
                <a:cs typeface="Calibri Light"/>
              </a:rPr>
              <a:t>SPOSTAMENTI DI LAVORO  </a:t>
            </a:r>
            <a:r>
              <a:rPr lang="it-IT" dirty="0">
                <a:cs typeface="Calibri Light"/>
              </a:rPr>
              <a:t>      </a:t>
            </a:r>
            <a:r>
              <a:rPr lang="it-IT" dirty="0">
                <a:solidFill>
                  <a:schemeClr val="accent1"/>
                </a:solidFill>
                <a:cs typeface="Calibri Light"/>
              </a:rPr>
              <a:t>SCELTE DI VITA</a:t>
            </a:r>
            <a:endParaRPr lang="it-IT">
              <a:solidFill>
                <a:schemeClr val="accent1"/>
              </a:solidFill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5055F3-AB27-6A63-0DC1-7719EF0F4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3411" cy="44807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200" dirty="0">
                <a:cs typeface="Calibri"/>
              </a:rPr>
              <a:t>Nuovi immaginari </a:t>
            </a:r>
          </a:p>
          <a:p>
            <a:r>
              <a:rPr lang="it-IT" sz="3200" dirty="0">
                <a:cs typeface="Calibri"/>
              </a:rPr>
              <a:t>Nuovi processi esistenziali </a:t>
            </a:r>
          </a:p>
          <a:p>
            <a:r>
              <a:rPr lang="it-IT" sz="3200" dirty="0">
                <a:cs typeface="Calibri"/>
              </a:rPr>
              <a:t>Nuove risorse</a:t>
            </a:r>
          </a:p>
          <a:p>
            <a:r>
              <a:rPr lang="it-IT" sz="3200" dirty="0">
                <a:cs typeface="Calibri"/>
              </a:rPr>
              <a:t>Nuove dinamiche sociali </a:t>
            </a:r>
          </a:p>
          <a:p>
            <a:endParaRPr lang="it-IT" dirty="0"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002B0D-B514-C30D-A7A7-53CFA4B0C1D2}"/>
              </a:ext>
            </a:extLst>
          </p:cNvPr>
          <p:cNvSpPr txBox="1"/>
          <p:nvPr/>
        </p:nvSpPr>
        <p:spPr>
          <a:xfrm>
            <a:off x="8016814" y="3430438"/>
            <a:ext cx="328954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/>
              <a:t>Contrasti </a:t>
            </a:r>
            <a:endParaRPr lang="it-IT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it-IT" sz="3200" dirty="0"/>
              <a:t>Disgiunzioni </a:t>
            </a:r>
            <a:endParaRPr lang="it-IT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it-IT" sz="3200" dirty="0"/>
              <a:t>Diaspore</a:t>
            </a:r>
            <a:endParaRPr lang="it-IT" sz="3200" dirty="0">
              <a:cs typeface="Calibri"/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4D2E5993-59FB-BA65-DADC-733B93CA6FEA}"/>
              </a:ext>
            </a:extLst>
          </p:cNvPr>
          <p:cNvSpPr/>
          <p:nvPr/>
        </p:nvSpPr>
        <p:spPr>
          <a:xfrm>
            <a:off x="7304899" y="3729652"/>
            <a:ext cx="488830" cy="977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6035ABF5-7786-5B69-E922-84FA6BBDE7B4}"/>
              </a:ext>
            </a:extLst>
          </p:cNvPr>
          <p:cNvSpPr/>
          <p:nvPr/>
        </p:nvSpPr>
        <p:spPr>
          <a:xfrm>
            <a:off x="4428529" y="2751093"/>
            <a:ext cx="488830" cy="97766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0ADDE1-C661-E5AA-BFCE-BCB216342713}"/>
              </a:ext>
            </a:extLst>
          </p:cNvPr>
          <p:cNvSpPr txBox="1"/>
          <p:nvPr/>
        </p:nvSpPr>
        <p:spPr>
          <a:xfrm>
            <a:off x="1013010" y="5250311"/>
            <a:ext cx="998938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/>
              <a:t>RICHIEDONO UNA NUOVA CULTURA INTERCULTURA  TRANSCULTURA</a:t>
            </a:r>
            <a:endParaRPr lang="it-IT" sz="2800" dirty="0">
              <a:ea typeface="Calibri"/>
              <a:cs typeface="Calibri"/>
            </a:endParaRPr>
          </a:p>
          <a:p>
            <a:pPr algn="ctr"/>
            <a:r>
              <a:rPr lang="it-IT" sz="2800" dirty="0">
                <a:cs typeface="Calibri"/>
              </a:rPr>
              <a:t>SONO UNA SFIDA PER LE ISTITUZIONI EDUCATIVE</a:t>
            </a:r>
            <a:endParaRPr lang="it-IT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12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42811-2CC3-5E03-1575-AB411E46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cs typeface="Calibri Light"/>
              </a:rPr>
              <a:t> </a:t>
            </a:r>
            <a:r>
              <a:rPr lang="it-IT" dirty="0">
                <a:solidFill>
                  <a:srgbClr val="FF0000"/>
                </a:solidFill>
                <a:cs typeface="Calibri Light"/>
              </a:rPr>
              <a:t>CULTURA</a:t>
            </a:r>
            <a:endParaRPr lang="it-IT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74DD0A-0526-6706-C818-39720FCF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82"/>
            <a:ext cx="10515600" cy="47682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>
                <a:cs typeface="Calibri"/>
              </a:rPr>
              <a:t>Insieme delle </a:t>
            </a:r>
            <a:r>
              <a:rPr lang="it-IT" b="1" dirty="0">
                <a:cs typeface="Calibri"/>
              </a:rPr>
              <a:t>organizzazioni </a:t>
            </a:r>
            <a:r>
              <a:rPr lang="it-IT" dirty="0">
                <a:cs typeface="Calibri"/>
              </a:rPr>
              <a:t>che gli esseri umani si danno all'interno di un</a:t>
            </a:r>
            <a:r>
              <a:rPr lang="it-IT" b="1" dirty="0">
                <a:cs typeface="Calibri"/>
              </a:rPr>
              <a:t> territorio</a:t>
            </a:r>
            <a:r>
              <a:rPr lang="it-IT" dirty="0">
                <a:cs typeface="Calibri"/>
              </a:rPr>
              <a:t> e in periodi storici differenti </a:t>
            </a:r>
          </a:p>
          <a:p>
            <a:r>
              <a:rPr lang="it-IT" dirty="0">
                <a:cs typeface="Calibri"/>
              </a:rPr>
              <a:t>I fatti culturali sono </a:t>
            </a:r>
            <a:r>
              <a:rPr lang="it-IT" b="1" dirty="0">
                <a:cs typeface="Calibri"/>
              </a:rPr>
              <a:t>frutto di schemi assimilati nella prima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socializzazione</a:t>
            </a:r>
            <a:r>
              <a:rPr lang="it-IT" dirty="0">
                <a:cs typeface="Calibri"/>
              </a:rPr>
              <a:t> e poi evoluti con la persona e le sue relazioni sociali </a:t>
            </a:r>
          </a:p>
          <a:p>
            <a:r>
              <a:rPr lang="it-IT" dirty="0">
                <a:cs typeface="Calibri"/>
              </a:rPr>
              <a:t>Dove le </a:t>
            </a:r>
            <a:r>
              <a:rPr lang="it-IT" b="1" dirty="0">
                <a:cs typeface="Calibri"/>
              </a:rPr>
              <a:t>prospettive di senso </a:t>
            </a:r>
            <a:r>
              <a:rPr lang="it-IT" dirty="0">
                <a:cs typeface="Calibri"/>
              </a:rPr>
              <a:t>possono incorporare innovazioni e cambiamento ecco che questo avviene attraverso </a:t>
            </a:r>
            <a:r>
              <a:rPr lang="it-IT" b="1" dirty="0">
                <a:cs typeface="Calibri"/>
              </a:rPr>
              <a:t>il dilemma e il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conflitto</a:t>
            </a:r>
            <a:r>
              <a:rPr lang="it-IT" dirty="0">
                <a:cs typeface="Calibri"/>
              </a:rPr>
              <a:t> ed è l'unico modo che i soggetti e le comunità hanno per </a:t>
            </a:r>
            <a:r>
              <a:rPr lang="it-IT" b="1" dirty="0">
                <a:cs typeface="Calibri"/>
              </a:rPr>
              <a:t>modificare </a:t>
            </a:r>
            <a:r>
              <a:rPr lang="it-IT" dirty="0">
                <a:cs typeface="Calibri"/>
              </a:rPr>
              <a:t>rappresentazioni e i propri schemi di </a:t>
            </a:r>
            <a:r>
              <a:rPr lang="it-IT" b="1" dirty="0">
                <a:cs typeface="Calibri"/>
              </a:rPr>
              <a:t>significato</a:t>
            </a:r>
            <a:r>
              <a:rPr lang="it-IT" dirty="0">
                <a:cs typeface="Calibri"/>
              </a:rPr>
              <a:t> e le dinamiche cognitive</a:t>
            </a:r>
          </a:p>
          <a:p>
            <a:r>
              <a:rPr lang="it-IT" b="1" dirty="0">
                <a:cs typeface="Calibri"/>
              </a:rPr>
              <a:t>CRITICA </a:t>
            </a:r>
            <a:r>
              <a:rPr lang="it-IT" dirty="0">
                <a:cs typeface="Calibri"/>
              </a:rPr>
              <a:t>posizione culturalista </a:t>
            </a:r>
          </a:p>
          <a:p>
            <a:r>
              <a:rPr lang="it-IT" dirty="0">
                <a:cs typeface="Calibri"/>
              </a:rPr>
              <a:t>Dalla strettoia dei diversi determinismi al sistema delle </a:t>
            </a:r>
            <a:r>
              <a:rPr lang="it-IT" b="1" dirty="0">
                <a:cs typeface="Calibri"/>
              </a:rPr>
              <a:t>appartenenze</a:t>
            </a:r>
            <a:r>
              <a:rPr lang="it-IT" dirty="0">
                <a:cs typeface="Calibri"/>
              </a:rPr>
              <a:t>- </a:t>
            </a:r>
            <a:r>
              <a:rPr lang="it-IT" b="1" dirty="0" err="1">
                <a:cs typeface="Calibri"/>
              </a:rPr>
              <a:t>pluri</a:t>
            </a:r>
            <a:r>
              <a:rPr lang="it-IT" b="1" dirty="0">
                <a:cs typeface="Calibri"/>
              </a:rPr>
              <a:t>-identità</a:t>
            </a:r>
            <a:r>
              <a:rPr lang="it-IT" dirty="0">
                <a:cs typeface="Calibri"/>
              </a:rPr>
              <a:t> e la </a:t>
            </a:r>
            <a:r>
              <a:rPr lang="it-IT" b="1" dirty="0">
                <a:cs typeface="Calibri"/>
              </a:rPr>
              <a:t>coabitazione interculturale </a:t>
            </a:r>
          </a:p>
          <a:p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44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07684-9514-F204-4110-4BAD4715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cs typeface="Calibri Light"/>
              </a:rPr>
              <a:t>MULTICULTURALISMO E INTERCULTURA</a:t>
            </a:r>
            <a:endParaRPr lang="it-IT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pic>
        <p:nvPicPr>
          <p:cNvPr id="4" name="Immagine 4" descr="Immagine che contiene cielo, esterni, persona, uomo&#10;&#10;Descrizione generata automaticamente">
            <a:extLst>
              <a:ext uri="{FF2B5EF4-FFF2-40B4-BE49-F238E27FC236}">
                <a16:creationId xmlns:a16="http://schemas.microsoft.com/office/drawing/2014/main" id="{D2AD9BBC-4504-AA98-19AB-C93519AA5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738" y="3242371"/>
            <a:ext cx="3365281" cy="2553017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029963-D33B-172F-FC1E-030A1FE6DCC9}"/>
              </a:ext>
            </a:extLst>
          </p:cNvPr>
          <p:cNvSpPr txBox="1"/>
          <p:nvPr/>
        </p:nvSpPr>
        <p:spPr>
          <a:xfrm>
            <a:off x="5802702" y="4408099"/>
            <a:ext cx="11125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/>
              <a:t>NORD AMERICA  </a:t>
            </a:r>
            <a:r>
              <a:rPr lang="it-IT" dirty="0"/>
              <a:t> USA E CANADA </a:t>
            </a:r>
          </a:p>
          <a:p>
            <a:r>
              <a:rPr lang="it-IT" b="1" dirty="0"/>
              <a:t>SUDAFRICA</a:t>
            </a:r>
            <a:endParaRPr lang="it-IT" b="1" dirty="0">
              <a:cs typeface="Calibri"/>
            </a:endParaRPr>
          </a:p>
          <a:p>
            <a:r>
              <a:rPr lang="it-IT" b="1" dirty="0"/>
              <a:t>GRAN BRETAGNA</a:t>
            </a:r>
            <a:r>
              <a:rPr lang="it-IT" dirty="0"/>
              <a:t>  EX COLONIE</a:t>
            </a:r>
            <a:endParaRPr lang="it-IT" dirty="0">
              <a:cs typeface="Calibri" panose="020F0502020204030204"/>
            </a:endParaRPr>
          </a:p>
          <a:p>
            <a:r>
              <a:rPr lang="it-IT" b="1" dirty="0"/>
              <a:t>FRANCIA </a:t>
            </a:r>
            <a:r>
              <a:rPr lang="it-IT" dirty="0"/>
              <a:t>EX COLONIE</a:t>
            </a:r>
            <a:endParaRPr lang="it-IT" dirty="0">
              <a:cs typeface="Calibri" panose="020F0502020204030204"/>
            </a:endParaRPr>
          </a:p>
          <a:p>
            <a:r>
              <a:rPr lang="it-IT" b="1" dirty="0"/>
              <a:t>EUROPA  </a:t>
            </a:r>
            <a:r>
              <a:rPr lang="it-IT" dirty="0"/>
              <a:t>STRANO MULTICULTURALISMO </a:t>
            </a:r>
            <a:endParaRPr lang="it-IT" dirty="0">
              <a:cs typeface="Calibri" panose="020F0502020204030204"/>
            </a:endParaRPr>
          </a:p>
        </p:txBody>
      </p:sp>
      <p:pic>
        <p:nvPicPr>
          <p:cNvPr id="7" name="Immagine 7" descr="Immagine che contiene cielo, persona, uomo, sport&#10;&#10;Descrizione generata automaticamente">
            <a:extLst>
              <a:ext uri="{FF2B5EF4-FFF2-40B4-BE49-F238E27FC236}">
                <a16:creationId xmlns:a16="http://schemas.microsoft.com/office/drawing/2014/main" id="{54B6739B-A554-B50F-4463-3C957B33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34" y="1536391"/>
            <a:ext cx="4123426" cy="23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A4091-19D4-EEF8-4A9C-96668786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cs typeface="Calibri Light"/>
              </a:rPr>
              <a:t>LE ISTITUZIONI SCOLASTICHE </a:t>
            </a:r>
            <a:endParaRPr lang="it-IT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FF01F6-B063-92F0-D449-C92DC242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946"/>
            <a:ext cx="10515600" cy="12889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Non c'è collegamento tra l'ambito culturale e l'ambito sociale le discipline che introducono la cultura come variabile sono la sociologia e l'antropologia culturale</a:t>
            </a:r>
          </a:p>
          <a:p>
            <a:pPr marL="0" indent="0">
              <a:buNone/>
            </a:pPr>
            <a:endParaRPr lang="it-IT" dirty="0"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D65344-6961-13BB-9A28-EB83C2DDFF39}"/>
              </a:ext>
            </a:extLst>
          </p:cNvPr>
          <p:cNvSpPr txBox="1"/>
          <p:nvPr/>
        </p:nvSpPr>
        <p:spPr>
          <a:xfrm>
            <a:off x="4149307" y="3056627"/>
            <a:ext cx="446848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/>
              <a:t> INDICATORE DI DEBOLEZZA </a:t>
            </a:r>
            <a:endParaRPr lang="it-IT" sz="24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Mancanza della diversità culturale nel corpo insegnante e nell'organizzazione del servizio 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cs typeface="Calibri"/>
              </a:rPr>
              <a:t>Impoverimento della programmazione culturale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68D20C-CC1A-FAE1-19EF-EE4F80B9ABB4}"/>
              </a:ext>
            </a:extLst>
          </p:cNvPr>
          <p:cNvSpPr txBox="1"/>
          <p:nvPr/>
        </p:nvSpPr>
        <p:spPr>
          <a:xfrm>
            <a:off x="8432859" y="3055728"/>
            <a:ext cx="3864633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/>
              <a:t>RISORSE</a:t>
            </a:r>
            <a:endParaRPr lang="it-IT" sz="2400" b="1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 Diversità degli allievi  e delle conoscenze </a:t>
            </a:r>
            <a:endParaRPr lang="it-IT" sz="28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Metodologie</a:t>
            </a:r>
            <a:endParaRPr lang="it-IT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/>
              <a:t>Strumenti </a:t>
            </a:r>
            <a:endParaRPr lang="it-IT" sz="2800" dirty="0">
              <a:cs typeface="Calibri"/>
            </a:endParaRPr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4DC67568-38E4-E2CE-64C3-4F6B6B4E0763}"/>
              </a:ext>
            </a:extLst>
          </p:cNvPr>
          <p:cNvSpPr/>
          <p:nvPr/>
        </p:nvSpPr>
        <p:spPr>
          <a:xfrm>
            <a:off x="8367923" y="4102565"/>
            <a:ext cx="460076" cy="44569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36A95E0C-3BA2-3237-CB30-27001045F33E}"/>
              </a:ext>
            </a:extLst>
          </p:cNvPr>
          <p:cNvSpPr/>
          <p:nvPr/>
        </p:nvSpPr>
        <p:spPr>
          <a:xfrm>
            <a:off x="7288725" y="4892421"/>
            <a:ext cx="488830" cy="546340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912D2E-1BF6-FBDC-8F52-86A531C96D70}"/>
              </a:ext>
            </a:extLst>
          </p:cNvPr>
          <p:cNvSpPr txBox="1"/>
          <p:nvPr/>
        </p:nvSpPr>
        <p:spPr>
          <a:xfrm>
            <a:off x="669265" y="3170089"/>
            <a:ext cx="321765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 L'educazione centralistica orientata a un modello omogeneo determinato </a:t>
            </a:r>
            <a:endParaRPr lang="it-IT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dirty="0"/>
              <a:t>Vicinanza etnica </a:t>
            </a:r>
            <a:endParaRPr lang="it-IT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 b="1" dirty="0"/>
              <a:t>Falsa prossimità </a:t>
            </a:r>
            <a:endParaRPr lang="it-IT" b="1">
              <a:cs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8B1214-4651-107A-E019-942F3AE70AB2}"/>
              </a:ext>
            </a:extLst>
          </p:cNvPr>
          <p:cNvSpPr txBox="1"/>
          <p:nvPr/>
        </p:nvSpPr>
        <p:spPr>
          <a:xfrm>
            <a:off x="841616" y="5140445"/>
            <a:ext cx="101187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/>
              <a:t>Buona intercultura</a:t>
            </a:r>
            <a:endParaRPr lang="it-IT" sz="2400" dirty="0"/>
          </a:p>
          <a:p>
            <a:r>
              <a:rPr lang="it-IT" sz="2400" dirty="0"/>
              <a:t>Fondazioni mondiali </a:t>
            </a:r>
            <a:endParaRPr lang="it-IT" sz="2400" dirty="0">
              <a:cs typeface="Calibri"/>
            </a:endParaRPr>
          </a:p>
          <a:p>
            <a:r>
              <a:rPr lang="it-IT" sz="2400" dirty="0"/>
              <a:t>Associazionismo formativo educativo e di volontariato</a:t>
            </a:r>
            <a:endParaRPr lang="it-IT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80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A4878-DEF1-DB1B-A06B-C38939A9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cs typeface="Calibri Light"/>
              </a:rPr>
              <a:t>L'EDUCAZIONE E IL SUO RUOLO </a:t>
            </a:r>
            <a:endParaRPr lang="it-IT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E96D8A-F0EC-47DA-E073-4D66095B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cs typeface="Calibri"/>
              </a:rPr>
              <a:t>Superare la gerarchia e la distanza tra processi formali e informali interni considerandoli ambedue fondativi nel percorso educativo scolastico</a:t>
            </a:r>
          </a:p>
          <a:p>
            <a:r>
              <a:rPr lang="it-IT" dirty="0">
                <a:cs typeface="Calibri"/>
              </a:rPr>
              <a:t>La</a:t>
            </a:r>
            <a:r>
              <a:rPr lang="it-IT" b="1" dirty="0">
                <a:cs typeface="Calibri"/>
              </a:rPr>
              <a:t> dominanza</a:t>
            </a:r>
            <a:r>
              <a:rPr lang="it-IT" dirty="0">
                <a:cs typeface="Calibri"/>
              </a:rPr>
              <a:t> dell'istruzione sui valori e sulle pratiche esistenziali </a:t>
            </a:r>
          </a:p>
          <a:p>
            <a:r>
              <a:rPr lang="it-IT" dirty="0">
                <a:cs typeface="Calibri"/>
              </a:rPr>
              <a:t>la </a:t>
            </a:r>
            <a:r>
              <a:rPr lang="it-IT" b="1" dirty="0">
                <a:cs typeface="Calibri"/>
              </a:rPr>
              <a:t>consapevolezza</a:t>
            </a:r>
            <a:r>
              <a:rPr lang="it-IT" dirty="0">
                <a:cs typeface="Calibri"/>
              </a:rPr>
              <a:t> che la scuola forma alla cittadinanza</a:t>
            </a:r>
            <a:endParaRPr lang="it-IT" dirty="0"/>
          </a:p>
          <a:p>
            <a:r>
              <a:rPr lang="it-IT" b="1" dirty="0">
                <a:cs typeface="Calibri"/>
              </a:rPr>
              <a:t>Erasmus </a:t>
            </a:r>
            <a:r>
              <a:rPr lang="it-IT" b="1" dirty="0" err="1">
                <a:cs typeface="Calibri"/>
              </a:rPr>
              <a:t>Mundus</a:t>
            </a:r>
            <a:r>
              <a:rPr lang="it-IT" dirty="0">
                <a:cs typeface="Calibri"/>
              </a:rPr>
              <a:t>  scambi e percorsi istruzione, volontariato e lavoro</a:t>
            </a:r>
          </a:p>
          <a:p>
            <a:r>
              <a:rPr lang="it-IT" b="1" dirty="0">
                <a:cs typeface="Calibri"/>
              </a:rPr>
              <a:t>VAE</a:t>
            </a:r>
            <a:r>
              <a:rPr lang="it-IT" dirty="0">
                <a:cs typeface="Calibri"/>
              </a:rPr>
              <a:t> istituzione francese che riconosce i saperi </a:t>
            </a:r>
          </a:p>
          <a:p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70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BA41C-8012-8DCB-CB97-E6EAD95C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cs typeface="Calibri Light"/>
              </a:rPr>
              <a:t>TRANSULTURA </a:t>
            </a:r>
            <a:endParaRPr lang="it-IT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E32E68-F55D-029D-3632-9CEC1A40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173"/>
            <a:ext cx="10515600" cy="4825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cs typeface="Calibri"/>
              </a:rPr>
              <a:t>Rappresentazione della complessità delle nuove forme culturali</a:t>
            </a:r>
          </a:p>
          <a:p>
            <a:r>
              <a:rPr lang="it-IT" dirty="0">
                <a:ea typeface="Calibri"/>
                <a:cs typeface="Calibri"/>
              </a:rPr>
              <a:t>La cultura si presenta come un fatto relazionale dinamico in continua trasformazione</a:t>
            </a:r>
          </a:p>
          <a:p>
            <a:r>
              <a:rPr lang="it-IT" dirty="0">
                <a:ea typeface="Calibri"/>
                <a:cs typeface="Calibri"/>
              </a:rPr>
              <a:t>Condizione dinamica non necessariamente strutturale, un processo della trasformazione: un'</a:t>
            </a:r>
            <a:r>
              <a:rPr lang="it-IT" b="1" dirty="0">
                <a:ea typeface="Calibri"/>
                <a:cs typeface="Calibri"/>
              </a:rPr>
              <a:t>evoluzione della specie</a:t>
            </a:r>
          </a:p>
          <a:p>
            <a:pPr marL="0" indent="0">
              <a:buNone/>
            </a:pPr>
            <a:r>
              <a:rPr lang="it-IT" b="1" dirty="0">
                <a:ea typeface="Calibri"/>
                <a:cs typeface="Calibri"/>
              </a:rPr>
              <a:t>CRITICA</a:t>
            </a:r>
          </a:p>
          <a:p>
            <a:r>
              <a:rPr lang="it-IT" dirty="0">
                <a:ea typeface="Calibri"/>
                <a:cs typeface="Calibri"/>
              </a:rPr>
              <a:t>Visione occidentale, locale ,interpersonale " </a:t>
            </a:r>
            <a:r>
              <a:rPr lang="it-IT" dirty="0" err="1">
                <a:ea typeface="Calibri"/>
                <a:cs typeface="Calibri"/>
              </a:rPr>
              <a:t>societale</a:t>
            </a:r>
            <a:r>
              <a:rPr lang="it-IT" dirty="0">
                <a:ea typeface="Calibri"/>
                <a:cs typeface="Calibri"/>
              </a:rPr>
              <a:t>"</a:t>
            </a:r>
          </a:p>
          <a:p>
            <a:r>
              <a:rPr lang="it-IT" dirty="0">
                <a:ea typeface="Calibri"/>
                <a:cs typeface="Calibri"/>
              </a:rPr>
              <a:t>Non è in grado di competere con i processi di nuove genesi culturali in un mondo globalizzato</a:t>
            </a:r>
          </a:p>
          <a:p>
            <a:r>
              <a:rPr lang="it-IT" dirty="0">
                <a:ea typeface="Calibri"/>
                <a:cs typeface="Calibri"/>
              </a:rPr>
              <a:t>Difficoltà di categorizzare la complessità e la modernità</a:t>
            </a:r>
          </a:p>
          <a:p>
            <a:endParaRPr lang="it-IT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02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841F2-7615-9785-0615-F79F6D65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a typeface="Calibri Light"/>
                <a:cs typeface="Calibri Light"/>
              </a:rPr>
              <a:t>LA DIMENSIONE TRANSCULTURALE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EC646E-2578-A3C8-C606-BB75D6944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ea typeface="Calibri" panose="020F0502020204030204"/>
                <a:cs typeface="Calibri" panose="020F0502020204030204"/>
              </a:rPr>
              <a:t>In tutti i contesti del mondo sono presenti strutture e contesti organizzativi diversi ed è questa la sua 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forza </a:t>
            </a:r>
            <a:r>
              <a:rPr lang="it-IT" dirty="0">
                <a:ea typeface="Calibri" panose="020F0502020204030204"/>
                <a:cs typeface="Calibri" panose="020F0502020204030204"/>
              </a:rPr>
              <a:t>. Si pone come 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ricerca</a:t>
            </a:r>
            <a:r>
              <a:rPr lang="it-IT" dirty="0">
                <a:ea typeface="Calibri" panose="020F0502020204030204"/>
                <a:cs typeface="Calibri" panose="020F0502020204030204"/>
              </a:rPr>
              <a:t> con direzioni differenti tra gli esseri viventi , le comunità , le società i governi.</a:t>
            </a:r>
          </a:p>
          <a:p>
            <a:pPr marL="0" indent="0">
              <a:buNone/>
            </a:pPr>
            <a:r>
              <a:rPr lang="it-IT" b="1" dirty="0">
                <a:ea typeface="Calibri" panose="020F0502020204030204"/>
                <a:cs typeface="Calibri" panose="020F0502020204030204"/>
              </a:rPr>
              <a:t>Economia, sviluppo sostenibile, tecnologie, istruzione </a:t>
            </a:r>
            <a:r>
              <a:rPr lang="it-IT" dirty="0">
                <a:ea typeface="Calibri" panose="020F0502020204030204"/>
                <a:cs typeface="Calibri" panose="020F0502020204030204"/>
              </a:rPr>
              <a:t>sono in questa direzione</a:t>
            </a:r>
          </a:p>
          <a:p>
            <a:pPr marL="0" indent="0">
              <a:buNone/>
            </a:pPr>
            <a:r>
              <a:rPr lang="it-IT" b="1" dirty="0">
                <a:ea typeface="Calibri" panose="020F0502020204030204"/>
                <a:cs typeface="Calibri" panose="020F0502020204030204"/>
              </a:rPr>
              <a:t>L'educazione </a:t>
            </a:r>
            <a:r>
              <a:rPr lang="it-IT" dirty="0">
                <a:ea typeface="Calibri" panose="020F0502020204030204"/>
                <a:cs typeface="Calibri" panose="020F0502020204030204"/>
              </a:rPr>
              <a:t>ha tutto da guadagnare mettendosi in una prospettiva interculturale: 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non ha la necessità del dominio culturale </a:t>
            </a:r>
            <a:r>
              <a:rPr lang="it-IT" dirty="0">
                <a:ea typeface="Calibri" panose="020F0502020204030204"/>
                <a:cs typeface="Calibri" panose="020F0502020204030204"/>
              </a:rPr>
              <a:t>su altre forme mettendo in atto strategie di conoscenza e pratiche imparando dai saperi degli altri.</a:t>
            </a:r>
          </a:p>
          <a:p>
            <a:pPr marL="0" indent="0">
              <a:buNone/>
            </a:pPr>
            <a:endParaRPr lang="it-IT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194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Widescreen</PresentationFormat>
  <Paragraphs>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Theme</vt:lpstr>
      <vt:lpstr>CULTURA INTERCULTURA TRANSCULTURA</vt:lpstr>
      <vt:lpstr>La globalizzazione economica iniziata con la colonizzazione e l'imperialismo, concede solo al folklore un riconoscimento  con la difficoltà di gestire una forma di relazionalità di relazionalità separata</vt:lpstr>
      <vt:lpstr>MIGRAZIONI      TURISMO RESIDENZIALE SPOSTAMENTI DI LAVORO        SCELTE DI VITA</vt:lpstr>
      <vt:lpstr> CULTURA</vt:lpstr>
      <vt:lpstr>MULTICULTURALISMO E INTERCULTURA</vt:lpstr>
      <vt:lpstr>LE ISTITUZIONI SCOLASTICHE </vt:lpstr>
      <vt:lpstr>L'EDUCAZIONE E IL SUO RUOLO </vt:lpstr>
      <vt:lpstr>TRANSULTURA </vt:lpstr>
      <vt:lpstr>LA DIMENSIONE TRANSCULTURALE</vt:lpstr>
      <vt:lpstr>DISPOSITIVI PER IL PROCESSO DI SVILUPPO INTERCULTURALE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792</cp:revision>
  <dcterms:created xsi:type="dcterms:W3CDTF">2022-05-12T05:14:20Z</dcterms:created>
  <dcterms:modified xsi:type="dcterms:W3CDTF">2022-05-12T12:24:44Z</dcterms:modified>
</cp:coreProperties>
</file>