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71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66CC"/>
    <a:srgbClr val="000000"/>
    <a:srgbClr val="313A5B"/>
    <a:srgbClr val="3E3E3E"/>
    <a:srgbClr val="6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7853C-536D-4A76-A0AE-DD22124D55A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328" autoAdjust="0"/>
  </p:normalViewPr>
  <p:slideViewPr>
    <p:cSldViewPr snapToGrid="0">
      <p:cViewPr varScale="1">
        <p:scale>
          <a:sx n="155" d="100"/>
          <a:sy n="155" d="100"/>
        </p:scale>
        <p:origin x="54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3EDD3B8-5E68-48E9-AAB1-5DE570C28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897E35-4312-4077-83D3-69953080BC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D96C9-8AC4-4CF5-B519-F46411F0202A}" type="datetime1">
              <a:rPr lang="it-IT" smtClean="0"/>
              <a:t>07/05/2022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853C52-2B92-4B9E-86F4-DB78684BE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0E0EA4-BAD2-4335-9446-CA4CCFEC1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D65BC62-3B36-43F8-8B69-D6E5E743DA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518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1987F8-79BE-4F0F-B69E-4CF6298605AA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AEB063-7F11-4E3B-BA52-07405B1C2D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62930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titolo deve essere specifico e diretto. Usare il sottotitolo per fornire il contesto specifico del discorso.</a:t>
            </a:r>
          </a:p>
          <a:p>
            <a:pPr rtl="0"/>
            <a:r>
              <a:rPr lang="it-IT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-L'obiettivo è quello di attirare l'attenzione del gruppo di destinatari tramite una citazione, delle statistiche allarmanti o un evento particolare.  Non è necessario includere questi elementi nella diapositiva.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45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Usare i punti delle informazioni generali per aggiungere dettagli particolari o utili per la comprensione del contesto del discorso.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-Non leggere questi punti principali dalla presentazione PowerPoint, ma elaborarli durante il discorso.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37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381388F-6D01-4763-9497-2C5F78AF5477}"/>
              </a:ext>
            </a:extLst>
          </p:cNvPr>
          <p:cNvSpPr/>
          <p:nvPr userDrawn="1"/>
        </p:nvSpPr>
        <p:spPr>
          <a:xfrm>
            <a:off x="0" y="4818185"/>
            <a:ext cx="12192000" cy="2039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Figura a mano libera 6"/>
          <p:cNvSpPr/>
          <p:nvPr/>
        </p:nvSpPr>
        <p:spPr bwMode="ltGray">
          <a:xfrm>
            <a:off x="-10602" y="-2301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 rtlCol="0"/>
          <a:lstStyle>
            <a:lvl1pPr algn="ctr" rtl="0">
              <a:defRPr sz="5400" b="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71DDA8-7002-448F-967E-553D6AAD617D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028" name="Picture 4" descr="https://www.units.it/sites/default/files/media/documenti/ateneo/immagine-coordinata/logo_units_3righe_negativo.png">
            <a:extLst>
              <a:ext uri="{FF2B5EF4-FFF2-40B4-BE49-F238E27FC236}">
                <a16:creationId xmlns:a16="http://schemas.microsoft.com/office/drawing/2014/main" id="{4D2E95D2-3138-40B6-9515-29959C4EC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8" y="108767"/>
            <a:ext cx="3453581" cy="11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7"/>
          <p:cNvSpPr/>
          <p:nvPr/>
        </p:nvSpPr>
        <p:spPr bwMode="ltGray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606669"/>
            <a:ext cx="10561418" cy="3813527"/>
          </a:xfrm>
        </p:spPr>
        <p:txBody>
          <a:bodyPr rtlCol="0" anchor="ctr" anchorCtr="0"/>
          <a:lstStyle>
            <a:lvl1pPr algn="ctr">
              <a:defRPr sz="48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rtlCol="0" anchor="ctr" anchorCtr="0">
            <a:noAutofit/>
          </a:bodyPr>
          <a:lstStyle>
            <a:lvl1pPr marL="0" indent="0" algn="r" rtl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AAA7C-89D6-4584-98AB-29AA62671FE3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B9994920-3914-4A44-A2F7-AC87F91C6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rtlCol="0" anchor="t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rtlCol="0" anchor="t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505800-4E34-48E1-9C22-74C9AE742E6C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1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5DB8E5F0-78B4-486B-95A3-E440DF90A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9B79F-5E81-438C-B36F-F41D29392C71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7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640600AE-71E0-4D01-A2A0-8B96AA93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8B0AD-DFE9-4FD4-B9E6-04ABE66C4BCE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5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A704DD7D-EDE2-4E41-A852-918E4737E3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6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6"/>
          <p:cNvSpPr>
            <a:spLocks noChangeAspect="1"/>
          </p:cNvSpPr>
          <p:nvPr/>
        </p:nvSpPr>
        <p:spPr bwMode="ltGray">
          <a:xfrm>
            <a:off x="1073151" y="446087"/>
            <a:ext cx="3547533" cy="283844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2576512"/>
          </a:xfrm>
          <a:solidFill>
            <a:srgbClr val="313A5B"/>
          </a:solidFill>
        </p:spPr>
        <p:txBody>
          <a:bodyPr rtlCol="0" anchor="ctr" anchorCtr="0"/>
          <a:lstStyle>
            <a:lvl1pPr algn="l">
              <a:defRPr sz="4000" b="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3151" y="3022600"/>
            <a:ext cx="3547533" cy="2838449"/>
          </a:xfrm>
        </p:spPr>
        <p:txBody>
          <a:bodyPr rtlCol="0">
            <a:normAutofit/>
          </a:bodyPr>
          <a:lstStyle>
            <a:lvl1pPr marL="0" indent="0" rtl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F77B33-3372-4B3E-A0FF-DC472555CE69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9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E63EFCA1-A798-4AB9-8506-342A917C3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>
            <a:spLocks noChangeAspect="1"/>
          </p:cNvSpPr>
          <p:nvPr/>
        </p:nvSpPr>
        <p:spPr bwMode="ltGray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13A5B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rtlCol="0" anchor="ctr" anchorCtr="0"/>
          <a:lstStyle>
            <a:lvl1pPr algn="l">
              <a:defRPr sz="40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rtlCol="0" anchor="t">
            <a:noAutofit/>
          </a:bodyPr>
          <a:lstStyle>
            <a:lvl1pPr marL="0" indent="0" algn="l" rtl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9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rtlCol="0" anchor="t" anchorCtr="0">
            <a:normAutofit/>
          </a:bodyPr>
          <a:lstStyle>
            <a:lvl1pPr marL="0" indent="0" algn="l">
              <a:buFontTx/>
              <a:buNone/>
              <a:defRPr sz="2800"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7E39C5-791D-4EA0-A6E8-68F87C99C336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0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7C404A71-2C7E-47A6-8462-0DB6E880F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6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6"/>
          <p:cNvSpPr>
            <a:spLocks noChangeAspect="1"/>
          </p:cNvSpPr>
          <p:nvPr/>
        </p:nvSpPr>
        <p:spPr bwMode="ltGray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13A5B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rtlCol="0" anchor="ctr" anchorCtr="0"/>
          <a:lstStyle>
            <a:lvl1pPr algn="l" rtl="0">
              <a:defRPr sz="40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rtlCol="0" anchor="ctr" anchorCtr="0">
            <a:normAutofit/>
          </a:bodyPr>
          <a:lstStyle>
            <a:lvl1pPr marL="0" indent="0" algn="ctr">
              <a:buFontTx/>
              <a:buNone/>
              <a:defRPr sz="2800"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8DE18D-8749-4567-9161-2096706B2A0D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EC45126B-8A41-414A-9729-1D0FE3746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6"/>
          <p:cNvSpPr>
            <a:spLocks noChangeAspect="1"/>
          </p:cNvSpPr>
          <p:nvPr/>
        </p:nvSpPr>
        <p:spPr bwMode="ltGray">
          <a:xfrm>
            <a:off x="7669651" y="0"/>
            <a:ext cx="4522349" cy="5861051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754460" cy="5134798"/>
          </a:xfrm>
        </p:spPr>
        <p:txBody>
          <a:bodyPr vert="horz" rtlCol="0" anchor="ctr" anchorCtr="1"/>
          <a:lstStyle>
            <a:lvl1pPr algn="l" rtl="0"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horz" rtlCol="0" anchor="ctr" anchorCtr="1"/>
          <a:lstStyle>
            <a:lvl1pPr algn="ctr" rtl="0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4CD415-37EC-4294-8F33-AC3B969BE5A2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B4F039A1-F5C4-4E11-817A-62A2952710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9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21CC70-450B-4384-818C-2A87DBEFE03D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A4059F8-A688-4FFE-AA79-3B6D811FA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2287"/>
            <a:ext cx="5181600" cy="363876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10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9711B24B-FDE3-40D7-9D96-0FB6B0B100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1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zione solo contenu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7"/>
          <p:cNvSpPr/>
          <p:nvPr/>
        </p:nvSpPr>
        <p:spPr bwMode="ltGray">
          <a:xfrm>
            <a:off x="0" y="1"/>
            <a:ext cx="12192000" cy="625133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514" y="451513"/>
            <a:ext cx="11288972" cy="5149187"/>
          </a:xfrm>
        </p:spPr>
        <p:txBody>
          <a:bodyPr rtlCol="0" anchor="ctr" anchorCtr="0"/>
          <a:lstStyle>
            <a:lvl1pPr algn="ctr" rtl="0">
              <a:defRPr sz="48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EC0D0E-97FF-4FC0-BF3D-D362155E11BE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E23ADA72-E86A-4208-A4E4-32526FFC92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 flipH="1">
            <a:off x="12699" y="0"/>
            <a:ext cx="6004585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 rtlCol="0"/>
          <a:lstStyle>
            <a:lvl1pPr algn="l" rtl="0"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6D4FF8-5B01-4AA1-8F8D-E1B0CFD0E7CE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9">
            <a:extLst>
              <a:ext uri="{FF2B5EF4-FFF2-40B4-BE49-F238E27FC236}">
                <a16:creationId xmlns:a16="http://schemas.microsoft.com/office/drawing/2014/main" id="{C95D556F-51D2-4EF4-B60F-D319BF23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099" y="375312"/>
            <a:ext cx="5186363" cy="5485737"/>
          </a:xfrm>
        </p:spPr>
        <p:txBody>
          <a:bodyPr rtlCol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10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DAE8C4E0-121F-44F4-883B-AEF3D4201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4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 flipH="1">
            <a:off x="6187414" y="0"/>
            <a:ext cx="6004583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32696" y="359551"/>
            <a:ext cx="5114017" cy="1139895"/>
          </a:xfrm>
        </p:spPr>
        <p:txBody>
          <a:bodyPr rtlCol="0"/>
          <a:lstStyle>
            <a:lvl1pPr algn="l"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1514" y="451513"/>
            <a:ext cx="5553071" cy="5409537"/>
          </a:xfrm>
        </p:spPr>
        <p:txBody>
          <a:bodyPr rtlCol="0" anchor="t" anchorCtr="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54563" y="2222287"/>
            <a:ext cx="5553071" cy="3638764"/>
          </a:xfrm>
          <a:ln>
            <a:gradFill>
              <a:gsLst>
                <a:gs pos="0">
                  <a:schemeClr val="bg2"/>
                </a:gs>
                <a:gs pos="5000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D01C7-5F1F-439F-966D-0AB92CBF629D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9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2B965526-2636-4F79-A59A-1F96EDDDE0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B2B99B50-4971-48A5-8202-4CC55C7F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404916 w 6526400"/>
              <a:gd name="connsiteY0" fmla="*/ 0 h 6857999"/>
              <a:gd name="connsiteX1" fmla="*/ 1425163 w 6526400"/>
              <a:gd name="connsiteY1" fmla="*/ 0 h 6857999"/>
              <a:gd name="connsiteX2" fmla="*/ 2955534 w 6526400"/>
              <a:gd name="connsiteY2" fmla="*/ 0 h 6857999"/>
              <a:gd name="connsiteX3" fmla="*/ 6526400 w 6526400"/>
              <a:gd name="connsiteY3" fmla="*/ 0 h 6857999"/>
              <a:gd name="connsiteX4" fmla="*/ 6526400 w 6526400"/>
              <a:gd name="connsiteY4" fmla="*/ 6857999 h 6857999"/>
              <a:gd name="connsiteX5" fmla="*/ 404916 w 6526400"/>
              <a:gd name="connsiteY5" fmla="*/ 6857999 h 6857999"/>
              <a:gd name="connsiteX6" fmla="*/ 377830 w 6526400"/>
              <a:gd name="connsiteY6" fmla="*/ 2463800 h 6857999"/>
              <a:gd name="connsiteX7" fmla="*/ 0 w 6526400"/>
              <a:gd name="connsiteY7" fmla="*/ 2203407 h 6857999"/>
              <a:gd name="connsiteX8" fmla="*/ 391373 w 6526400"/>
              <a:gd name="connsiteY8" fmla="*/ 1854200 h 6857999"/>
              <a:gd name="connsiteX9" fmla="*/ 404916 w 65264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6400" h="6857999">
                <a:moveTo>
                  <a:pt x="404916" y="0"/>
                </a:moveTo>
                <a:lnTo>
                  <a:pt x="1425163" y="0"/>
                </a:lnTo>
                <a:lnTo>
                  <a:pt x="2955534" y="0"/>
                </a:lnTo>
                <a:lnTo>
                  <a:pt x="6526400" y="0"/>
                </a:lnTo>
                <a:lnTo>
                  <a:pt x="6526400" y="6857999"/>
                </a:lnTo>
                <a:lnTo>
                  <a:pt x="404916" y="6857999"/>
                </a:lnTo>
                <a:lnTo>
                  <a:pt x="377830" y="2463800"/>
                </a:lnTo>
                <a:lnTo>
                  <a:pt x="0" y="2203407"/>
                </a:lnTo>
                <a:lnTo>
                  <a:pt x="391373" y="1854200"/>
                </a:lnTo>
                <a:cubicBezTo>
                  <a:pt x="395887" y="1282700"/>
                  <a:pt x="400402" y="571500"/>
                  <a:pt x="404916" y="0"/>
                </a:cubicBez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396" y="311813"/>
            <a:ext cx="5334448" cy="1453488"/>
          </a:xfrm>
          <a:effectLst/>
        </p:spPr>
        <p:txBody>
          <a:bodyPr rtlCol="0" anchor="b">
            <a:normAutofit/>
          </a:bodyPr>
          <a:lstStyle>
            <a:lvl1pPr algn="l">
              <a:defRPr sz="4000" b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 rtlCol="0"/>
          <a:lstStyle/>
          <a:p>
            <a:pPr rtl="0"/>
            <a:fld id="{7F64A8CF-DC43-4A1B-8E52-C8AD8B958685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EB4FB892-38DF-40F9-B034-BC1E61FC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2057400"/>
            <a:ext cx="5334448" cy="3811588"/>
          </a:xfrm>
        </p:spPr>
        <p:txBody>
          <a:bodyPr rtlCol="0"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09740BC0-A9B2-4AA8-A340-1BBFC44F31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10001" y="2222287"/>
            <a:ext cx="10571998" cy="3638764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8CF3A4-14D4-4D90-8C63-5B9FFD32CE3B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9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89B92470-9589-421B-90CE-4EE3D559A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4489884"/>
            <a:ext cx="10561418" cy="1426004"/>
          </a:xfrm>
        </p:spPr>
        <p:txBody>
          <a:bodyPr rtlCol="0" anchor="ctr" anchorCtr="0">
            <a:normAutofit/>
          </a:bodyPr>
          <a:lstStyle>
            <a:lvl1pPr algn="ctr">
              <a:defRPr sz="4000" b="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9C831-7125-4736-9A20-EC80E5DEC998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C1FEB3F-0898-4AE0-B8C4-970BF80A3766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-5291" y="-57584"/>
            <a:ext cx="12192000" cy="4851400"/>
          </a:xfrm>
          <a:custGeom>
            <a:avLst/>
            <a:gdLst>
              <a:gd name="connsiteX0" fmla="*/ 0 w 10561638"/>
              <a:gd name="connsiteY0" fmla="*/ 0 h 3937000"/>
              <a:gd name="connsiteX1" fmla="*/ 1760273 w 10561638"/>
              <a:gd name="connsiteY1" fmla="*/ 0 h 3937000"/>
              <a:gd name="connsiteX2" fmla="*/ 1760273 w 10561638"/>
              <a:gd name="connsiteY2" fmla="*/ 0 h 3937000"/>
              <a:gd name="connsiteX3" fmla="*/ 4400683 w 10561638"/>
              <a:gd name="connsiteY3" fmla="*/ 0 h 3937000"/>
              <a:gd name="connsiteX4" fmla="*/ 10561638 w 10561638"/>
              <a:gd name="connsiteY4" fmla="*/ 0 h 3937000"/>
              <a:gd name="connsiteX5" fmla="*/ 10561638 w 10561638"/>
              <a:gd name="connsiteY5" fmla="*/ 2296583 h 3937000"/>
              <a:gd name="connsiteX6" fmla="*/ 10561638 w 10561638"/>
              <a:gd name="connsiteY6" fmla="*/ 2296583 h 3937000"/>
              <a:gd name="connsiteX7" fmla="*/ 10561638 w 10561638"/>
              <a:gd name="connsiteY7" fmla="*/ 3280833 h 3937000"/>
              <a:gd name="connsiteX8" fmla="*/ 10561638 w 10561638"/>
              <a:gd name="connsiteY8" fmla="*/ 3937000 h 3937000"/>
              <a:gd name="connsiteX9" fmla="*/ 4400683 w 10561638"/>
              <a:gd name="connsiteY9" fmla="*/ 3937000 h 3937000"/>
              <a:gd name="connsiteX10" fmla="*/ 2077263 w 10561638"/>
              <a:gd name="connsiteY10" fmla="*/ 4251330 h 3937000"/>
              <a:gd name="connsiteX11" fmla="*/ 1760273 w 10561638"/>
              <a:gd name="connsiteY11" fmla="*/ 3937000 h 3937000"/>
              <a:gd name="connsiteX12" fmla="*/ 0 w 10561638"/>
              <a:gd name="connsiteY12" fmla="*/ 3937000 h 3937000"/>
              <a:gd name="connsiteX13" fmla="*/ 0 w 10561638"/>
              <a:gd name="connsiteY13" fmla="*/ 3280833 h 3937000"/>
              <a:gd name="connsiteX14" fmla="*/ 0 w 10561638"/>
              <a:gd name="connsiteY14" fmla="*/ 2296583 h 3937000"/>
              <a:gd name="connsiteX15" fmla="*/ 0 w 10561638"/>
              <a:gd name="connsiteY15" fmla="*/ 2296583 h 3937000"/>
              <a:gd name="connsiteX16" fmla="*/ 0 w 10561638"/>
              <a:gd name="connsiteY16" fmla="*/ 0 h 393700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482983 w 10561638"/>
              <a:gd name="connsiteY9" fmla="*/ 39751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878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624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243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1638" h="4251330">
                <a:moveTo>
                  <a:pt x="0" y="0"/>
                </a:moveTo>
                <a:lnTo>
                  <a:pt x="1760273" y="0"/>
                </a:lnTo>
                <a:lnTo>
                  <a:pt x="1760273" y="0"/>
                </a:lnTo>
                <a:lnTo>
                  <a:pt x="4400683" y="0"/>
                </a:lnTo>
                <a:lnTo>
                  <a:pt x="10561638" y="0"/>
                </a:lnTo>
                <a:lnTo>
                  <a:pt x="10561638" y="2296583"/>
                </a:lnTo>
                <a:lnTo>
                  <a:pt x="10561638" y="2296583"/>
                </a:lnTo>
                <a:lnTo>
                  <a:pt x="10561638" y="3280833"/>
                </a:lnTo>
                <a:lnTo>
                  <a:pt x="10561638" y="3937000"/>
                </a:lnTo>
                <a:lnTo>
                  <a:pt x="2343283" y="3924300"/>
                </a:lnTo>
                <a:lnTo>
                  <a:pt x="2077263" y="4251330"/>
                </a:lnTo>
                <a:lnTo>
                  <a:pt x="1760273" y="3937000"/>
                </a:lnTo>
                <a:lnTo>
                  <a:pt x="0" y="3937000"/>
                </a:lnTo>
                <a:lnTo>
                  <a:pt x="0" y="3280833"/>
                </a:lnTo>
                <a:lnTo>
                  <a:pt x="0" y="2296583"/>
                </a:lnTo>
                <a:lnTo>
                  <a:pt x="0" y="2296583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78C5A494-3A19-42A9-9FDD-595F37950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020CA-7C8E-47AA-838A-393AEB562F7C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12D9E86F-CD1F-4C21-A594-9A656C395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6C2C074B-AC60-49DB-B66B-9BE538B83409}" type="datetime1">
              <a:rPr lang="it-IT" noProof="0" smtClean="0"/>
              <a:t>07/05/2022</a:t>
            </a:fld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8948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7" r:id="rId3"/>
    <p:sldLayoutId id="2147483688" r:id="rId4"/>
    <p:sldLayoutId id="2147483689" r:id="rId5"/>
    <p:sldLayoutId id="2147483681" r:id="rId6"/>
    <p:sldLayoutId id="2147483690" r:id="rId7"/>
    <p:sldLayoutId id="2147483682" r:id="rId8"/>
    <p:sldLayoutId id="2147483674" r:id="rId9"/>
    <p:sldLayoutId id="2147483675" r:id="rId10"/>
    <p:sldLayoutId id="2147483677" r:id="rId11"/>
    <p:sldLayoutId id="2147483678" r:id="rId12"/>
    <p:sldLayoutId id="2147483679" r:id="rId13"/>
    <p:sldLayoutId id="2147483680" r:id="rId14"/>
    <p:sldLayoutId id="2147483683" r:id="rId15"/>
    <p:sldLayoutId id="2147483684" r:id="rId16"/>
    <p:sldLayoutId id="214748368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D37BC-7D91-4F83-845D-70080D7DD6FC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810001" y="1467061"/>
            <a:ext cx="8115338" cy="1554436"/>
          </a:xfrm>
        </p:spPr>
        <p:txBody>
          <a:bodyPr rtlCol="0"/>
          <a:lstStyle/>
          <a:p>
            <a:pPr rtl="0"/>
            <a:r>
              <a:rPr lang="it-IT" b="0" dirty="0"/>
              <a:t> Stereotipi </a:t>
            </a:r>
            <a:r>
              <a:rPr lang="it-IT" b="0"/>
              <a:t>e Pregiudizi</a:t>
            </a:r>
            <a:endParaRPr lang="it-IT" b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E5DACC-1D74-41AD-B036-C015472B9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31110"/>
          </a:xfrm>
        </p:spPr>
        <p:txBody>
          <a:bodyPr rtlCol="0">
            <a:normAutofit/>
          </a:bodyPr>
          <a:lstStyle/>
          <a:p>
            <a:pPr algn="l" rtl="0"/>
            <a:r>
              <a:rPr lang="it-IT" dirty="0"/>
              <a:t>Chiara </a:t>
            </a:r>
            <a:r>
              <a:rPr lang="it-IT" dirty="0" err="1"/>
              <a:t>Campigotto</a:t>
            </a:r>
            <a:r>
              <a:rPr lang="it-IT" dirty="0"/>
              <a:t> e Andrea Gaspardo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B28F9D3-0835-4CB0-A508-9E043B61B6F2}"/>
              </a:ext>
            </a:extLst>
          </p:cNvPr>
          <p:cNvSpPr/>
          <p:nvPr/>
        </p:nvSpPr>
        <p:spPr>
          <a:xfrm>
            <a:off x="6241774" y="219165"/>
            <a:ext cx="580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cap="all" dirty="0">
                <a:solidFill>
                  <a:schemeClr val="bg1"/>
                </a:solidFill>
                <a:effectLst/>
                <a:latin typeface="Open Sans"/>
              </a:rPr>
              <a:t>Laurea in SCIENZE DELL'educazione</a:t>
            </a:r>
          </a:p>
          <a:p>
            <a:r>
              <a:rPr lang="it-IT" cap="all" dirty="0">
                <a:solidFill>
                  <a:schemeClr val="bg1"/>
                </a:solidFill>
                <a:latin typeface="Open Sans"/>
              </a:rPr>
              <a:t>Insegnamento di Pedagogia </a:t>
            </a:r>
            <a:r>
              <a:rPr lang="it-IT" cap="all" dirty="0" err="1">
                <a:solidFill>
                  <a:schemeClr val="bg1"/>
                </a:solidFill>
                <a:latin typeface="Open Sans"/>
              </a:rPr>
              <a:t>INterculturale</a:t>
            </a:r>
            <a:endParaRPr lang="it-IT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742F58-A697-411B-A8A1-8B3589B9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dirty="0" err="1"/>
              <a:t>Ped.Interculturale</a:t>
            </a:r>
            <a:r>
              <a:rPr lang="it-IT" noProof="0" dirty="0"/>
              <a:t> 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12F99F8-DC6B-4450-9475-53E34B4F9F00}"/>
              </a:ext>
            </a:extLst>
          </p:cNvPr>
          <p:cNvSpPr txBox="1">
            <a:spLocks/>
          </p:cNvSpPr>
          <p:nvPr/>
        </p:nvSpPr>
        <p:spPr bwMode="black">
          <a:xfrm>
            <a:off x="882888" y="3021497"/>
            <a:ext cx="8115338" cy="15544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400" dirty="0"/>
              <a:t>di Federico Zannoni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AE5281-5E36-4266-8592-7D3AB232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183" y="1142495"/>
            <a:ext cx="2397468" cy="35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7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1ABC6-58AF-42D1-87BA-0D85813C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5B9BD5"/>
                </a:solidFill>
              </a:rPr>
              <a:t>Stereotipi</a:t>
            </a:r>
            <a:r>
              <a:rPr lang="it-IT" sz="3600" dirty="0"/>
              <a:t> &amp; </a:t>
            </a:r>
            <a:r>
              <a:rPr lang="it-IT" sz="3600" dirty="0">
                <a:solidFill>
                  <a:srgbClr val="FF66CC"/>
                </a:solidFill>
              </a:rPr>
              <a:t>Pregiudizi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1327FC9-58E2-4FE1-828A-3F1AB9B72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«I contenuti degli stereotipi nazionali esprimono delle tendenze che sono </a:t>
            </a:r>
            <a:r>
              <a:rPr lang="it-IT" sz="2400" b="1" dirty="0"/>
              <a:t>in certa misura reali</a:t>
            </a:r>
            <a:r>
              <a:rPr lang="it-IT" sz="2400" dirty="0"/>
              <a:t>, risultato di complesse sedimentazioni di tipi storico/culturale» (Bruno Mazzara, 1997)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5B9BD5"/>
                </a:solidFill>
              </a:rPr>
              <a:t>Sono rari i casi in cui uno stereotipo è completamente falso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13409E-64F4-44B5-A8DE-00C4244D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FD58F8-C6CD-47F2-9F69-ECC155CCE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100" y="375312"/>
            <a:ext cx="4955366" cy="5485737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Stereotipo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Matrice da cui derivano le copie tutte uguali di un giornale</a:t>
            </a:r>
            <a:endParaRPr lang="it-IT" dirty="0"/>
          </a:p>
          <a:p>
            <a:pPr marL="0" indent="0">
              <a:buNone/>
            </a:pPr>
            <a:r>
              <a:rPr lang="it-IT" b="1" dirty="0"/>
              <a:t>Pregiudizio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Giudizio che viene dato prima dell’esperienza in assenza di dati che ne supportano validità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CB9DEE1-7F2B-4F80-973E-8383994C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962" y="3496962"/>
            <a:ext cx="3361037" cy="336103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7B458A-202B-4F86-9517-A41FAA4B2FC3}"/>
              </a:ext>
            </a:extLst>
          </p:cNvPr>
          <p:cNvSpPr txBox="1"/>
          <p:nvPr/>
        </p:nvSpPr>
        <p:spPr>
          <a:xfrm>
            <a:off x="9623092" y="6611778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0" i="0" dirty="0">
                <a:effectLst/>
                <a:latin typeface="Roboto" panose="02000000000000000000" pitchFamily="2" charset="0"/>
              </a:rPr>
              <a:t>Copyright: © Fox Broadcasting Company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58939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5A463A6-C6F9-465C-AAAB-2847B14C4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35011" y="3070653"/>
            <a:ext cx="3956987" cy="378734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32E4389-4C76-440E-8A25-23F5042F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79586" y="4267199"/>
            <a:ext cx="2506101" cy="25908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A76B58F-1CF7-41B5-BF70-710D7AC7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Due prospettive a confronto</a:t>
            </a:r>
            <a:br>
              <a:rPr lang="it-IT" b="1" dirty="0"/>
            </a:br>
            <a:r>
              <a:rPr lang="it-IT" b="1" dirty="0"/>
              <a:t>Adorno</a:t>
            </a:r>
            <a:r>
              <a:rPr lang="it-IT" dirty="0"/>
              <a:t> e </a:t>
            </a:r>
            <a:r>
              <a:rPr lang="it-IT" b="1" dirty="0" err="1"/>
              <a:t>Allport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773268-E99F-4752-BF7C-E63A0CD2D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000" dirty="0"/>
              <a:t>Il </a:t>
            </a:r>
            <a:r>
              <a:rPr lang="it-IT" sz="2000" b="1" dirty="0">
                <a:solidFill>
                  <a:srgbClr val="FF66CC"/>
                </a:solidFill>
              </a:rPr>
              <a:t>pregiudizio</a:t>
            </a:r>
            <a:r>
              <a:rPr lang="it-IT" sz="2000" dirty="0"/>
              <a:t> si fonderebbe invece sulla «degenerazione di processi cognitivi per loro natura normali».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5B9BD5"/>
                </a:solidFill>
              </a:rPr>
              <a:t>Punto di partenza</a:t>
            </a:r>
            <a:r>
              <a:rPr lang="it-IT" sz="2000" dirty="0"/>
              <a:t>: nessuno può recepire e codificare tutte le informazioni veicolate dai sensi (</a:t>
            </a:r>
            <a:r>
              <a:rPr lang="it-IT" sz="2000" dirty="0" err="1"/>
              <a:t>Allport</a:t>
            </a:r>
            <a:r>
              <a:rPr lang="it-IT" sz="2000" dirty="0"/>
              <a:t>, 1954).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6CB14A-1BB3-45F0-BBD3-FC9FF780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9308" y="6493648"/>
            <a:ext cx="7526526" cy="365125"/>
          </a:xfrm>
        </p:spPr>
        <p:txBody>
          <a:bodyPr/>
          <a:lstStyle/>
          <a:p>
            <a:pPr rtl="0"/>
            <a:r>
              <a:rPr lang="it-IT" noProof="0" dirty="0" err="1"/>
              <a:t>Ped.Interculturale</a:t>
            </a:r>
            <a:r>
              <a:rPr lang="it-IT" noProof="0" dirty="0"/>
              <a:t> 2022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8E13C1A-99EE-4AB8-987F-E43AF8D832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it-IT" sz="2000" b="1" dirty="0">
                <a:solidFill>
                  <a:srgbClr val="5B9BD5"/>
                </a:solidFill>
              </a:rPr>
              <a:t>Adorno</a:t>
            </a:r>
            <a:r>
              <a:rPr lang="it-IT" sz="2000" dirty="0"/>
              <a:t> individua come indicatori di personalità autoritarie la </a:t>
            </a:r>
            <a:r>
              <a:rPr lang="it-IT" sz="2000" b="1" dirty="0"/>
              <a:t>persistenza di stereotipi e pregiudizi</a:t>
            </a:r>
            <a:r>
              <a:rPr lang="it-IT" sz="2000" dirty="0"/>
              <a:t> (Adorno, 1963).</a:t>
            </a:r>
          </a:p>
          <a:p>
            <a:pPr marL="0" indent="0" algn="r">
              <a:buNone/>
            </a:pPr>
            <a:r>
              <a:rPr lang="it-IT" sz="2000" i="1" dirty="0">
                <a:sym typeface="Wingdings" panose="05000000000000000000" pitchFamily="2" charset="2"/>
              </a:rPr>
              <a:t>Le teorie </a:t>
            </a:r>
            <a:r>
              <a:rPr lang="it-IT" sz="2000" dirty="0">
                <a:sym typeface="Wingdings" panose="05000000000000000000" pitchFamily="2" charset="2"/>
              </a:rPr>
              <a:t>che mettevano al centro i tratti individuali delle personalità propense al pregiudizio si sono mostrate </a:t>
            </a:r>
            <a:r>
              <a:rPr lang="it-IT" sz="2000" b="1" dirty="0">
                <a:solidFill>
                  <a:srgbClr val="FF66CC"/>
                </a:solidFill>
                <a:sym typeface="Wingdings" panose="05000000000000000000" pitchFamily="2" charset="2"/>
              </a:rPr>
              <a:t>deboli</a:t>
            </a:r>
            <a:r>
              <a:rPr lang="it-IT" sz="2000" dirty="0">
                <a:sym typeface="Wingdings" panose="05000000000000000000" pitchFamily="2" charset="2"/>
              </a:rPr>
              <a:t>, in quanto </a:t>
            </a:r>
            <a:r>
              <a:rPr lang="it-IT" sz="2000" b="1" dirty="0">
                <a:sym typeface="Wingdings" panose="05000000000000000000" pitchFamily="2" charset="2"/>
              </a:rPr>
              <a:t>incapaci di spiegare le radici secolari di determinati eventi discriminatori</a:t>
            </a:r>
            <a:r>
              <a:rPr lang="it-IT" sz="2000" dirty="0">
                <a:sym typeface="Wingdings" panose="05000000000000000000" pitchFamily="2" charset="2"/>
              </a:rPr>
              <a:t>.</a:t>
            </a: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8AF2EA-F97E-4239-8302-87CD860F2C51}"/>
              </a:ext>
            </a:extLst>
          </p:cNvPr>
          <p:cNvSpPr txBox="1"/>
          <p:nvPr/>
        </p:nvSpPr>
        <p:spPr>
          <a:xfrm>
            <a:off x="10046693" y="6611777"/>
            <a:ext cx="2097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Copyright: © </a:t>
            </a:r>
            <a:r>
              <a:rPr lang="it-IT" sz="1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Sebastião</a:t>
            </a:r>
            <a:r>
              <a:rPr lang="it-IT" sz="1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SALGADO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AA57C3-DF97-4958-8642-83D5C7190915}"/>
              </a:ext>
            </a:extLst>
          </p:cNvPr>
          <p:cNvSpPr txBox="1"/>
          <p:nvPr/>
        </p:nvSpPr>
        <p:spPr>
          <a:xfrm>
            <a:off x="9309" y="6365457"/>
            <a:ext cx="320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©Goldcrest Films/MGM/UA</a:t>
            </a:r>
          </a:p>
          <a:p>
            <a:r>
              <a:rPr lang="en-US" sz="800" dirty="0">
                <a:solidFill>
                  <a:schemeClr val="bg1"/>
                </a:solidFill>
              </a:rPr>
              <a:t>film, Pink Floyd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The Wall (1982)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6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661AD-ECA2-412B-A093-59E7E6FD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Stereotipi &amp; Pregiudizi in </a:t>
            </a:r>
            <a:r>
              <a:rPr lang="it-IT" b="1" dirty="0"/>
              <a:t>età evolutiva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83B8735-3ED3-4BC6-9A26-BCD16DC69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it-IT" sz="2800" b="1" dirty="0">
                <a:solidFill>
                  <a:srgbClr val="FF66CC"/>
                </a:solidFill>
              </a:rPr>
              <a:t>Frances Aboud</a:t>
            </a:r>
            <a:r>
              <a:rPr lang="it-IT" sz="2800" dirty="0"/>
              <a:t> (1988)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E87DADC-63D4-4234-810C-3AEED7B2A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5853" y="2751138"/>
            <a:ext cx="3288732" cy="374251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it-IT" sz="2000" dirty="0"/>
              <a:t>La consapevolezza etnica e il pregiudizio sono legati allo </a:t>
            </a:r>
            <a:r>
              <a:rPr lang="it-IT" sz="2000" b="1" dirty="0"/>
              <a:t>sviluppo </a:t>
            </a:r>
            <a:r>
              <a:rPr lang="it-IT" sz="1900" b="1" dirty="0"/>
              <a:t>cognitivo</a:t>
            </a:r>
          </a:p>
          <a:p>
            <a:pPr marL="0" indent="0" algn="r">
              <a:buNone/>
            </a:pPr>
            <a:r>
              <a:rPr lang="it-IT" sz="2000" b="1" dirty="0"/>
              <a:t>4 anni</a:t>
            </a:r>
            <a:r>
              <a:rPr lang="it-IT" sz="2000" dirty="0"/>
              <a:t> - </a:t>
            </a:r>
            <a:r>
              <a:rPr lang="it-IT" sz="2000" b="1" dirty="0"/>
              <a:t>Stereotipi e rifiuto </a:t>
            </a:r>
            <a:r>
              <a:rPr lang="it-IT" sz="2000" dirty="0"/>
              <a:t>di chi è esteriormente diverso</a:t>
            </a:r>
          </a:p>
          <a:p>
            <a:pPr marL="0" indent="0" algn="r">
              <a:buNone/>
            </a:pPr>
            <a:r>
              <a:rPr lang="it-IT" sz="2000" b="1" dirty="0"/>
              <a:t>6 anni </a:t>
            </a:r>
            <a:r>
              <a:rPr lang="it-IT" sz="2000" dirty="0"/>
              <a:t>-</a:t>
            </a:r>
            <a:r>
              <a:rPr lang="it-IT" sz="2000" b="1" dirty="0"/>
              <a:t> </a:t>
            </a:r>
            <a:r>
              <a:rPr lang="it-IT" sz="2000" dirty="0"/>
              <a:t>Principio di conservazione</a:t>
            </a:r>
            <a:br>
              <a:rPr lang="it-IT" sz="2000" dirty="0"/>
            </a:br>
            <a:r>
              <a:rPr lang="it-IT" sz="2000" dirty="0"/>
              <a:t>Definisce in modo rigido certe categorie sociali</a:t>
            </a:r>
          </a:p>
          <a:p>
            <a:pPr marL="0" indent="0" algn="r">
              <a:buNone/>
            </a:pPr>
            <a:r>
              <a:rPr lang="it-IT" sz="2000" b="1" dirty="0"/>
              <a:t>7 - 10 anni </a:t>
            </a:r>
            <a:r>
              <a:rPr lang="it-IT" sz="2000" dirty="0"/>
              <a:t>- Diversità non implica necessariamente l’inferiorità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67E9699-F35A-4532-8243-5AFAA2BAF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it-IT" sz="2800" b="1" dirty="0">
                <a:solidFill>
                  <a:srgbClr val="5B9BD5"/>
                </a:solidFill>
              </a:rPr>
              <a:t>Drew </a:t>
            </a:r>
            <a:r>
              <a:rPr lang="it-IT" sz="2800" b="1" dirty="0" err="1">
                <a:solidFill>
                  <a:srgbClr val="5B9BD5"/>
                </a:solidFill>
              </a:rPr>
              <a:t>Nesdale</a:t>
            </a:r>
            <a:r>
              <a:rPr lang="it-IT" sz="2800" dirty="0"/>
              <a:t> (1999)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73E21-CF87-4664-99E0-2A12D3669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3146237" cy="3742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/>
              <a:t>6 anni </a:t>
            </a:r>
            <a:r>
              <a:rPr lang="it-IT" dirty="0"/>
              <a:t>- </a:t>
            </a:r>
            <a:r>
              <a:rPr lang="it-IT" b="1" dirty="0"/>
              <a:t>Auto-identificazione etnica</a:t>
            </a:r>
            <a:r>
              <a:rPr lang="it-IT" dirty="0"/>
              <a:t>: la preferenza per il proprio gruppo non significa avversione verso gli altri.</a:t>
            </a:r>
          </a:p>
          <a:p>
            <a:pPr marL="0" indent="0">
              <a:buNone/>
            </a:pPr>
            <a:r>
              <a:rPr lang="it-IT" b="1" dirty="0"/>
              <a:t>Non è ancora possibile parlare di pregiudizio</a:t>
            </a:r>
          </a:p>
          <a:p>
            <a:pPr marL="0" indent="0">
              <a:buNone/>
            </a:pPr>
            <a:r>
              <a:rPr lang="it-IT" b="1" dirty="0"/>
              <a:t>&gt; 7 anni</a:t>
            </a:r>
            <a:r>
              <a:rPr lang="it-IT" dirty="0"/>
              <a:t> - costanza etnica, dalla preferenza per il proprio gruppo a una vera e propria </a:t>
            </a:r>
            <a:r>
              <a:rPr lang="it-IT" b="1" dirty="0"/>
              <a:t>ostilità verso gli altri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DB7610-EDA9-4904-809F-6F875A2D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0882" y="6493648"/>
            <a:ext cx="6284951" cy="365125"/>
          </a:xfrm>
        </p:spPr>
        <p:txBody>
          <a:bodyPr/>
          <a:lstStyle/>
          <a:p>
            <a:pPr rtl="0"/>
            <a:r>
              <a:rPr lang="it-IT" noProof="0" dirty="0" err="1"/>
              <a:t>Ped.Interculturale</a:t>
            </a:r>
            <a:r>
              <a:rPr lang="it-IT" noProof="0" dirty="0"/>
              <a:t> 2022</a:t>
            </a:r>
          </a:p>
        </p:txBody>
      </p:sp>
      <p:pic>
        <p:nvPicPr>
          <p:cNvPr id="1026" name="Picture 2" descr="Children &amp; Prejudice by Aboud, Frances - 1988">
            <a:extLst>
              <a:ext uri="{FF2B5EF4-FFF2-40B4-BE49-F238E27FC236}">
                <a16:creationId xmlns:a16="http://schemas.microsoft.com/office/drawing/2014/main" id="{2304E169-6952-4E21-A39C-C0C2B630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534"/>
            <a:ext cx="2628053" cy="39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Wiley Handbook of Group Processes in Children and Adolescents | Wiley">
            <a:extLst>
              <a:ext uri="{FF2B5EF4-FFF2-40B4-BE49-F238E27FC236}">
                <a16:creationId xmlns:a16="http://schemas.microsoft.com/office/drawing/2014/main" id="{EF292DB8-E942-4677-8044-173C8770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78" y="2952533"/>
            <a:ext cx="2718422" cy="39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2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0DC38-1B8C-46AB-A6BD-2228C3CB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6" y="311813"/>
            <a:ext cx="5334448" cy="145348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3600" b="1" dirty="0"/>
              <a:t>Canali privilegiati e fonti più influenti</a:t>
            </a:r>
            <a:br>
              <a:rPr lang="it-IT" sz="3600" dirty="0"/>
            </a:br>
            <a:r>
              <a:rPr lang="it-IT" sz="3600" dirty="0" err="1"/>
              <a:t>Teun</a:t>
            </a:r>
            <a:r>
              <a:rPr lang="it-IT" sz="3600" dirty="0"/>
              <a:t> van </a:t>
            </a:r>
            <a:r>
              <a:rPr lang="it-IT" sz="3600" dirty="0" err="1"/>
              <a:t>Dijk</a:t>
            </a:r>
            <a:r>
              <a:rPr lang="it-IT" sz="3600" dirty="0"/>
              <a:t> (1994)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8BB029-6AE1-4C96-8A57-37E7CA37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it-IT" noProof="0"/>
              <a:t>Ped.Interculturale 2022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8933DA5-E930-4020-BE5A-B0E93620D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2057400"/>
            <a:ext cx="5334448" cy="3811588"/>
          </a:xfrm>
        </p:spPr>
        <p:txBody>
          <a:bodyPr anchor="t">
            <a:normAutofit lnSpcReduction="10000"/>
          </a:bodyPr>
          <a:lstStyle/>
          <a:p>
            <a:r>
              <a:rPr lang="it-IT" sz="2800" dirty="0"/>
              <a:t>Ruolo fondamentale 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Comportamenti e di </a:t>
            </a:r>
            <a:r>
              <a:rPr lang="it-IT" sz="2800" b="1" dirty="0"/>
              <a:t>modelli educativi esibiti dai genitori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Manifestazioni dei linguaggi </a:t>
            </a:r>
            <a:r>
              <a:rPr lang="it-IT" sz="2800" dirty="0"/>
              <a:t>usati nei </a:t>
            </a:r>
            <a:r>
              <a:rPr lang="it-IT" sz="2800" b="1" dirty="0"/>
              <a:t>testi scolastici </a:t>
            </a:r>
            <a:r>
              <a:rPr lang="it-IT" sz="2800" dirty="0"/>
              <a:t>e i messaggi veicolati dai </a:t>
            </a:r>
            <a:r>
              <a:rPr lang="it-IT" sz="2800" b="1" dirty="0"/>
              <a:t>mass media</a:t>
            </a:r>
          </a:p>
        </p:txBody>
      </p:sp>
      <p:pic>
        <p:nvPicPr>
          <p:cNvPr id="35" name="Segnaposto immagine 3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C78D821-1142-44AE-A370-DFA24A11C1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5" r="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788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0A9E5F70-952A-428A-ADA8-120C4E7D0A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84" b="8884"/>
          <a:stretch/>
        </p:blipFill>
        <p:spPr>
          <a:xfrm>
            <a:off x="6096000" y="0"/>
            <a:ext cx="6096000" cy="6857999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4DF362F-9A74-4BF5-946B-97A61ACB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Ipotesi del contatto</a:t>
            </a:r>
            <a:r>
              <a:rPr lang="it-IT" dirty="0"/>
              <a:t> Gordon </a:t>
            </a:r>
            <a:r>
              <a:rPr lang="it-IT" dirty="0" err="1"/>
              <a:t>Allport</a:t>
            </a:r>
            <a:r>
              <a:rPr lang="it-IT" dirty="0"/>
              <a:t> (1954)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F1B8585-024E-4989-BB38-56140E58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396" y="6339387"/>
            <a:ext cx="3295413" cy="365125"/>
          </a:xfrm>
        </p:spPr>
        <p:txBody>
          <a:bodyPr/>
          <a:lstStyle/>
          <a:p>
            <a:r>
              <a:rPr lang="it-IT" noProof="0"/>
              <a:t>Ped.Interculturale 2022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DDFD9C-09C0-4374-A464-9A05AEA95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5" y="2057399"/>
            <a:ext cx="5715577" cy="4262121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Il contatto interpersonale fra soggetti appartenenti a diversi gruppi etnici determina, in se stesso e di per sé, </a:t>
            </a:r>
            <a:r>
              <a:rPr lang="it-IT" b="1" dirty="0">
                <a:solidFill>
                  <a:srgbClr val="FF66CC"/>
                </a:solidFill>
              </a:rPr>
              <a:t>l’attenuazione dei reciproci pregiudizi</a:t>
            </a:r>
          </a:p>
          <a:p>
            <a:r>
              <a:rPr lang="it-IT" dirty="0"/>
              <a:t>Solo se… tra persone di </a:t>
            </a:r>
            <a:r>
              <a:rPr lang="it-IT" b="1" dirty="0"/>
              <a:t>eguale status</a:t>
            </a:r>
            <a:r>
              <a:rPr lang="it-IT" dirty="0"/>
              <a:t> nel contesto considerato e coinvolte in una </a:t>
            </a:r>
            <a:r>
              <a:rPr lang="it-IT" b="1" dirty="0"/>
              <a:t>relazione di tipo cooperativo</a:t>
            </a:r>
          </a:p>
          <a:p>
            <a:endParaRPr lang="it-IT" dirty="0"/>
          </a:p>
          <a:p>
            <a:r>
              <a:rPr lang="it-IT" b="1" dirty="0"/>
              <a:t>Barry </a:t>
            </a:r>
            <a:r>
              <a:rPr lang="it-IT" b="1" dirty="0" err="1"/>
              <a:t>Troyna</a:t>
            </a:r>
            <a:r>
              <a:rPr lang="it-IT" dirty="0"/>
              <a:t> e </a:t>
            </a:r>
            <a:r>
              <a:rPr lang="it-IT" b="1" dirty="0"/>
              <a:t>Richard </a:t>
            </a:r>
            <a:r>
              <a:rPr lang="it-IT" b="1" dirty="0" err="1"/>
              <a:t>Hatcher</a:t>
            </a:r>
            <a:r>
              <a:rPr lang="it-IT" b="1" dirty="0"/>
              <a:t> </a:t>
            </a:r>
            <a:r>
              <a:rPr lang="it-IT" dirty="0"/>
              <a:t>(1993)</a:t>
            </a:r>
          </a:p>
          <a:p>
            <a:r>
              <a:rPr lang="it-IT" dirty="0"/>
              <a:t>Contestano questa relazione: i sentimenti di amicizia […] </a:t>
            </a:r>
            <a:r>
              <a:rPr lang="it-IT" dirty="0">
                <a:solidFill>
                  <a:srgbClr val="5B9BD5"/>
                </a:solidFill>
              </a:rPr>
              <a:t>non necessariamente </a:t>
            </a:r>
            <a:r>
              <a:rPr lang="it-IT" dirty="0"/>
              <a:t>implicano opinioni e </a:t>
            </a:r>
            <a:r>
              <a:rPr lang="it-IT" b="1" dirty="0"/>
              <a:t>atteggiamenti positivi e accoglienti nei confronti dell’intero gruppo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D0D1EC-CE4B-41E3-B54A-B0FD0E8FEB07}"/>
              </a:ext>
            </a:extLst>
          </p:cNvPr>
          <p:cNvSpPr txBox="1"/>
          <p:nvPr/>
        </p:nvSpPr>
        <p:spPr>
          <a:xfrm>
            <a:off x="6487740" y="6611779"/>
            <a:ext cx="5117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Famiglia </a:t>
            </a:r>
            <a:r>
              <a:rPr lang="it-IT" sz="1000" dirty="0" err="1">
                <a:solidFill>
                  <a:schemeClr val="bg1"/>
                </a:solidFill>
              </a:rPr>
              <a:t>Ashaninka</a:t>
            </a:r>
            <a:r>
              <a:rPr lang="it-IT" sz="1000" dirty="0">
                <a:solidFill>
                  <a:schemeClr val="bg1"/>
                </a:solidFill>
              </a:rPr>
              <a:t>. Stato di Acre, Brasile, 2016. © </a:t>
            </a:r>
            <a:r>
              <a:rPr lang="it-IT" sz="1000" b="1" dirty="0" err="1">
                <a:solidFill>
                  <a:schemeClr val="bg1"/>
                </a:solidFill>
              </a:rPr>
              <a:t>Sebastião</a:t>
            </a:r>
            <a:r>
              <a:rPr lang="it-IT" sz="1000" b="1" dirty="0">
                <a:solidFill>
                  <a:schemeClr val="bg1"/>
                </a:solidFill>
              </a:rPr>
              <a:t> Salgado</a:t>
            </a:r>
            <a:r>
              <a:rPr lang="it-IT" sz="1000" dirty="0">
                <a:solidFill>
                  <a:schemeClr val="bg1"/>
                </a:solidFill>
              </a:rPr>
              <a:t>/Contrasto</a:t>
            </a:r>
          </a:p>
        </p:txBody>
      </p:sp>
    </p:spTree>
    <p:extLst>
      <p:ext uri="{BB962C8B-B14F-4D97-AF65-F5344CB8AC3E}">
        <p14:creationId xmlns:p14="http://schemas.microsoft.com/office/powerpoint/2010/main" val="343194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 descr="Immagine che contiene testo, uomo, persona, screenshot&#10;&#10;Descrizione generata automaticamente">
            <a:extLst>
              <a:ext uri="{FF2B5EF4-FFF2-40B4-BE49-F238E27FC236}">
                <a16:creationId xmlns:a16="http://schemas.microsoft.com/office/drawing/2014/main" id="{3AABAE1D-E483-4546-B7DA-9E04A6EF69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1" r="541"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89AB884-E160-4F69-8DCB-6DA78F3A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DD6FF3-C72A-45F7-B24F-358C668C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52D3E46-2567-43B8-87F7-69F4133D5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2057400"/>
            <a:ext cx="5505604" cy="4038600"/>
          </a:xfrm>
        </p:spPr>
        <p:txBody>
          <a:bodyPr>
            <a:normAutofit lnSpcReduction="10000"/>
          </a:bodyPr>
          <a:lstStyle/>
          <a:p>
            <a:pPr rtl="0">
              <a:lnSpc>
                <a:spcPct val="115000"/>
              </a:lnSpc>
            </a:pPr>
            <a:r>
              <a:rPr lang="it-IT" dirty="0">
                <a:effectLst/>
              </a:rPr>
              <a:t>Educare a conoscere gli stereotipi e i pregiudizi significa stimolare una </a:t>
            </a:r>
            <a:r>
              <a:rPr lang="it-IT" b="1" dirty="0">
                <a:effectLst/>
              </a:rPr>
              <a:t>presa di contatto con se stessi</a:t>
            </a:r>
          </a:p>
          <a:p>
            <a:pPr rtl="0">
              <a:lnSpc>
                <a:spcPct val="115000"/>
              </a:lnSpc>
            </a:pPr>
            <a:r>
              <a:rPr lang="it-IT" b="1" dirty="0">
                <a:effectLst/>
              </a:rPr>
              <a:t>Linguaggio</a:t>
            </a:r>
            <a:r>
              <a:rPr lang="it-IT" dirty="0">
                <a:effectLst/>
              </a:rPr>
              <a:t>: attraverso il </a:t>
            </a:r>
            <a:r>
              <a:rPr lang="it-IT" b="1" dirty="0">
                <a:effectLst/>
              </a:rPr>
              <a:t>dialogo</a:t>
            </a:r>
            <a:r>
              <a:rPr lang="it-IT" dirty="0">
                <a:effectLst/>
              </a:rPr>
              <a:t>, stereotipi e pregiudizi possono essere </a:t>
            </a:r>
            <a:r>
              <a:rPr lang="it-IT" b="1" dirty="0">
                <a:effectLst/>
              </a:rPr>
              <a:t>smussati</a:t>
            </a:r>
            <a:r>
              <a:rPr lang="it-IT" dirty="0">
                <a:effectLst/>
              </a:rPr>
              <a:t>, </a:t>
            </a:r>
            <a:r>
              <a:rPr lang="it-IT" b="1" dirty="0">
                <a:effectLst/>
              </a:rPr>
              <a:t>addolciti</a:t>
            </a:r>
          </a:p>
          <a:p>
            <a:pPr rtl="0">
              <a:lnSpc>
                <a:spcPct val="115000"/>
              </a:lnSpc>
            </a:pPr>
            <a:r>
              <a:rPr lang="it-IT" b="1" dirty="0">
                <a:effectLst/>
              </a:rPr>
              <a:t>Ammettere di avere stereotipi e pregiudizi </a:t>
            </a:r>
            <a:r>
              <a:rPr lang="it-IT" dirty="0">
                <a:effectLst/>
              </a:rPr>
              <a:t>costituisce il </a:t>
            </a:r>
            <a:r>
              <a:rPr lang="it-IT" b="1" dirty="0">
                <a:effectLst/>
              </a:rPr>
              <a:t>primo passo </a:t>
            </a:r>
            <a:r>
              <a:rPr lang="it-IT" dirty="0">
                <a:effectLst/>
              </a:rPr>
              <a:t>per poterli gestire</a:t>
            </a:r>
          </a:p>
        </p:txBody>
      </p:sp>
    </p:spTree>
    <p:extLst>
      <p:ext uri="{BB962C8B-B14F-4D97-AF65-F5344CB8AC3E}">
        <p14:creationId xmlns:p14="http://schemas.microsoft.com/office/powerpoint/2010/main" val="3731548542"/>
      </p:ext>
    </p:extLst>
  </p:cSld>
  <p:clrMapOvr>
    <a:masterClrMapping/>
  </p:clrMapOvr>
</p:sld>
</file>

<file path=ppt/theme/theme1.xml><?xml version="1.0" encoding="utf-8"?>
<a:theme xmlns:a="http://schemas.openxmlformats.org/drawingml/2006/main" name="Citazion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152_TF45182065" id="{F0113447-7B9A-4C12-97FB-EB43C9D05F48}" vid="{544C9520-B8D9-4024-9CF5-7066CEA8B08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C1E5C694DA664696003A0F65F094A7" ma:contentTypeVersion="14" ma:contentTypeDescription="Creare un nuovo documento." ma:contentTypeScope="" ma:versionID="14c04df5c789f310848b9751ca2b629b">
  <xsd:schema xmlns:xsd="http://www.w3.org/2001/XMLSchema" xmlns:xs="http://www.w3.org/2001/XMLSchema" xmlns:p="http://schemas.microsoft.com/office/2006/metadata/properties" xmlns:ns3="827940ba-1768-4053-b083-56f54d683816" xmlns:ns4="33c63752-ce40-4b52-84b9-1c5abc5437bc" targetNamespace="http://schemas.microsoft.com/office/2006/metadata/properties" ma:root="true" ma:fieldsID="0c7804c6ea1e25aea57f923eab10433b" ns3:_="" ns4:_="">
    <xsd:import namespace="827940ba-1768-4053-b083-56f54d683816"/>
    <xsd:import namespace="33c63752-ce40-4b52-84b9-1c5abc5437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940ba-1768-4053-b083-56f54d683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63752-ce40-4b52-84b9-1c5abc543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1DE3E1-BE43-4468-8986-14BA0CF36A3F}">
  <ds:schemaRefs>
    <ds:schemaRef ds:uri="827940ba-1768-4053-b083-56f54d683816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33c63752-ce40-4b52-84b9-1c5abc5437b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C75368-59C6-47C9-94A5-81D396CCE5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4A7341-5A46-410D-9EFC-1DE010E10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940ba-1768-4053-b083-56f54d683816"/>
    <ds:schemaRef ds:uri="33c63752-ce40-4b52-84b9-1c5abc543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Struttura per un discorso convincente </Template>
  <TotalTime>0</TotalTime>
  <Words>624</Words>
  <Application>Microsoft Office PowerPoint</Application>
  <PresentationFormat>Widescreen</PresentationFormat>
  <Paragraphs>57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Open Sans</vt:lpstr>
      <vt:lpstr>Roboto</vt:lpstr>
      <vt:lpstr>Tahoma</vt:lpstr>
      <vt:lpstr>Wingdings 2</vt:lpstr>
      <vt:lpstr>Citazione</vt:lpstr>
      <vt:lpstr> Stereotipi e Pregiudizi</vt:lpstr>
      <vt:lpstr>Stereotipi &amp; Pregiudizi</vt:lpstr>
      <vt:lpstr>Due prospettive a confronto Adorno e Allport</vt:lpstr>
      <vt:lpstr>Stereotipi &amp; Pregiudizi in età evolutiva</vt:lpstr>
      <vt:lpstr>Canali privilegiati e fonti più influenti Teun van Dijk (1994)</vt:lpstr>
      <vt:lpstr>Ipotesi del contatto Gordon Allport (1954)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2022-03-02T14:56:26Z</dcterms:created>
  <dcterms:modified xsi:type="dcterms:W3CDTF">2022-05-07T13:18:30Z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0x01010040C1E5C694DA664696003A0F65F094A7</vt:lpwstr>
  </property>
</Properties>
</file>