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</p:sldIdLst>
  <p:sldSz cx="18288000" cy="102870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True Typewriter" charset="1" panose="020607040402050204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jpe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jpeg" Type="http://schemas.openxmlformats.org/officeDocument/2006/relationships/image"/><Relationship Id="rId4" Target="../media/image2.png" Type="http://schemas.openxmlformats.org/officeDocument/2006/relationships/image"/><Relationship Id="rId5" Target="../media/image6.pn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jpe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15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23.jpeg" Type="http://schemas.openxmlformats.org/officeDocument/2006/relationships/image"/><Relationship Id="rId4" Target="../media/image17.png" Type="http://schemas.openxmlformats.org/officeDocument/2006/relationships/image"/><Relationship Id="rId5" Target="../media/image24.jpe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jpe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671483">
            <a:off x="78722" y="-282394"/>
            <a:ext cx="4404457" cy="4634255"/>
            <a:chOff x="0" y="0"/>
            <a:chExt cx="5842000" cy="614680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r="r" b="b" t="t" l="l"/>
              <a:pathLst>
                <a:path h="6146800" w="58420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2"/>
              <a:stretch>
                <a:fillRect l="-22814" r="-22814" t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r="r" b="b" t="t" l="l"/>
              <a:pathLst>
                <a:path h="6146800" w="58420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3"/>
              <a:stretch>
                <a:fillRect l="0" r="0" t="-286" b="-286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5588794" y="3660405"/>
            <a:ext cx="7110412" cy="286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28292A"/>
                </a:solidFill>
                <a:latin typeface="True Typewriter Bold"/>
              </a:rPr>
              <a:t>Comunicazione </a:t>
            </a:r>
          </a:p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28292A"/>
                </a:solidFill>
                <a:latin typeface="True Typewriter Bold"/>
              </a:rPr>
              <a:t>Interculturale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799547">
            <a:off x="7315200" y="6431773"/>
            <a:ext cx="3657600" cy="94183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580512">
            <a:off x="10897671" y="9494876"/>
            <a:ext cx="6635595" cy="158424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13585" r="0" b="0"/>
          <a:stretch>
            <a:fillRect/>
          </a:stretch>
        </p:blipFill>
        <p:spPr>
          <a:xfrm flipH="false" flipV="false" rot="391114">
            <a:off x="-287107" y="3738289"/>
            <a:ext cx="2282187" cy="87020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13585" r="0" b="0"/>
          <a:stretch>
            <a:fillRect/>
          </a:stretch>
        </p:blipFill>
        <p:spPr>
          <a:xfrm flipH="false" flipV="false" rot="231356">
            <a:off x="16548131" y="2901922"/>
            <a:ext cx="2024644" cy="772003"/>
          </a:xfrm>
          <a:prstGeom prst="rect">
            <a:avLst/>
          </a:prstGeom>
        </p:spPr>
      </p:pic>
      <p:grpSp>
        <p:nvGrpSpPr>
          <p:cNvPr name="Group 10" id="10"/>
          <p:cNvGrpSpPr>
            <a:grpSpLocks noChangeAspect="true"/>
          </p:cNvGrpSpPr>
          <p:nvPr/>
        </p:nvGrpSpPr>
        <p:grpSpPr>
          <a:xfrm rot="362924">
            <a:off x="15486518" y="3543339"/>
            <a:ext cx="3545563" cy="6847548"/>
            <a:chOff x="0" y="0"/>
            <a:chExt cx="3290570" cy="6355080"/>
          </a:xfrm>
        </p:grpSpPr>
        <p:sp>
          <p:nvSpPr>
            <p:cNvPr name="Freeform 11" id="11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r="r" b="b" t="t" l="l"/>
              <a:pathLst>
                <a:path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DFAF0"/>
            </a:solidFill>
          </p:spPr>
        </p:sp>
        <p:sp>
          <p:nvSpPr>
            <p:cNvPr name="Freeform 12" id="12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8"/>
              <a:stretch>
                <a:fillRect l="-25292" r="-25292" t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r="r" b="b" t="t" l="l"/>
              <a:pathLst>
                <a:path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9"/>
              <a:stretch>
                <a:fillRect l="-25292" r="-25292" t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r="r" b="b" t="t" l="l"/>
              <a:pathLst>
                <a:path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9B9797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830086" y="2504558"/>
            <a:ext cx="4627828" cy="1358699"/>
            <a:chOff x="0" y="0"/>
            <a:chExt cx="6170437" cy="1811599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10"/>
            <a:srcRect l="0" t="0" r="0" b="0"/>
            <a:stretch>
              <a:fillRect/>
            </a:stretch>
          </p:blipFill>
          <p:spPr>
            <a:xfrm flipH="false" flipV="false" rot="5152198">
              <a:off x="879556" y="-713887"/>
              <a:ext cx="1558777" cy="3213972"/>
            </a:xfrm>
            <a:prstGeom prst="rect">
              <a:avLst/>
            </a:prstGeom>
          </p:spPr>
        </p:pic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10"/>
            <a:srcRect l="0" t="0" r="0" b="0"/>
            <a:stretch>
              <a:fillRect/>
            </a:stretch>
          </p:blipFill>
          <p:spPr>
            <a:xfrm flipH="false" flipV="false" rot="5152198">
              <a:off x="3732104" y="-688487"/>
              <a:ext cx="1558777" cy="3213972"/>
            </a:xfrm>
            <a:prstGeom prst="rect">
              <a:avLst/>
            </a:prstGeom>
          </p:spPr>
        </p:pic>
        <p:sp>
          <p:nvSpPr>
            <p:cNvPr name="TextBox 18" id="18"/>
            <p:cNvSpPr txBox="true"/>
            <p:nvPr/>
          </p:nvSpPr>
          <p:spPr>
            <a:xfrm rot="0">
              <a:off x="506038" y="546988"/>
              <a:ext cx="5158360" cy="4485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530"/>
                </a:lnSpc>
                <a:spcBef>
                  <a:spcPct val="0"/>
                </a:spcBef>
              </a:pPr>
              <a:r>
                <a:rPr lang="en-US" spc="230" sz="2300">
                  <a:solidFill>
                    <a:srgbClr val="28292A"/>
                  </a:solidFill>
                  <a:latin typeface="Glacial Indifference"/>
                </a:rPr>
                <a:t>Pedagogia Interculturale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3952652" y="7258512"/>
            <a:ext cx="10382696" cy="365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77"/>
              </a:lnSpc>
              <a:spcBef>
                <a:spcPct val="0"/>
              </a:spcBef>
            </a:pPr>
            <a:r>
              <a:rPr lang="en-US" spc="252" sz="2525">
                <a:solidFill>
                  <a:srgbClr val="28292A"/>
                </a:solidFill>
                <a:latin typeface="Glacial Indifference"/>
              </a:rPr>
              <a:t>Progetto a cura di Cotic Francesca e Masat Martina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744" t="0" r="0" b="86499"/>
          <a:stretch>
            <a:fillRect/>
          </a:stretch>
        </p:blipFill>
        <p:spPr>
          <a:xfrm flipH="false" flipV="false" rot="-10800000">
            <a:off x="-102358" y="8901806"/>
            <a:ext cx="18390358" cy="1666615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-484242">
            <a:off x="11749750" y="1296793"/>
            <a:ext cx="5274629" cy="5549827"/>
            <a:chOff x="0" y="0"/>
            <a:chExt cx="5842000" cy="61468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r="r" b="b" t="t" l="l"/>
              <a:pathLst>
                <a:path h="6146800" w="58420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3"/>
              <a:stretch>
                <a:fillRect l="-28913" r="-28913" t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r="r" b="b" t="t" l="l"/>
              <a:pathLst>
                <a:path h="6146800" w="58420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4"/>
              <a:stretch>
                <a:fillRect l="0" r="0" t="-286" b="-286"/>
              </a:stretch>
            </a:blip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13585" r="0" b="0"/>
          <a:stretch>
            <a:fillRect/>
          </a:stretch>
        </p:blipFill>
        <p:spPr>
          <a:xfrm flipH="false" flipV="false" rot="391114">
            <a:off x="13001702" y="593598"/>
            <a:ext cx="2282187" cy="870205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028700" y="2631481"/>
            <a:ext cx="10652297" cy="4473495"/>
            <a:chOff x="0" y="0"/>
            <a:chExt cx="14203063" cy="596466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66675"/>
              <a:ext cx="14203063" cy="10318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59"/>
                </a:lnSpc>
              </a:pPr>
              <a:r>
                <a:rPr lang="en-US" sz="4799">
                  <a:solidFill>
                    <a:srgbClr val="28292A"/>
                  </a:solidFill>
                  <a:latin typeface="True Typewriter"/>
                </a:rPr>
                <a:t>ICC (Intercultural Comunication)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3167271"/>
              <a:ext cx="14203063" cy="2797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634"/>
                </a:lnSpc>
              </a:pPr>
              <a:r>
                <a:rPr lang="en-US" spc="402" sz="4024">
                  <a:solidFill>
                    <a:srgbClr val="28292A"/>
                  </a:solidFill>
                  <a:latin typeface="Glacial Indifference Bold"/>
                </a:rPr>
                <a:t>Disciplina</a:t>
              </a:r>
              <a:r>
                <a:rPr lang="en-US" spc="402" sz="4024">
                  <a:solidFill>
                    <a:srgbClr val="28292A"/>
                  </a:solidFill>
                  <a:latin typeface="Glacial Indifference"/>
                </a:rPr>
                <a:t> che studia le </a:t>
              </a:r>
              <a:r>
                <a:rPr lang="en-US" spc="402" sz="4024">
                  <a:solidFill>
                    <a:srgbClr val="28292A"/>
                  </a:solidFill>
                  <a:latin typeface="Glacial Indifference Bold"/>
                </a:rPr>
                <a:t>interazioni</a:t>
              </a:r>
              <a:r>
                <a:rPr lang="en-US" spc="402" sz="4024">
                  <a:solidFill>
                    <a:srgbClr val="28292A"/>
                  </a:solidFill>
                  <a:latin typeface="Glacial Indifference"/>
                </a:rPr>
                <a:t> fra soggetti provenienti da differenti universi </a:t>
              </a:r>
              <a:r>
                <a:rPr lang="en-US" spc="402" sz="4024">
                  <a:solidFill>
                    <a:srgbClr val="28292A"/>
                  </a:solidFill>
                  <a:latin typeface="Glacial Indifference Bold"/>
                </a:rPr>
                <a:t>culturali</a:t>
              </a:r>
              <a:r>
                <a:rPr lang="en-US" spc="402" sz="4024">
                  <a:solidFill>
                    <a:srgbClr val="28292A"/>
                  </a:solidFill>
                  <a:latin typeface="Glacial Indifference"/>
                </a:rPr>
                <a:t>.</a:t>
              </a:r>
            </a:p>
          </p:txBody>
        </p:sp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799547">
              <a:off x="79067" y="1725886"/>
              <a:ext cx="4876800" cy="1255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6425" t="0" r="19829" b="0"/>
          <a:stretch>
            <a:fillRect/>
          </a:stretch>
        </p:blipFill>
        <p:spPr>
          <a:xfrm flipH="false" flipV="false" rot="0">
            <a:off x="10262095" y="0"/>
            <a:ext cx="8290627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9528074" y="-1069"/>
            <a:ext cx="1468042" cy="10288069"/>
            <a:chOff x="0" y="0"/>
            <a:chExt cx="1957390" cy="13717425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5936" r="0" b="0"/>
            <a:stretch>
              <a:fillRect/>
            </a:stretch>
          </p:blipFill>
          <p:spPr>
            <a:xfrm flipH="false" flipV="false" rot="-5400000">
              <a:off x="-5457769" y="6302266"/>
              <a:ext cx="13717425" cy="1112893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5936" r="0" b="0"/>
            <a:stretch>
              <a:fillRect/>
            </a:stretch>
          </p:blipFill>
          <p:spPr>
            <a:xfrm flipH="false" flipV="false" rot="-5400000">
              <a:off x="-6302266" y="6302266"/>
              <a:ext cx="13717425" cy="1112893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748349" y="578785"/>
            <a:ext cx="7395651" cy="9128360"/>
            <a:chOff x="0" y="0"/>
            <a:chExt cx="9860868" cy="1217114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4671367"/>
              <a:ext cx="9860868" cy="74997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766404" indent="-383202" lvl="1">
                <a:lnSpc>
                  <a:spcPts val="4969"/>
                </a:lnSpc>
                <a:buFont typeface="Arial"/>
                <a:buChar char="•"/>
              </a:pPr>
              <a:r>
                <a:rPr lang="en-US" spc="354" sz="3549">
                  <a:solidFill>
                    <a:srgbClr val="28292A"/>
                  </a:solidFill>
                  <a:latin typeface="Glacial Indifference Bold"/>
                </a:rPr>
                <a:t>Monoculturale</a:t>
              </a:r>
              <a:r>
                <a:rPr lang="en-US" spc="354" sz="3549">
                  <a:solidFill>
                    <a:srgbClr val="28292A"/>
                  </a:solidFill>
                  <a:latin typeface="Glacial Indifference"/>
                </a:rPr>
                <a:t>: avviene all’interno di una stessa cultura e si basa sul presupposto della </a:t>
              </a:r>
              <a:r>
                <a:rPr lang="en-US" spc="354" sz="3549">
                  <a:solidFill>
                    <a:srgbClr val="28292A"/>
                  </a:solidFill>
                  <a:latin typeface="Glacial Indifference Bold"/>
                </a:rPr>
                <a:t>similarità</a:t>
              </a:r>
            </a:p>
            <a:p>
              <a:pPr>
                <a:lnSpc>
                  <a:spcPts val="4969"/>
                </a:lnSpc>
              </a:pPr>
            </a:p>
            <a:p>
              <a:pPr marL="766404" indent="-383202" lvl="1">
                <a:lnSpc>
                  <a:spcPts val="4969"/>
                </a:lnSpc>
                <a:buFont typeface="Arial"/>
                <a:buChar char="•"/>
              </a:pPr>
              <a:r>
                <a:rPr lang="en-US" spc="354" sz="3549">
                  <a:solidFill>
                    <a:srgbClr val="28292A"/>
                  </a:solidFill>
                  <a:latin typeface="Glacial Indifference Bold"/>
                </a:rPr>
                <a:t>Interculturale: </a:t>
              </a:r>
              <a:r>
                <a:rPr lang="en-US" spc="354" sz="3549">
                  <a:solidFill>
                    <a:srgbClr val="28292A"/>
                  </a:solidFill>
                  <a:latin typeface="Glacial Indifference"/>
                </a:rPr>
                <a:t>ha come presupposto la </a:t>
              </a:r>
              <a:r>
                <a:rPr lang="en-US" spc="354" sz="3549">
                  <a:solidFill>
                    <a:srgbClr val="28292A"/>
                  </a:solidFill>
                  <a:latin typeface="Glacial Indifference Bold"/>
                </a:rPr>
                <a:t>diversità</a:t>
              </a:r>
            </a:p>
            <a:p>
              <a:pPr algn="ctr">
                <a:lnSpc>
                  <a:spcPts val="4969"/>
                </a:lnSpc>
                <a:spcBef>
                  <a:spcPct val="0"/>
                </a:spcBef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57150"/>
              <a:ext cx="9860868" cy="27252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59"/>
                </a:lnSpc>
              </a:pPr>
              <a:r>
                <a:rPr lang="en-US" sz="4633">
                  <a:solidFill>
                    <a:srgbClr val="28292A"/>
                  </a:solidFill>
                  <a:latin typeface="True Typewriter Bold"/>
                </a:rPr>
                <a:t>Comunicazione monoculturale e interculturale</a:t>
              </a:r>
            </a:p>
            <a:p>
              <a:pPr>
                <a:lnSpc>
                  <a:spcPts val="4682"/>
                </a:lnSpc>
                <a:spcBef>
                  <a:spcPct val="0"/>
                </a:spcBef>
              </a:pPr>
            </a:p>
          </p:txBody>
        </p:sp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-799547">
              <a:off x="68800" y="1612713"/>
              <a:ext cx="4243502" cy="10927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6" r="0" b="1219"/>
          <a:stretch>
            <a:fillRect/>
          </a:stretch>
        </p:blipFill>
        <p:spPr>
          <a:xfrm flipH="false" flipV="false" rot="-5465434">
            <a:off x="2405302" y="119659"/>
            <a:ext cx="4128995" cy="6907551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-349360">
            <a:off x="4651742" y="4383892"/>
            <a:ext cx="4825971" cy="3832258"/>
            <a:chOff x="0" y="0"/>
            <a:chExt cx="13754100" cy="10922000"/>
          </a:xfrm>
        </p:grpSpPr>
        <p:sp>
          <p:nvSpPr>
            <p:cNvPr name="Freeform 4" id="4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r="r" b="b" t="t" l="l"/>
              <a:pathLst>
                <a:path h="7772400" w="12344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3"/>
              <a:stretch>
                <a:fillRect l="0" r="0" t="-2974" b="-2974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r="r" b="b" t="t" l="l"/>
              <a:pathLst>
                <a:path h="10922000" w="137541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4"/>
              <a:stretch>
                <a:fillRect l="-179" r="-179" t="0" b="0"/>
              </a:stretch>
            </a:blip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382259">
            <a:off x="710874" y="8365800"/>
            <a:ext cx="3705458" cy="116991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-209258">
            <a:off x="2876133" y="636921"/>
            <a:ext cx="2929565" cy="1613309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1658072" y="2262110"/>
            <a:ext cx="5623456" cy="2832281"/>
            <a:chOff x="0" y="0"/>
            <a:chExt cx="7497942" cy="377637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57150"/>
              <a:ext cx="7497942" cy="4593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452149"/>
              <a:ext cx="7497942" cy="2562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979"/>
                </a:lnSpc>
              </a:pPr>
              <a:r>
                <a:rPr lang="en-US" sz="4149">
                  <a:solidFill>
                    <a:srgbClr val="28292A"/>
                  </a:solidFill>
                  <a:latin typeface="True Typewriter"/>
                </a:rPr>
                <a:t>La dimensione relazionale della comunicazione</a:t>
              </a:r>
            </a:p>
          </p:txBody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443853">
            <a:off x="518150" y="4880810"/>
            <a:ext cx="5094665" cy="4045625"/>
            <a:chOff x="0" y="0"/>
            <a:chExt cx="13754100" cy="10922000"/>
          </a:xfrm>
        </p:grpSpPr>
        <p:sp>
          <p:nvSpPr>
            <p:cNvPr name="Freeform 12" id="12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r="r" b="b" t="t" l="l"/>
              <a:pathLst>
                <a:path h="7772400" w="12344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7"/>
              <a:stretch>
                <a:fillRect l="0" r="0" t="-2941" b="-2941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r="r" b="b" t="t" l="l"/>
              <a:pathLst>
                <a:path h="10922000" w="137541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4"/>
              <a:stretch>
                <a:fillRect l="-179" r="-179" t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589438" y="2058033"/>
            <a:ext cx="8698562" cy="5603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4"/>
              </a:lnSpc>
              <a:spcBef>
                <a:spcPct val="0"/>
              </a:spcBef>
            </a:pPr>
            <a:r>
              <a:rPr lang="en-US" sz="3387">
                <a:solidFill>
                  <a:srgbClr val="28292A"/>
                </a:solidFill>
                <a:latin typeface="Glacial Indifference"/>
              </a:rPr>
              <a:t>Il termine </a:t>
            </a:r>
            <a:r>
              <a:rPr lang="en-US" sz="3387">
                <a:solidFill>
                  <a:srgbClr val="28292A"/>
                </a:solidFill>
                <a:latin typeface="Glacial Indifference Bold"/>
              </a:rPr>
              <a:t>comunicazione</a:t>
            </a:r>
            <a:r>
              <a:rPr lang="en-US" sz="3387">
                <a:solidFill>
                  <a:srgbClr val="28292A"/>
                </a:solidFill>
                <a:latin typeface="Glacial Indifference"/>
              </a:rPr>
              <a:t> deriva dal verbo latino “</a:t>
            </a:r>
            <a:r>
              <a:rPr lang="en-US" sz="3387">
                <a:solidFill>
                  <a:srgbClr val="28292A"/>
                </a:solidFill>
                <a:latin typeface="Glacial Indifference Bold"/>
              </a:rPr>
              <a:t>communicare</a:t>
            </a:r>
            <a:r>
              <a:rPr lang="en-US" sz="3387">
                <a:solidFill>
                  <a:srgbClr val="28292A"/>
                </a:solidFill>
                <a:latin typeface="Glacial Indifference"/>
              </a:rPr>
              <a:t>” </a:t>
            </a:r>
          </a:p>
          <a:p>
            <a:pPr algn="ctr">
              <a:lnSpc>
                <a:spcPts val="4064"/>
              </a:lnSpc>
              <a:spcBef>
                <a:spcPct val="0"/>
              </a:spcBef>
            </a:pPr>
          </a:p>
          <a:p>
            <a:pPr algn="ctr">
              <a:lnSpc>
                <a:spcPts val="4064"/>
              </a:lnSpc>
              <a:spcBef>
                <a:spcPct val="0"/>
              </a:spcBef>
            </a:pPr>
            <a:r>
              <a:rPr lang="en-US" sz="3387">
                <a:solidFill>
                  <a:srgbClr val="28292A"/>
                </a:solidFill>
                <a:latin typeface="Glacial Indifference"/>
              </a:rPr>
              <a:t>L’etimologia del termine mette in evidenza come la comunicazione </a:t>
            </a:r>
          </a:p>
          <a:p>
            <a:pPr algn="ctr">
              <a:lnSpc>
                <a:spcPts val="4064"/>
              </a:lnSpc>
              <a:spcBef>
                <a:spcPct val="0"/>
              </a:spcBef>
            </a:pPr>
            <a:r>
              <a:rPr lang="en-US" sz="3387">
                <a:solidFill>
                  <a:srgbClr val="28292A"/>
                </a:solidFill>
                <a:latin typeface="Glacial Indifference"/>
              </a:rPr>
              <a:t>non possa essere intesa quale fatto individuale, ma necessariamente per la sua natura </a:t>
            </a:r>
            <a:r>
              <a:rPr lang="en-US" sz="3387">
                <a:solidFill>
                  <a:srgbClr val="28292A"/>
                </a:solidFill>
                <a:latin typeface="Glacial Indifference Bold"/>
              </a:rPr>
              <a:t>interpersonale</a:t>
            </a:r>
            <a:r>
              <a:rPr lang="en-US" sz="3387">
                <a:solidFill>
                  <a:srgbClr val="28292A"/>
                </a:solidFill>
                <a:latin typeface="Glacial Indifference"/>
              </a:rPr>
              <a:t>; </a:t>
            </a:r>
          </a:p>
          <a:p>
            <a:pPr algn="ctr">
              <a:lnSpc>
                <a:spcPts val="4064"/>
              </a:lnSpc>
              <a:spcBef>
                <a:spcPct val="0"/>
              </a:spcBef>
            </a:pPr>
            <a:r>
              <a:rPr lang="en-US" sz="3387">
                <a:solidFill>
                  <a:srgbClr val="28292A"/>
                </a:solidFill>
                <a:latin typeface="Glacial Indifference"/>
              </a:rPr>
              <a:t>pertanto il presupposto necessario di ogni tipo di comunicazione è rappresentato da un</a:t>
            </a:r>
          </a:p>
          <a:p>
            <a:pPr algn="ctr">
              <a:lnSpc>
                <a:spcPts val="4064"/>
              </a:lnSpc>
              <a:spcBef>
                <a:spcPct val="0"/>
              </a:spcBef>
            </a:pPr>
            <a:r>
              <a:rPr lang="en-US" sz="3387">
                <a:solidFill>
                  <a:srgbClr val="28292A"/>
                </a:solidFill>
                <a:latin typeface="Glacial Indifference Bold"/>
              </a:rPr>
              <a:t> contesto relazionale.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293226">
            <a:off x="1253467" y="1303573"/>
            <a:ext cx="6690326" cy="5562180"/>
            <a:chOff x="0" y="0"/>
            <a:chExt cx="6273800" cy="521589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r="r" b="b" t="t" l="l"/>
              <a:pathLst>
                <a:path h="5215890" w="627380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2"/>
              <a:stretch>
                <a:fillRect l="-23845" r="-23845" t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r="r" b="b" t="t" l="l"/>
              <a:pathLst>
                <a:path h="5215890" w="627380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3"/>
              <a:stretch>
                <a:fillRect l="-7" r="-7" t="0" b="0"/>
              </a:stretch>
            </a:blip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1143"/>
          <a:stretch>
            <a:fillRect/>
          </a:stretch>
        </p:blipFill>
        <p:spPr>
          <a:xfrm flipH="false" flipV="false" rot="-5399999">
            <a:off x="4026161" y="4747496"/>
            <a:ext cx="3535187" cy="592334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88270">
            <a:off x="2358471" y="443742"/>
            <a:ext cx="3705458" cy="116991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10733916">
            <a:off x="4090296" y="8673342"/>
            <a:ext cx="3705458" cy="116991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9334686" y="3724275"/>
            <a:ext cx="8137002" cy="373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3"/>
              </a:lnSpc>
            </a:pPr>
            <a:r>
              <a:rPr lang="en-US" sz="4002">
                <a:solidFill>
                  <a:srgbClr val="000000"/>
                </a:solidFill>
                <a:latin typeface="Glacial Indifference"/>
              </a:rPr>
              <a:t>La maggior parte dei fattori linguistici sono governati da </a:t>
            </a:r>
            <a:r>
              <a:rPr lang="en-US" sz="4002">
                <a:solidFill>
                  <a:srgbClr val="000000"/>
                </a:solidFill>
                <a:latin typeface="Glacial Indifference Bold"/>
              </a:rPr>
              <a:t>regole</a:t>
            </a:r>
            <a:r>
              <a:rPr lang="en-US" sz="4002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4002">
                <a:solidFill>
                  <a:srgbClr val="000000"/>
                </a:solidFill>
                <a:latin typeface="Glacial Indifference Bold"/>
              </a:rPr>
              <a:t>culturalmente definite</a:t>
            </a:r>
            <a:r>
              <a:rPr lang="en-US" sz="4002">
                <a:solidFill>
                  <a:srgbClr val="000000"/>
                </a:solidFill>
                <a:latin typeface="Glacial Indifference"/>
              </a:rPr>
              <a:t> che variano da una cultura all'altra.</a:t>
            </a:r>
          </a:p>
          <a:p>
            <a:pPr algn="ctr">
              <a:lnSpc>
                <a:spcPts val="5163"/>
              </a:lnSpc>
            </a:pPr>
          </a:p>
          <a:p>
            <a:pPr algn="ctr">
              <a:lnSpc>
                <a:spcPts val="5163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3399130" y="6238875"/>
            <a:ext cx="5087790" cy="301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3"/>
              </a:lnSpc>
              <a:spcBef>
                <a:spcPct val="0"/>
              </a:spcBef>
            </a:pPr>
            <a:r>
              <a:rPr lang="en-US" sz="3294">
                <a:solidFill>
                  <a:srgbClr val="000000"/>
                </a:solidFill>
                <a:latin typeface="True Typewriter"/>
              </a:rPr>
              <a:t>Il contesto</a:t>
            </a:r>
          </a:p>
          <a:p>
            <a:pPr algn="ctr">
              <a:lnSpc>
                <a:spcPts val="3953"/>
              </a:lnSpc>
              <a:spcBef>
                <a:spcPct val="0"/>
              </a:spcBef>
            </a:pPr>
            <a:r>
              <a:rPr lang="en-US" sz="3294">
                <a:solidFill>
                  <a:srgbClr val="000000"/>
                </a:solidFill>
                <a:latin typeface="True Typewriter"/>
              </a:rPr>
              <a:t>extra-linguistico condiziona </a:t>
            </a:r>
          </a:p>
          <a:p>
            <a:pPr algn="ctr">
              <a:lnSpc>
                <a:spcPts val="3953"/>
              </a:lnSpc>
              <a:spcBef>
                <a:spcPct val="0"/>
              </a:spcBef>
            </a:pPr>
            <a:r>
              <a:rPr lang="en-US" sz="3294">
                <a:solidFill>
                  <a:srgbClr val="000000"/>
                </a:solidFill>
                <a:latin typeface="True Typewriter"/>
              </a:rPr>
              <a:t>sia le modalità sia i contenuti della comunicazione.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A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6" r="0" b="1219"/>
          <a:stretch>
            <a:fillRect/>
          </a:stretch>
        </p:blipFill>
        <p:spPr>
          <a:xfrm flipH="false" flipV="false" rot="-5465434">
            <a:off x="2868681" y="126942"/>
            <a:ext cx="4128995" cy="6907551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443853">
            <a:off x="693617" y="5019378"/>
            <a:ext cx="4666728" cy="3705805"/>
            <a:chOff x="0" y="0"/>
            <a:chExt cx="13754100" cy="10922000"/>
          </a:xfrm>
        </p:grpSpPr>
        <p:sp>
          <p:nvSpPr>
            <p:cNvPr name="Freeform 4" id="4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r="r" b="b" t="t" l="l"/>
              <a:pathLst>
                <a:path h="7772400" w="12344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3"/>
              <a:stretch>
                <a:fillRect l="0" r="0" t="-2941" b="-2941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r="r" b="b" t="t" l="l"/>
              <a:pathLst>
                <a:path h="10922000" w="137541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4"/>
              <a:stretch>
                <a:fillRect l="-179" r="-179" t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349360">
            <a:off x="4766204" y="4962097"/>
            <a:ext cx="4678338" cy="3715024"/>
            <a:chOff x="0" y="0"/>
            <a:chExt cx="13754100" cy="10922000"/>
          </a:xfrm>
        </p:grpSpPr>
        <p:sp>
          <p:nvSpPr>
            <p:cNvPr name="Freeform 7" id="7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r="r" b="b" t="t" l="l"/>
              <a:pathLst>
                <a:path h="7772400" w="12344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5"/>
              <a:stretch>
                <a:fillRect l="0" r="0" t="-2941" b="-2941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r="r" b="b" t="t" l="l"/>
              <a:pathLst>
                <a:path h="10922000" w="137541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4"/>
              <a:stretch>
                <a:fillRect l="-179" r="-179" t="0" b="0"/>
              </a:stretch>
            </a:blipFill>
          </p:spPr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382259">
            <a:off x="1174252" y="8373083"/>
            <a:ext cx="3705458" cy="116991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209258">
            <a:off x="3339511" y="644204"/>
            <a:ext cx="2929565" cy="1613309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 rot="0">
            <a:off x="2121450" y="1902091"/>
            <a:ext cx="5623456" cy="2832281"/>
            <a:chOff x="0" y="0"/>
            <a:chExt cx="7497942" cy="3776374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57150"/>
              <a:ext cx="7497942" cy="4593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452149"/>
              <a:ext cx="7497942" cy="2562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979"/>
                </a:lnSpc>
              </a:pPr>
              <a:r>
                <a:rPr lang="en-US" sz="4149">
                  <a:solidFill>
                    <a:srgbClr val="28292A"/>
                  </a:solidFill>
                  <a:latin typeface="True Typewriter"/>
                </a:rPr>
                <a:t>Distorsioni e ostacoli della comunicazione interculturale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1431760" y="594578"/>
            <a:ext cx="5054645" cy="309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6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9620918" y="499441"/>
            <a:ext cx="7509008" cy="464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6"/>
              </a:lnSpc>
            </a:pPr>
            <a:r>
              <a:rPr lang="en-US" sz="4330">
                <a:solidFill>
                  <a:srgbClr val="28292A"/>
                </a:solidFill>
                <a:latin typeface="True Typewriter"/>
              </a:rPr>
              <a:t>Esito negativo:</a:t>
            </a:r>
          </a:p>
          <a:p>
            <a:pPr marL="805355" indent="-402678" lvl="1">
              <a:lnSpc>
                <a:spcPts val="4476"/>
              </a:lnSpc>
              <a:buFont typeface="Arial"/>
              <a:buChar char="•"/>
            </a:pPr>
            <a:r>
              <a:rPr lang="en-US" sz="3730">
                <a:solidFill>
                  <a:srgbClr val="28292A"/>
                </a:solidFill>
                <a:latin typeface="True Typewriter Bold"/>
              </a:rPr>
              <a:t>mancata</a:t>
            </a:r>
            <a:r>
              <a:rPr lang="en-US" sz="3730">
                <a:solidFill>
                  <a:srgbClr val="28292A"/>
                </a:solidFill>
                <a:latin typeface="True Typewriter"/>
              </a:rPr>
              <a:t> </a:t>
            </a:r>
            <a:r>
              <a:rPr lang="en-US" sz="3730">
                <a:solidFill>
                  <a:srgbClr val="28292A"/>
                </a:solidFill>
                <a:latin typeface="True Typewriter Bold"/>
              </a:rPr>
              <a:t>trasmissione</a:t>
            </a:r>
            <a:r>
              <a:rPr lang="en-US" sz="3730">
                <a:solidFill>
                  <a:srgbClr val="28292A"/>
                </a:solidFill>
                <a:latin typeface="True Typewriter"/>
              </a:rPr>
              <a:t> del messaggio;</a:t>
            </a:r>
          </a:p>
          <a:p>
            <a:pPr marL="805355" indent="-402678" lvl="1">
              <a:lnSpc>
                <a:spcPts val="4476"/>
              </a:lnSpc>
              <a:buFont typeface="Arial"/>
              <a:buChar char="•"/>
            </a:pPr>
            <a:r>
              <a:rPr lang="en-US" sz="3730">
                <a:solidFill>
                  <a:srgbClr val="28292A"/>
                </a:solidFill>
                <a:latin typeface="Glacial Indifference Bold"/>
              </a:rPr>
              <a:t>fraintendimento</a:t>
            </a:r>
            <a:r>
              <a:rPr lang="en-US" sz="3730">
                <a:solidFill>
                  <a:srgbClr val="28292A"/>
                </a:solidFill>
                <a:latin typeface="Glacial Indifference"/>
              </a:rPr>
              <a:t> sul piano </a:t>
            </a:r>
            <a:r>
              <a:rPr lang="en-US" sz="3730">
                <a:solidFill>
                  <a:srgbClr val="28292A"/>
                </a:solidFill>
                <a:latin typeface="Glacial Indifference Bold"/>
              </a:rPr>
              <a:t>linguistico</a:t>
            </a:r>
            <a:r>
              <a:rPr lang="en-US" sz="3730">
                <a:solidFill>
                  <a:srgbClr val="28292A"/>
                </a:solidFill>
                <a:latin typeface="Glacial Indifference"/>
              </a:rPr>
              <a:t>, </a:t>
            </a:r>
            <a:r>
              <a:rPr lang="en-US" sz="3730">
                <a:solidFill>
                  <a:srgbClr val="28292A"/>
                </a:solidFill>
                <a:latin typeface="Glacial Indifference Bold"/>
              </a:rPr>
              <a:t>pragmalinguistico </a:t>
            </a:r>
            <a:r>
              <a:rPr lang="en-US" sz="3730">
                <a:solidFill>
                  <a:srgbClr val="28292A"/>
                </a:solidFill>
                <a:latin typeface="Glacial Indifference"/>
              </a:rPr>
              <a:t>o </a:t>
            </a:r>
            <a:r>
              <a:rPr lang="en-US" sz="3730">
                <a:solidFill>
                  <a:srgbClr val="28292A"/>
                </a:solidFill>
                <a:latin typeface="Glacial Indifference Bold"/>
              </a:rPr>
              <a:t>sociopragmatico</a:t>
            </a:r>
            <a:r>
              <a:rPr lang="en-US" sz="3730">
                <a:solidFill>
                  <a:srgbClr val="28292A"/>
                </a:solidFill>
                <a:latin typeface="Glacial Indifference"/>
              </a:rPr>
              <a:t>;</a:t>
            </a:r>
          </a:p>
          <a:p>
            <a:pPr marL="805355" indent="-402678" lvl="1">
              <a:lnSpc>
                <a:spcPts val="4476"/>
              </a:lnSpc>
              <a:buFont typeface="Arial"/>
              <a:buChar char="•"/>
            </a:pPr>
            <a:r>
              <a:rPr lang="en-US" sz="3730">
                <a:solidFill>
                  <a:srgbClr val="28292A"/>
                </a:solidFill>
                <a:latin typeface="Glacial Indifference"/>
              </a:rPr>
              <a:t>difficile </a:t>
            </a:r>
            <a:r>
              <a:rPr lang="en-US" sz="3730">
                <a:solidFill>
                  <a:srgbClr val="28292A"/>
                </a:solidFill>
                <a:latin typeface="Glacial Indifference Bold"/>
              </a:rPr>
              <a:t>cooperazione conversazionale</a:t>
            </a:r>
            <a:r>
              <a:rPr lang="en-US" sz="3730">
                <a:solidFill>
                  <a:srgbClr val="28292A"/>
                </a:solidFill>
                <a:latin typeface="Glacial Indifference"/>
              </a:rPr>
              <a:t>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20918" y="5686425"/>
            <a:ext cx="7509008" cy="296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6"/>
              </a:lnSpc>
            </a:pPr>
            <a:r>
              <a:rPr lang="en-US" sz="4330">
                <a:solidFill>
                  <a:srgbClr val="28292A"/>
                </a:solidFill>
                <a:latin typeface="True Typewriter"/>
              </a:rPr>
              <a:t>Esito positivo:</a:t>
            </a:r>
          </a:p>
          <a:p>
            <a:pPr marL="805355" indent="-402678" lvl="1">
              <a:lnSpc>
                <a:spcPts val="4476"/>
              </a:lnSpc>
              <a:buFont typeface="Arial"/>
              <a:buChar char="•"/>
            </a:pPr>
            <a:r>
              <a:rPr lang="en-US" sz="3730">
                <a:solidFill>
                  <a:srgbClr val="28292A"/>
                </a:solidFill>
                <a:latin typeface="True Typewriter"/>
              </a:rPr>
              <a:t>dare</a:t>
            </a:r>
            <a:r>
              <a:rPr lang="en-US" sz="3730">
                <a:solidFill>
                  <a:srgbClr val="28292A"/>
                </a:solidFill>
                <a:latin typeface="True Typewriter Bold"/>
              </a:rPr>
              <a:t> importanza;</a:t>
            </a:r>
          </a:p>
          <a:p>
            <a:pPr marL="805355" indent="-402678" lvl="1">
              <a:lnSpc>
                <a:spcPts val="4476"/>
              </a:lnSpc>
              <a:buFont typeface="Arial"/>
              <a:buChar char="•"/>
            </a:pPr>
            <a:r>
              <a:rPr lang="en-US" sz="3730">
                <a:solidFill>
                  <a:srgbClr val="28292A"/>
                </a:solidFill>
                <a:latin typeface="Glacial Indifference Bold"/>
              </a:rPr>
              <a:t>tollerare l'incertezza;</a:t>
            </a:r>
            <a:r>
              <a:rPr lang="en-US" sz="3730">
                <a:solidFill>
                  <a:srgbClr val="28292A"/>
                </a:solidFill>
                <a:latin typeface="Glacial Indifference"/>
              </a:rPr>
              <a:t> </a:t>
            </a:r>
          </a:p>
          <a:p>
            <a:pPr marL="805355" indent="-402678" lvl="1">
              <a:lnSpc>
                <a:spcPts val="4476"/>
              </a:lnSpc>
              <a:buFont typeface="Arial"/>
              <a:buChar char="•"/>
            </a:pPr>
            <a:r>
              <a:rPr lang="en-US" sz="3730">
                <a:solidFill>
                  <a:srgbClr val="28292A"/>
                </a:solidFill>
                <a:latin typeface="Glacial Indifference Bold"/>
              </a:rPr>
              <a:t>sforzo reciproco</a:t>
            </a:r>
            <a:r>
              <a:rPr lang="en-US" sz="3730">
                <a:solidFill>
                  <a:srgbClr val="28292A"/>
                </a:solidFill>
                <a:latin typeface="Glacial Indifference"/>
              </a:rPr>
              <a:t> di adattamento.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2403" t="0" r="0" b="0"/>
          <a:stretch>
            <a:fillRect/>
          </a:stretch>
        </p:blipFill>
        <p:spPr>
          <a:xfrm flipH="false" flipV="false" rot="0">
            <a:off x="-949581" y="3878424"/>
            <a:ext cx="10971300" cy="5853160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-314004">
            <a:off x="761041" y="2327420"/>
            <a:ext cx="6988476" cy="5549482"/>
            <a:chOff x="0" y="0"/>
            <a:chExt cx="13754100" cy="10922000"/>
          </a:xfrm>
        </p:grpSpPr>
        <p:sp>
          <p:nvSpPr>
            <p:cNvPr name="Freeform 4" id="4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r="r" b="b" t="t" l="l"/>
              <a:pathLst>
                <a:path h="7772400" w="12344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3"/>
              <a:stretch>
                <a:fillRect l="0" r="0" t="-2974" b="-2974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r="r" b="b" t="t" l="l"/>
              <a:pathLst>
                <a:path h="10922000" w="137541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4"/>
              <a:stretch>
                <a:fillRect l="-179" r="-179" t="0" b="0"/>
              </a:stretch>
            </a:blip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382259">
            <a:off x="3310975" y="1435309"/>
            <a:ext cx="3705458" cy="116991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834723" y="6807972"/>
            <a:ext cx="3705458" cy="1169916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8793121" y="1622176"/>
            <a:ext cx="8466179" cy="5238697"/>
            <a:chOff x="0" y="0"/>
            <a:chExt cx="11288238" cy="6984929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3248890"/>
              <a:ext cx="11288238" cy="37360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893002" indent="-446501" lvl="1">
                <a:lnSpc>
                  <a:spcPts val="5790"/>
                </a:lnSpc>
                <a:buFont typeface="Arial"/>
                <a:buChar char="•"/>
              </a:pPr>
              <a:r>
                <a:rPr lang="en-US" sz="4136">
                  <a:solidFill>
                    <a:srgbClr val="28292A"/>
                  </a:solidFill>
                  <a:latin typeface="Glacial Indifference Bold"/>
                </a:rPr>
                <a:t>Integrazione</a:t>
              </a:r>
              <a:r>
                <a:rPr lang="en-US" sz="4136">
                  <a:solidFill>
                    <a:srgbClr val="28292A"/>
                  </a:solidFill>
                  <a:latin typeface="Glacial Indifference"/>
                </a:rPr>
                <a:t> nel contesto;</a:t>
              </a:r>
            </a:p>
            <a:p>
              <a:pPr marL="859624" indent="-429812" lvl="1">
                <a:lnSpc>
                  <a:spcPts val="5574"/>
                </a:lnSpc>
                <a:buFont typeface="Arial"/>
                <a:buChar char="•"/>
              </a:pPr>
              <a:r>
                <a:rPr lang="en-US" sz="3981">
                  <a:solidFill>
                    <a:srgbClr val="28292A"/>
                  </a:solidFill>
                  <a:latin typeface="Glacial Indifference Bold"/>
                </a:rPr>
                <a:t>sensibilizzazione</a:t>
              </a:r>
              <a:r>
                <a:rPr lang="en-US" sz="3981">
                  <a:solidFill>
                    <a:srgbClr val="28292A"/>
                  </a:solidFill>
                  <a:latin typeface="Glacial Indifference"/>
                </a:rPr>
                <a:t> alle problematiche e </a:t>
              </a:r>
              <a:r>
                <a:rPr lang="en-US" sz="3981">
                  <a:solidFill>
                    <a:srgbClr val="28292A"/>
                  </a:solidFill>
                  <a:latin typeface="Glacial Indifference Bold"/>
                </a:rPr>
                <a:t>competenza</a:t>
              </a:r>
              <a:r>
                <a:rPr lang="en-US" sz="3981">
                  <a:solidFill>
                    <a:srgbClr val="28292A"/>
                  </a:solidFill>
                  <a:latin typeface="Glacial Indifference"/>
                </a:rPr>
                <a:t> </a:t>
              </a:r>
              <a:r>
                <a:rPr lang="en-US" sz="3981">
                  <a:solidFill>
                    <a:srgbClr val="28292A"/>
                  </a:solidFill>
                  <a:latin typeface="Glacial Indifference Bold"/>
                </a:rPr>
                <a:t>interculturale.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32049"/>
              <a:ext cx="11288238" cy="2124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15"/>
                </a:lnSpc>
              </a:pPr>
              <a:r>
                <a:rPr lang="en-US" sz="5096">
                  <a:solidFill>
                    <a:srgbClr val="28292A"/>
                  </a:solidFill>
                  <a:latin typeface="True Typewriter Bold"/>
                </a:rPr>
                <a:t>La competenza interculturale in ambito scolastico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DAFAOeOCGWk</dc:identifier>
  <dcterms:modified xsi:type="dcterms:W3CDTF">2011-08-01T06:04:30Z</dcterms:modified>
  <cp:revision>1</cp:revision>
  <dc:title>Comunicazione Interculturale</dc:title>
</cp:coreProperties>
</file>