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F683B9-8539-488A-B4F3-F57407DE25CF}" v="36" dt="2022-05-16T13:22:17.8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9CAFBC-B064-4C0B-9D69-F55F1866EC7B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ADA70A-3391-4200-A8B6-93A42CA5F0F0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dirty="0">
              <a:solidFill>
                <a:schemeClr val="tx1"/>
              </a:solidFill>
            </a:rPr>
            <a:t>Educazione e pedagogia interculturale :   </a:t>
          </a:r>
        </a:p>
        <a:p>
          <a:r>
            <a:rPr lang="it-IT" dirty="0">
              <a:solidFill>
                <a:schemeClr val="tx1"/>
              </a:solidFill>
            </a:rPr>
            <a:t>  azione pratica  /  riflessione teorica      </a:t>
          </a:r>
          <a:endParaRPr lang="en-US" dirty="0">
            <a:solidFill>
              <a:schemeClr val="tx1"/>
            </a:solidFill>
          </a:endParaRPr>
        </a:p>
      </dgm:t>
    </dgm:pt>
    <dgm:pt modelId="{11E93974-E8CF-4350-866E-87E277EFCB56}" type="parTrans" cxnId="{925FD843-5679-48D2-B544-9C3136EBE55C}">
      <dgm:prSet/>
      <dgm:spPr/>
      <dgm:t>
        <a:bodyPr/>
        <a:lstStyle/>
        <a:p>
          <a:endParaRPr lang="en-US"/>
        </a:p>
      </dgm:t>
    </dgm:pt>
    <dgm:pt modelId="{F26A1878-6394-47EF-86B7-38437FB35D10}" type="sibTrans" cxnId="{925FD843-5679-48D2-B544-9C3136EBE55C}">
      <dgm:prSet/>
      <dgm:spPr/>
      <dgm:t>
        <a:bodyPr/>
        <a:lstStyle/>
        <a:p>
          <a:endParaRPr lang="en-US"/>
        </a:p>
      </dgm:t>
    </dgm:pt>
    <dgm:pt modelId="{51B5AE46-0915-40A3-89E5-460A35845590}">
      <dgm:prSet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it-IT" dirty="0">
              <a:solidFill>
                <a:schemeClr val="tx1"/>
              </a:solidFill>
            </a:rPr>
            <a:t>Educare: </a:t>
          </a:r>
          <a:endParaRPr lang="en-US" dirty="0">
            <a:solidFill>
              <a:schemeClr val="tx1"/>
            </a:solidFill>
          </a:endParaRPr>
        </a:p>
      </dgm:t>
    </dgm:pt>
    <dgm:pt modelId="{7E68A855-0261-4E7D-AE10-E85B12A65854}" type="parTrans" cxnId="{217DC219-AC2C-4349-A604-CF50E96841DC}">
      <dgm:prSet/>
      <dgm:spPr/>
      <dgm:t>
        <a:bodyPr/>
        <a:lstStyle/>
        <a:p>
          <a:endParaRPr lang="en-US"/>
        </a:p>
      </dgm:t>
    </dgm:pt>
    <dgm:pt modelId="{F04EC3F5-3609-4C35-81CE-782035949AD1}" type="sibTrans" cxnId="{217DC219-AC2C-4349-A604-CF50E96841DC}">
      <dgm:prSet/>
      <dgm:spPr/>
      <dgm:t>
        <a:bodyPr/>
        <a:lstStyle/>
        <a:p>
          <a:endParaRPr lang="en-US"/>
        </a:p>
      </dgm:t>
    </dgm:pt>
    <dgm:pt modelId="{FCEFE317-2C2B-4680-8AD2-E23C06CBF381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it-IT" dirty="0">
              <a:solidFill>
                <a:schemeClr val="tx1"/>
              </a:solidFill>
            </a:rPr>
            <a:t>1) ex – ducere (trarre fuori)</a:t>
          </a:r>
          <a:endParaRPr lang="en-US" dirty="0">
            <a:solidFill>
              <a:schemeClr val="tx1"/>
            </a:solidFill>
          </a:endParaRPr>
        </a:p>
      </dgm:t>
    </dgm:pt>
    <dgm:pt modelId="{D42851FF-8052-4B97-AB1A-E431E3B4F696}" type="parTrans" cxnId="{C9E1AA0F-AA77-48B4-AB72-AC17D491A39F}">
      <dgm:prSet/>
      <dgm:spPr/>
      <dgm:t>
        <a:bodyPr/>
        <a:lstStyle/>
        <a:p>
          <a:endParaRPr lang="en-US"/>
        </a:p>
      </dgm:t>
    </dgm:pt>
    <dgm:pt modelId="{019FBCF7-D65F-4BFF-8663-D47916DBD92C}" type="sibTrans" cxnId="{C9E1AA0F-AA77-48B4-AB72-AC17D491A39F}">
      <dgm:prSet/>
      <dgm:spPr/>
      <dgm:t>
        <a:bodyPr/>
        <a:lstStyle/>
        <a:p>
          <a:endParaRPr lang="en-US"/>
        </a:p>
      </dgm:t>
    </dgm:pt>
    <dgm:pt modelId="{DE1B971A-02D6-4D55-B4FA-9EAE1DF187C7}">
      <dgm:prSet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it-IT" dirty="0">
              <a:solidFill>
                <a:schemeClr val="tx1"/>
              </a:solidFill>
            </a:rPr>
            <a:t>2) edere (alimentare)</a:t>
          </a:r>
          <a:endParaRPr lang="en-US" dirty="0">
            <a:solidFill>
              <a:schemeClr val="tx1"/>
            </a:solidFill>
          </a:endParaRPr>
        </a:p>
      </dgm:t>
    </dgm:pt>
    <dgm:pt modelId="{F442FEE0-7D9D-4BFC-A292-75CA14FD613C}" type="parTrans" cxnId="{FDCF79FD-7543-4A46-9CD6-A7CBBD974834}">
      <dgm:prSet/>
      <dgm:spPr/>
      <dgm:t>
        <a:bodyPr/>
        <a:lstStyle/>
        <a:p>
          <a:endParaRPr lang="en-US"/>
        </a:p>
      </dgm:t>
    </dgm:pt>
    <dgm:pt modelId="{9DB79A76-05B0-4DA0-9606-76CE00C8918A}" type="sibTrans" cxnId="{FDCF79FD-7543-4A46-9CD6-A7CBBD974834}">
      <dgm:prSet/>
      <dgm:spPr/>
      <dgm:t>
        <a:bodyPr/>
        <a:lstStyle/>
        <a:p>
          <a:endParaRPr lang="en-US"/>
        </a:p>
      </dgm:t>
    </dgm:pt>
    <dgm:pt modelId="{261F32F8-6D97-4FF4-BA3C-3AA37250C147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it-IT" dirty="0">
              <a:solidFill>
                <a:schemeClr val="tx1"/>
              </a:solidFill>
            </a:rPr>
            <a:t>Ogni buona educazione rappresenta una scorciatoia nel senso di utilizzare al meglio il passato per costruire bene il futuro.                 </a:t>
          </a:r>
        </a:p>
        <a:p>
          <a:r>
            <a:rPr lang="it-IT" dirty="0">
              <a:solidFill>
                <a:schemeClr val="tx1"/>
              </a:solidFill>
            </a:rPr>
            <a:t> Principio della maieutica (socratica)</a:t>
          </a:r>
          <a:endParaRPr lang="en-US" dirty="0">
            <a:solidFill>
              <a:schemeClr val="tx1"/>
            </a:solidFill>
          </a:endParaRPr>
        </a:p>
      </dgm:t>
    </dgm:pt>
    <dgm:pt modelId="{231D5900-0875-42BB-96EF-573E907A4B6B}" type="parTrans" cxnId="{63C23BE8-86C0-4467-8660-31CD33D7E1CB}">
      <dgm:prSet/>
      <dgm:spPr/>
      <dgm:t>
        <a:bodyPr/>
        <a:lstStyle/>
        <a:p>
          <a:endParaRPr lang="en-US"/>
        </a:p>
      </dgm:t>
    </dgm:pt>
    <dgm:pt modelId="{0F9F9050-3F75-4107-B5BC-C84D43E0D78E}" type="sibTrans" cxnId="{63C23BE8-86C0-4467-8660-31CD33D7E1CB}">
      <dgm:prSet/>
      <dgm:spPr/>
      <dgm:t>
        <a:bodyPr/>
        <a:lstStyle/>
        <a:p>
          <a:endParaRPr lang="en-US"/>
        </a:p>
      </dgm:t>
    </dgm:pt>
    <dgm:pt modelId="{C341131A-2629-4E17-B702-FF21A8664304}">
      <dgm:prSet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it-IT" dirty="0">
              <a:solidFill>
                <a:schemeClr val="tx1"/>
              </a:solidFill>
            </a:rPr>
            <a:t>PEDAGOGIA = PAIS (fanciullo)           AGO (accompagnamento)</a:t>
          </a:r>
          <a:endParaRPr lang="en-US" dirty="0">
            <a:solidFill>
              <a:schemeClr val="tx1"/>
            </a:solidFill>
          </a:endParaRPr>
        </a:p>
      </dgm:t>
    </dgm:pt>
    <dgm:pt modelId="{FE44EBBE-F86F-49F1-A817-64F6E26DEAC8}" type="parTrans" cxnId="{F35B52F2-6E88-4862-B77F-7F9951BEA68B}">
      <dgm:prSet/>
      <dgm:spPr/>
      <dgm:t>
        <a:bodyPr/>
        <a:lstStyle/>
        <a:p>
          <a:endParaRPr lang="en-US"/>
        </a:p>
      </dgm:t>
    </dgm:pt>
    <dgm:pt modelId="{000CEF07-496C-40B0-BB55-843D218DC123}" type="sibTrans" cxnId="{F35B52F2-6E88-4862-B77F-7F9951BEA68B}">
      <dgm:prSet/>
      <dgm:spPr/>
      <dgm:t>
        <a:bodyPr/>
        <a:lstStyle/>
        <a:p>
          <a:endParaRPr lang="en-US"/>
        </a:p>
      </dgm:t>
    </dgm:pt>
    <dgm:pt modelId="{5A66992A-E91A-4FD4-AE75-DA74BF3D2D12}" type="pres">
      <dgm:prSet presAssocID="{809CAFBC-B064-4C0B-9D69-F55F1866EC7B}" presName="Name0" presStyleCnt="0">
        <dgm:presLayoutVars>
          <dgm:dir/>
          <dgm:resizeHandles val="exact"/>
        </dgm:presLayoutVars>
      </dgm:prSet>
      <dgm:spPr/>
    </dgm:pt>
    <dgm:pt modelId="{3695C438-3883-412E-A2A8-EE6028FD8B2E}" type="pres">
      <dgm:prSet presAssocID="{65ADA70A-3391-4200-A8B6-93A42CA5F0F0}" presName="node" presStyleLbl="node1" presStyleIdx="0" presStyleCnt="6">
        <dgm:presLayoutVars>
          <dgm:bulletEnabled val="1"/>
        </dgm:presLayoutVars>
      </dgm:prSet>
      <dgm:spPr/>
    </dgm:pt>
    <dgm:pt modelId="{CF526471-1096-4CDB-B207-2B12074C85C3}" type="pres">
      <dgm:prSet presAssocID="{F26A1878-6394-47EF-86B7-38437FB35D10}" presName="sibTrans" presStyleLbl="sibTrans1D1" presStyleIdx="0" presStyleCnt="5"/>
      <dgm:spPr/>
    </dgm:pt>
    <dgm:pt modelId="{BC0C1254-4140-41B8-BE7B-2978521BD5CF}" type="pres">
      <dgm:prSet presAssocID="{F26A1878-6394-47EF-86B7-38437FB35D10}" presName="connectorText" presStyleLbl="sibTrans1D1" presStyleIdx="0" presStyleCnt="5"/>
      <dgm:spPr/>
    </dgm:pt>
    <dgm:pt modelId="{4B92931A-8A5D-4892-A3B6-2CF738161D28}" type="pres">
      <dgm:prSet presAssocID="{51B5AE46-0915-40A3-89E5-460A35845590}" presName="node" presStyleLbl="node1" presStyleIdx="1" presStyleCnt="6">
        <dgm:presLayoutVars>
          <dgm:bulletEnabled val="1"/>
        </dgm:presLayoutVars>
      </dgm:prSet>
      <dgm:spPr/>
    </dgm:pt>
    <dgm:pt modelId="{618B37E4-1BD9-4C3B-843A-E2D6DACF9D5C}" type="pres">
      <dgm:prSet presAssocID="{F04EC3F5-3609-4C35-81CE-782035949AD1}" presName="sibTrans" presStyleLbl="sibTrans1D1" presStyleIdx="1" presStyleCnt="5"/>
      <dgm:spPr/>
    </dgm:pt>
    <dgm:pt modelId="{E54FD00C-1401-4B01-882D-DE4EB1DFBA8F}" type="pres">
      <dgm:prSet presAssocID="{F04EC3F5-3609-4C35-81CE-782035949AD1}" presName="connectorText" presStyleLbl="sibTrans1D1" presStyleIdx="1" presStyleCnt="5"/>
      <dgm:spPr/>
    </dgm:pt>
    <dgm:pt modelId="{3FE3855C-3233-4434-90DE-625C9C8C6D06}" type="pres">
      <dgm:prSet presAssocID="{FCEFE317-2C2B-4680-8AD2-E23C06CBF381}" presName="node" presStyleLbl="node1" presStyleIdx="2" presStyleCnt="6">
        <dgm:presLayoutVars>
          <dgm:bulletEnabled val="1"/>
        </dgm:presLayoutVars>
      </dgm:prSet>
      <dgm:spPr/>
    </dgm:pt>
    <dgm:pt modelId="{937C62FD-02F0-443B-A29C-17848607086D}" type="pres">
      <dgm:prSet presAssocID="{019FBCF7-D65F-4BFF-8663-D47916DBD92C}" presName="sibTrans" presStyleLbl="sibTrans1D1" presStyleIdx="2" presStyleCnt="5"/>
      <dgm:spPr/>
    </dgm:pt>
    <dgm:pt modelId="{3A9A2CC1-17A1-4E00-BC54-227F1C2F459C}" type="pres">
      <dgm:prSet presAssocID="{019FBCF7-D65F-4BFF-8663-D47916DBD92C}" presName="connectorText" presStyleLbl="sibTrans1D1" presStyleIdx="2" presStyleCnt="5"/>
      <dgm:spPr/>
    </dgm:pt>
    <dgm:pt modelId="{89627263-85FB-4BD4-8780-23205C89CEC2}" type="pres">
      <dgm:prSet presAssocID="{DE1B971A-02D6-4D55-B4FA-9EAE1DF187C7}" presName="node" presStyleLbl="node1" presStyleIdx="3" presStyleCnt="6">
        <dgm:presLayoutVars>
          <dgm:bulletEnabled val="1"/>
        </dgm:presLayoutVars>
      </dgm:prSet>
      <dgm:spPr/>
    </dgm:pt>
    <dgm:pt modelId="{51D97F0B-6A0E-42F0-898B-39FB444EB938}" type="pres">
      <dgm:prSet presAssocID="{9DB79A76-05B0-4DA0-9606-76CE00C8918A}" presName="sibTrans" presStyleLbl="sibTrans1D1" presStyleIdx="3" presStyleCnt="5"/>
      <dgm:spPr/>
    </dgm:pt>
    <dgm:pt modelId="{73983BC9-93E4-4B59-933D-4FBB55138E08}" type="pres">
      <dgm:prSet presAssocID="{9DB79A76-05B0-4DA0-9606-76CE00C8918A}" presName="connectorText" presStyleLbl="sibTrans1D1" presStyleIdx="3" presStyleCnt="5"/>
      <dgm:spPr/>
    </dgm:pt>
    <dgm:pt modelId="{87525C0F-E9A3-4689-A250-C288CE53088E}" type="pres">
      <dgm:prSet presAssocID="{261F32F8-6D97-4FF4-BA3C-3AA37250C147}" presName="node" presStyleLbl="node1" presStyleIdx="4" presStyleCnt="6" custScaleY="100776">
        <dgm:presLayoutVars>
          <dgm:bulletEnabled val="1"/>
        </dgm:presLayoutVars>
      </dgm:prSet>
      <dgm:spPr/>
    </dgm:pt>
    <dgm:pt modelId="{8B849DEB-6D1D-4C02-A0D4-35DC05C94CB3}" type="pres">
      <dgm:prSet presAssocID="{0F9F9050-3F75-4107-B5BC-C84D43E0D78E}" presName="sibTrans" presStyleLbl="sibTrans1D1" presStyleIdx="4" presStyleCnt="5"/>
      <dgm:spPr/>
    </dgm:pt>
    <dgm:pt modelId="{1CCEEE56-F373-4394-89FD-6C99B8AB78C0}" type="pres">
      <dgm:prSet presAssocID="{0F9F9050-3F75-4107-B5BC-C84D43E0D78E}" presName="connectorText" presStyleLbl="sibTrans1D1" presStyleIdx="4" presStyleCnt="5"/>
      <dgm:spPr/>
    </dgm:pt>
    <dgm:pt modelId="{B4D90CD1-A974-4C2F-96DC-8BC455F335F2}" type="pres">
      <dgm:prSet presAssocID="{C341131A-2629-4E17-B702-FF21A8664304}" presName="node" presStyleLbl="node1" presStyleIdx="5" presStyleCnt="6">
        <dgm:presLayoutVars>
          <dgm:bulletEnabled val="1"/>
        </dgm:presLayoutVars>
      </dgm:prSet>
      <dgm:spPr/>
    </dgm:pt>
  </dgm:ptLst>
  <dgm:cxnLst>
    <dgm:cxn modelId="{98D2DA0C-025C-4AD4-A730-0A69B7632328}" type="presOf" srcId="{65ADA70A-3391-4200-A8B6-93A42CA5F0F0}" destId="{3695C438-3883-412E-A2A8-EE6028FD8B2E}" srcOrd="0" destOrd="0" presId="urn:microsoft.com/office/officeart/2016/7/layout/RepeatingBendingProcessNew"/>
    <dgm:cxn modelId="{9B9CCC0E-B5B8-4E80-9748-007D054D91C7}" type="presOf" srcId="{019FBCF7-D65F-4BFF-8663-D47916DBD92C}" destId="{3A9A2CC1-17A1-4E00-BC54-227F1C2F459C}" srcOrd="1" destOrd="0" presId="urn:microsoft.com/office/officeart/2016/7/layout/RepeatingBendingProcessNew"/>
    <dgm:cxn modelId="{C9E1AA0F-AA77-48B4-AB72-AC17D491A39F}" srcId="{809CAFBC-B064-4C0B-9D69-F55F1866EC7B}" destId="{FCEFE317-2C2B-4680-8AD2-E23C06CBF381}" srcOrd="2" destOrd="0" parTransId="{D42851FF-8052-4B97-AB1A-E431E3B4F696}" sibTransId="{019FBCF7-D65F-4BFF-8663-D47916DBD92C}"/>
    <dgm:cxn modelId="{BDE8AD15-7D03-4469-BC0F-9DD70134C40A}" type="presOf" srcId="{F04EC3F5-3609-4C35-81CE-782035949AD1}" destId="{E54FD00C-1401-4B01-882D-DE4EB1DFBA8F}" srcOrd="1" destOrd="0" presId="urn:microsoft.com/office/officeart/2016/7/layout/RepeatingBendingProcessNew"/>
    <dgm:cxn modelId="{217DC219-AC2C-4349-A604-CF50E96841DC}" srcId="{809CAFBC-B064-4C0B-9D69-F55F1866EC7B}" destId="{51B5AE46-0915-40A3-89E5-460A35845590}" srcOrd="1" destOrd="0" parTransId="{7E68A855-0261-4E7D-AE10-E85B12A65854}" sibTransId="{F04EC3F5-3609-4C35-81CE-782035949AD1}"/>
    <dgm:cxn modelId="{83EA3522-6C8E-4AC2-A74B-801D64E58C55}" type="presOf" srcId="{0F9F9050-3F75-4107-B5BC-C84D43E0D78E}" destId="{1CCEEE56-F373-4394-89FD-6C99B8AB78C0}" srcOrd="1" destOrd="0" presId="urn:microsoft.com/office/officeart/2016/7/layout/RepeatingBendingProcessNew"/>
    <dgm:cxn modelId="{F85FF225-1EC3-4D2D-A052-114B8491FC5F}" type="presOf" srcId="{9DB79A76-05B0-4DA0-9606-76CE00C8918A}" destId="{73983BC9-93E4-4B59-933D-4FBB55138E08}" srcOrd="1" destOrd="0" presId="urn:microsoft.com/office/officeart/2016/7/layout/RepeatingBendingProcessNew"/>
    <dgm:cxn modelId="{5D77B739-6ECC-4D1F-A220-02273DBB3626}" type="presOf" srcId="{F04EC3F5-3609-4C35-81CE-782035949AD1}" destId="{618B37E4-1BD9-4C3B-843A-E2D6DACF9D5C}" srcOrd="0" destOrd="0" presId="urn:microsoft.com/office/officeart/2016/7/layout/RepeatingBendingProcessNew"/>
    <dgm:cxn modelId="{E163CF5E-64C7-4BAA-ADEE-4BA5536D7350}" type="presOf" srcId="{0F9F9050-3F75-4107-B5BC-C84D43E0D78E}" destId="{8B849DEB-6D1D-4C02-A0D4-35DC05C94CB3}" srcOrd="0" destOrd="0" presId="urn:microsoft.com/office/officeart/2016/7/layout/RepeatingBendingProcessNew"/>
    <dgm:cxn modelId="{CCEE7960-78E5-4A2F-A5E3-0122BAA591C4}" type="presOf" srcId="{51B5AE46-0915-40A3-89E5-460A35845590}" destId="{4B92931A-8A5D-4892-A3B6-2CF738161D28}" srcOrd="0" destOrd="0" presId="urn:microsoft.com/office/officeart/2016/7/layout/RepeatingBendingProcessNew"/>
    <dgm:cxn modelId="{A1D61442-C962-4547-8B60-DCE428513C85}" type="presOf" srcId="{019FBCF7-D65F-4BFF-8663-D47916DBD92C}" destId="{937C62FD-02F0-443B-A29C-17848607086D}" srcOrd="0" destOrd="0" presId="urn:microsoft.com/office/officeart/2016/7/layout/RepeatingBendingProcessNew"/>
    <dgm:cxn modelId="{925FD843-5679-48D2-B544-9C3136EBE55C}" srcId="{809CAFBC-B064-4C0B-9D69-F55F1866EC7B}" destId="{65ADA70A-3391-4200-A8B6-93A42CA5F0F0}" srcOrd="0" destOrd="0" parTransId="{11E93974-E8CF-4350-866E-87E277EFCB56}" sibTransId="{F26A1878-6394-47EF-86B7-38437FB35D10}"/>
    <dgm:cxn modelId="{9B20EE43-61A5-45A6-943B-2526BE4CD8FA}" type="presOf" srcId="{261F32F8-6D97-4FF4-BA3C-3AA37250C147}" destId="{87525C0F-E9A3-4689-A250-C288CE53088E}" srcOrd="0" destOrd="0" presId="urn:microsoft.com/office/officeart/2016/7/layout/RepeatingBendingProcessNew"/>
    <dgm:cxn modelId="{3F95584E-60AA-48ED-8A82-D92730606A49}" type="presOf" srcId="{9DB79A76-05B0-4DA0-9606-76CE00C8918A}" destId="{51D97F0B-6A0E-42F0-898B-39FB444EB938}" srcOrd="0" destOrd="0" presId="urn:microsoft.com/office/officeart/2016/7/layout/RepeatingBendingProcessNew"/>
    <dgm:cxn modelId="{FA1D5E75-422C-477E-ADFF-FB1A628E324D}" type="presOf" srcId="{F26A1878-6394-47EF-86B7-38437FB35D10}" destId="{BC0C1254-4140-41B8-BE7B-2978521BD5CF}" srcOrd="1" destOrd="0" presId="urn:microsoft.com/office/officeart/2016/7/layout/RepeatingBendingProcessNew"/>
    <dgm:cxn modelId="{8847049C-F55B-41C1-B06C-0134E87933D7}" type="presOf" srcId="{809CAFBC-B064-4C0B-9D69-F55F1866EC7B}" destId="{5A66992A-E91A-4FD4-AE75-DA74BF3D2D12}" srcOrd="0" destOrd="0" presId="urn:microsoft.com/office/officeart/2016/7/layout/RepeatingBendingProcessNew"/>
    <dgm:cxn modelId="{2ECD60A6-15E3-4740-8CB3-FAD5AB10E96A}" type="presOf" srcId="{F26A1878-6394-47EF-86B7-38437FB35D10}" destId="{CF526471-1096-4CDB-B207-2B12074C85C3}" srcOrd="0" destOrd="0" presId="urn:microsoft.com/office/officeart/2016/7/layout/RepeatingBendingProcessNew"/>
    <dgm:cxn modelId="{EF4D38BE-8DD8-46AA-AFFD-6B47F6774AC7}" type="presOf" srcId="{C341131A-2629-4E17-B702-FF21A8664304}" destId="{B4D90CD1-A974-4C2F-96DC-8BC455F335F2}" srcOrd="0" destOrd="0" presId="urn:microsoft.com/office/officeart/2016/7/layout/RepeatingBendingProcessNew"/>
    <dgm:cxn modelId="{2D8819C4-869A-42A4-9C8E-C8FCBEE5FFD3}" type="presOf" srcId="{FCEFE317-2C2B-4680-8AD2-E23C06CBF381}" destId="{3FE3855C-3233-4434-90DE-625C9C8C6D06}" srcOrd="0" destOrd="0" presId="urn:microsoft.com/office/officeart/2016/7/layout/RepeatingBendingProcessNew"/>
    <dgm:cxn modelId="{61DC17C8-A522-4D63-8F2B-0B87353B45E6}" type="presOf" srcId="{DE1B971A-02D6-4D55-B4FA-9EAE1DF187C7}" destId="{89627263-85FB-4BD4-8780-23205C89CEC2}" srcOrd="0" destOrd="0" presId="urn:microsoft.com/office/officeart/2016/7/layout/RepeatingBendingProcessNew"/>
    <dgm:cxn modelId="{63C23BE8-86C0-4467-8660-31CD33D7E1CB}" srcId="{809CAFBC-B064-4C0B-9D69-F55F1866EC7B}" destId="{261F32F8-6D97-4FF4-BA3C-3AA37250C147}" srcOrd="4" destOrd="0" parTransId="{231D5900-0875-42BB-96EF-573E907A4B6B}" sibTransId="{0F9F9050-3F75-4107-B5BC-C84D43E0D78E}"/>
    <dgm:cxn modelId="{F35B52F2-6E88-4862-B77F-7F9951BEA68B}" srcId="{809CAFBC-B064-4C0B-9D69-F55F1866EC7B}" destId="{C341131A-2629-4E17-B702-FF21A8664304}" srcOrd="5" destOrd="0" parTransId="{FE44EBBE-F86F-49F1-A817-64F6E26DEAC8}" sibTransId="{000CEF07-496C-40B0-BB55-843D218DC123}"/>
    <dgm:cxn modelId="{FDCF79FD-7543-4A46-9CD6-A7CBBD974834}" srcId="{809CAFBC-B064-4C0B-9D69-F55F1866EC7B}" destId="{DE1B971A-02D6-4D55-B4FA-9EAE1DF187C7}" srcOrd="3" destOrd="0" parTransId="{F442FEE0-7D9D-4BFC-A292-75CA14FD613C}" sibTransId="{9DB79A76-05B0-4DA0-9606-76CE00C8918A}"/>
    <dgm:cxn modelId="{6D0A9676-8438-4639-A12A-4365AB6BCA1F}" type="presParOf" srcId="{5A66992A-E91A-4FD4-AE75-DA74BF3D2D12}" destId="{3695C438-3883-412E-A2A8-EE6028FD8B2E}" srcOrd="0" destOrd="0" presId="urn:microsoft.com/office/officeart/2016/7/layout/RepeatingBendingProcessNew"/>
    <dgm:cxn modelId="{9D4EB564-4145-40B6-8E88-422BEDB7028D}" type="presParOf" srcId="{5A66992A-E91A-4FD4-AE75-DA74BF3D2D12}" destId="{CF526471-1096-4CDB-B207-2B12074C85C3}" srcOrd="1" destOrd="0" presId="urn:microsoft.com/office/officeart/2016/7/layout/RepeatingBendingProcessNew"/>
    <dgm:cxn modelId="{4A3E65CF-7EE3-4603-A594-072E2781F12B}" type="presParOf" srcId="{CF526471-1096-4CDB-B207-2B12074C85C3}" destId="{BC0C1254-4140-41B8-BE7B-2978521BD5CF}" srcOrd="0" destOrd="0" presId="urn:microsoft.com/office/officeart/2016/7/layout/RepeatingBendingProcessNew"/>
    <dgm:cxn modelId="{70C1D2B3-6AF5-47AE-84E2-6E82E23579D1}" type="presParOf" srcId="{5A66992A-E91A-4FD4-AE75-DA74BF3D2D12}" destId="{4B92931A-8A5D-4892-A3B6-2CF738161D28}" srcOrd="2" destOrd="0" presId="urn:microsoft.com/office/officeart/2016/7/layout/RepeatingBendingProcessNew"/>
    <dgm:cxn modelId="{4006200E-8DF7-432F-B687-4154522FA313}" type="presParOf" srcId="{5A66992A-E91A-4FD4-AE75-DA74BF3D2D12}" destId="{618B37E4-1BD9-4C3B-843A-E2D6DACF9D5C}" srcOrd="3" destOrd="0" presId="urn:microsoft.com/office/officeart/2016/7/layout/RepeatingBendingProcessNew"/>
    <dgm:cxn modelId="{15973DF9-64BA-4AA7-897A-BFFE1DD80B7D}" type="presParOf" srcId="{618B37E4-1BD9-4C3B-843A-E2D6DACF9D5C}" destId="{E54FD00C-1401-4B01-882D-DE4EB1DFBA8F}" srcOrd="0" destOrd="0" presId="urn:microsoft.com/office/officeart/2016/7/layout/RepeatingBendingProcessNew"/>
    <dgm:cxn modelId="{EE03B37C-0191-4643-8B06-941CC3E601D5}" type="presParOf" srcId="{5A66992A-E91A-4FD4-AE75-DA74BF3D2D12}" destId="{3FE3855C-3233-4434-90DE-625C9C8C6D06}" srcOrd="4" destOrd="0" presId="urn:microsoft.com/office/officeart/2016/7/layout/RepeatingBendingProcessNew"/>
    <dgm:cxn modelId="{4B36D48E-0CAB-4A8B-9615-EBEA0BCA5BAC}" type="presParOf" srcId="{5A66992A-E91A-4FD4-AE75-DA74BF3D2D12}" destId="{937C62FD-02F0-443B-A29C-17848607086D}" srcOrd="5" destOrd="0" presId="urn:microsoft.com/office/officeart/2016/7/layout/RepeatingBendingProcessNew"/>
    <dgm:cxn modelId="{1D3038E5-E89D-4275-AF2D-CB7DA8E8E2D6}" type="presParOf" srcId="{937C62FD-02F0-443B-A29C-17848607086D}" destId="{3A9A2CC1-17A1-4E00-BC54-227F1C2F459C}" srcOrd="0" destOrd="0" presId="urn:microsoft.com/office/officeart/2016/7/layout/RepeatingBendingProcessNew"/>
    <dgm:cxn modelId="{7B01A8B1-E329-4697-9A10-888B6CD6D66C}" type="presParOf" srcId="{5A66992A-E91A-4FD4-AE75-DA74BF3D2D12}" destId="{89627263-85FB-4BD4-8780-23205C89CEC2}" srcOrd="6" destOrd="0" presId="urn:microsoft.com/office/officeart/2016/7/layout/RepeatingBendingProcessNew"/>
    <dgm:cxn modelId="{E20F7890-3FBB-4FD5-A47F-7E2DC19CECD6}" type="presParOf" srcId="{5A66992A-E91A-4FD4-AE75-DA74BF3D2D12}" destId="{51D97F0B-6A0E-42F0-898B-39FB444EB938}" srcOrd="7" destOrd="0" presId="urn:microsoft.com/office/officeart/2016/7/layout/RepeatingBendingProcessNew"/>
    <dgm:cxn modelId="{9014E9E4-2D15-4BFC-91BE-46496F456EE8}" type="presParOf" srcId="{51D97F0B-6A0E-42F0-898B-39FB444EB938}" destId="{73983BC9-93E4-4B59-933D-4FBB55138E08}" srcOrd="0" destOrd="0" presId="urn:microsoft.com/office/officeart/2016/7/layout/RepeatingBendingProcessNew"/>
    <dgm:cxn modelId="{3A1F3F83-D1B4-4E04-9244-10707AEA2954}" type="presParOf" srcId="{5A66992A-E91A-4FD4-AE75-DA74BF3D2D12}" destId="{87525C0F-E9A3-4689-A250-C288CE53088E}" srcOrd="8" destOrd="0" presId="urn:microsoft.com/office/officeart/2016/7/layout/RepeatingBendingProcessNew"/>
    <dgm:cxn modelId="{8502BDC8-F51B-43CC-BC57-16ACAC43A545}" type="presParOf" srcId="{5A66992A-E91A-4FD4-AE75-DA74BF3D2D12}" destId="{8B849DEB-6D1D-4C02-A0D4-35DC05C94CB3}" srcOrd="9" destOrd="0" presId="urn:microsoft.com/office/officeart/2016/7/layout/RepeatingBendingProcessNew"/>
    <dgm:cxn modelId="{AAF5D091-0F77-4473-B2EB-22FF6089E983}" type="presParOf" srcId="{8B849DEB-6D1D-4C02-A0D4-35DC05C94CB3}" destId="{1CCEEE56-F373-4394-89FD-6C99B8AB78C0}" srcOrd="0" destOrd="0" presId="urn:microsoft.com/office/officeart/2016/7/layout/RepeatingBendingProcessNew"/>
    <dgm:cxn modelId="{41C74117-5899-4704-BC49-3320A69FDFB1}" type="presParOf" srcId="{5A66992A-E91A-4FD4-AE75-DA74BF3D2D12}" destId="{B4D90CD1-A974-4C2F-96DC-8BC455F335F2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526471-1096-4CDB-B207-2B12074C85C3}">
      <dsp:nvSpPr>
        <dsp:cNvPr id="0" name=""/>
        <dsp:cNvSpPr/>
      </dsp:nvSpPr>
      <dsp:spPr>
        <a:xfrm>
          <a:off x="3040792" y="1682876"/>
          <a:ext cx="6673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342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57014" y="1725106"/>
        <a:ext cx="34897" cy="6979"/>
      </dsp:txXfrm>
    </dsp:sp>
    <dsp:sp modelId="{3695C438-3883-412E-A2A8-EE6028FD8B2E}">
      <dsp:nvSpPr>
        <dsp:cNvPr id="0" name=""/>
        <dsp:cNvSpPr/>
      </dsp:nvSpPr>
      <dsp:spPr>
        <a:xfrm>
          <a:off x="8061" y="818236"/>
          <a:ext cx="3034531" cy="1820718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solidFill>
                <a:schemeClr val="tx1"/>
              </a:solidFill>
            </a:rPr>
            <a:t>Educazione e pedagogia interculturale :  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solidFill>
                <a:schemeClr val="tx1"/>
              </a:solidFill>
            </a:rPr>
            <a:t>  azione pratica  /  riflessione teorica      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8061" y="818236"/>
        <a:ext cx="3034531" cy="1820718"/>
      </dsp:txXfrm>
    </dsp:sp>
    <dsp:sp modelId="{618B37E4-1BD9-4C3B-843A-E2D6DACF9D5C}">
      <dsp:nvSpPr>
        <dsp:cNvPr id="0" name=""/>
        <dsp:cNvSpPr/>
      </dsp:nvSpPr>
      <dsp:spPr>
        <a:xfrm>
          <a:off x="6773265" y="1682876"/>
          <a:ext cx="6673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342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089488" y="1725106"/>
        <a:ext cx="34897" cy="6979"/>
      </dsp:txXfrm>
    </dsp:sp>
    <dsp:sp modelId="{4B92931A-8A5D-4892-A3B6-2CF738161D28}">
      <dsp:nvSpPr>
        <dsp:cNvPr id="0" name=""/>
        <dsp:cNvSpPr/>
      </dsp:nvSpPr>
      <dsp:spPr>
        <a:xfrm>
          <a:off x="3740534" y="818236"/>
          <a:ext cx="3034531" cy="1820718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solidFill>
                <a:schemeClr val="tx1"/>
              </a:solidFill>
            </a:rPr>
            <a:t>Educare: 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3740534" y="818236"/>
        <a:ext cx="3034531" cy="1820718"/>
      </dsp:txXfrm>
    </dsp:sp>
    <dsp:sp modelId="{937C62FD-02F0-443B-A29C-17848607086D}">
      <dsp:nvSpPr>
        <dsp:cNvPr id="0" name=""/>
        <dsp:cNvSpPr/>
      </dsp:nvSpPr>
      <dsp:spPr>
        <a:xfrm>
          <a:off x="1525326" y="2637155"/>
          <a:ext cx="7464946" cy="674406"/>
        </a:xfrm>
        <a:custGeom>
          <a:avLst/>
          <a:gdLst/>
          <a:ahLst/>
          <a:cxnLst/>
          <a:rect l="0" t="0" r="0" b="0"/>
          <a:pathLst>
            <a:path>
              <a:moveTo>
                <a:pt x="7464946" y="0"/>
              </a:moveTo>
              <a:lnTo>
                <a:pt x="7464946" y="354303"/>
              </a:lnTo>
              <a:lnTo>
                <a:pt x="0" y="354303"/>
              </a:lnTo>
              <a:lnTo>
                <a:pt x="0" y="674406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70345" y="2970869"/>
        <a:ext cx="374908" cy="6979"/>
      </dsp:txXfrm>
    </dsp:sp>
    <dsp:sp modelId="{3FE3855C-3233-4434-90DE-625C9C8C6D06}">
      <dsp:nvSpPr>
        <dsp:cNvPr id="0" name=""/>
        <dsp:cNvSpPr/>
      </dsp:nvSpPr>
      <dsp:spPr>
        <a:xfrm>
          <a:off x="7473007" y="818236"/>
          <a:ext cx="3034531" cy="1820718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solidFill>
                <a:schemeClr val="tx1"/>
              </a:solidFill>
            </a:rPr>
            <a:t>1) ex – ducere (trarre fuori)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7473007" y="818236"/>
        <a:ext cx="3034531" cy="1820718"/>
      </dsp:txXfrm>
    </dsp:sp>
    <dsp:sp modelId="{51D97F0B-6A0E-42F0-898B-39FB444EB938}">
      <dsp:nvSpPr>
        <dsp:cNvPr id="0" name=""/>
        <dsp:cNvSpPr/>
      </dsp:nvSpPr>
      <dsp:spPr>
        <a:xfrm>
          <a:off x="3040792" y="4208601"/>
          <a:ext cx="6673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342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357014" y="4250831"/>
        <a:ext cx="34897" cy="6979"/>
      </dsp:txXfrm>
    </dsp:sp>
    <dsp:sp modelId="{89627263-85FB-4BD4-8780-23205C89CEC2}">
      <dsp:nvSpPr>
        <dsp:cNvPr id="0" name=""/>
        <dsp:cNvSpPr/>
      </dsp:nvSpPr>
      <dsp:spPr>
        <a:xfrm>
          <a:off x="8061" y="3343962"/>
          <a:ext cx="3034531" cy="1820718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solidFill>
                <a:schemeClr val="tx1"/>
              </a:solidFill>
            </a:rPr>
            <a:t>2) edere (alimentare)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8061" y="3343962"/>
        <a:ext cx="3034531" cy="1820718"/>
      </dsp:txXfrm>
    </dsp:sp>
    <dsp:sp modelId="{8B849DEB-6D1D-4C02-A0D4-35DC05C94CB3}">
      <dsp:nvSpPr>
        <dsp:cNvPr id="0" name=""/>
        <dsp:cNvSpPr/>
      </dsp:nvSpPr>
      <dsp:spPr>
        <a:xfrm>
          <a:off x="6773265" y="4208601"/>
          <a:ext cx="66734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7342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089488" y="4250831"/>
        <a:ext cx="34897" cy="6979"/>
      </dsp:txXfrm>
    </dsp:sp>
    <dsp:sp modelId="{87525C0F-E9A3-4689-A250-C288CE53088E}">
      <dsp:nvSpPr>
        <dsp:cNvPr id="0" name=""/>
        <dsp:cNvSpPr/>
      </dsp:nvSpPr>
      <dsp:spPr>
        <a:xfrm>
          <a:off x="3740534" y="3336897"/>
          <a:ext cx="3034531" cy="1834847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solidFill>
                <a:schemeClr val="tx1"/>
              </a:solidFill>
            </a:rPr>
            <a:t>Ogni buona educazione rappresenta una scorciatoia nel senso di utilizzare al meglio il passato per costruire bene il futuro.                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solidFill>
                <a:schemeClr val="tx1"/>
              </a:solidFill>
            </a:rPr>
            <a:t> Principio della maieutica (socratica)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3740534" y="3336897"/>
        <a:ext cx="3034531" cy="1834847"/>
      </dsp:txXfrm>
    </dsp:sp>
    <dsp:sp modelId="{B4D90CD1-A974-4C2F-96DC-8BC455F335F2}">
      <dsp:nvSpPr>
        <dsp:cNvPr id="0" name=""/>
        <dsp:cNvSpPr/>
      </dsp:nvSpPr>
      <dsp:spPr>
        <a:xfrm>
          <a:off x="7473007" y="3343962"/>
          <a:ext cx="3034531" cy="1820718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695" tIns="156081" rIns="148695" bIns="156081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solidFill>
                <a:schemeClr val="tx1"/>
              </a:solidFill>
            </a:rPr>
            <a:t>PEDAGOGIA = PAIS (fanciullo)           AGO (accompagnamento)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7473007" y="3343962"/>
        <a:ext cx="3034531" cy="18207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007E06-6193-0B14-5731-B997F55983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BA94D0A-FDBE-A80B-630C-712CDD1D78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E0E4078-B2D1-E2B2-2DF6-3A91A1F64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37C6-B249-4B5B-AC17-234EFF39406A}" type="datetimeFigureOut">
              <a:rPr lang="it-IT" smtClean="0"/>
              <a:t>16/05/2022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507F54D-5192-B570-C045-AD12AF75A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24A1E22-A076-ABEB-8DD9-D2110E2B6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32E6-E180-42DB-8628-0449EA54C5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3871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953589-E5A5-725D-9B40-650435C7A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FE73914-F766-0072-C9FE-E4448A2D1A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BC7D09B-2230-2C09-7504-094BCBE4F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37C6-B249-4B5B-AC17-234EFF39406A}" type="datetimeFigureOut">
              <a:rPr lang="it-IT" smtClean="0"/>
              <a:t>16/05/2022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C7CA816-7FD8-CFF3-11B1-B5E2EABCF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85D8A83-17A3-03E6-BC3A-0CED7A842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32E6-E180-42DB-8628-0449EA54C5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5997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A48DF62-7D73-8D31-9209-2925550313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8199FE8-3C58-266B-E2CE-6C8D5FD126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3D6A78C-8201-E34B-E14C-BB005F5BB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37C6-B249-4B5B-AC17-234EFF39406A}" type="datetimeFigureOut">
              <a:rPr lang="it-IT" smtClean="0"/>
              <a:t>16/05/2022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CAF3E36-BF01-72C5-F77C-9BB8BFDB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36F532E-449F-1065-08C7-E92B008A8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32E6-E180-42DB-8628-0449EA54C5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8942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0BA651-BC0E-DECA-5E7A-9F6B9C34A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14DC2D6-9C73-28BD-F468-A2C2AA1AF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85D1622-91B2-D68C-2F20-92DDF963F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37C6-B249-4B5B-AC17-234EFF39406A}" type="datetimeFigureOut">
              <a:rPr lang="it-IT" smtClean="0"/>
              <a:t>16/05/2022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FF8214F-3CEA-D687-2AB7-4183AD3BD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C940382-F43E-318E-9B70-5F6F97DED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32E6-E180-42DB-8628-0449EA54C5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3234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DEAAF8-9E2A-21C0-4AA6-6FF100DB2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FA35509-0BD9-CD16-AC98-E23C9C9CE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E4902D0-AD23-4B59-0D5B-C29462FD7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37C6-B249-4B5B-AC17-234EFF39406A}" type="datetimeFigureOut">
              <a:rPr lang="it-IT" smtClean="0"/>
              <a:t>16/05/2022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C0F4C19-4072-102E-BAE8-3256B4111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22CF685-14AE-8902-B91E-9F2627CEF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32E6-E180-42DB-8628-0449EA54C5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5893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FD6851-B031-1357-FDE8-9D63314C0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E2CD2F2-D5A8-7303-5FB5-7AB587F834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30A963F-3982-9706-21A0-17129E8FF8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903D5FE-6EC3-71CC-19B6-39B89483C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37C6-B249-4B5B-AC17-234EFF39406A}" type="datetimeFigureOut">
              <a:rPr lang="it-IT" smtClean="0"/>
              <a:t>16/05/2022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76E13EB-6B9B-7798-5956-8D255C15E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922592E-0D6A-B866-77C0-EBD9FB585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32E6-E180-42DB-8628-0449EA54C5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6510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3323C7-E1E1-25C1-A07A-3985CAA88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F76B571-9219-1D3F-5031-1CD50289D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8469A5D-FFFA-00F0-DBFD-B1665E1C28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FAEF9F7-FD8B-DEFA-73E0-968D2EFBC4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553571C-BDE1-65FD-724B-62FB234DEC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9E285CE-755C-AAD1-5FB8-DE2C52E0E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37C6-B249-4B5B-AC17-234EFF39406A}" type="datetimeFigureOut">
              <a:rPr lang="it-IT" smtClean="0"/>
              <a:t>16/05/2022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23FEB44-253B-C715-A0F2-D6BEF1AFF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F1D6EE3-5B78-A295-516F-128F48511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32E6-E180-42DB-8628-0449EA54C5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478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C4BB46-C5BF-B0B8-7506-1AF6B6FC6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BAD09B8-C71B-8374-3434-C3107B78B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37C6-B249-4B5B-AC17-234EFF39406A}" type="datetimeFigureOut">
              <a:rPr lang="it-IT" smtClean="0"/>
              <a:t>16/05/2022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118FF93-E9A7-23E1-3EFA-FDCA6641C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E504E0B-6CF8-1067-1D2A-96A69AD7A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32E6-E180-42DB-8628-0449EA54C5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4819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AD66639-1A6A-3FEA-5371-08DA29C15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37C6-B249-4B5B-AC17-234EFF39406A}" type="datetimeFigureOut">
              <a:rPr lang="it-IT" smtClean="0"/>
              <a:t>16/05/2022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E7DF81F-B6CD-9E77-9AA6-3BD84929B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DD8FCCB-F08B-B84F-41CB-594BC8370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32E6-E180-42DB-8628-0449EA54C5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3665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B27D76-1FD5-ECF2-EDF8-86ED26D2B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8ABFAA-2527-F326-7B98-AEEEFE4EB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A162221-045F-151A-C288-04BDF5271F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28BCC29-CB8B-B50E-40EC-BBD4FE76D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37C6-B249-4B5B-AC17-234EFF39406A}" type="datetimeFigureOut">
              <a:rPr lang="it-IT" smtClean="0"/>
              <a:t>16/05/2022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B180F02-A4A1-4783-7906-B172AC7A5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6724AB5-76FB-28D3-377D-85672B65E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32E6-E180-42DB-8628-0449EA54C5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1480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0564B1-43B6-3B39-E3DD-067EEB049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5CE6437-B986-58CE-A842-C93787AF60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F284D91-7157-4E30-0EEF-363678D948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30311A5-E27C-E0CA-0EE6-4A638FAD2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537C6-B249-4B5B-AC17-234EFF39406A}" type="datetimeFigureOut">
              <a:rPr lang="it-IT" smtClean="0"/>
              <a:t>16/05/2022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E5B0B84-63B2-861F-1AA0-E9FA93545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3EFE6C0-5318-6D04-EE9C-F576E81FA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832E6-E180-42DB-8628-0449EA54C5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4100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F66FA7C-D81F-829F-EFAF-D4371EC0F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87914D4-3B8B-15F8-4AB2-4B2227322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7654299-CF21-788B-707F-662B49422D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537C6-B249-4B5B-AC17-234EFF39406A}" type="datetimeFigureOut">
              <a:rPr lang="it-IT" smtClean="0"/>
              <a:t>16/05/2022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4FDE5D4-99DF-CCF5-863A-A541B69597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D07353D-77B0-5248-0301-5E64C6022D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832E6-E180-42DB-8628-0449EA54C58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4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C3EC1A3-F5E0-97E3-C2AF-3EF7F197EA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it-IT" sz="3600">
                <a:solidFill>
                  <a:srgbClr val="080808"/>
                </a:solidFill>
              </a:rPr>
              <a:t>Educazione e pedagogia interculturale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10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Segnaposto contenuto 2">
            <a:extLst>
              <a:ext uri="{FF2B5EF4-FFF2-40B4-BE49-F238E27FC236}">
                <a16:creationId xmlns:a16="http://schemas.microsoft.com/office/drawing/2014/main" id="{ADC64B27-0E97-0636-18F8-98859AEE7B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0848715"/>
              </p:ext>
            </p:extLst>
          </p:nvPr>
        </p:nvGraphicFramePr>
        <p:xfrm>
          <a:off x="838200" y="503583"/>
          <a:ext cx="10515600" cy="5989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1598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C728A42-5919-E0CD-907E-EC6FAEFFC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204685"/>
            <a:ext cx="10905066" cy="497227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it-IT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 tutte le scienze umane la pedagogia è la scienza dell'educazione</a:t>
            </a:r>
          </a:p>
          <a:p>
            <a:pPr marL="0" indent="0">
              <a:buNone/>
            </a:pPr>
            <a:endParaRPr lang="it-I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essa non si presenta solamente come scienza puramente teorica ma </a:t>
            </a:r>
            <a:r>
              <a:rPr lang="it-IT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teorico – pratica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sz="14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it-IT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caratterizza come scienza </a:t>
            </a:r>
            <a:r>
              <a:rPr lang="it-IT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prescrittiva</a:t>
            </a:r>
            <a:r>
              <a:rPr lang="it-IT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: traduce delle regole che devono poi essere seguite </a:t>
            </a:r>
          </a:p>
          <a:p>
            <a:pPr marL="0" indent="0">
              <a:buNone/>
            </a:pPr>
            <a:endParaRPr lang="it-IT" sz="14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it-IT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pedagogia integra al suo interno in maniera originale le scienze che studiano l'educazione e la realtà educativa stessa ma nello stesso tempo si pone al di là delle scienze empiriche includendo problemi e riflessioni.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it-IT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 la pedagogia contemporanea sussistono tre momenti imprescindibile per il discorso pedagogico: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it-IT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antropologia pedagogica(chi è l'uomo), comprende lo studio dell'essere umano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it-IT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teologia pedagogica(chi deve essere l'uomo), ossia le riflessioni che riguardano i fini dell'educazione intesi come ideali condivisi, valori da promuovere</a:t>
            </a:r>
          </a:p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it-IT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metodologia pedagogica (metodo modalità) concerne l'individuale al meglio la strada da percorrere, la comunicazione più efficace e le maniere migliori per attuare il progetto.</a:t>
            </a:r>
          </a:p>
          <a:p>
            <a:pPr marL="0" indent="0">
              <a:buNone/>
            </a:pPr>
            <a:endParaRPr lang="it-IT" sz="14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803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B035DF-F22D-4C11-9A15-1D586F912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060" y="543147"/>
            <a:ext cx="10905066" cy="583719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7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Pedagogia interculturale ========= rivoluzione pedagogica</a:t>
            </a:r>
          </a:p>
          <a:p>
            <a:pPr marL="0" indent="0">
              <a:buNone/>
            </a:pPr>
            <a:endParaRPr lang="it-IT" sz="17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it-IT" sz="17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it-IT" sz="1700" dirty="0"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it-IT" sz="17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it-IT" sz="17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AGLI INIZI DEGLI ANNI 80 l’approccio interculturale ha portato a un cambiamento rivoluzionario del paradigma pedagogico poiché ha permesso di superare le strategie educative a carattere compensatorio dove l'emigrazione lo sviluppo e la vita in contesto multiculturale erano intesi solamente come rischio di disagio o di malattia.</a:t>
            </a:r>
          </a:p>
          <a:p>
            <a:pPr marL="0" indent="0">
              <a:buNone/>
            </a:pPr>
            <a:r>
              <a:rPr lang="it-IT" sz="17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Storicamente il concetto di </a:t>
            </a:r>
            <a:r>
              <a:rPr lang="it-IT" sz="17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it-IT" sz="1700" i="1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I</a:t>
            </a:r>
            <a:r>
              <a:rPr lang="it-IT" sz="1700" i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ntercultural </a:t>
            </a:r>
            <a:r>
              <a:rPr lang="it-IT" sz="1700" i="1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e</a:t>
            </a:r>
            <a:r>
              <a:rPr lang="it-IT" sz="1700" i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ducation  </a:t>
            </a:r>
            <a:r>
              <a:rPr lang="it-IT" sz="17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perseguiva finalità prettamente assimilatorie alimentando l'ideologia del </a:t>
            </a:r>
            <a:r>
              <a:rPr lang="it-IT" sz="1700" i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melting pot  </a:t>
            </a:r>
            <a:r>
              <a:rPr lang="it-IT" sz="17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(</a:t>
            </a:r>
            <a:r>
              <a:rPr lang="it-IT" sz="17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fusione): educatori e insegnanti focalizzarono la loro attenzione sulle similitudini tra le persone nella vana speranza che le differenze potessero scomparire. </a:t>
            </a:r>
          </a:p>
          <a:p>
            <a:pPr marL="0" indent="0">
              <a:buNone/>
            </a:pPr>
            <a:r>
              <a:rPr lang="it-IT" sz="17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Un grosso cambiamento è stato fatto grazie ai </a:t>
            </a:r>
            <a:r>
              <a:rPr lang="it-IT" sz="1700" i="1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C</a:t>
            </a:r>
            <a:r>
              <a:rPr lang="it-IT" sz="1700" i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ivil </a:t>
            </a:r>
            <a:r>
              <a:rPr lang="it-IT" sz="1700" i="1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R</a:t>
            </a:r>
            <a:r>
              <a:rPr lang="it-IT" sz="1700" i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ights Movement </a:t>
            </a:r>
            <a:r>
              <a:rPr lang="it-IT" sz="17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negli anni 60 e 70 quando i gruppi etnici minoritari manifestarono per poter mantenere le proprie diversità culturali senza dover rinunciare all'uguaglianza di opportunità e all'inclusione sociale. </a:t>
            </a:r>
          </a:p>
          <a:p>
            <a:pPr marL="0" indent="0">
              <a:buNone/>
            </a:pPr>
            <a:r>
              <a:rPr lang="it-IT" sz="17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I</a:t>
            </a:r>
            <a:r>
              <a:rPr lang="it-IT" sz="17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l loro motto era «</a:t>
            </a:r>
            <a:r>
              <a:rPr lang="it-IT" sz="1700" i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Black is Beautiful</a:t>
            </a:r>
            <a:r>
              <a:rPr lang="it-IT" sz="17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» con il quale volevano rivendicare il diritto di avere un'identità differente nonché l'orgoglio di essere diversi.</a:t>
            </a:r>
          </a:p>
          <a:p>
            <a:pPr marL="0" indent="0">
              <a:buNone/>
            </a:pPr>
            <a:endParaRPr lang="it-IT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868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676A10-D014-5C16-89CE-6686A0A30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>
                <a:latin typeface="+mj-lt"/>
              </a:rPr>
              <a:t>			Immigrazione:</a:t>
            </a:r>
          </a:p>
          <a:p>
            <a:r>
              <a:rPr lang="it-IT" sz="2000">
                <a:latin typeface="+mj-lt"/>
              </a:rPr>
              <a:t>in Europa dopo il 2 dopoguerra.</a:t>
            </a:r>
          </a:p>
          <a:p>
            <a:r>
              <a:rPr lang="it-IT" sz="2000">
                <a:latin typeface="+mj-lt"/>
              </a:rPr>
              <a:t>Immigrati accolti in paesi con passato coloniale, immigrazioni del Mediterraneo.</a:t>
            </a:r>
          </a:p>
          <a:p>
            <a:endParaRPr lang="it-IT" sz="2000">
              <a:latin typeface="+mj-lt"/>
            </a:endParaRPr>
          </a:p>
          <a:p>
            <a:r>
              <a:rPr lang="it-IT" sz="2000">
                <a:latin typeface="+mj-lt"/>
              </a:rPr>
              <a:t>Consiglio d’Europa e concetto del MULTICULTURALISMO</a:t>
            </a:r>
          </a:p>
          <a:p>
            <a:r>
              <a:rPr lang="it-IT" sz="2000">
                <a:latin typeface="+mj-lt"/>
              </a:rPr>
              <a:t>Anni ‘70  tematica della SCOLARIZZAZIONE dei figli emigrati.</a:t>
            </a:r>
          </a:p>
          <a:p>
            <a:r>
              <a:rPr lang="it-IT" sz="2000">
                <a:latin typeface="+mj-lt"/>
              </a:rPr>
              <a:t>Conferenze di Berna, Stoccolma, Strasburgo e Oslo: riflettere sui problemi dell’educazione dei bambini emigranti e su come mantenere le loro tradizioni.</a:t>
            </a:r>
          </a:p>
          <a:p>
            <a:endParaRPr lang="it-IT" sz="20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89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99427D-B0F9-ABAA-4761-9A5D9CD29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it-IT" sz="2000">
                <a:latin typeface="+mj-lt"/>
              </a:rPr>
              <a:t>Fine anni ‘70 il Consiglio della cooperazione culturale guidato da Rey parla del bisogno di educazione di natura pluri-culturale = inteculturale.</a:t>
            </a:r>
          </a:p>
          <a:p>
            <a:r>
              <a:rPr lang="it-IT" sz="2000">
                <a:latin typeface="+mj-lt"/>
              </a:rPr>
              <a:t>Conferenza di Dublino i ministri si rivolgono verso i bambini emigranti e l’importanza della pedagogia interculturale.</a:t>
            </a:r>
          </a:p>
          <a:p>
            <a:pPr marL="0" indent="0">
              <a:buNone/>
            </a:pPr>
            <a:r>
              <a:rPr lang="it-IT" sz="2000">
                <a:latin typeface="+mj-lt"/>
              </a:rPr>
              <a:t>Francia, Inghilterra, Germania, Belgio e Olanda hanno sviluppo simile:</a:t>
            </a:r>
          </a:p>
          <a:p>
            <a:r>
              <a:rPr lang="it-IT" sz="2000">
                <a:latin typeface="+mj-lt"/>
              </a:rPr>
              <a:t> meno problemi linguistici</a:t>
            </a:r>
          </a:p>
          <a:p>
            <a:r>
              <a:rPr lang="it-IT" sz="2000">
                <a:latin typeface="+mj-lt"/>
              </a:rPr>
              <a:t>Incentivi apprendimento 2 lingua</a:t>
            </a:r>
          </a:p>
          <a:p>
            <a:r>
              <a:rPr lang="it-IT" sz="2000">
                <a:latin typeface="+mj-lt"/>
              </a:rPr>
              <a:t>Progetti di tipo multiculturale</a:t>
            </a:r>
          </a:p>
          <a:p>
            <a:r>
              <a:rPr lang="it-IT" sz="2000">
                <a:latin typeface="+mj-lt"/>
              </a:rPr>
              <a:t>Interventi di natura multiculturale</a:t>
            </a:r>
          </a:p>
          <a:p>
            <a:endParaRPr lang="it-IT" sz="20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31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69D667C-7726-5EA8-4DC2-32B766604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In Italia: ha una grossa immigrazione a fine anni ‘60, introduce concetto di pedagogia interculturale. La divulgazione e le forme di intervento interculturale è la più elevata a livello europeo.</a:t>
            </a:r>
          </a:p>
          <a:p>
            <a:pPr marL="228600" marR="0" lvl="0" indent="-2286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Transcultura</a:t>
            </a:r>
          </a:p>
          <a:p>
            <a:pPr marL="228600" marR="0" lvl="0" indent="-2286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Multicultura</a:t>
            </a:r>
          </a:p>
          <a:p>
            <a:pPr marL="228600" marR="0" lvl="0" indent="-2286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Intercultura</a:t>
            </a:r>
          </a:p>
          <a:p>
            <a:pPr marL="0" marR="0" lvl="0" indent="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Pedagogia interculturale come identità e cultura</a:t>
            </a:r>
          </a:p>
          <a:p>
            <a:pPr marL="0" marR="0" lvl="0" indent="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L’approccio interculturale tra: </a:t>
            </a:r>
          </a:p>
          <a:p>
            <a:pPr marL="228600" marR="0" lvl="0" indent="-2286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universalismo e relativismo</a:t>
            </a:r>
          </a:p>
          <a:p>
            <a:endParaRPr lang="it-IT" sz="20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595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563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Tema di Office</vt:lpstr>
      <vt:lpstr>Educazione e pedagogia interculturale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Educazione e pedagogia interculturale</dc:title>
  <dc:creator>SHALA AGNESA [SF0102410]</dc:creator>
  <cp:lastModifiedBy>SHALA AGNESA [SF0102410]</cp:lastModifiedBy>
  <cp:revision>1</cp:revision>
  <dcterms:created xsi:type="dcterms:W3CDTF">2022-05-14T13:09:29Z</dcterms:created>
  <dcterms:modified xsi:type="dcterms:W3CDTF">2022-05-16T13:26:27Z</dcterms:modified>
</cp:coreProperties>
</file>