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0" r:id="rId6"/>
    <p:sldId id="271" r:id="rId7"/>
    <p:sldId id="273" r:id="rId8"/>
    <p:sldId id="287" r:id="rId9"/>
    <p:sldId id="261" r:id="rId10"/>
    <p:sldId id="289" r:id="rId11"/>
    <p:sldId id="259" r:id="rId12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A5B"/>
    <a:srgbClr val="3E3E3E"/>
    <a:srgbClr val="6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7853C-536D-4A76-A0AE-DD22124D55A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84328" autoAdjust="0"/>
  </p:normalViewPr>
  <p:slideViewPr>
    <p:cSldViewPr snapToGrid="0">
      <p:cViewPr varScale="1">
        <p:scale>
          <a:sx n="75" d="100"/>
          <a:sy n="75" d="100"/>
        </p:scale>
        <p:origin x="6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3EDD3B8-5E68-48E9-AAB1-5DE570C28E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A897E35-4312-4077-83D3-69953080BC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AD96C9-8AC4-4CF5-B519-F46411F0202A}" type="datetime1">
              <a:rPr lang="it-IT" smtClean="0"/>
              <a:t>16/05/2022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853C52-2B92-4B9E-86F4-DB78684BEC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20E0EA4-BAD2-4335-9446-CA4CCFEC1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D65BC62-3B36-43F8-8B69-D6E5E743DA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5184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1987F8-79BE-4F0F-B69E-4CF6298605AA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AEB063-7F11-4E3B-BA52-07405B1C2D9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629302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titolo deve essere specifico e diretto. Usare il sottotitolo per fornire il contesto specifico del discorso.</a:t>
            </a:r>
          </a:p>
          <a:p>
            <a:pPr rtl="0"/>
            <a:r>
              <a:rPr lang="it-IT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-L'obiettivo è quello di attirare l'attenzione del gruppo di destinatari tramite una citazione, delle statistiche allarmanti o un evento particolare.  Non è necessario includere questi elementi nella diapositiva.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6AEB063-7F11-4E3B-BA52-07405B1C2D9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45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Usare i punti delle informazioni generali per aggiungere dettagli particolari o utili per la comprensione del contesto del discorso.</a:t>
            </a:r>
          </a:p>
          <a:p>
            <a:pPr rtl="0"/>
            <a:r>
              <a:rPr lang="it-IT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-Non leggere questi punti principali dalla presentazione PowerPoint, ma elaborarli durante il discorso.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6AEB063-7F11-4E3B-BA52-07405B1C2D9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378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titolo del 1° punto principale deve essere chiaro e conciso.  Ogni prova fornita deve essere riepilogata chiaramente e corredata da citazioni corrette.  Non basta semplicemente leggere la prova, occorre elaborarla quando necessario.  </a:t>
            </a:r>
          </a:p>
          <a:p>
            <a:pPr rtl="0"/>
            <a:r>
              <a:rPr lang="it-IT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[Digitare le note per l'elaborazione qui]</a:t>
            </a:r>
          </a:p>
          <a:p>
            <a:pPr rtl="0"/>
            <a:r>
              <a:rPr lang="it-IT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Passare al 2° punto principale e alla diapositiva successiva con un effetto di transizione.</a:t>
            </a:r>
          </a:p>
          <a:p>
            <a:pPr rtl="0"/>
            <a:endParaRPr lang="it-IT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6AEB063-7F11-4E3B-BA52-07405B1C2D9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452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titolo del 1° punto principale deve essere chiaro e conciso.  Ogni prova fornita deve essere riepilogata chiaramente e corredata da citazioni corrette.  Non basta semplicemente leggere la prova, occorre elaborarla quando necessario.  </a:t>
            </a:r>
          </a:p>
          <a:p>
            <a:pPr rtl="0"/>
            <a:r>
              <a:rPr lang="it-IT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[Digitare le note per l'elaborazione qui]</a:t>
            </a:r>
          </a:p>
          <a:p>
            <a:pPr rtl="0"/>
            <a:r>
              <a:rPr lang="it-IT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Passare al 2° punto principale e alla diapositiva successiva con un effetto di transizione.</a:t>
            </a:r>
          </a:p>
          <a:p>
            <a:pPr rtl="0"/>
            <a:endParaRPr lang="it-IT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6AEB063-7F11-4E3B-BA52-07405B1C2D9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650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Dedicare questa intera diapositiva alla dichiarazione della tesi.  È il motivo alla base della presentazione del discorso.  Sfruttare questo momento per rivelare i tre punti principali del discorso (diapositive 4, 5, 6) fornendo una panoramica sul discorso:</a:t>
            </a:r>
          </a:p>
          <a:p>
            <a:pPr rtl="0"/>
            <a:r>
              <a:rPr lang="it-IT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[Digitare il 1° punto principale qui]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[Digitare il 2° punto principale qui]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[Digitare il 3° punto principale qui]</a:t>
            </a:r>
          </a:p>
          <a:p>
            <a:pPr rtl="0"/>
            <a:r>
              <a:rPr lang="it-IT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Passare al 1° punto principale e alla diapositiva successiva con un effetto di transizione.</a:t>
            </a:r>
          </a:p>
          <a:p>
            <a:pPr rtl="0"/>
            <a:endParaRPr lang="it-IT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6AEB063-7F11-4E3B-BA52-07405B1C2D9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02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381388F-6D01-4763-9497-2C5F78AF5477}"/>
              </a:ext>
            </a:extLst>
          </p:cNvPr>
          <p:cNvSpPr/>
          <p:nvPr userDrawn="1"/>
        </p:nvSpPr>
        <p:spPr>
          <a:xfrm>
            <a:off x="0" y="4818185"/>
            <a:ext cx="12192000" cy="2039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Figura a mano libera 6"/>
          <p:cNvSpPr/>
          <p:nvPr/>
        </p:nvSpPr>
        <p:spPr bwMode="ltGray">
          <a:xfrm>
            <a:off x="-10602" y="-23012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 rtlCol="0"/>
          <a:lstStyle>
            <a:lvl1pPr algn="ctr" rtl="0">
              <a:defRPr sz="5400" b="0"/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71DDA8-7002-448F-967E-553D6AAD617D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1028" name="Picture 4" descr="https://www.units.it/sites/default/files/media/documenti/ateneo/immagine-coordinata/logo_units_3righe_negativo.png">
            <a:extLst>
              <a:ext uri="{FF2B5EF4-FFF2-40B4-BE49-F238E27FC236}">
                <a16:creationId xmlns:a16="http://schemas.microsoft.com/office/drawing/2014/main" id="{4D2E95D2-3138-40B6-9515-29959C4EC8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8" y="108767"/>
            <a:ext cx="3453581" cy="116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32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 7"/>
          <p:cNvSpPr/>
          <p:nvPr/>
        </p:nvSpPr>
        <p:spPr bwMode="ltGray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13A5B"/>
          </a:solidFill>
          <a:ln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0000" y="606669"/>
            <a:ext cx="10561418" cy="3813527"/>
          </a:xfrm>
        </p:spPr>
        <p:txBody>
          <a:bodyPr rtlCol="0" anchor="ctr" anchorCtr="0"/>
          <a:lstStyle>
            <a:lvl1pPr algn="ctr">
              <a:defRPr sz="4800" b="0" cap="none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rtlCol="0" anchor="ctr" anchorCtr="0">
            <a:noAutofit/>
          </a:bodyPr>
          <a:lstStyle>
            <a:lvl1pPr marL="0" indent="0" algn="r" rtl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9AAA7C-89D6-4584-98AB-29AA62671FE3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8" name="Picture 2" descr="https://www.units.it/sites/default/files/media/documenti/ateneo/immagine-coordinata/units_sigillo_negativo.png">
            <a:extLst>
              <a:ext uri="{FF2B5EF4-FFF2-40B4-BE49-F238E27FC236}">
                <a16:creationId xmlns:a16="http://schemas.microsoft.com/office/drawing/2014/main" id="{B9994920-3914-4A44-A2F7-AC87F91C64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0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ctr" anchorCtr="0"/>
          <a:lstStyle>
            <a:lvl1pPr>
              <a:defRPr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rtlCol="0" anchor="t">
            <a:normAutofit/>
          </a:bodyPr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rtlCol="0" anchor="t">
            <a:normAutofit/>
          </a:bodyPr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505800-4E34-48E1-9C22-74C9AE742E6C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11" name="Picture 2" descr="https://www.units.it/sites/default/files/media/documenti/ateneo/immagine-coordinata/units_sigillo_negativo.png">
            <a:extLst>
              <a:ext uri="{FF2B5EF4-FFF2-40B4-BE49-F238E27FC236}">
                <a16:creationId xmlns:a16="http://schemas.microsoft.com/office/drawing/2014/main" id="{5DB8E5F0-78B4-486B-95A3-E440DF90A5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ctr" anchorCtr="0"/>
          <a:lstStyle>
            <a:lvl1pPr>
              <a:defRPr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D9B79F-5E81-438C-B36F-F41D29392C71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7" name="Picture 2" descr="https://www.units.it/sites/default/files/media/documenti/ateneo/immagine-coordinata/units_sigillo_negativo.png">
            <a:extLst>
              <a:ext uri="{FF2B5EF4-FFF2-40B4-BE49-F238E27FC236}">
                <a16:creationId xmlns:a16="http://schemas.microsoft.com/office/drawing/2014/main" id="{640600AE-71E0-4D01-A2A0-8B96AA936B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126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F8B0AD-DFE9-4FD4-B9E6-04ABE66C4BCE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5" name="Picture 2" descr="https://www.units.it/sites/default/files/media/documenti/ateneo/immagine-coordinata/units_sigillo.png">
            <a:extLst>
              <a:ext uri="{FF2B5EF4-FFF2-40B4-BE49-F238E27FC236}">
                <a16:creationId xmlns:a16="http://schemas.microsoft.com/office/drawing/2014/main" id="{A704DD7D-EDE2-4E41-A852-918E4737E3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646" y="77206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65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6"/>
          <p:cNvSpPr>
            <a:spLocks noChangeAspect="1"/>
          </p:cNvSpPr>
          <p:nvPr/>
        </p:nvSpPr>
        <p:spPr bwMode="ltGray">
          <a:xfrm>
            <a:off x="1073151" y="446087"/>
            <a:ext cx="3547533" cy="2838449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ffectLst>
            <a:innerShdw blurRad="114300">
              <a:prstClr val="black"/>
            </a:inn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2576512"/>
          </a:xfrm>
          <a:solidFill>
            <a:srgbClr val="313A5B"/>
          </a:solidFill>
        </p:spPr>
        <p:txBody>
          <a:bodyPr rtlCol="0" anchor="ctr" anchorCtr="0"/>
          <a:lstStyle>
            <a:lvl1pPr algn="l">
              <a:defRPr sz="4000" b="0"/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 rtlCol="0">
            <a:normAutofit/>
          </a:bodyPr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73151" y="3022600"/>
            <a:ext cx="3547533" cy="2838449"/>
          </a:xfrm>
        </p:spPr>
        <p:txBody>
          <a:bodyPr rtlCol="0">
            <a:normAutofit/>
          </a:bodyPr>
          <a:lstStyle>
            <a:lvl1pPr marL="0" indent="0" rtl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F77B33-3372-4B3E-A0FF-DC472555CE69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9" name="Picture 2" descr="https://www.units.it/sites/default/files/media/documenti/ateneo/immagine-coordinata/units_sigillo.png">
            <a:extLst>
              <a:ext uri="{FF2B5EF4-FFF2-40B4-BE49-F238E27FC236}">
                <a16:creationId xmlns:a16="http://schemas.microsoft.com/office/drawing/2014/main" id="{E63EFCA1-A798-4AB9-8506-342A917C3D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646" y="77206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11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6"/>
          <p:cNvSpPr>
            <a:spLocks noChangeAspect="1"/>
          </p:cNvSpPr>
          <p:nvPr/>
        </p:nvSpPr>
        <p:spPr bwMode="ltGray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313A5B"/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rtlCol="0" anchor="ctr" anchorCtr="0"/>
          <a:lstStyle>
            <a:lvl1pPr algn="l">
              <a:defRPr sz="4000" b="0" cap="none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rtlCol="0" anchor="t">
            <a:noAutofit/>
          </a:bodyPr>
          <a:lstStyle>
            <a:lvl1pPr marL="0" indent="0" algn="l" rtl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9" name="Segnaposto testo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rtlCol="0" anchor="t" anchorCtr="0">
            <a:normAutofit/>
          </a:bodyPr>
          <a:lstStyle>
            <a:lvl1pPr marL="0" indent="0" algn="l">
              <a:buFontTx/>
              <a:buNone/>
              <a:defRPr sz="2800"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7E39C5-791D-4EA0-A6E8-68F87C99C336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10" name="Picture 2" descr="https://www.units.it/sites/default/files/media/documenti/ateneo/immagine-coordinata/units_sigillo.png">
            <a:extLst>
              <a:ext uri="{FF2B5EF4-FFF2-40B4-BE49-F238E27FC236}">
                <a16:creationId xmlns:a16="http://schemas.microsoft.com/office/drawing/2014/main" id="{7C404A71-2C7E-47A6-8462-0DB6E880FB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646" y="77206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964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 6"/>
          <p:cNvSpPr>
            <a:spLocks noChangeAspect="1"/>
          </p:cNvSpPr>
          <p:nvPr/>
        </p:nvSpPr>
        <p:spPr bwMode="ltGray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313A5B"/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olo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 rtlCol="0" anchor="ctr" anchorCtr="0"/>
          <a:lstStyle>
            <a:lvl1pPr algn="l" rtl="0">
              <a:defRPr sz="4000"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rtlCol="0" anchor="ctr" anchorCtr="0">
            <a:normAutofit/>
          </a:bodyPr>
          <a:lstStyle>
            <a:lvl1pPr marL="0" indent="0" algn="ctr">
              <a:buFontTx/>
              <a:buNone/>
              <a:defRPr sz="2800"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8DE18D-8749-4567-9161-2096706B2A0D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8" name="Picture 2" descr="https://www.units.it/sites/default/files/media/documenti/ateneo/immagine-coordinata/units_sigillo.png">
            <a:extLst>
              <a:ext uri="{FF2B5EF4-FFF2-40B4-BE49-F238E27FC236}">
                <a16:creationId xmlns:a16="http://schemas.microsoft.com/office/drawing/2014/main" id="{EC45126B-8A41-414A-9729-1D0FE37469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646" y="77206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46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6"/>
          <p:cNvSpPr>
            <a:spLocks noChangeAspect="1"/>
          </p:cNvSpPr>
          <p:nvPr/>
        </p:nvSpPr>
        <p:spPr bwMode="ltGray">
          <a:xfrm>
            <a:off x="7669651" y="0"/>
            <a:ext cx="4522349" cy="5861051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3754460" cy="5134798"/>
          </a:xfrm>
        </p:spPr>
        <p:txBody>
          <a:bodyPr vert="horz" rtlCol="0" anchor="ctr" anchorCtr="1"/>
          <a:lstStyle>
            <a:lvl1pPr algn="l" rtl="0">
              <a:defRPr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horz" rtlCol="0" anchor="ctr" anchorCtr="1"/>
          <a:lstStyle>
            <a:lvl1pPr algn="ctr" rtl="0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4CD415-37EC-4294-8F33-AC3B969BE5A2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8" name="Picture 2" descr="https://www.units.it/sites/default/files/media/documenti/ateneo/immagine-coordinata/units_sigillo_negativo.png">
            <a:extLst>
              <a:ext uri="{FF2B5EF4-FFF2-40B4-BE49-F238E27FC236}">
                <a16:creationId xmlns:a16="http://schemas.microsoft.com/office/drawing/2014/main" id="{B4F039A1-F5C4-4E11-817A-62A2952710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69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ctr" anchorCtr="0"/>
          <a:lstStyle>
            <a:lvl1pPr>
              <a:defRPr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  <a:noFill/>
          <a:ln w="25400">
            <a:gradFill>
              <a:gsLst>
                <a:gs pos="50000">
                  <a:schemeClr val="bg2"/>
                </a:gs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21CC70-450B-4384-818C-2A87DBEFE03D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A4059F8-A688-4FFE-AA79-3B6D811FA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22287"/>
            <a:ext cx="5181600" cy="363876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pic>
        <p:nvPicPr>
          <p:cNvPr id="10" name="Picture 2" descr="https://www.units.it/sites/default/files/media/documenti/ateneo/immagine-coordinata/units_sigillo_negativo.png">
            <a:extLst>
              <a:ext uri="{FF2B5EF4-FFF2-40B4-BE49-F238E27FC236}">
                <a16:creationId xmlns:a16="http://schemas.microsoft.com/office/drawing/2014/main" id="{9711B24B-FDE3-40D7-9D96-0FB6B0B100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1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zione solo contenu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 7"/>
          <p:cNvSpPr/>
          <p:nvPr/>
        </p:nvSpPr>
        <p:spPr bwMode="ltGray">
          <a:xfrm>
            <a:off x="0" y="1"/>
            <a:ext cx="12192000" cy="625133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13A5B"/>
          </a:solidFill>
          <a:ln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1514" y="451513"/>
            <a:ext cx="11288972" cy="5149187"/>
          </a:xfrm>
        </p:spPr>
        <p:txBody>
          <a:bodyPr rtlCol="0" anchor="ctr" anchorCtr="0"/>
          <a:lstStyle>
            <a:lvl1pPr algn="ctr" rtl="0">
              <a:defRPr sz="4800" b="0" cap="none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EC0D0E-97FF-4FC0-BF3D-D362155E11BE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8" name="Picture 2" descr="https://www.units.it/sites/default/files/media/documenti/ateneo/immagine-coordinata/units_sigillo_negativo.png">
            <a:extLst>
              <a:ext uri="{FF2B5EF4-FFF2-40B4-BE49-F238E27FC236}">
                <a16:creationId xmlns:a16="http://schemas.microsoft.com/office/drawing/2014/main" id="{E23ADA72-E86A-4208-A4E4-32526FFC92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19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6"/>
          <p:cNvSpPr/>
          <p:nvPr/>
        </p:nvSpPr>
        <p:spPr bwMode="ltGray">
          <a:xfrm flipH="1">
            <a:off x="12699" y="0"/>
            <a:ext cx="6004585" cy="2041975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1514" y="375313"/>
            <a:ext cx="5114017" cy="1139895"/>
          </a:xfrm>
        </p:spPr>
        <p:txBody>
          <a:bodyPr rtlCol="0"/>
          <a:lstStyle>
            <a:lvl1pPr algn="l" rtl="0">
              <a:defRPr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1514" y="2222287"/>
            <a:ext cx="5553071" cy="3638763"/>
          </a:xfrm>
          <a:ln w="25400">
            <a:gradFill>
              <a:gsLst>
                <a:gs pos="0">
                  <a:schemeClr val="bg2"/>
                </a:gs>
                <a:gs pos="50000">
                  <a:srgbClr val="4A3030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6D4FF8-5B01-4AA1-8F8D-E1B0CFD0E7CE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9" name="Segnaposto contenuto 9">
            <a:extLst>
              <a:ext uri="{FF2B5EF4-FFF2-40B4-BE49-F238E27FC236}">
                <a16:creationId xmlns:a16="http://schemas.microsoft.com/office/drawing/2014/main" id="{C95D556F-51D2-4EF4-B60F-D319BF2328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6099" y="375312"/>
            <a:ext cx="5186363" cy="5485737"/>
          </a:xfrm>
        </p:spPr>
        <p:txBody>
          <a:bodyPr rtlCol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pic>
        <p:nvPicPr>
          <p:cNvPr id="10" name="Picture 2" descr="https://www.units.it/sites/default/files/media/documenti/ateneo/immagine-coordinata/units_sigillo.png">
            <a:extLst>
              <a:ext uri="{FF2B5EF4-FFF2-40B4-BE49-F238E27FC236}">
                <a16:creationId xmlns:a16="http://schemas.microsoft.com/office/drawing/2014/main" id="{DAE8C4E0-121F-44F4-883B-AEF3D42011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646" y="77206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64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6"/>
          <p:cNvSpPr/>
          <p:nvPr/>
        </p:nvSpPr>
        <p:spPr bwMode="ltGray">
          <a:xfrm flipH="1">
            <a:off x="6187414" y="0"/>
            <a:ext cx="6004583" cy="2041975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32696" y="359551"/>
            <a:ext cx="5114017" cy="1139895"/>
          </a:xfrm>
        </p:spPr>
        <p:txBody>
          <a:bodyPr rtlCol="0"/>
          <a:lstStyle>
            <a:lvl1pPr algn="l">
              <a:defRPr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1514" y="451513"/>
            <a:ext cx="5553071" cy="5409537"/>
          </a:xfrm>
        </p:spPr>
        <p:txBody>
          <a:bodyPr rtlCol="0" anchor="t" anchorCtr="0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54563" y="2222287"/>
            <a:ext cx="5553071" cy="3638764"/>
          </a:xfrm>
          <a:ln>
            <a:gradFill>
              <a:gsLst>
                <a:gs pos="0">
                  <a:schemeClr val="bg2"/>
                </a:gs>
                <a:gs pos="5000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D01C7-5F1F-439F-966D-0AB92CBF629D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9" name="Picture 2" descr="https://www.units.it/sites/default/files/media/documenti/ateneo/immagine-coordinata/units_sigillo_negativo.png">
            <a:extLst>
              <a:ext uri="{FF2B5EF4-FFF2-40B4-BE49-F238E27FC236}">
                <a16:creationId xmlns:a16="http://schemas.microsoft.com/office/drawing/2014/main" id="{2B965526-2636-4F79-A59A-1F96EDDDE0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03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B2B99B50-4971-48A5-8202-4CC55C7F9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  <a:custGeom>
            <a:avLst/>
            <a:gdLst>
              <a:gd name="connsiteX0" fmla="*/ 404916 w 6526400"/>
              <a:gd name="connsiteY0" fmla="*/ 0 h 6857999"/>
              <a:gd name="connsiteX1" fmla="*/ 1425163 w 6526400"/>
              <a:gd name="connsiteY1" fmla="*/ 0 h 6857999"/>
              <a:gd name="connsiteX2" fmla="*/ 2955534 w 6526400"/>
              <a:gd name="connsiteY2" fmla="*/ 0 h 6857999"/>
              <a:gd name="connsiteX3" fmla="*/ 6526400 w 6526400"/>
              <a:gd name="connsiteY3" fmla="*/ 0 h 6857999"/>
              <a:gd name="connsiteX4" fmla="*/ 6526400 w 6526400"/>
              <a:gd name="connsiteY4" fmla="*/ 6857999 h 6857999"/>
              <a:gd name="connsiteX5" fmla="*/ 404916 w 6526400"/>
              <a:gd name="connsiteY5" fmla="*/ 6857999 h 6857999"/>
              <a:gd name="connsiteX6" fmla="*/ 377830 w 6526400"/>
              <a:gd name="connsiteY6" fmla="*/ 2463800 h 6857999"/>
              <a:gd name="connsiteX7" fmla="*/ 0 w 6526400"/>
              <a:gd name="connsiteY7" fmla="*/ 2203407 h 6857999"/>
              <a:gd name="connsiteX8" fmla="*/ 391373 w 6526400"/>
              <a:gd name="connsiteY8" fmla="*/ 1854200 h 6857999"/>
              <a:gd name="connsiteX9" fmla="*/ 404916 w 6526400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26400" h="6857999">
                <a:moveTo>
                  <a:pt x="404916" y="0"/>
                </a:moveTo>
                <a:lnTo>
                  <a:pt x="1425163" y="0"/>
                </a:lnTo>
                <a:lnTo>
                  <a:pt x="2955534" y="0"/>
                </a:lnTo>
                <a:lnTo>
                  <a:pt x="6526400" y="0"/>
                </a:lnTo>
                <a:lnTo>
                  <a:pt x="6526400" y="6857999"/>
                </a:lnTo>
                <a:lnTo>
                  <a:pt x="404916" y="6857999"/>
                </a:lnTo>
                <a:lnTo>
                  <a:pt x="377830" y="2463800"/>
                </a:lnTo>
                <a:lnTo>
                  <a:pt x="0" y="2203407"/>
                </a:lnTo>
                <a:lnTo>
                  <a:pt x="391373" y="1854200"/>
                </a:lnTo>
                <a:cubicBezTo>
                  <a:pt x="395887" y="1282700"/>
                  <a:pt x="400402" y="571500"/>
                  <a:pt x="404916" y="0"/>
                </a:cubicBez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0396" y="311813"/>
            <a:ext cx="5334448" cy="1453488"/>
          </a:xfrm>
          <a:effectLst/>
        </p:spPr>
        <p:txBody>
          <a:bodyPr rtlCol="0" anchor="b">
            <a:normAutofit/>
          </a:bodyPr>
          <a:lstStyle>
            <a:lvl1pPr algn="l">
              <a:defRPr sz="4000" b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 rtlCol="0"/>
          <a:lstStyle/>
          <a:p>
            <a:pPr rtl="0"/>
            <a:fld id="{7F64A8CF-DC43-4A1B-8E52-C8AD8B958685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EB4FB892-38DF-40F9-B034-BC1E61FC6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396" y="2057400"/>
            <a:ext cx="5334448" cy="3811588"/>
          </a:xfrm>
        </p:spPr>
        <p:txBody>
          <a:bodyPr rtlCol="0"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pic>
        <p:nvPicPr>
          <p:cNvPr id="8" name="Picture 2" descr="https://www.units.it/sites/default/files/media/documenti/ateneo/immagine-coordinata/units_sigillo_negativo.png">
            <a:extLst>
              <a:ext uri="{FF2B5EF4-FFF2-40B4-BE49-F238E27FC236}">
                <a16:creationId xmlns:a16="http://schemas.microsoft.com/office/drawing/2014/main" id="{09740BC0-A9B2-4AA8-A340-1BBFC44F31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30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 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ctr" anchorCtr="0"/>
          <a:lstStyle>
            <a:lvl1pPr>
              <a:defRPr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10001" y="2222287"/>
            <a:ext cx="10571998" cy="3638764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8CF3A4-14D4-4D90-8C63-5B9FFD32CE3B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9" name="Picture 2" descr="https://www.units.it/sites/default/files/media/documenti/ateneo/immagine-coordinata/units_sigillo_negativo.png">
            <a:extLst>
              <a:ext uri="{FF2B5EF4-FFF2-40B4-BE49-F238E27FC236}">
                <a16:creationId xmlns:a16="http://schemas.microsoft.com/office/drawing/2014/main" id="{89B92470-9589-421B-90CE-4EE3D559A7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8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0000" y="4489884"/>
            <a:ext cx="10561418" cy="1426004"/>
          </a:xfrm>
        </p:spPr>
        <p:txBody>
          <a:bodyPr rtlCol="0" anchor="ctr" anchorCtr="0">
            <a:normAutofit/>
          </a:bodyPr>
          <a:lstStyle>
            <a:lvl1pPr algn="ctr">
              <a:defRPr sz="4000" b="0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49C831-7125-4736-9A20-EC80E5DEC998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EC1FEB3F-0898-4AE0-B8C4-970BF80A3766}"/>
              </a:ext>
            </a:extLst>
          </p:cNvPr>
          <p:cNvSpPr>
            <a:spLocks noGrp="1"/>
          </p:cNvSpPr>
          <p:nvPr>
            <p:ph sz="quarter" idx="14"/>
          </p:nvPr>
        </p:nvSpPr>
        <p:spPr bwMode="ltGray">
          <a:xfrm>
            <a:off x="-5291" y="-57584"/>
            <a:ext cx="12192000" cy="4851400"/>
          </a:xfrm>
          <a:custGeom>
            <a:avLst/>
            <a:gdLst>
              <a:gd name="connsiteX0" fmla="*/ 0 w 10561638"/>
              <a:gd name="connsiteY0" fmla="*/ 0 h 3937000"/>
              <a:gd name="connsiteX1" fmla="*/ 1760273 w 10561638"/>
              <a:gd name="connsiteY1" fmla="*/ 0 h 3937000"/>
              <a:gd name="connsiteX2" fmla="*/ 1760273 w 10561638"/>
              <a:gd name="connsiteY2" fmla="*/ 0 h 3937000"/>
              <a:gd name="connsiteX3" fmla="*/ 4400683 w 10561638"/>
              <a:gd name="connsiteY3" fmla="*/ 0 h 3937000"/>
              <a:gd name="connsiteX4" fmla="*/ 10561638 w 10561638"/>
              <a:gd name="connsiteY4" fmla="*/ 0 h 3937000"/>
              <a:gd name="connsiteX5" fmla="*/ 10561638 w 10561638"/>
              <a:gd name="connsiteY5" fmla="*/ 2296583 h 3937000"/>
              <a:gd name="connsiteX6" fmla="*/ 10561638 w 10561638"/>
              <a:gd name="connsiteY6" fmla="*/ 2296583 h 3937000"/>
              <a:gd name="connsiteX7" fmla="*/ 10561638 w 10561638"/>
              <a:gd name="connsiteY7" fmla="*/ 3280833 h 3937000"/>
              <a:gd name="connsiteX8" fmla="*/ 10561638 w 10561638"/>
              <a:gd name="connsiteY8" fmla="*/ 3937000 h 3937000"/>
              <a:gd name="connsiteX9" fmla="*/ 4400683 w 10561638"/>
              <a:gd name="connsiteY9" fmla="*/ 3937000 h 3937000"/>
              <a:gd name="connsiteX10" fmla="*/ 2077263 w 10561638"/>
              <a:gd name="connsiteY10" fmla="*/ 4251330 h 3937000"/>
              <a:gd name="connsiteX11" fmla="*/ 1760273 w 10561638"/>
              <a:gd name="connsiteY11" fmla="*/ 3937000 h 3937000"/>
              <a:gd name="connsiteX12" fmla="*/ 0 w 10561638"/>
              <a:gd name="connsiteY12" fmla="*/ 3937000 h 3937000"/>
              <a:gd name="connsiteX13" fmla="*/ 0 w 10561638"/>
              <a:gd name="connsiteY13" fmla="*/ 3280833 h 3937000"/>
              <a:gd name="connsiteX14" fmla="*/ 0 w 10561638"/>
              <a:gd name="connsiteY14" fmla="*/ 2296583 h 3937000"/>
              <a:gd name="connsiteX15" fmla="*/ 0 w 10561638"/>
              <a:gd name="connsiteY15" fmla="*/ 2296583 h 3937000"/>
              <a:gd name="connsiteX16" fmla="*/ 0 w 10561638"/>
              <a:gd name="connsiteY16" fmla="*/ 0 h 393700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482983 w 10561638"/>
              <a:gd name="connsiteY9" fmla="*/ 39751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343283 w 10561638"/>
              <a:gd name="connsiteY9" fmla="*/ 39878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343283 w 10561638"/>
              <a:gd name="connsiteY9" fmla="*/ 39624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  <a:gd name="connsiteX0" fmla="*/ 0 w 10561638"/>
              <a:gd name="connsiteY0" fmla="*/ 0 h 4251330"/>
              <a:gd name="connsiteX1" fmla="*/ 1760273 w 10561638"/>
              <a:gd name="connsiteY1" fmla="*/ 0 h 4251330"/>
              <a:gd name="connsiteX2" fmla="*/ 1760273 w 10561638"/>
              <a:gd name="connsiteY2" fmla="*/ 0 h 4251330"/>
              <a:gd name="connsiteX3" fmla="*/ 4400683 w 10561638"/>
              <a:gd name="connsiteY3" fmla="*/ 0 h 4251330"/>
              <a:gd name="connsiteX4" fmla="*/ 10561638 w 10561638"/>
              <a:gd name="connsiteY4" fmla="*/ 0 h 4251330"/>
              <a:gd name="connsiteX5" fmla="*/ 10561638 w 10561638"/>
              <a:gd name="connsiteY5" fmla="*/ 2296583 h 4251330"/>
              <a:gd name="connsiteX6" fmla="*/ 10561638 w 10561638"/>
              <a:gd name="connsiteY6" fmla="*/ 2296583 h 4251330"/>
              <a:gd name="connsiteX7" fmla="*/ 10561638 w 10561638"/>
              <a:gd name="connsiteY7" fmla="*/ 3280833 h 4251330"/>
              <a:gd name="connsiteX8" fmla="*/ 10561638 w 10561638"/>
              <a:gd name="connsiteY8" fmla="*/ 3937000 h 4251330"/>
              <a:gd name="connsiteX9" fmla="*/ 2343283 w 10561638"/>
              <a:gd name="connsiteY9" fmla="*/ 3924300 h 4251330"/>
              <a:gd name="connsiteX10" fmla="*/ 2077263 w 10561638"/>
              <a:gd name="connsiteY10" fmla="*/ 4251330 h 4251330"/>
              <a:gd name="connsiteX11" fmla="*/ 1760273 w 10561638"/>
              <a:gd name="connsiteY11" fmla="*/ 3937000 h 4251330"/>
              <a:gd name="connsiteX12" fmla="*/ 0 w 10561638"/>
              <a:gd name="connsiteY12" fmla="*/ 3937000 h 4251330"/>
              <a:gd name="connsiteX13" fmla="*/ 0 w 10561638"/>
              <a:gd name="connsiteY13" fmla="*/ 3280833 h 4251330"/>
              <a:gd name="connsiteX14" fmla="*/ 0 w 10561638"/>
              <a:gd name="connsiteY14" fmla="*/ 2296583 h 4251330"/>
              <a:gd name="connsiteX15" fmla="*/ 0 w 10561638"/>
              <a:gd name="connsiteY15" fmla="*/ 2296583 h 4251330"/>
              <a:gd name="connsiteX16" fmla="*/ 0 w 10561638"/>
              <a:gd name="connsiteY16" fmla="*/ 0 h 425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61638" h="4251330">
                <a:moveTo>
                  <a:pt x="0" y="0"/>
                </a:moveTo>
                <a:lnTo>
                  <a:pt x="1760273" y="0"/>
                </a:lnTo>
                <a:lnTo>
                  <a:pt x="1760273" y="0"/>
                </a:lnTo>
                <a:lnTo>
                  <a:pt x="4400683" y="0"/>
                </a:lnTo>
                <a:lnTo>
                  <a:pt x="10561638" y="0"/>
                </a:lnTo>
                <a:lnTo>
                  <a:pt x="10561638" y="2296583"/>
                </a:lnTo>
                <a:lnTo>
                  <a:pt x="10561638" y="2296583"/>
                </a:lnTo>
                <a:lnTo>
                  <a:pt x="10561638" y="3280833"/>
                </a:lnTo>
                <a:lnTo>
                  <a:pt x="10561638" y="3937000"/>
                </a:lnTo>
                <a:lnTo>
                  <a:pt x="2343283" y="3924300"/>
                </a:lnTo>
                <a:lnTo>
                  <a:pt x="2077263" y="4251330"/>
                </a:lnTo>
                <a:lnTo>
                  <a:pt x="1760273" y="3937000"/>
                </a:lnTo>
                <a:lnTo>
                  <a:pt x="0" y="3937000"/>
                </a:lnTo>
                <a:lnTo>
                  <a:pt x="0" y="3280833"/>
                </a:lnTo>
                <a:lnTo>
                  <a:pt x="0" y="2296583"/>
                </a:lnTo>
                <a:lnTo>
                  <a:pt x="0" y="2296583"/>
                </a:lnTo>
                <a:lnTo>
                  <a:pt x="0" y="0"/>
                </a:lnTo>
                <a:close/>
              </a:path>
            </a:pathLst>
          </a:custGeom>
          <a:solidFill>
            <a:srgbClr val="313A5B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pic>
        <p:nvPicPr>
          <p:cNvPr id="8" name="Picture 2" descr="https://www.units.it/sites/default/files/media/documenti/ateneo/immagine-coordinata/units_sigillo_negativo.png">
            <a:extLst>
              <a:ext uri="{FF2B5EF4-FFF2-40B4-BE49-F238E27FC236}">
                <a16:creationId xmlns:a16="http://schemas.microsoft.com/office/drawing/2014/main" id="{78C5A494-3A19-42A9-9FDD-595F37950E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11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 6"/>
          <p:cNvSpPr/>
          <p:nvPr/>
        </p:nvSpPr>
        <p:spPr bwMode="ltGray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rtlCol="0" anchor="ctr" anchorCtr="0"/>
          <a:lstStyle>
            <a:lvl1pPr>
              <a:defRPr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A020CA-7C8E-47AA-838A-393AEB562F7C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  <p:pic>
        <p:nvPicPr>
          <p:cNvPr id="8" name="Picture 2" descr="https://www.units.it/sites/default/files/media/documenti/ateneo/immagine-coordinata/units_sigillo_negativo.png">
            <a:extLst>
              <a:ext uri="{FF2B5EF4-FFF2-40B4-BE49-F238E27FC236}">
                <a16:creationId xmlns:a16="http://schemas.microsoft.com/office/drawing/2014/main" id="{12D9E86F-CD1F-4C21-A594-9A656C395A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149" y="8400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8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9334626" y="6493648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fld id="{6C2C074B-AC60-49DB-B66B-9BE538B83409}" type="datetime1">
              <a:rPr lang="it-IT" noProof="0" smtClean="0"/>
              <a:t>16/05/2022</a:t>
            </a:fld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678331" y="6368174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rtl="0"/>
            <a:fld id="{A4942799-31AF-4FF8-9D79-C1A3E01FB207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8948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87" r:id="rId3"/>
    <p:sldLayoutId id="2147483688" r:id="rId4"/>
    <p:sldLayoutId id="2147483689" r:id="rId5"/>
    <p:sldLayoutId id="2147483681" r:id="rId6"/>
    <p:sldLayoutId id="2147483690" r:id="rId7"/>
    <p:sldLayoutId id="2147483682" r:id="rId8"/>
    <p:sldLayoutId id="2147483674" r:id="rId9"/>
    <p:sldLayoutId id="2147483675" r:id="rId10"/>
    <p:sldLayoutId id="2147483677" r:id="rId11"/>
    <p:sldLayoutId id="2147483678" r:id="rId12"/>
    <p:sldLayoutId id="2147483679" r:id="rId13"/>
    <p:sldLayoutId id="2147483680" r:id="rId14"/>
    <p:sldLayoutId id="2147483683" r:id="rId15"/>
    <p:sldLayoutId id="2147483684" r:id="rId16"/>
    <p:sldLayoutId id="2147483686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b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2D37BC-7D91-4F83-845D-70080D7DD6FC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810001" y="1467061"/>
            <a:ext cx="8115338" cy="1554436"/>
          </a:xfrm>
        </p:spPr>
        <p:txBody>
          <a:bodyPr rtlCol="0"/>
          <a:lstStyle/>
          <a:p>
            <a:pPr rtl="0"/>
            <a:r>
              <a:rPr lang="it-IT" b="0" dirty="0"/>
              <a:t>CONTESTI ETEROGENEI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E5DACC-1D74-41AD-B036-C015472B9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931110"/>
          </a:xfrm>
        </p:spPr>
        <p:txBody>
          <a:bodyPr rtlCol="0">
            <a:normAutofit/>
          </a:bodyPr>
          <a:lstStyle/>
          <a:p>
            <a:pPr algn="l" rtl="0"/>
            <a:r>
              <a:rPr lang="it-IT" dirty="0"/>
              <a:t>Mary Del Cont Bernard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B28F9D3-0835-4CB0-A508-9E043B61B6F2}"/>
              </a:ext>
            </a:extLst>
          </p:cNvPr>
          <p:cNvSpPr/>
          <p:nvPr/>
        </p:nvSpPr>
        <p:spPr>
          <a:xfrm>
            <a:off x="6241774" y="219165"/>
            <a:ext cx="5804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0" i="0" cap="all" dirty="0">
                <a:solidFill>
                  <a:schemeClr val="bg1"/>
                </a:solidFill>
                <a:effectLst/>
                <a:latin typeface="Open Sans"/>
              </a:rPr>
              <a:t>Laurea in SCIENZE DELL'educazione</a:t>
            </a:r>
          </a:p>
          <a:p>
            <a:r>
              <a:rPr lang="it-IT" cap="all" dirty="0">
                <a:solidFill>
                  <a:schemeClr val="bg1"/>
                </a:solidFill>
                <a:latin typeface="Open Sans"/>
              </a:rPr>
              <a:t>Insegnamento di Pedagogia </a:t>
            </a:r>
            <a:r>
              <a:rPr lang="it-IT" cap="all" dirty="0" err="1">
                <a:solidFill>
                  <a:schemeClr val="bg1"/>
                </a:solidFill>
                <a:latin typeface="Open Sans"/>
              </a:rPr>
              <a:t>INterculturale</a:t>
            </a:r>
            <a:endParaRPr lang="it-IT" b="0" i="0" dirty="0">
              <a:solidFill>
                <a:schemeClr val="bg1"/>
              </a:solidFill>
              <a:effectLst/>
              <a:latin typeface="Open San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742F58-A697-411B-A8A1-8B3589B93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 dirty="0" err="1"/>
              <a:t>Ped.Interculturale</a:t>
            </a:r>
            <a:r>
              <a:rPr lang="it-IT" noProof="0" dirty="0"/>
              <a:t> 2022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12F99F8-DC6B-4450-9475-53E34B4F9F00}"/>
              </a:ext>
            </a:extLst>
          </p:cNvPr>
          <p:cNvSpPr txBox="1">
            <a:spLocks/>
          </p:cNvSpPr>
          <p:nvPr/>
        </p:nvSpPr>
        <p:spPr bwMode="black">
          <a:xfrm>
            <a:off x="882888" y="3021497"/>
            <a:ext cx="8115338" cy="1554436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400" dirty="0"/>
              <a:t>Di Davide </a:t>
            </a:r>
            <a:r>
              <a:rPr lang="it-IT" sz="4400" dirty="0" err="1"/>
              <a:t>Zoletto</a:t>
            </a:r>
            <a:endParaRPr lang="it-IT" sz="44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FAE5281-5E36-4266-8592-7D3AB232A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183" y="1142495"/>
            <a:ext cx="2397468" cy="353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7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D1ABC6-58AF-42D1-87BA-0D85813CA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CONTESTI ETEROGENEI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FD58F8-C6CD-47F2-9F69-ECC155CCE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472" y="2259107"/>
            <a:ext cx="5286375" cy="351591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it-IT" dirty="0"/>
              <a:t>I contesti educativi contemporanei sono sempre più eterogenei e complessi;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dirty="0"/>
              <a:t>Sempre maggiore «differenziazione delle differenze»;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dirty="0"/>
              <a:t>Specifiche esperienze biografiche;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13409E-64F4-44B5-A8DE-00C4244D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Ped.Interculturale 2022</a:t>
            </a:r>
          </a:p>
        </p:txBody>
      </p:sp>
      <p:pic>
        <p:nvPicPr>
          <p:cNvPr id="7" name="Segnaposto contenuto 6" descr="Immagine che contiene testo, giocattolo, bambola, clipart&#10;&#10;Descrizione generata automaticamente">
            <a:extLst>
              <a:ext uri="{FF2B5EF4-FFF2-40B4-BE49-F238E27FC236}">
                <a16:creationId xmlns:a16="http://schemas.microsoft.com/office/drawing/2014/main" id="{B92692D9-7DF4-4AB7-9C53-6E5B3FB316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0575" r="573"/>
          <a:stretch/>
        </p:blipFill>
        <p:spPr bwMode="auto">
          <a:xfrm>
            <a:off x="6096000" y="2388637"/>
            <a:ext cx="5286375" cy="3843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939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FF1311-DD92-45BA-B10F-C1A324C27B5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09625" y="2222500"/>
            <a:ext cx="10878792" cy="4019274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sz="3200" dirty="0"/>
              <a:t>Nuovi strumenti per guardare all’eterogeneità;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3200" dirty="0"/>
              <a:t>Percorsi biografici si sottraggono a letture incentrate sulla «differenza culturale»;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3200" dirty="0"/>
              <a:t>Le sfide poste dall’eterogeneità coinvolgono </a:t>
            </a:r>
            <a:r>
              <a:rPr lang="it-IT" sz="3200" b="1" u="sng" dirty="0"/>
              <a:t>TUTTI </a:t>
            </a:r>
            <a:r>
              <a:rPr lang="it-IT" sz="3200" dirty="0"/>
              <a:t>(nativi, migranti, </a:t>
            </a:r>
            <a:r>
              <a:rPr lang="it-IT" sz="3200" dirty="0" err="1"/>
              <a:t>postmigranti</a:t>
            </a:r>
            <a:r>
              <a:rPr lang="it-IT" sz="3200" dirty="0"/>
              <a:t>).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A76B58F-1CF7-41B5-BF70-710D7AC7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CONTESTI ETEROGENEI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96CB14A-1BB3-45F0-BBD3-FC9FF780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Ped.Interculturale 2022</a:t>
            </a:r>
          </a:p>
        </p:txBody>
      </p:sp>
    </p:spTree>
    <p:extLst>
      <p:ext uri="{BB962C8B-B14F-4D97-AF65-F5344CB8AC3E}">
        <p14:creationId xmlns:p14="http://schemas.microsoft.com/office/powerpoint/2010/main" val="117296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67A3C9-2D66-4C8A-B158-CD97F9E9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 CULTURALISTI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2045ED7-1502-4159-BCCD-034716422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76945"/>
            <a:ext cx="5470236" cy="3284106"/>
          </a:xfrm>
        </p:spPr>
        <p:txBody>
          <a:bodyPr anchor="t">
            <a:normAutofit/>
          </a:bodyPr>
          <a:lstStyle/>
          <a:p>
            <a:r>
              <a:rPr lang="it-IT" sz="2400" dirty="0"/>
              <a:t>Approcci che si basano su una concezione del mondo diviso in «popoli e culture»;</a:t>
            </a:r>
          </a:p>
          <a:p>
            <a:r>
              <a:rPr lang="it-IT" sz="2400" dirty="0"/>
              <a:t>Rappresentano il mondo come un mosaico di culture distinte;</a:t>
            </a:r>
          </a:p>
          <a:p>
            <a:r>
              <a:rPr lang="it-IT" sz="2400" dirty="0"/>
              <a:t>Essenzialismo.</a:t>
            </a:r>
            <a:br>
              <a:rPr lang="it-IT" sz="2400" dirty="0"/>
            </a:br>
            <a:endParaRPr lang="it-IT" sz="20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B2B73D-7064-4175-BB02-032DD217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Ped.Interculturale 2022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ED499DC-5784-7C35-0E42-CBD554826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896" y="2364391"/>
            <a:ext cx="5470236" cy="32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4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67A3C9-2D66-4C8A-B158-CD97F9E9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LEGISLAZIONE ITALIANA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2045ED7-1502-4159-BCCD-034716422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2499958"/>
            <a:ext cx="9982200" cy="3993690"/>
          </a:xfrm>
        </p:spPr>
        <p:txBody>
          <a:bodyPr anchor="t">
            <a:normAutofit/>
          </a:bodyPr>
          <a:lstStyle/>
          <a:p>
            <a:r>
              <a:rPr lang="it-IT" sz="2000" dirty="0"/>
              <a:t>Fin dai primi </a:t>
            </a:r>
            <a:r>
              <a:rPr lang="it-IT" sz="2000" b="1" dirty="0"/>
              <a:t>anni ’90</a:t>
            </a:r>
            <a:r>
              <a:rPr lang="it-IT" sz="2000" dirty="0"/>
              <a:t> si è sottolineata l’importanza della promozione della complessità per:</a:t>
            </a:r>
          </a:p>
          <a:p>
            <a:pPr marL="0" indent="0">
              <a:buNone/>
            </a:pPr>
            <a:r>
              <a:rPr lang="it-IT" sz="2000" dirty="0"/>
              <a:t>            - offrire risposte efficaci agli allievi       -cambiare la cultura pedagogica</a:t>
            </a:r>
            <a:br>
              <a:rPr lang="it-IT" dirty="0"/>
            </a:br>
            <a:endParaRPr lang="it-IT" sz="1600" dirty="0"/>
          </a:p>
          <a:p>
            <a:r>
              <a:rPr lang="it-IT" b="1" dirty="0"/>
              <a:t>2007</a:t>
            </a:r>
            <a:r>
              <a:rPr lang="it-IT" dirty="0">
                <a:sym typeface="Symbol" panose="05050102010706020507" pitchFamily="18" charset="2"/>
              </a:rPr>
              <a:t> «Via italiana per la scuola interculturale e l’integrazione degli alunni stranieri»;</a:t>
            </a:r>
          </a:p>
          <a:p>
            <a:endParaRPr lang="it-IT" dirty="0">
              <a:sym typeface="Symbol" panose="05050102010706020507" pitchFamily="18" charset="2"/>
            </a:endParaRPr>
          </a:p>
          <a:p>
            <a:r>
              <a:rPr lang="it-IT" b="1" dirty="0">
                <a:sym typeface="Symbol" panose="05050102010706020507" pitchFamily="18" charset="2"/>
              </a:rPr>
              <a:t>2014</a:t>
            </a:r>
            <a:r>
              <a:rPr lang="it-IT" dirty="0">
                <a:sym typeface="Symbol" panose="05050102010706020507" pitchFamily="18" charset="2"/>
              </a:rPr>
              <a:t> «Linee guida per l’accoglienza e l’integrazione degli alunni stranieri»;</a:t>
            </a:r>
          </a:p>
          <a:p>
            <a:endParaRPr lang="it-IT" dirty="0">
              <a:sym typeface="Symbol" panose="05050102010706020507" pitchFamily="18" charset="2"/>
            </a:endParaRPr>
          </a:p>
          <a:p>
            <a:r>
              <a:rPr lang="it-IT" sz="2000" dirty="0">
                <a:sym typeface="Symbol" panose="05050102010706020507" pitchFamily="18" charset="2"/>
              </a:rPr>
              <a:t>Tuttavia, spesso, vengono comunque usati interventi basati su approcci culturalisti.</a:t>
            </a:r>
          </a:p>
          <a:p>
            <a:endParaRPr lang="it-IT" sz="20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92E708-8DEC-4B6D-9978-7DA3A3EE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Ped.Interculturale 2022</a:t>
            </a:r>
          </a:p>
        </p:txBody>
      </p:sp>
    </p:spTree>
    <p:extLst>
      <p:ext uri="{BB962C8B-B14F-4D97-AF65-F5344CB8AC3E}">
        <p14:creationId xmlns:p14="http://schemas.microsoft.com/office/powerpoint/2010/main" val="3134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16498D-2480-4101-BEA1-C2190270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INTERSEZIONALITÀ 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67970AE1-FF61-40F5-89F4-0520D08A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AE42E34-2DE8-4317-BE96-B4CB2504C3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Non ci si può riferire solo a presunte differenze culturali e/o linguistiche;</a:t>
            </a:r>
          </a:p>
          <a:p>
            <a:r>
              <a:rPr lang="it-IT" dirty="0"/>
              <a:t>Cogliere l’intersezione fra una pluralità di aspetti:</a:t>
            </a:r>
          </a:p>
          <a:p>
            <a:pPr marL="0" indent="0">
              <a:buNone/>
            </a:pPr>
            <a:r>
              <a:rPr lang="it-IT" dirty="0"/>
              <a:t>    - scuola     </a:t>
            </a:r>
          </a:p>
          <a:p>
            <a:pPr marL="0" indent="0">
              <a:buNone/>
            </a:pPr>
            <a:r>
              <a:rPr lang="it-IT" dirty="0"/>
              <a:t>    -comunità territoriale   </a:t>
            </a:r>
          </a:p>
          <a:p>
            <a:pPr marL="0" indent="0">
              <a:buNone/>
            </a:pPr>
            <a:r>
              <a:rPr lang="it-IT" dirty="0"/>
              <a:t>    -famiglia     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</a:t>
            </a:r>
          </a:p>
        </p:txBody>
      </p:sp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7F398209-32FC-4A96-85F3-6BDBD714630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326909" y="738909"/>
            <a:ext cx="5315816" cy="5218546"/>
          </a:xfrm>
        </p:spPr>
      </p:pic>
    </p:spTree>
    <p:extLst>
      <p:ext uri="{BB962C8B-B14F-4D97-AF65-F5344CB8AC3E}">
        <p14:creationId xmlns:p14="http://schemas.microsoft.com/office/powerpoint/2010/main" val="3895583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16498D-2480-4101-BEA1-C2190270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sz="3600" dirty="0"/>
              <a:t>Da «normale diversità» a «diversa normalità»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1EA57F1-21D7-86A6-0EA3-C12C88683D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4763" y="2548968"/>
            <a:ext cx="5553075" cy="2985614"/>
          </a:xfrm>
        </p:spPr>
      </p:pic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67970AE1-FF61-40F5-89F4-0520D08A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25D36F4-56BC-49F8-AFF0-97D3849B7F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2200" dirty="0"/>
              <a:t>2013/2014 </a:t>
            </a:r>
            <a:r>
              <a:rPr lang="it-IT" sz="2200" dirty="0">
                <a:sym typeface="Symbol" panose="05050102010706020507" pitchFamily="18" charset="2"/>
              </a:rPr>
              <a:t></a:t>
            </a:r>
            <a:r>
              <a:rPr lang="it-IT" sz="2200" dirty="0"/>
              <a:t> rapporto nazionale sugli alunni con cittadinanza italiana;</a:t>
            </a:r>
          </a:p>
          <a:p>
            <a:r>
              <a:rPr lang="it-IT" sz="2200" dirty="0"/>
              <a:t>Passaggio da «normale diversità» a «diversa normalità»;</a:t>
            </a:r>
          </a:p>
          <a:p>
            <a:r>
              <a:rPr lang="it-IT" sz="2200" dirty="0"/>
              <a:t>Rappresentazione non più totalmente «</a:t>
            </a:r>
            <a:r>
              <a:rPr lang="it-IT" sz="2200"/>
              <a:t>emergenziale»;</a:t>
            </a:r>
            <a:endParaRPr lang="it-IT" sz="2200" dirty="0"/>
          </a:p>
          <a:p>
            <a:pPr marL="0" indent="0">
              <a:buNone/>
            </a:pPr>
            <a:r>
              <a:rPr lang="it-IT" sz="2400" b="1" dirty="0"/>
              <a:t>RITA BESOZZI</a:t>
            </a:r>
            <a:r>
              <a:rPr lang="it-IT" sz="2400" dirty="0"/>
              <a:t>:</a:t>
            </a:r>
          </a:p>
          <a:p>
            <a:pPr marL="0" indent="0">
              <a:buNone/>
            </a:pPr>
            <a:r>
              <a:rPr lang="it-IT" sz="1800" i="1" dirty="0"/>
              <a:t>«Non accontentarsi di una rappresentazione che accetti come normale l’eterogeneità che caratterizza i contesti educativi ma provare a modificare la rappresentazione stessa che abbiamo di normalità»</a:t>
            </a:r>
          </a:p>
        </p:txBody>
      </p:sp>
    </p:spTree>
    <p:extLst>
      <p:ext uri="{BB962C8B-B14F-4D97-AF65-F5344CB8AC3E}">
        <p14:creationId xmlns:p14="http://schemas.microsoft.com/office/powerpoint/2010/main" val="411883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E65665-583F-4DD8-814D-FECA92009E9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183659" y="135271"/>
            <a:ext cx="11288972" cy="1635704"/>
          </a:xfrm>
        </p:spPr>
        <p:txBody>
          <a:bodyPr rtlCol="0"/>
          <a:lstStyle/>
          <a:p>
            <a:pPr rtl="0"/>
            <a:r>
              <a:rPr lang="it-IT" sz="4000" dirty="0"/>
              <a:t>CONTESTI ETEROGENEI E PERCORSI SCOLASTICI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EF04B2B-E821-4AA1-A574-45E9C59D1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Ped.Interculturale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F5CDEEA-29C3-4E82-BCD4-A4C40BE72CEA}"/>
              </a:ext>
            </a:extLst>
          </p:cNvPr>
          <p:cNvSpPr txBox="1"/>
          <p:nvPr/>
        </p:nvSpPr>
        <p:spPr>
          <a:xfrm>
            <a:off x="951344" y="1891047"/>
            <a:ext cx="10289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2400" dirty="0"/>
              <a:t>Cogliere le specificità dei percorsi biografici;</a:t>
            </a:r>
          </a:p>
          <a:p>
            <a:endParaRPr lang="it-IT" sz="2400" dirty="0"/>
          </a:p>
          <a:p>
            <a:pPr marL="342900" indent="-342900">
              <a:buAutoNum type="arabicPeriod"/>
            </a:pPr>
            <a:endParaRPr lang="it-IT" sz="2400" dirty="0"/>
          </a:p>
          <a:p>
            <a:r>
              <a:rPr lang="it-IT" sz="2400" dirty="0"/>
              <a:t>2.  Mettere in discussione la «nostra» idea di «normalità».</a:t>
            </a:r>
          </a:p>
        </p:txBody>
      </p:sp>
    </p:spTree>
    <p:extLst>
      <p:ext uri="{BB962C8B-B14F-4D97-AF65-F5344CB8AC3E}">
        <p14:creationId xmlns:p14="http://schemas.microsoft.com/office/powerpoint/2010/main" val="3869094418"/>
      </p:ext>
    </p:extLst>
  </p:cSld>
  <p:clrMapOvr>
    <a:masterClrMapping/>
  </p:clrMapOvr>
</p:sld>
</file>

<file path=ppt/theme/theme1.xml><?xml version="1.0" encoding="utf-8"?>
<a:theme xmlns:a="http://schemas.openxmlformats.org/drawingml/2006/main" name="Citazion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152_TF45182065" id="{F0113447-7B9A-4C12-97FB-EB43C9D05F48}" vid="{544C9520-B8D9-4024-9CF5-7066CEA8B08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0C1E5C694DA664696003A0F65F094A7" ma:contentTypeVersion="14" ma:contentTypeDescription="Creare un nuovo documento." ma:contentTypeScope="" ma:versionID="14c04df5c789f310848b9751ca2b629b">
  <xsd:schema xmlns:xsd="http://www.w3.org/2001/XMLSchema" xmlns:xs="http://www.w3.org/2001/XMLSchema" xmlns:p="http://schemas.microsoft.com/office/2006/metadata/properties" xmlns:ns3="827940ba-1768-4053-b083-56f54d683816" xmlns:ns4="33c63752-ce40-4b52-84b9-1c5abc5437bc" targetNamespace="http://schemas.microsoft.com/office/2006/metadata/properties" ma:root="true" ma:fieldsID="0c7804c6ea1e25aea57f923eab10433b" ns3:_="" ns4:_="">
    <xsd:import namespace="827940ba-1768-4053-b083-56f54d683816"/>
    <xsd:import namespace="33c63752-ce40-4b52-84b9-1c5abc5437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940ba-1768-4053-b083-56f54d6838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63752-ce40-4b52-84b9-1c5abc5437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1DE3E1-BE43-4468-8986-14BA0CF36A3F}">
  <ds:schemaRefs>
    <ds:schemaRef ds:uri="827940ba-1768-4053-b083-56f54d683816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33c63752-ce40-4b52-84b9-1c5abc5437bc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4A7341-5A46-410D-9EFC-1DE010E10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7940ba-1768-4053-b083-56f54d683816"/>
    <ds:schemaRef ds:uri="33c63752-ce40-4b52-84b9-1c5abc543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C75368-59C6-47C9-94A5-81D396CCE5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Struttura per un discorso convincente </Template>
  <TotalTime>0</TotalTime>
  <Words>644</Words>
  <Application>Microsoft Office PowerPoint</Application>
  <PresentationFormat>Widescreen</PresentationFormat>
  <Paragraphs>71</Paragraphs>
  <Slides>8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Calibri</vt:lpstr>
      <vt:lpstr>Century Gothic</vt:lpstr>
      <vt:lpstr>Open Sans</vt:lpstr>
      <vt:lpstr>Tahoma</vt:lpstr>
      <vt:lpstr>Wingdings</vt:lpstr>
      <vt:lpstr>Wingdings 2</vt:lpstr>
      <vt:lpstr>Citazione</vt:lpstr>
      <vt:lpstr>CONTESTI ETEROGENEI </vt:lpstr>
      <vt:lpstr>CONTESTI ETEROGENEI</vt:lpstr>
      <vt:lpstr>CONTESTI ETEROGENEI</vt:lpstr>
      <vt:lpstr>APPROCCI CULTURALISTI</vt:lpstr>
      <vt:lpstr>LEGISLAZIONE ITALIANA</vt:lpstr>
      <vt:lpstr>INTERSEZIONALITÀ </vt:lpstr>
      <vt:lpstr>Da «normale diversità» a «diversa normalità»</vt:lpstr>
      <vt:lpstr>CONTESTI ETEROGENEI E PERCORSI SCOLASTICI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2022-03-02T14:56:26Z</dcterms:created>
  <dcterms:modified xsi:type="dcterms:W3CDTF">2022-05-16T16:39:23Z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0x01010040C1E5C694DA664696003A0F65F094A7</vt:lpwstr>
  </property>
</Properties>
</file>