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embeddedFontLst>
    <p:embeddedFont>
      <p:font typeface="Tahoma"/>
      <p:regular r:id="rId12"/>
      <p:bold r:id="rId13"/>
    </p:embeddedFont>
    <p:embeddedFont>
      <p:font typeface="Century Gothic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2" roundtripDataSignature="AMtx7miJtPWkGHAlySE3WFF0vK8AqBnH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7.xml"/><Relationship Id="rId22" Type="http://customschemas.google.com/relationships/presentationmetadata" Target="metadata"/><Relationship Id="rId10" Type="http://schemas.openxmlformats.org/officeDocument/2006/relationships/slide" Target="slides/slide6.xml"/><Relationship Id="rId21" Type="http://schemas.openxmlformats.org/officeDocument/2006/relationships/font" Target="fonts/OpenSans-boldItalic.fntdata"/><Relationship Id="rId13" Type="http://schemas.openxmlformats.org/officeDocument/2006/relationships/font" Target="fonts/Tahoma-bold.fntdata"/><Relationship Id="rId12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slide" Target="slides/slide1.xml"/><Relationship Id="rId19" Type="http://schemas.openxmlformats.org/officeDocument/2006/relationships/font" Target="fonts/OpenSans-bold.fntdata"/><Relationship Id="rId6" Type="http://schemas.openxmlformats.org/officeDocument/2006/relationships/slide" Target="slides/slide2.xml"/><Relationship Id="rId18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it-I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Tahoma"/>
                <a:ea typeface="Tahoma"/>
                <a:cs typeface="Tahoma"/>
                <a:sym typeface="Tahoma"/>
              </a:rPr>
              <a:t>Il titolo deve essere specifico e diretto. Usare il sottotitolo per fornire il contesto specifico del discorso.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>
                <a:latin typeface="Tahoma"/>
                <a:ea typeface="Tahoma"/>
                <a:cs typeface="Tahoma"/>
                <a:sym typeface="Tahoma"/>
              </a:rPr>
              <a:t>-L'obiettivo è quello di attirare l'attenzione del gruppo di destinatari tramite una citazione, delle statistiche allarmanti o un evento particolare.  Non è necessario includere questi elementi nella diapositiva.</a:t>
            </a:r>
            <a:endParaRPr/>
          </a:p>
        </p:txBody>
      </p:sp>
      <p:sp>
        <p:nvSpPr>
          <p:cNvPr id="157" name="Google Shape;15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ahoma"/>
              <a:buNone/>
            </a:pPr>
            <a:r>
              <a:rPr lang="it-IT" sz="1200">
                <a:latin typeface="Tahoma"/>
                <a:ea typeface="Tahoma"/>
                <a:cs typeface="Tahoma"/>
                <a:sym typeface="Tahoma"/>
              </a:rPr>
              <a:t>Usare i punti delle informazioni generali per aggiungere dettagli particolari o utili per la comprensione del contesto del discorso.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-Non leggere questi punti principali dalla presentazione PowerPoint, ma elaborarli durante il discorso.</a:t>
            </a:r>
            <a:endParaRPr/>
          </a:p>
        </p:txBody>
      </p:sp>
      <p:sp>
        <p:nvSpPr>
          <p:cNvPr id="184" name="Google Shape;18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[Digitare le note per l'elaborazione qui]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Passare al 2° punto principale e alla diapositiva successiva con un effetto di transizione.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0" name="Google Shape;200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Il titolo del 1° punto principale deve essere chiaro e conciso.  Ogni prova fornita deve essere riepilogata chiaramente e corredata da citazioni corrette.  Non basta semplicemente leggere la prova, occorre elaborarla quando necessario.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[Digitare le note per l'elaborazione qui]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ahoma"/>
                <a:ea typeface="Tahoma"/>
                <a:cs typeface="Tahoma"/>
                <a:sym typeface="Tahoma"/>
              </a:rPr>
              <a:t>Passare al 2° punto principale e alla diapositiva successiva con un effetto di transizione.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9" name="Google Shape;209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4818185"/>
            <a:ext cx="12192000" cy="20398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9"/>
          <p:cNvSpPr/>
          <p:nvPr/>
        </p:nvSpPr>
        <p:spPr>
          <a:xfrm>
            <a:off x="-10602" y="-23012"/>
            <a:ext cx="12192000" cy="5203825"/>
          </a:xfrm>
          <a:custGeom>
            <a:rect b="b" l="l" r="r" t="t"/>
            <a:pathLst>
              <a:path extrusionOk="0" h="3278" w="576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9"/>
          <p:cNvSpPr txBox="1"/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  <a:defRPr b="0"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logo_units_3righe_negativo.png"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9588" y="108767"/>
            <a:ext cx="3453581" cy="1162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0" y="1"/>
            <a:ext cx="12192000" cy="5203825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1" name="Google Shape;91;p18"/>
          <p:cNvSpPr txBox="1"/>
          <p:nvPr>
            <p:ph type="title"/>
          </p:nvPr>
        </p:nvSpPr>
        <p:spPr>
          <a:xfrm>
            <a:off x="810000" y="606669"/>
            <a:ext cx="10561418" cy="38135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spcBef>
                <a:spcPts val="560"/>
              </a:spcBef>
              <a:spcAft>
                <a:spcPts val="0"/>
              </a:spcAft>
              <a:buSzPts val="2240"/>
              <a:buNone/>
              <a:defRPr sz="2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3" name="Google Shape;93;p18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96" name="Google Shape;9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99" name="Google Shape;99;p19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1" name="Google Shape;101;p19"/>
          <p:cNvSpPr txBox="1"/>
          <p:nvPr>
            <p:ph idx="2" type="body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2" name="Google Shape;102;p19"/>
          <p:cNvSpPr txBox="1"/>
          <p:nvPr>
            <p:ph idx="3" type="body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00"/>
              </a:spcBef>
              <a:spcAft>
                <a:spcPts val="0"/>
              </a:spcAft>
              <a:buSzPts val="1600"/>
              <a:buNone/>
              <a:defRPr b="0"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19"/>
          <p:cNvSpPr txBox="1"/>
          <p:nvPr>
            <p:ph idx="4" type="body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107" name="Google Shape;10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0" name="Google Shape;110;p2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0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114" name="Google Shape;11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 type="blank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.png" id="119" name="Google Shape;11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5646" y="77206"/>
            <a:ext cx="648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/>
          <p:nvPr/>
        </p:nvSpPr>
        <p:spPr>
          <a:xfrm>
            <a:off x="1073151" y="446087"/>
            <a:ext cx="3547533" cy="2838449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gradFill>
            <a:gsLst>
              <a:gs pos="0">
                <a:srgbClr val="6177B6"/>
              </a:gs>
              <a:gs pos="50000">
                <a:srgbClr val="4462B0"/>
              </a:gs>
              <a:gs pos="100000">
                <a:srgbClr val="38549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2" name="Google Shape;122;p22"/>
          <p:cNvSpPr txBox="1"/>
          <p:nvPr>
            <p:ph type="title"/>
          </p:nvPr>
        </p:nvSpPr>
        <p:spPr>
          <a:xfrm>
            <a:off x="1073151" y="446088"/>
            <a:ext cx="3547533" cy="2576512"/>
          </a:xfrm>
          <a:prstGeom prst="rect">
            <a:avLst/>
          </a:prstGeom>
          <a:solidFill>
            <a:srgbClr val="313A5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1073151" y="3022600"/>
            <a:ext cx="3547533" cy="28384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sz="2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22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.png" id="128" name="Google Shape;12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5646" y="77206"/>
            <a:ext cx="648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/>
          <p:nvPr/>
        </p:nvSpPr>
        <p:spPr>
          <a:xfrm>
            <a:off x="631697" y="1081456"/>
            <a:ext cx="6332416" cy="3239188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1" name="Google Shape;131;p23"/>
          <p:cNvSpPr txBox="1"/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3"/>
          <p:cNvSpPr txBox="1"/>
          <p:nvPr>
            <p:ph idx="1" type="body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3" name="Google Shape;133;p23"/>
          <p:cNvSpPr txBox="1"/>
          <p:nvPr>
            <p:ph idx="2" type="body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Font typeface="Century Gothic"/>
              <a:buNone/>
              <a:defRPr sz="2800"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34" name="Google Shape;134;p23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.png" id="137" name="Google Shape;13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5646" y="77206"/>
            <a:ext cx="648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/>
          <p:nvPr/>
        </p:nvSpPr>
        <p:spPr>
          <a:xfrm>
            <a:off x="1140884" y="2286585"/>
            <a:ext cx="4895115" cy="2503972"/>
          </a:xfrm>
          <a:custGeom>
            <a:rect b="b" l="l" r="r" t="t"/>
            <a:pathLst>
              <a:path extrusionOk="0" h="2308" w="3384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0" name="Google Shape;140;p24"/>
          <p:cNvSpPr txBox="1"/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sz="4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spcBef>
                <a:spcPts val="560"/>
              </a:spcBef>
              <a:spcAft>
                <a:spcPts val="0"/>
              </a:spcAft>
              <a:buSzPts val="2240"/>
              <a:buFont typeface="Century Gothic"/>
              <a:buNone/>
              <a:defRPr sz="2800"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42" name="Google Shape;142;p24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4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4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.png" id="145" name="Google Shape;14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5646" y="77206"/>
            <a:ext cx="648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verticale e testo" type="vertTitleAndTx">
  <p:cSld name="VERTICAL_TITLE_AND_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7669651" y="0"/>
            <a:ext cx="4522349" cy="5861051"/>
          </a:xfrm>
          <a:custGeom>
            <a:rect b="b" l="l" r="r" t="t"/>
            <a:pathLst>
              <a:path extrusionOk="0" h="4320" w="2879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8" name="Google Shape;148;p25"/>
          <p:cNvSpPr txBox="1"/>
          <p:nvPr>
            <p:ph type="title"/>
          </p:nvPr>
        </p:nvSpPr>
        <p:spPr>
          <a:xfrm>
            <a:off x="8183540" y="586171"/>
            <a:ext cx="3754460" cy="5134798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810001" y="446089"/>
            <a:ext cx="6611540" cy="54149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rmAutofit/>
          </a:bodyPr>
          <a:lstStyle>
            <a:lvl1pPr indent="-320040" lvl="0" marL="457200" algn="ctr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09880" lvl="1" marL="914400" algn="ctr">
              <a:spcBef>
                <a:spcPts val="600"/>
              </a:spcBef>
              <a:spcAft>
                <a:spcPts val="0"/>
              </a:spcAft>
              <a:buSzPts val="1280"/>
              <a:buChar char="🞆"/>
              <a:defRPr/>
            </a:lvl2pPr>
            <a:lvl3pPr indent="-299719" lvl="2" marL="1371600" algn="ctr">
              <a:spcBef>
                <a:spcPts val="600"/>
              </a:spcBef>
              <a:spcAft>
                <a:spcPts val="0"/>
              </a:spcAft>
              <a:buSzPts val="1120"/>
              <a:buChar char="🞆"/>
              <a:defRPr/>
            </a:lvl3pPr>
            <a:lvl4pPr indent="-289560" lvl="3" marL="1828800" algn="ctr">
              <a:spcBef>
                <a:spcPts val="600"/>
              </a:spcBef>
              <a:spcAft>
                <a:spcPts val="0"/>
              </a:spcAft>
              <a:buSzPts val="960"/>
              <a:buChar char="🞆"/>
              <a:defRPr/>
            </a:lvl4pPr>
            <a:lvl5pPr indent="-289560" lvl="4" marL="2286000" algn="ctr">
              <a:spcBef>
                <a:spcPts val="600"/>
              </a:spcBef>
              <a:spcAft>
                <a:spcPts val="0"/>
              </a:spcAft>
              <a:buSzPts val="96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150" name="Google Shape;150;p25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5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5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153" name="Google Shape;15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>
  <p:cSld name="Due contenuti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" name="Google Shape;26;p10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" type="body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31" name="Google Shape;31;p10"/>
          <p:cNvSpPr txBox="1"/>
          <p:nvPr>
            <p:ph idx="2" type="body"/>
          </p:nvPr>
        </p:nvSpPr>
        <p:spPr>
          <a:xfrm>
            <a:off x="838200" y="2222287"/>
            <a:ext cx="5181600" cy="3638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pic>
        <p:nvPicPr>
          <p:cNvPr descr="https://www.units.it/sites/default/files/media/documenti/ateneo/immagine-coordinata/units_sigillo_negativo.png" id="32" name="Google Shape;3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ue contenuti">
  <p:cSld name="1_Due contenuti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/>
          <p:nvPr/>
        </p:nvSpPr>
        <p:spPr>
          <a:xfrm flipH="1">
            <a:off x="12699" y="0"/>
            <a:ext cx="6004585" cy="2041975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451514" y="375313"/>
            <a:ext cx="5114017" cy="1139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" type="body"/>
          </p:nvPr>
        </p:nvSpPr>
        <p:spPr>
          <a:xfrm>
            <a:off x="451514" y="2222287"/>
            <a:ext cx="5553071" cy="3638763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6456099" y="375312"/>
            <a:ext cx="5186363" cy="5485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🞆"/>
              <a:defRPr sz="2800"/>
            </a:lvl1pPr>
            <a:lvl2pPr indent="-350519" lvl="1" marL="914400" algn="l">
              <a:spcBef>
                <a:spcPts val="600"/>
              </a:spcBef>
              <a:spcAft>
                <a:spcPts val="0"/>
              </a:spcAft>
              <a:buSzPts val="1920"/>
              <a:buChar char="🞆"/>
              <a:defRPr sz="2400"/>
            </a:lvl2pPr>
            <a:lvl3pPr indent="-330200" lvl="2" marL="1371600" algn="l">
              <a:spcBef>
                <a:spcPts val="600"/>
              </a:spcBef>
              <a:spcAft>
                <a:spcPts val="0"/>
              </a:spcAft>
              <a:buSzPts val="1600"/>
              <a:buChar char="🞆"/>
              <a:defRPr sz="2000"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 sz="1800"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pic>
        <p:nvPicPr>
          <p:cNvPr descr="https://www.units.it/sites/default/files/media/documenti/ateneo/immagine-coordinata/units_sigillo.png" id="41" name="Google Shape;4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5646" y="77206"/>
            <a:ext cx="648000" cy="6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ue contenuti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/>
          <p:nvPr/>
        </p:nvSpPr>
        <p:spPr>
          <a:xfrm flipH="1">
            <a:off x="6187414" y="0"/>
            <a:ext cx="6004583" cy="2041975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" name="Google Shape;44;p12"/>
          <p:cNvSpPr txBox="1"/>
          <p:nvPr>
            <p:ph type="title"/>
          </p:nvPr>
        </p:nvSpPr>
        <p:spPr>
          <a:xfrm>
            <a:off x="6632696" y="359551"/>
            <a:ext cx="5114017" cy="11398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451514" y="451513"/>
            <a:ext cx="5553071" cy="540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🞆"/>
              <a:defRPr sz="2800"/>
            </a:lvl1pPr>
            <a:lvl2pPr indent="-370840" lvl="1" marL="9144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2pPr>
            <a:lvl3pPr indent="-370839" lvl="2" marL="13716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3pPr>
            <a:lvl4pPr indent="-370839" lvl="3" marL="18288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4pPr>
            <a:lvl5pPr indent="-370839" lvl="4" marL="22860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2" type="body"/>
          </p:nvPr>
        </p:nvSpPr>
        <p:spPr>
          <a:xfrm>
            <a:off x="6354563" y="2222287"/>
            <a:ext cx="5553071" cy="3638764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50" name="Google Shape;5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 Titolo e contenuto">
  <p:cSld name="2- Titolo e contenuto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" type="body"/>
          </p:nvPr>
        </p:nvSpPr>
        <p:spPr>
          <a:xfrm>
            <a:off x="810001" y="2222287"/>
            <a:ext cx="10571998" cy="36387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70840" lvl="0" marL="457200" algn="l">
              <a:spcBef>
                <a:spcPts val="560"/>
              </a:spcBef>
              <a:spcAft>
                <a:spcPts val="0"/>
              </a:spcAft>
              <a:buSzPts val="2240"/>
              <a:buChar char="🞆"/>
              <a:defRPr sz="2800"/>
            </a:lvl1pPr>
            <a:lvl2pPr indent="-370840" lvl="1" marL="9144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2pPr>
            <a:lvl3pPr indent="-370839" lvl="2" marL="13716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3pPr>
            <a:lvl4pPr indent="-370839" lvl="3" marL="18288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4pPr>
            <a:lvl5pPr indent="-370839" lvl="4" marL="228600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2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58" name="Google Shape;5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zione solo contenuto ">
  <p:cSld name="1_Sezione solo contenuto 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0" y="1"/>
            <a:ext cx="12192000" cy="6251330"/>
          </a:xfrm>
          <a:custGeom>
            <a:rect b="b" l="l" r="r" t="t"/>
            <a:pathLst>
              <a:path extrusionOk="0" h="3278" w="576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1" name="Google Shape;61;p14"/>
          <p:cNvSpPr txBox="1"/>
          <p:nvPr>
            <p:ph type="title"/>
          </p:nvPr>
        </p:nvSpPr>
        <p:spPr>
          <a:xfrm>
            <a:off x="451514" y="451513"/>
            <a:ext cx="11288972" cy="5149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b="0" sz="48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65" name="Google Shape;6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>
  <p:cSld name="Immagine con didascalia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590396" y="311813"/>
            <a:ext cx="5334448" cy="14534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sz="4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590396" y="2057400"/>
            <a:ext cx="533444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000"/>
              <a:buNone/>
              <a:defRPr sz="1000"/>
            </a:lvl9pPr>
          </a:lstStyle>
          <a:p/>
        </p:txBody>
      </p:sp>
      <p:pic>
        <p:nvPicPr>
          <p:cNvPr descr="https://www.units.it/sites/default/files/media/documenti/ateneo/immagine-coordinata/units_sigillo_negativo.png" id="73" name="Google Shape;7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810000" y="4489884"/>
            <a:ext cx="10561418" cy="1426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sz="4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-5291" y="-57584"/>
            <a:ext cx="12192000" cy="4851400"/>
          </a:xfrm>
          <a:prstGeom prst="rect">
            <a:avLst/>
          </a:prstGeom>
          <a:solidFill>
            <a:srgbClr val="313A5B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>
                <a:solidFill>
                  <a:schemeClr val="lt1"/>
                </a:solidFill>
              </a:defRPr>
            </a:lvl1pPr>
            <a:lvl2pPr indent="-309880" lvl="1" marL="914400" algn="l">
              <a:spcBef>
                <a:spcPts val="600"/>
              </a:spcBef>
              <a:spcAft>
                <a:spcPts val="0"/>
              </a:spcAft>
              <a:buSzPts val="1280"/>
              <a:buChar char="🞆"/>
              <a:defRPr>
                <a:solidFill>
                  <a:schemeClr val="lt1"/>
                </a:solidFill>
              </a:defRPr>
            </a:lvl2pPr>
            <a:lvl3pPr indent="-299719" lvl="2" marL="1371600" algn="l">
              <a:spcBef>
                <a:spcPts val="600"/>
              </a:spcBef>
              <a:spcAft>
                <a:spcPts val="0"/>
              </a:spcAft>
              <a:buSzPts val="1120"/>
              <a:buChar char="🞆"/>
              <a:defRPr>
                <a:solidFill>
                  <a:schemeClr val="lt1"/>
                </a:solidFill>
              </a:defRPr>
            </a:lvl3pPr>
            <a:lvl4pPr indent="-289560" lvl="3" marL="1828800" algn="l">
              <a:spcBef>
                <a:spcPts val="600"/>
              </a:spcBef>
              <a:spcAft>
                <a:spcPts val="0"/>
              </a:spcAft>
              <a:buSzPts val="960"/>
              <a:buChar char="🞆"/>
              <a:defRPr>
                <a:solidFill>
                  <a:schemeClr val="lt1"/>
                </a:solidFill>
              </a:defRPr>
            </a:lvl4pPr>
            <a:lvl5pPr indent="-289560" lvl="4" marL="2286000" algn="l">
              <a:spcBef>
                <a:spcPts val="600"/>
              </a:spcBef>
              <a:spcAft>
                <a:spcPts val="0"/>
              </a:spcAft>
              <a:buSzPts val="960"/>
              <a:buChar char="🞆"/>
              <a:defRPr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pic>
        <p:nvPicPr>
          <p:cNvPr descr="https://www.units.it/sites/default/files/media/documenti/ateneo/immagine-coordinata/units_sigillo_negativo.png" id="80" name="Google Shape;8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/>
          <p:nvPr/>
        </p:nvSpPr>
        <p:spPr>
          <a:xfrm>
            <a:off x="0" y="0"/>
            <a:ext cx="12192000" cy="2185988"/>
          </a:xfrm>
          <a:custGeom>
            <a:rect b="b" l="l" r="r" t="t"/>
            <a:pathLst>
              <a:path extrusionOk="0" h="1377" w="576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solidFill>
            <a:srgbClr val="313A5B"/>
          </a:soli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3" name="Google Shape;83;p17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🞆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🞆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6pPr>
            <a:lvl7pPr indent="-342900" lvl="6" marL="32004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7pPr>
            <a:lvl8pPr indent="-342900" lvl="7" marL="3657600" algn="l">
              <a:spcBef>
                <a:spcPts val="600"/>
              </a:spcBef>
              <a:spcAft>
                <a:spcPts val="0"/>
              </a:spcAft>
              <a:buSzPts val="1800"/>
              <a:buChar char="🞆"/>
              <a:defRPr/>
            </a:lvl8pPr>
            <a:lvl9pPr indent="-342900" lvl="8" marL="4114800" algn="l">
              <a:spcBef>
                <a:spcPts val="600"/>
              </a:spcBef>
              <a:spcAft>
                <a:spcPts val="600"/>
              </a:spcAft>
              <a:buSzPts val="1800"/>
              <a:buChar char="🞆"/>
              <a:defRPr/>
            </a:lvl9pPr>
          </a:lstStyle>
          <a:p/>
        </p:txBody>
      </p:sp>
      <p:sp>
        <p:nvSpPr>
          <p:cNvPr id="85" name="Google Shape;85;p17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7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descr="https://www.units.it/sites/default/files/media/documenti/ateneo/immagine-coordinata/units_sigillo_negativo.png" id="88" name="Google Shape;88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63149" y="84009"/>
            <a:ext cx="6477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" type="body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0988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🞆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99719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🞆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8956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8956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0480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0480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0480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0" type="dt"/>
          </p:nvPr>
        </p:nvSpPr>
        <p:spPr>
          <a:xfrm>
            <a:off x="9334626" y="6493648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10678331" y="6368174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anchorCtr="0" anchor="b" bIns="108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000" u="none" cap="none" strike="noStrik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/>
          <p:nvPr>
            <p:ph type="ctrTitle"/>
          </p:nvPr>
        </p:nvSpPr>
        <p:spPr>
          <a:xfrm>
            <a:off x="810001" y="1467061"/>
            <a:ext cx="8115338" cy="1554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it-IT"/>
              <a:t>RAZZISMI – RACISM</a:t>
            </a:r>
            <a:endParaRPr b="0"/>
          </a:p>
        </p:txBody>
      </p:sp>
      <p:sp>
        <p:nvSpPr>
          <p:cNvPr id="160" name="Google Shape;160;p1"/>
          <p:cNvSpPr txBox="1"/>
          <p:nvPr>
            <p:ph idx="1" type="subTitle"/>
          </p:nvPr>
        </p:nvSpPr>
        <p:spPr>
          <a:xfrm>
            <a:off x="810001" y="5280847"/>
            <a:ext cx="10572000" cy="931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it-IT"/>
              <a:t>Impellizzeri Jasmine e Tonellotto Cristal</a:t>
            </a:r>
            <a:endParaRPr/>
          </a:p>
        </p:txBody>
      </p:sp>
      <p:sp>
        <p:nvSpPr>
          <p:cNvPr id="161" name="Google Shape;161;p1"/>
          <p:cNvSpPr/>
          <p:nvPr/>
        </p:nvSpPr>
        <p:spPr>
          <a:xfrm>
            <a:off x="6241774" y="219165"/>
            <a:ext cx="5804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LAUREA IN SCIENZE DELL'EDUCAZIONE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INSEGNAMENTO DI PEDAGOGIA INTERCULTURALE</a:t>
            </a:r>
            <a:endParaRPr b="0" i="0"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2" name="Google Shape;162;p1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Ped.Interculturale 2022</a:t>
            </a:r>
            <a:endParaRPr/>
          </a:p>
        </p:txBody>
      </p:sp>
      <p:sp>
        <p:nvSpPr>
          <p:cNvPr id="163" name="Google Shape;163;p1"/>
          <p:cNvSpPr txBox="1"/>
          <p:nvPr/>
        </p:nvSpPr>
        <p:spPr>
          <a:xfrm>
            <a:off x="882888" y="3021497"/>
            <a:ext cx="8115338" cy="15544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0" lang="it-IT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Milena Santerini</a:t>
            </a:r>
            <a:endParaRPr b="0" sz="44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38183" y="1142495"/>
            <a:ext cx="2397468" cy="3538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it-IT"/>
              <a:t>RAZZISMI – RACISM</a:t>
            </a:r>
            <a:endParaRPr/>
          </a:p>
        </p:txBody>
      </p:sp>
      <p:sp>
        <p:nvSpPr>
          <p:cNvPr id="170" name="Google Shape;170;p2"/>
          <p:cNvSpPr txBox="1"/>
          <p:nvPr>
            <p:ph idx="2" type="body"/>
          </p:nvPr>
        </p:nvSpPr>
        <p:spPr>
          <a:xfrm>
            <a:off x="838199" y="1787236"/>
            <a:ext cx="11132127" cy="4925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240"/>
              <a:buChar char="🞆"/>
            </a:pPr>
            <a:r>
              <a:rPr lang="it-IT" sz="2800"/>
              <a:t>Nasce per indicare un insieme di teorie pseudo – scientifiche sulla diversità delle razze biologiche e la gerarchia dei gruppi umani. 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SzPts val="2240"/>
              <a:buChar char="🞆"/>
            </a:pPr>
            <a:r>
              <a:rPr lang="it-IT" sz="2800"/>
              <a:t>Nel corso degli anni: strumento politicamente utilizzato per discriminare.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SzPts val="2240"/>
              <a:buChar char="🞆"/>
            </a:pPr>
            <a:r>
              <a:rPr lang="it-IT" sz="2800"/>
              <a:t>Oggi: molte distinzioni e discussioni🡪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240"/>
              <a:buNone/>
            </a:pPr>
            <a:r>
              <a:rPr lang="it-IT" sz="2800"/>
              <a:t>    indica un’intolleranza di tipo culturale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 sz="2800"/>
              <a:t>    verso un altro gruppo, oltre che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 sz="2800"/>
              <a:t>    un’ideologia scientifica.</a:t>
            </a:r>
            <a:endParaRPr sz="2800"/>
          </a:p>
        </p:txBody>
      </p:sp>
      <p:sp>
        <p:nvSpPr>
          <p:cNvPr id="171" name="Google Shape;171;p2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Ped.Interculturale 2022</a:t>
            </a:r>
            <a:endParaRPr/>
          </a:p>
        </p:txBody>
      </p:sp>
      <p:pic>
        <p:nvPicPr>
          <p:cNvPr id="172" name="Google Shape;172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5969" y="4426527"/>
            <a:ext cx="4069318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it-IT"/>
              <a:t>RAZZISMI – RACISM</a:t>
            </a:r>
            <a:endParaRPr/>
          </a:p>
        </p:txBody>
      </p:sp>
      <p:sp>
        <p:nvSpPr>
          <p:cNvPr id="178" name="Google Shape;178;p3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entury Gothic"/>
              <a:buNone/>
            </a:pPr>
            <a:r>
              <a:rPr b="0" i="0" lang="it-IT" sz="9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Ped.Interculturale 2022</a:t>
            </a:r>
            <a:endParaRPr/>
          </a:p>
        </p:txBody>
      </p:sp>
      <p:sp>
        <p:nvSpPr>
          <p:cNvPr id="179" name="Google Shape;179;p3"/>
          <p:cNvSpPr txBox="1"/>
          <p:nvPr>
            <p:ph idx="1" type="body"/>
          </p:nvPr>
        </p:nvSpPr>
        <p:spPr>
          <a:xfrm>
            <a:off x="810000" y="2538586"/>
            <a:ext cx="10723908" cy="3638764"/>
          </a:xfrm>
          <a:prstGeom prst="rect">
            <a:avLst/>
          </a:prstGeom>
          <a:noFill/>
          <a:ln cap="flat" cmpd="sng" w="9525">
            <a:solidFill>
              <a:srgbClr val="ACCBF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🞆"/>
            </a:pPr>
            <a:r>
              <a:rPr lang="it-IT" sz="3200"/>
              <a:t>La teoria razzista è falsa: tutti gli uomini sono diversi!</a:t>
            </a:r>
            <a:endParaRPr/>
          </a:p>
          <a:p>
            <a:pPr indent="0" lvl="0" marL="0" rtl="0" algn="l">
              <a:spcBef>
                <a:spcPts val="1240"/>
              </a:spcBef>
              <a:spcAft>
                <a:spcPts val="0"/>
              </a:spcAft>
              <a:buSzPts val="2560"/>
              <a:buNone/>
            </a:pPr>
            <a:r>
              <a:t/>
            </a:r>
            <a:endParaRPr sz="3200"/>
          </a:p>
          <a:p>
            <a:pPr indent="-342900" lvl="0" marL="342900" rtl="0" algn="l">
              <a:spcBef>
                <a:spcPts val="1240"/>
              </a:spcBef>
              <a:spcAft>
                <a:spcPts val="0"/>
              </a:spcAft>
              <a:buSzPts val="2560"/>
              <a:buChar char="🞆"/>
            </a:pPr>
            <a:r>
              <a:rPr lang="it-IT" sz="3200"/>
              <a:t>La «natura» dell’uomo: innata o acquista? </a:t>
            </a:r>
            <a:endParaRPr/>
          </a:p>
        </p:txBody>
      </p:sp>
      <p:pic>
        <p:nvPicPr>
          <p:cNvPr id="180" name="Google Shape;18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21" y="84995"/>
            <a:ext cx="2694666" cy="1694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/>
          <p:nvPr>
            <p:ph idx="4294967295" type="body"/>
          </p:nvPr>
        </p:nvSpPr>
        <p:spPr>
          <a:xfrm>
            <a:off x="809625" y="2222500"/>
            <a:ext cx="10878792" cy="40192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560"/>
              <a:buChar char="🞆"/>
            </a:pPr>
            <a:r>
              <a:rPr lang="it-IT" sz="3200"/>
              <a:t>Razzismo: uno dei pericoli più evidenti nella nostra società.</a:t>
            </a:r>
            <a:endParaRPr/>
          </a:p>
          <a:p>
            <a:pPr indent="-342900" lvl="0" marL="342900" rtl="0" algn="l">
              <a:spcBef>
                <a:spcPts val="1240"/>
              </a:spcBef>
              <a:spcAft>
                <a:spcPts val="0"/>
              </a:spcAft>
              <a:buSzPts val="2560"/>
              <a:buChar char="🞆"/>
            </a:pPr>
            <a:r>
              <a:rPr lang="it-IT" sz="3200"/>
              <a:t>Razzismo culturale: accentuazione delle differenze di comportamenti, costumi e valori tra i vari gruppi.</a:t>
            </a:r>
            <a:endParaRPr/>
          </a:p>
          <a:p>
            <a:pPr indent="-342900" lvl="0" marL="342900" rtl="0" algn="l">
              <a:spcBef>
                <a:spcPts val="1240"/>
              </a:spcBef>
              <a:spcAft>
                <a:spcPts val="0"/>
              </a:spcAft>
              <a:buSzPts val="2560"/>
              <a:buChar char="🞆"/>
            </a:pPr>
            <a:r>
              <a:rPr lang="it-IT" sz="3200"/>
              <a:t>«cultura»🡪 eufemismo di «razza».</a:t>
            </a:r>
            <a:endParaRPr sz="3200"/>
          </a:p>
        </p:txBody>
      </p:sp>
      <p:sp>
        <p:nvSpPr>
          <p:cNvPr id="187" name="Google Shape;187;p4"/>
          <p:cNvSpPr txBox="1"/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it-IT"/>
              <a:t>RAZZE E RAZZISMO</a:t>
            </a:r>
            <a:endParaRPr/>
          </a:p>
        </p:txBody>
      </p:sp>
      <p:sp>
        <p:nvSpPr>
          <p:cNvPr id="188" name="Google Shape;188;p4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Ped.Interculturale 2022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"/>
          <p:cNvSpPr txBox="1"/>
          <p:nvPr>
            <p:ph type="title"/>
          </p:nvPr>
        </p:nvSpPr>
        <p:spPr>
          <a:xfrm>
            <a:off x="214875" y="71625"/>
            <a:ext cx="12086400" cy="111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it-IT"/>
              <a:t>La banalità dell’odio                  </a:t>
            </a:r>
            <a:endParaRPr/>
          </a:p>
        </p:txBody>
      </p:sp>
      <p:sp>
        <p:nvSpPr>
          <p:cNvPr id="194" name="Google Shape;194;p5"/>
          <p:cNvSpPr txBox="1"/>
          <p:nvPr>
            <p:ph idx="1" type="body"/>
          </p:nvPr>
        </p:nvSpPr>
        <p:spPr>
          <a:xfrm>
            <a:off x="451525" y="1844325"/>
            <a:ext cx="9414600" cy="5013600"/>
          </a:xfrm>
          <a:prstGeom prst="rect">
            <a:avLst/>
          </a:prstGeom>
          <a:noFill/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/>
              <a:t>Gordon Allport elencava tra le categorie del pregiudizio : 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it-IT" sz="2800"/>
              <a:t> Spiegazioni di tipo storico ( conflitti tra gruppi)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it-IT" sz="2800"/>
              <a:t>Elementi di tipo economico ( rendere inferiori gli altri per interesse)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it-IT" sz="2800"/>
              <a:t>Determinazioni socio-culturali ( ruoli)</a:t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/>
              <a:t>Vi sono poi teorie che fanno sorgere il pregiudizio da fenomeni di: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it-IT" sz="2800"/>
              <a:t> Imitazione  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it-IT" sz="2800"/>
              <a:t>PIotenza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it-IT" sz="2800"/>
              <a:t>Frustazione </a:t>
            </a:r>
            <a:endParaRPr sz="2800"/>
          </a:p>
        </p:txBody>
      </p:sp>
      <p:sp>
        <p:nvSpPr>
          <p:cNvPr id="195" name="Google Shape;195;p5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Ped.Interculturale 2022</a:t>
            </a:r>
            <a:endParaRPr/>
          </a:p>
        </p:txBody>
      </p:sp>
      <p:pic>
        <p:nvPicPr>
          <p:cNvPr id="196" name="Google Shape;19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125" y="71625"/>
            <a:ext cx="2916675" cy="161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 txBox="1"/>
          <p:nvPr>
            <p:ph type="title"/>
          </p:nvPr>
        </p:nvSpPr>
        <p:spPr>
          <a:xfrm>
            <a:off x="6428250" y="20600"/>
            <a:ext cx="5389800" cy="18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it-IT"/>
              <a:t>Educazione interculturale e razzismi </a:t>
            </a:r>
            <a:endParaRPr/>
          </a:p>
        </p:txBody>
      </p:sp>
      <p:sp>
        <p:nvSpPr>
          <p:cNvPr id="203" name="Google Shape;203;p6"/>
          <p:cNvSpPr txBox="1"/>
          <p:nvPr>
            <p:ph idx="2" type="body"/>
          </p:nvPr>
        </p:nvSpPr>
        <p:spPr>
          <a:xfrm>
            <a:off x="1199692" y="2222275"/>
            <a:ext cx="10707900" cy="394980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00660" lvl="0" marL="342900" rtl="0" algn="l"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it-IT" sz="2800"/>
              <a:t>I comportamenti razzisti all’interno della cultura del bambino vengono espressi dove esistono conflitti di potere,problemi di ruolo ed età </a:t>
            </a:r>
            <a:endParaRPr sz="2800"/>
          </a:p>
        </p:txBody>
      </p:sp>
      <p:sp>
        <p:nvSpPr>
          <p:cNvPr id="204" name="Google Shape;204;p6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Ped.Interculturale 2022</a:t>
            </a:r>
            <a:endParaRPr/>
          </a:p>
        </p:txBody>
      </p:sp>
      <p:pic>
        <p:nvPicPr>
          <p:cNvPr id="205" name="Google Shape;20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4775" y="4414050"/>
            <a:ext cx="2495550" cy="183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7"/>
          <p:cNvSpPr txBox="1"/>
          <p:nvPr>
            <p:ph type="title"/>
          </p:nvPr>
        </p:nvSpPr>
        <p:spPr>
          <a:xfrm>
            <a:off x="810001" y="511724"/>
            <a:ext cx="10571998" cy="97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Gothic"/>
              <a:buNone/>
            </a:pPr>
            <a:r>
              <a:rPr lang="it-IT"/>
              <a:t>Educazione interculturale e razzismi </a:t>
            </a:r>
            <a:endParaRPr/>
          </a:p>
        </p:txBody>
      </p:sp>
      <p:sp>
        <p:nvSpPr>
          <p:cNvPr id="212" name="Google Shape;212;p7"/>
          <p:cNvSpPr txBox="1"/>
          <p:nvPr>
            <p:ph idx="1" type="body"/>
          </p:nvPr>
        </p:nvSpPr>
        <p:spPr>
          <a:xfrm>
            <a:off x="810000" y="2222272"/>
            <a:ext cx="11025900" cy="46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0340" lvl="0" marL="342900" rtl="0" algn="l">
              <a:spcBef>
                <a:spcPts val="0"/>
              </a:spcBef>
              <a:spcAft>
                <a:spcPts val="0"/>
              </a:spcAft>
              <a:buSzPts val="2560"/>
              <a:buNone/>
            </a:pPr>
            <a:r>
              <a:rPr lang="it-IT" sz="3200"/>
              <a:t>Gli interventi contro il razzismo devono: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it-IT" sz="3200"/>
              <a:t> Suscitare il dibattito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it-IT" sz="3200"/>
              <a:t> Ascoltare le ragioni di entrambe le parti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it-IT" sz="3200"/>
              <a:t> Aprire nuove prospettive che creino un pensiero complesso </a:t>
            </a:r>
            <a:endParaRPr sz="3200"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Char char="➢"/>
            </a:pPr>
            <a:r>
              <a:rPr lang="it-IT" sz="3200"/>
              <a:t>Mettersi nei panni dell’altro evitando l’irrigidimento delle posizioni </a:t>
            </a:r>
            <a:endParaRPr sz="32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213" name="Google Shape;213;p7"/>
          <p:cNvSpPr txBox="1"/>
          <p:nvPr>
            <p:ph idx="11" type="ftr"/>
          </p:nvPr>
        </p:nvSpPr>
        <p:spPr>
          <a:xfrm>
            <a:off x="451514" y="6493648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Ped.Interculturale 2022</a:t>
            </a:r>
            <a:endParaRPr/>
          </a:p>
        </p:txBody>
      </p:sp>
      <p:pic>
        <p:nvPicPr>
          <p:cNvPr id="214" name="Google Shape;21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1551" y="355163"/>
            <a:ext cx="1289299" cy="12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azione">
  <a:themeElements>
    <a:clrScheme name="Blu caldo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2022-03-02T14:56:26Z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0x01010040C1E5C694DA664696003A0F65F094A7</vt:lpwstr>
  </property>
</Properties>
</file>