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3" r:id="rId3"/>
    <p:sldId id="274" r:id="rId4"/>
    <p:sldId id="275" r:id="rId5"/>
    <p:sldId id="278" r:id="rId6"/>
    <p:sldId id="276" r:id="rId7"/>
    <p:sldId id="277" r:id="rId8"/>
    <p:sldId id="258" r:id="rId9"/>
    <p:sldId id="281" r:id="rId10"/>
    <p:sldId id="291" r:id="rId11"/>
    <p:sldId id="290" r:id="rId12"/>
    <p:sldId id="292" r:id="rId13"/>
    <p:sldId id="293" r:id="rId14"/>
    <p:sldId id="259" r:id="rId15"/>
    <p:sldId id="260" r:id="rId16"/>
    <p:sldId id="294" r:id="rId17"/>
    <p:sldId id="261" r:id="rId18"/>
    <p:sldId id="282" r:id="rId19"/>
    <p:sldId id="283" r:id="rId20"/>
    <p:sldId id="262" r:id="rId21"/>
    <p:sldId id="263" r:id="rId22"/>
    <p:sldId id="264" r:id="rId23"/>
    <p:sldId id="265" r:id="rId24"/>
    <p:sldId id="266" r:id="rId25"/>
    <p:sldId id="267" r:id="rId26"/>
    <p:sldId id="280" r:id="rId27"/>
    <p:sldId id="284" r:id="rId28"/>
    <p:sldId id="285" r:id="rId29"/>
    <p:sldId id="286" r:id="rId30"/>
    <p:sldId id="287" r:id="rId31"/>
    <p:sldId id="288" r:id="rId32"/>
    <p:sldId id="289" r:id="rId3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C4A572D5-DBF8-4A2A-B8A9-8E556E83A0FF}" type="datetimeFigureOut">
              <a:rPr lang="it-IT" smtClean="0"/>
              <a:t>27/04/2022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15BD23-F8A5-4431-B022-112150BF22EA}" type="slidenum">
              <a:rPr lang="it-IT" smtClean="0"/>
              <a:t>‹N›</a:t>
            </a:fld>
            <a:endParaRPr lang="it-IT"/>
          </a:p>
        </p:txBody>
      </p:sp>
    </p:spTree>
    <p:extLst>
      <p:ext uri="{BB962C8B-B14F-4D97-AF65-F5344CB8AC3E}">
        <p14:creationId xmlns:p14="http://schemas.microsoft.com/office/powerpoint/2010/main" val="3132066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4A572D5-DBF8-4A2A-B8A9-8E556E83A0FF}" type="datetimeFigureOut">
              <a:rPr lang="it-IT" smtClean="0"/>
              <a:t>27/04/2022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15BD23-F8A5-4431-B022-112150BF22EA}" type="slidenum">
              <a:rPr lang="it-IT" smtClean="0"/>
              <a:t>‹N›</a:t>
            </a:fld>
            <a:endParaRPr lang="it-IT"/>
          </a:p>
        </p:txBody>
      </p:sp>
    </p:spTree>
    <p:extLst>
      <p:ext uri="{BB962C8B-B14F-4D97-AF65-F5344CB8AC3E}">
        <p14:creationId xmlns:p14="http://schemas.microsoft.com/office/powerpoint/2010/main" val="134924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4A572D5-DBF8-4A2A-B8A9-8E556E83A0FF}" type="datetimeFigureOut">
              <a:rPr lang="it-IT" smtClean="0"/>
              <a:t>27/04/2022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15BD23-F8A5-4431-B022-112150BF22EA}" type="slidenum">
              <a:rPr lang="it-IT" smtClean="0"/>
              <a:t>‹N›</a:t>
            </a:fld>
            <a:endParaRPr lang="it-IT"/>
          </a:p>
        </p:txBody>
      </p:sp>
    </p:spTree>
    <p:extLst>
      <p:ext uri="{BB962C8B-B14F-4D97-AF65-F5344CB8AC3E}">
        <p14:creationId xmlns:p14="http://schemas.microsoft.com/office/powerpoint/2010/main" val="1299105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4A572D5-DBF8-4A2A-B8A9-8E556E83A0FF}" type="datetimeFigureOut">
              <a:rPr lang="it-IT" smtClean="0"/>
              <a:t>27/04/2022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15BD23-F8A5-4431-B022-112150BF22EA}" type="slidenum">
              <a:rPr lang="it-IT" smtClean="0"/>
              <a:t>‹N›</a:t>
            </a:fld>
            <a:endParaRPr lang="it-IT"/>
          </a:p>
        </p:txBody>
      </p:sp>
    </p:spTree>
    <p:extLst>
      <p:ext uri="{BB962C8B-B14F-4D97-AF65-F5344CB8AC3E}">
        <p14:creationId xmlns:p14="http://schemas.microsoft.com/office/powerpoint/2010/main" val="378066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C4A572D5-DBF8-4A2A-B8A9-8E556E83A0FF}" type="datetimeFigureOut">
              <a:rPr lang="it-IT" smtClean="0"/>
              <a:t>27/04/2022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15BD23-F8A5-4431-B022-112150BF22EA}" type="slidenum">
              <a:rPr lang="it-IT" smtClean="0"/>
              <a:t>‹N›</a:t>
            </a:fld>
            <a:endParaRPr lang="it-IT"/>
          </a:p>
        </p:txBody>
      </p:sp>
    </p:spTree>
    <p:extLst>
      <p:ext uri="{BB962C8B-B14F-4D97-AF65-F5344CB8AC3E}">
        <p14:creationId xmlns:p14="http://schemas.microsoft.com/office/powerpoint/2010/main" val="139142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C4A572D5-DBF8-4A2A-B8A9-8E556E83A0FF}" type="datetimeFigureOut">
              <a:rPr lang="it-IT" smtClean="0"/>
              <a:t>27/04/2022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515BD23-F8A5-4431-B022-112150BF22EA}" type="slidenum">
              <a:rPr lang="it-IT" smtClean="0"/>
              <a:t>‹N›</a:t>
            </a:fld>
            <a:endParaRPr lang="it-IT"/>
          </a:p>
        </p:txBody>
      </p:sp>
    </p:spTree>
    <p:extLst>
      <p:ext uri="{BB962C8B-B14F-4D97-AF65-F5344CB8AC3E}">
        <p14:creationId xmlns:p14="http://schemas.microsoft.com/office/powerpoint/2010/main" val="404364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C4A572D5-DBF8-4A2A-B8A9-8E556E83A0FF}" type="datetimeFigureOut">
              <a:rPr lang="it-IT" smtClean="0"/>
              <a:t>27/04/2022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515BD23-F8A5-4431-B022-112150BF22EA}" type="slidenum">
              <a:rPr lang="it-IT" smtClean="0"/>
              <a:t>‹N›</a:t>
            </a:fld>
            <a:endParaRPr lang="it-IT"/>
          </a:p>
        </p:txBody>
      </p:sp>
    </p:spTree>
    <p:extLst>
      <p:ext uri="{BB962C8B-B14F-4D97-AF65-F5344CB8AC3E}">
        <p14:creationId xmlns:p14="http://schemas.microsoft.com/office/powerpoint/2010/main" val="91870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C4A572D5-DBF8-4A2A-B8A9-8E556E83A0FF}" type="datetimeFigureOut">
              <a:rPr lang="it-IT" smtClean="0"/>
              <a:t>27/04/2022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515BD23-F8A5-4431-B022-112150BF22EA}" type="slidenum">
              <a:rPr lang="it-IT" smtClean="0"/>
              <a:t>‹N›</a:t>
            </a:fld>
            <a:endParaRPr lang="it-IT"/>
          </a:p>
        </p:txBody>
      </p:sp>
    </p:spTree>
    <p:extLst>
      <p:ext uri="{BB962C8B-B14F-4D97-AF65-F5344CB8AC3E}">
        <p14:creationId xmlns:p14="http://schemas.microsoft.com/office/powerpoint/2010/main" val="177803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4A572D5-DBF8-4A2A-B8A9-8E556E83A0FF}" type="datetimeFigureOut">
              <a:rPr lang="it-IT" smtClean="0"/>
              <a:t>27/04/2022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515BD23-F8A5-4431-B022-112150BF22EA}" type="slidenum">
              <a:rPr lang="it-IT" smtClean="0"/>
              <a:t>‹N›</a:t>
            </a:fld>
            <a:endParaRPr lang="it-IT"/>
          </a:p>
        </p:txBody>
      </p:sp>
    </p:spTree>
    <p:extLst>
      <p:ext uri="{BB962C8B-B14F-4D97-AF65-F5344CB8AC3E}">
        <p14:creationId xmlns:p14="http://schemas.microsoft.com/office/powerpoint/2010/main" val="126031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4A572D5-DBF8-4A2A-B8A9-8E556E83A0FF}" type="datetimeFigureOut">
              <a:rPr lang="it-IT" smtClean="0"/>
              <a:t>27/04/2022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515BD23-F8A5-4431-B022-112150BF22EA}" type="slidenum">
              <a:rPr lang="it-IT" smtClean="0"/>
              <a:t>‹N›</a:t>
            </a:fld>
            <a:endParaRPr lang="it-IT"/>
          </a:p>
        </p:txBody>
      </p:sp>
    </p:spTree>
    <p:extLst>
      <p:ext uri="{BB962C8B-B14F-4D97-AF65-F5344CB8AC3E}">
        <p14:creationId xmlns:p14="http://schemas.microsoft.com/office/powerpoint/2010/main" val="4039028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4A572D5-DBF8-4A2A-B8A9-8E556E83A0FF}" type="datetimeFigureOut">
              <a:rPr lang="it-IT" smtClean="0"/>
              <a:t>27/04/2022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515BD23-F8A5-4431-B022-112150BF22EA}" type="slidenum">
              <a:rPr lang="it-IT" smtClean="0"/>
              <a:t>‹N›</a:t>
            </a:fld>
            <a:endParaRPr lang="it-IT"/>
          </a:p>
        </p:txBody>
      </p:sp>
    </p:spTree>
    <p:extLst>
      <p:ext uri="{BB962C8B-B14F-4D97-AF65-F5344CB8AC3E}">
        <p14:creationId xmlns:p14="http://schemas.microsoft.com/office/powerpoint/2010/main" val="234704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572D5-DBF8-4A2A-B8A9-8E556E83A0FF}" type="datetimeFigureOut">
              <a:rPr lang="it-IT" smtClean="0"/>
              <a:t>27/04/2022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5BD23-F8A5-4431-B022-112150BF22EA}" type="slidenum">
              <a:rPr lang="it-IT" smtClean="0"/>
              <a:t>‹N›</a:t>
            </a:fld>
            <a:endParaRPr lang="it-IT"/>
          </a:p>
        </p:txBody>
      </p:sp>
    </p:spTree>
    <p:extLst>
      <p:ext uri="{BB962C8B-B14F-4D97-AF65-F5344CB8AC3E}">
        <p14:creationId xmlns:p14="http://schemas.microsoft.com/office/powerpoint/2010/main" val="1764104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916832"/>
            <a:ext cx="9167597" cy="2662267"/>
          </a:xfrm>
          <a:prstGeom prst="rect">
            <a:avLst/>
          </a:prstGeom>
          <a:noFill/>
        </p:spPr>
        <p:txBody>
          <a:bodyPr wrap="square" rtlCol="0">
            <a:spAutoFit/>
          </a:bodyPr>
          <a:lstStyle/>
          <a:p>
            <a:pPr algn="ctr"/>
            <a:endParaRPr lang="it-IT" sz="4000" b="1" dirty="0">
              <a:solidFill>
                <a:schemeClr val="bg1"/>
              </a:solidFill>
              <a:latin typeface="Times New Roman" panose="02020603050405020304" pitchFamily="18" charset="0"/>
              <a:cs typeface="Times New Roman" panose="02020603050405020304" pitchFamily="18" charset="0"/>
            </a:endParaRPr>
          </a:p>
          <a:p>
            <a:pPr algn="ctr"/>
            <a:r>
              <a:rPr lang="it-IT" sz="3600" b="1" dirty="0">
                <a:solidFill>
                  <a:schemeClr val="bg1"/>
                </a:solidFill>
                <a:latin typeface="Times New Roman" panose="02020603050405020304" pitchFamily="18" charset="0"/>
                <a:cs typeface="Times New Roman" panose="02020603050405020304" pitchFamily="18" charset="0"/>
              </a:rPr>
              <a:t>I VALORI DEL PAESAGGIO</a:t>
            </a:r>
          </a:p>
          <a:p>
            <a:pPr algn="ctr"/>
            <a:endParaRPr lang="it-IT" sz="2200" b="1" dirty="0">
              <a:solidFill>
                <a:schemeClr val="bg1"/>
              </a:solidFill>
              <a:latin typeface="Times New Roman" panose="02020603050405020304" pitchFamily="18" charset="0"/>
              <a:cs typeface="Times New Roman" panose="02020603050405020304" pitchFamily="18" charset="0"/>
            </a:endParaRPr>
          </a:p>
          <a:p>
            <a:pPr algn="ctr"/>
            <a:r>
              <a:rPr lang="it-IT" sz="2900" b="1" dirty="0">
                <a:solidFill>
                  <a:srgbClr val="FFFF00"/>
                </a:solidFill>
                <a:latin typeface="Times New Roman" panose="02020603050405020304" pitchFamily="18" charset="0"/>
                <a:cs typeface="Times New Roman" panose="02020603050405020304" pitchFamily="18" charset="0"/>
              </a:rPr>
              <a:t>Definizioni</a:t>
            </a:r>
            <a:r>
              <a:rPr lang="it-IT" sz="2900" b="1" dirty="0">
                <a:solidFill>
                  <a:schemeClr val="bg1"/>
                </a:solidFill>
                <a:latin typeface="Times New Roman" panose="02020603050405020304" pitchFamily="18" charset="0"/>
                <a:cs typeface="Times New Roman" panose="02020603050405020304" pitchFamily="18" charset="0"/>
              </a:rPr>
              <a:t> e </a:t>
            </a:r>
            <a:r>
              <a:rPr lang="it-IT" sz="2900" b="1" dirty="0">
                <a:solidFill>
                  <a:srgbClr val="FFFF00"/>
                </a:solidFill>
                <a:latin typeface="Times New Roman" panose="02020603050405020304" pitchFamily="18" charset="0"/>
                <a:cs typeface="Times New Roman" panose="02020603050405020304" pitchFamily="18" charset="0"/>
              </a:rPr>
              <a:t>interpretazioni</a:t>
            </a:r>
          </a:p>
          <a:p>
            <a:pPr algn="ctr"/>
            <a:endParaRPr lang="it-IT"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545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8C1D2353-DFD3-44A4-9DA4-285D690C2DD9}"/>
              </a:ext>
            </a:extLst>
          </p:cNvPr>
          <p:cNvGrpSpPr/>
          <p:nvPr/>
        </p:nvGrpSpPr>
        <p:grpSpPr>
          <a:xfrm>
            <a:off x="92515" y="200834"/>
            <a:ext cx="8934703" cy="6468526"/>
            <a:chOff x="92515" y="116632"/>
            <a:chExt cx="8934703" cy="6468526"/>
          </a:xfrm>
        </p:grpSpPr>
        <p:pic>
          <p:nvPicPr>
            <p:cNvPr id="5" name="Immagine 4">
              <a:extLst>
                <a:ext uri="{FF2B5EF4-FFF2-40B4-BE49-F238E27FC236}">
                  <a16:creationId xmlns:a16="http://schemas.microsoft.com/office/drawing/2014/main" id="{9B8A8D3F-BE73-47BF-9950-281D0E0CE8B3}"/>
                </a:ext>
              </a:extLst>
            </p:cNvPr>
            <p:cNvPicPr>
              <a:picLocks noChangeAspect="1"/>
            </p:cNvPicPr>
            <p:nvPr/>
          </p:nvPicPr>
          <p:blipFill>
            <a:blip r:embed="rId2"/>
            <a:stretch>
              <a:fillRect/>
            </a:stretch>
          </p:blipFill>
          <p:spPr>
            <a:xfrm>
              <a:off x="116450" y="1916832"/>
              <a:ext cx="8910768" cy="3816424"/>
            </a:xfrm>
            <a:prstGeom prst="rect">
              <a:avLst/>
            </a:prstGeom>
          </p:spPr>
        </p:pic>
        <p:sp>
          <p:nvSpPr>
            <p:cNvPr id="7" name="CasellaDiTesto 6">
              <a:extLst>
                <a:ext uri="{FF2B5EF4-FFF2-40B4-BE49-F238E27FC236}">
                  <a16:creationId xmlns:a16="http://schemas.microsoft.com/office/drawing/2014/main" id="{E71EDD6D-FBC4-42B6-A7CC-80AB014CDE0D}"/>
                </a:ext>
              </a:extLst>
            </p:cNvPr>
            <p:cNvSpPr txBox="1"/>
            <p:nvPr/>
          </p:nvSpPr>
          <p:spPr>
            <a:xfrm>
              <a:off x="92515" y="5877272"/>
              <a:ext cx="8910767" cy="707886"/>
            </a:xfrm>
            <a:prstGeom prst="rect">
              <a:avLst/>
            </a:prstGeom>
            <a:solidFill>
              <a:schemeClr val="bg1"/>
            </a:solidFill>
          </p:spPr>
          <p:txBody>
            <a:bodyPr wrap="square">
              <a:spAutoFit/>
            </a:bodyPr>
            <a:lstStyle/>
            <a:p>
              <a:pPr>
                <a:spcBef>
                  <a:spcPct val="50000"/>
                </a:spcBef>
              </a:pPr>
              <a:r>
                <a:rPr lang="it-IT" b="1"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’’Pianificazione dei paesaggi’’ indica le azioni fortemente lungimiranti, volte alla valorizzazione, al ripristino o alla creazione di paesaggi.</a:t>
              </a:r>
            </a:p>
          </p:txBody>
        </p:sp>
        <p:sp>
          <p:nvSpPr>
            <p:cNvPr id="9" name="CasellaDiTesto 8">
              <a:extLst>
                <a:ext uri="{FF2B5EF4-FFF2-40B4-BE49-F238E27FC236}">
                  <a16:creationId xmlns:a16="http://schemas.microsoft.com/office/drawing/2014/main" id="{D9C3337B-E74F-4EE6-9717-4ED09977409A}"/>
                </a:ext>
              </a:extLst>
            </p:cNvPr>
            <p:cNvSpPr txBox="1"/>
            <p:nvPr/>
          </p:nvSpPr>
          <p:spPr>
            <a:xfrm>
              <a:off x="116450" y="116632"/>
              <a:ext cx="8910767" cy="1569660"/>
            </a:xfrm>
            <a:prstGeom prst="rect">
              <a:avLst/>
            </a:prstGeom>
            <a:noFill/>
          </p:spPr>
          <p:txBody>
            <a:bodyPr wrap="square">
              <a:spAutoFit/>
            </a:bodyPr>
            <a:lstStyle/>
            <a:p>
              <a:r>
                <a:rPr lang="it-IT" sz="2000" b="1" i="0" u="none" strike="noStrike" baseline="0" dirty="0">
                  <a:solidFill>
                    <a:srgbClr val="FF0000"/>
                  </a:solidFill>
                  <a:latin typeface="Times New Roman" panose="02020603050405020304" pitchFamily="18" charset="0"/>
                  <a:cs typeface="Times New Roman" panose="02020603050405020304" pitchFamily="18" charset="0"/>
                </a:rPr>
                <a:t>CEP </a:t>
              </a:r>
              <a:r>
                <a:rPr lang="it-IT" sz="2000" b="1" i="0" u="none" strike="noStrike" baseline="0" dirty="0">
                  <a:solidFill>
                    <a:schemeClr val="bg1"/>
                  </a:solidFill>
                  <a:latin typeface="Times New Roman" panose="02020603050405020304" pitchFamily="18" charset="0"/>
                  <a:cs typeface="Times New Roman" panose="02020603050405020304" pitchFamily="18" charset="0"/>
                </a:rPr>
                <a:t>– Preambolo:</a:t>
              </a:r>
            </a:p>
            <a:p>
              <a:endParaRPr lang="it-IT" sz="1600" b="1" i="0" u="none" strike="noStrike" baseline="0"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I</a:t>
              </a:r>
              <a:r>
                <a:rPr lang="it-IT" sz="2000" b="1" i="0" u="none" strike="noStrike" baseline="0" dirty="0">
                  <a:solidFill>
                    <a:schemeClr val="bg1"/>
                  </a:solidFill>
                  <a:latin typeface="Times New Roman" panose="02020603050405020304" pitchFamily="18" charset="0"/>
                  <a:cs typeface="Times New Roman" panose="02020603050405020304" pitchFamily="18" charset="0"/>
                </a:rPr>
                <a:t>l paesaggio rappresenta un elemento chiave del benessere individuale e sociale, (…) la sua salvaguardia, la sua gestione e la sua pianificazione comportano diritti e responsabilità per ciascun individuo …</a:t>
              </a:r>
            </a:p>
          </p:txBody>
        </p:sp>
      </p:grpSp>
      <p:sp>
        <p:nvSpPr>
          <p:cNvPr id="2" name="Connettore 1">
            <a:extLst>
              <a:ext uri="{FF2B5EF4-FFF2-40B4-BE49-F238E27FC236}">
                <a16:creationId xmlns:a16="http://schemas.microsoft.com/office/drawing/2014/main" id="{39D8E022-2159-44E6-9A8C-9F3F8AD57BDF}"/>
              </a:ext>
            </a:extLst>
          </p:cNvPr>
          <p:cNvSpPr/>
          <p:nvPr/>
        </p:nvSpPr>
        <p:spPr>
          <a:xfrm>
            <a:off x="179512" y="5949280"/>
            <a:ext cx="144016" cy="180021"/>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182742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083496E-9828-4F70-B7F8-13DE93008291}"/>
              </a:ext>
            </a:extLst>
          </p:cNvPr>
          <p:cNvPicPr>
            <a:picLocks noChangeAspect="1"/>
          </p:cNvPicPr>
          <p:nvPr/>
        </p:nvPicPr>
        <p:blipFill>
          <a:blip r:embed="rId2"/>
          <a:stretch>
            <a:fillRect/>
          </a:stretch>
        </p:blipFill>
        <p:spPr>
          <a:xfrm>
            <a:off x="143151" y="620688"/>
            <a:ext cx="8857697" cy="5616623"/>
          </a:xfrm>
          <a:prstGeom prst="rect">
            <a:avLst/>
          </a:prstGeom>
        </p:spPr>
      </p:pic>
    </p:spTree>
    <p:extLst>
      <p:ext uri="{BB962C8B-B14F-4D97-AF65-F5344CB8AC3E}">
        <p14:creationId xmlns:p14="http://schemas.microsoft.com/office/powerpoint/2010/main" val="1784808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409E58F-0DDE-4A1B-8897-B8213C64E236}"/>
              </a:ext>
            </a:extLst>
          </p:cNvPr>
          <p:cNvPicPr>
            <a:picLocks noChangeAspect="1"/>
          </p:cNvPicPr>
          <p:nvPr/>
        </p:nvPicPr>
        <p:blipFill>
          <a:blip r:embed="rId2"/>
          <a:stretch>
            <a:fillRect/>
          </a:stretch>
        </p:blipFill>
        <p:spPr>
          <a:xfrm>
            <a:off x="401816" y="111636"/>
            <a:ext cx="8340368" cy="6634728"/>
          </a:xfrm>
          <a:prstGeom prst="rect">
            <a:avLst/>
          </a:prstGeom>
        </p:spPr>
      </p:pic>
    </p:spTree>
    <p:extLst>
      <p:ext uri="{BB962C8B-B14F-4D97-AF65-F5344CB8AC3E}">
        <p14:creationId xmlns:p14="http://schemas.microsoft.com/office/powerpoint/2010/main" val="2744440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0B8F919-7890-4C6D-B15A-067BB09C430A}"/>
              </a:ext>
            </a:extLst>
          </p:cNvPr>
          <p:cNvPicPr>
            <a:picLocks noChangeAspect="1"/>
          </p:cNvPicPr>
          <p:nvPr/>
        </p:nvPicPr>
        <p:blipFill>
          <a:blip r:embed="rId2"/>
          <a:stretch>
            <a:fillRect/>
          </a:stretch>
        </p:blipFill>
        <p:spPr>
          <a:xfrm>
            <a:off x="0" y="0"/>
            <a:ext cx="9144000" cy="6858000"/>
          </a:xfrm>
          <a:prstGeom prst="rect">
            <a:avLst/>
          </a:prstGeom>
        </p:spPr>
      </p:pic>
      <p:sp>
        <p:nvSpPr>
          <p:cNvPr id="7" name="CasellaDiTesto 6">
            <a:extLst>
              <a:ext uri="{FF2B5EF4-FFF2-40B4-BE49-F238E27FC236}">
                <a16:creationId xmlns:a16="http://schemas.microsoft.com/office/drawing/2014/main" id="{022D614C-B01D-40A6-B2DD-61C3A597F39B}"/>
              </a:ext>
            </a:extLst>
          </p:cNvPr>
          <p:cNvSpPr txBox="1"/>
          <p:nvPr/>
        </p:nvSpPr>
        <p:spPr>
          <a:xfrm>
            <a:off x="0" y="590485"/>
            <a:ext cx="9143999" cy="4370427"/>
          </a:xfrm>
          <a:prstGeom prst="rect">
            <a:avLst/>
          </a:prstGeom>
          <a:solidFill>
            <a:schemeClr val="bg1">
              <a:lumMod val="75000"/>
              <a:alpha val="36000"/>
            </a:schemeClr>
          </a:solidFill>
        </p:spPr>
        <p:txBody>
          <a:bodyPr wrap="square">
            <a:spAutoFit/>
          </a:bodyPr>
          <a:lstStyle/>
          <a:p>
            <a:pPr algn="l"/>
            <a:r>
              <a:rPr lang="it-IT" sz="2000" b="1" i="0" u="none" strike="noStrike" baseline="0" dirty="0">
                <a:highlight>
                  <a:srgbClr val="FFFF00"/>
                </a:highlight>
                <a:latin typeface="Times New Roman" panose="02020603050405020304" pitchFamily="18" charset="0"/>
                <a:cs typeface="Times New Roman" panose="02020603050405020304" pitchFamily="18" charset="0"/>
              </a:rPr>
              <a:t>LEGGERE IL PAESAGGIO …</a:t>
            </a:r>
          </a:p>
          <a:p>
            <a:pPr algn="l"/>
            <a:endParaRPr lang="it-IT" b="1" i="0" u="none" strike="noStrike" baseline="0" dirty="0">
              <a:solidFill>
                <a:srgbClr val="FF0000"/>
              </a:solidFill>
              <a:latin typeface="Times New Roman" panose="02020603050405020304" pitchFamily="18" charset="0"/>
              <a:cs typeface="Times New Roman" panose="02020603050405020304" pitchFamily="18" charset="0"/>
            </a:endParaRPr>
          </a:p>
          <a:p>
            <a:r>
              <a:rPr lang="it-IT" sz="2000" b="1" i="0" u="none" strike="noStrike" baseline="0" dirty="0">
                <a:latin typeface="Times New Roman" panose="02020603050405020304" pitchFamily="18" charset="0"/>
                <a:cs typeface="Times New Roman" panose="02020603050405020304" pitchFamily="18" charset="0"/>
              </a:rPr>
              <a:t>1.</a:t>
            </a:r>
            <a:r>
              <a:rPr lang="it-IT" sz="2000" b="1" i="0" u="none" strike="noStrike" baseline="0" dirty="0">
                <a:solidFill>
                  <a:srgbClr val="FF0000"/>
                </a:solidFill>
                <a:latin typeface="Times New Roman" panose="02020603050405020304" pitchFamily="18" charset="0"/>
                <a:cs typeface="Times New Roman" panose="02020603050405020304" pitchFamily="18" charset="0"/>
              </a:rPr>
              <a:t> </a:t>
            </a:r>
            <a:r>
              <a:rPr lang="it-IT" sz="2000" b="1" i="0" u="none" strike="noStrike" baseline="0" dirty="0">
                <a:solidFill>
                  <a:srgbClr val="C00000"/>
                </a:solidFill>
                <a:latin typeface="Times New Roman" panose="02020603050405020304" pitchFamily="18" charset="0"/>
                <a:cs typeface="Times New Roman" panose="02020603050405020304" pitchFamily="18" charset="0"/>
              </a:rPr>
              <a:t>Che cosa vediamo se guardiamo con attenzione? Quali e quanti elementi riconosciamo? Come si relazionano tra di loro? </a:t>
            </a:r>
            <a:r>
              <a:rPr lang="it-IT" sz="2000" b="1" i="0" u="none" strike="noStrike" baseline="0" dirty="0">
                <a:latin typeface="Times New Roman" panose="02020603050405020304" pitchFamily="18" charset="0"/>
                <a:cs typeface="Times New Roman" panose="02020603050405020304" pitchFamily="18" charset="0"/>
              </a:rPr>
              <a:t>LETTURA DENOTATIVA</a:t>
            </a:r>
          </a:p>
          <a:p>
            <a:endParaRPr lang="it-IT" sz="2000" b="1" i="0" u="none" strike="noStrike" baseline="0" dirty="0">
              <a:solidFill>
                <a:srgbClr val="FF0000"/>
              </a:solidFill>
              <a:latin typeface="Times New Roman" panose="02020603050405020304" pitchFamily="18" charset="0"/>
              <a:cs typeface="Times New Roman" panose="02020603050405020304" pitchFamily="18" charset="0"/>
            </a:endParaRPr>
          </a:p>
          <a:p>
            <a:r>
              <a:rPr lang="it-IT" sz="2000" b="1" i="0" u="none" strike="noStrike" baseline="0" dirty="0">
                <a:latin typeface="Times New Roman" panose="02020603050405020304" pitchFamily="18" charset="0"/>
                <a:cs typeface="Times New Roman" panose="02020603050405020304" pitchFamily="18" charset="0"/>
              </a:rPr>
              <a:t>2.</a:t>
            </a:r>
            <a:r>
              <a:rPr lang="it-IT" sz="2000" b="1" i="0" u="none" strike="noStrike" baseline="0" dirty="0">
                <a:solidFill>
                  <a:srgbClr val="FF0000"/>
                </a:solidFill>
                <a:latin typeface="Times New Roman" panose="02020603050405020304" pitchFamily="18" charset="0"/>
                <a:cs typeface="Times New Roman" panose="02020603050405020304" pitchFamily="18" charset="0"/>
              </a:rPr>
              <a:t> </a:t>
            </a:r>
            <a:r>
              <a:rPr lang="it-IT" sz="2000" b="1" i="0" u="none" strike="noStrike" baseline="0" dirty="0">
                <a:solidFill>
                  <a:srgbClr val="C00000"/>
                </a:solidFill>
                <a:latin typeface="Times New Roman" panose="02020603050405020304" pitchFamily="18" charset="0"/>
                <a:cs typeface="Times New Roman" panose="02020603050405020304" pitchFamily="18" charset="0"/>
              </a:rPr>
              <a:t>Come ci rapportiamo con questo paesaggio? Quali significati e valori attribuiamo a ciò che vediamo? </a:t>
            </a:r>
            <a:r>
              <a:rPr lang="it-IT" sz="2000" b="1" i="0" u="none" strike="noStrike" baseline="0" dirty="0">
                <a:latin typeface="Times New Roman" panose="02020603050405020304" pitchFamily="18" charset="0"/>
                <a:cs typeface="Times New Roman" panose="02020603050405020304" pitchFamily="18" charset="0"/>
              </a:rPr>
              <a:t>LETTURA CONNOTATIVA</a:t>
            </a:r>
          </a:p>
          <a:p>
            <a:endParaRPr lang="it-IT" sz="2000" b="1" i="0" u="none" strike="noStrike" baseline="0" dirty="0">
              <a:solidFill>
                <a:srgbClr val="FF0000"/>
              </a:solidFill>
              <a:latin typeface="Times New Roman" panose="02020603050405020304" pitchFamily="18" charset="0"/>
              <a:cs typeface="Times New Roman" panose="02020603050405020304" pitchFamily="18" charset="0"/>
            </a:endParaRPr>
          </a:p>
          <a:p>
            <a:r>
              <a:rPr lang="it-IT" sz="2000" b="1" i="0" u="none" strike="noStrike" baseline="0" dirty="0">
                <a:solidFill>
                  <a:schemeClr val="bg1"/>
                </a:solidFill>
                <a:latin typeface="Times New Roman" panose="02020603050405020304" pitchFamily="18" charset="0"/>
                <a:cs typeface="Times New Roman" panose="02020603050405020304" pitchFamily="18" charset="0"/>
              </a:rPr>
              <a:t>3. </a:t>
            </a:r>
            <a:r>
              <a:rPr lang="it-IT" sz="2000" b="1" i="0" u="none" strike="noStrike" baseline="0" dirty="0">
                <a:solidFill>
                  <a:srgbClr val="FF0000"/>
                </a:solidFill>
                <a:latin typeface="Times New Roman" panose="02020603050405020304" pitchFamily="18" charset="0"/>
                <a:cs typeface="Times New Roman" panose="02020603050405020304" pitchFamily="18" charset="0"/>
              </a:rPr>
              <a:t>Quali sono le cause di ciò che vediamo? </a:t>
            </a:r>
            <a:r>
              <a:rPr lang="it-IT" sz="2000" b="1" i="0" u="none" strike="noStrike" baseline="0" dirty="0">
                <a:latin typeface="Times New Roman" panose="02020603050405020304" pitchFamily="18" charset="0"/>
                <a:cs typeface="Times New Roman" panose="02020603050405020304" pitchFamily="18" charset="0"/>
              </a:rPr>
              <a:t>LETTURA </a:t>
            </a:r>
            <a:r>
              <a:rPr lang="it-IT" sz="2000" b="1" i="0" u="none" strike="noStrike" baseline="0" dirty="0">
                <a:solidFill>
                  <a:schemeClr val="bg1"/>
                </a:solidFill>
                <a:latin typeface="Times New Roman" panose="02020603050405020304" pitchFamily="18" charset="0"/>
                <a:cs typeface="Times New Roman" panose="02020603050405020304" pitchFamily="18" charset="0"/>
              </a:rPr>
              <a:t>INTERPRETATIVA</a:t>
            </a:r>
          </a:p>
          <a:p>
            <a:endParaRPr lang="it-IT" sz="2000" b="1" i="0" u="none" strike="noStrike" baseline="0" dirty="0">
              <a:solidFill>
                <a:srgbClr val="FF0000"/>
              </a:solidFill>
              <a:latin typeface="Times New Roman" panose="02020603050405020304" pitchFamily="18" charset="0"/>
              <a:cs typeface="Times New Roman" panose="02020603050405020304" pitchFamily="18" charset="0"/>
            </a:endParaRPr>
          </a:p>
          <a:p>
            <a:r>
              <a:rPr lang="it-IT" sz="2000" b="1" i="0" u="none" strike="noStrike" baseline="0" dirty="0">
                <a:solidFill>
                  <a:schemeClr val="bg1"/>
                </a:solidFill>
                <a:latin typeface="Times New Roman" panose="02020603050405020304" pitchFamily="18" charset="0"/>
                <a:cs typeface="Times New Roman" panose="02020603050405020304" pitchFamily="18" charset="0"/>
              </a:rPr>
              <a:t>4. </a:t>
            </a:r>
            <a:r>
              <a:rPr lang="it-IT" sz="2000" b="1" i="0" u="none" strike="noStrike" baseline="0" dirty="0">
                <a:solidFill>
                  <a:srgbClr val="FF0000"/>
                </a:solidFill>
                <a:latin typeface="Times New Roman" panose="02020603050405020304" pitchFamily="18" charset="0"/>
                <a:cs typeface="Times New Roman" panose="02020603050405020304" pitchFamily="18" charset="0"/>
              </a:rPr>
              <a:t>Com’era questo paesaggio nel passato / come sarà nel futuro? </a:t>
            </a:r>
            <a:r>
              <a:rPr lang="it-IT" sz="2000" b="1" i="0" u="none" strike="noStrike" baseline="0" dirty="0">
                <a:solidFill>
                  <a:schemeClr val="bg1"/>
                </a:solidFill>
                <a:latin typeface="Times New Roman" panose="02020603050405020304" pitchFamily="18" charset="0"/>
                <a:cs typeface="Times New Roman" panose="02020603050405020304" pitchFamily="18" charset="0"/>
              </a:rPr>
              <a:t>LETTURA TEMPORALE</a:t>
            </a:r>
          </a:p>
          <a:p>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836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60648"/>
            <a:ext cx="9144000" cy="6617196"/>
          </a:xfrm>
          <a:prstGeom prst="rect">
            <a:avLst/>
          </a:prstGeom>
          <a:noFill/>
        </p:spPr>
        <p:txBody>
          <a:bodyPr wrap="square" rtlCol="0">
            <a:spAutoFit/>
          </a:bodyPr>
          <a:lstStyle/>
          <a:p>
            <a:pPr algn="ctr"/>
            <a:r>
              <a:rPr lang="it-IT" sz="2800" b="1" dirty="0">
                <a:solidFill>
                  <a:srgbClr val="FFFF00"/>
                </a:solidFill>
                <a:latin typeface="Times New Roman" panose="02020603050405020304" pitchFamily="18" charset="0"/>
                <a:cs typeface="Times New Roman" panose="02020603050405020304" pitchFamily="18" charset="0"/>
              </a:rPr>
              <a:t>Evoluzione della Normativa italiana sul </a:t>
            </a:r>
            <a:r>
              <a:rPr lang="it-IT" sz="2800" b="1" dirty="0">
                <a:solidFill>
                  <a:srgbClr val="FF0000"/>
                </a:solidFill>
                <a:latin typeface="Times New Roman" panose="02020603050405020304" pitchFamily="18" charset="0"/>
                <a:cs typeface="Times New Roman" panose="02020603050405020304" pitchFamily="18" charset="0"/>
              </a:rPr>
              <a:t>PAESAGGIO</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rgbClr val="FFFF00"/>
                </a:solidFill>
                <a:latin typeface="Times New Roman" panose="02020603050405020304" pitchFamily="18" charset="0"/>
                <a:cs typeface="Times New Roman" panose="02020603050405020304" pitchFamily="18" charset="0"/>
              </a:rPr>
              <a:t>1939</a:t>
            </a:r>
            <a:r>
              <a:rPr lang="it-IT" sz="2000" b="1" dirty="0">
                <a:solidFill>
                  <a:schemeClr val="bg1"/>
                </a:solidFill>
                <a:latin typeface="Times New Roman" panose="02020603050405020304" pitchFamily="18" charset="0"/>
                <a:cs typeface="Times New Roman" panose="02020603050405020304" pitchFamily="18" charset="0"/>
              </a:rPr>
              <a:t>: la Legge n. 1497 - Protezione delle bellezze naturali nell’art. 5 prevedeva</a:t>
            </a:r>
          </a:p>
          <a:p>
            <a:r>
              <a:rPr lang="it-IT" sz="2000" b="1" dirty="0">
                <a:solidFill>
                  <a:schemeClr val="bg1"/>
                </a:solidFill>
                <a:latin typeface="Times New Roman" panose="02020603050405020304" pitchFamily="18" charset="0"/>
                <a:cs typeface="Times New Roman" panose="02020603050405020304" pitchFamily="18" charset="0"/>
              </a:rPr>
              <a:t>un Piano Territoriale Paesistico “… al fine di impedire che le aree individuate siano utilizzate in modo pregiudizievole alla bellezza panoramica”;</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rgbClr val="FFFF00"/>
                </a:solidFill>
                <a:latin typeface="Times New Roman" panose="02020603050405020304" pitchFamily="18" charset="0"/>
                <a:cs typeface="Times New Roman" panose="02020603050405020304" pitchFamily="18" charset="0"/>
              </a:rPr>
              <a:t>1948</a:t>
            </a:r>
            <a:r>
              <a:rPr lang="it-IT" sz="2000" b="1" dirty="0">
                <a:solidFill>
                  <a:schemeClr val="bg1"/>
                </a:solidFill>
                <a:latin typeface="Times New Roman" panose="02020603050405020304" pitchFamily="18" charset="0"/>
                <a:cs typeface="Times New Roman" panose="02020603050405020304" pitchFamily="18" charset="0"/>
              </a:rPr>
              <a:t>: Costituzione Italiana - nell’Art. 9 sancisce che “La Repubblica […] tutela il</a:t>
            </a:r>
          </a:p>
          <a:p>
            <a:r>
              <a:rPr lang="it-IT" sz="2000" b="1" dirty="0">
                <a:solidFill>
                  <a:schemeClr val="bg1"/>
                </a:solidFill>
                <a:latin typeface="Times New Roman" panose="02020603050405020304" pitchFamily="18" charset="0"/>
                <a:cs typeface="Times New Roman" panose="02020603050405020304" pitchFamily="18" charset="0"/>
              </a:rPr>
              <a:t>paesaggio e il patrimonio storico e artistico della Nazione”</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rgbClr val="FFFF00"/>
                </a:solidFill>
                <a:latin typeface="Times New Roman" panose="02020603050405020304" pitchFamily="18" charset="0"/>
                <a:cs typeface="Times New Roman" panose="02020603050405020304" pitchFamily="18" charset="0"/>
              </a:rPr>
              <a:t>1985</a:t>
            </a:r>
            <a:r>
              <a:rPr lang="it-IT" sz="2000" b="1" dirty="0">
                <a:solidFill>
                  <a:schemeClr val="bg1"/>
                </a:solidFill>
                <a:latin typeface="Times New Roman" panose="02020603050405020304" pitchFamily="18" charset="0"/>
                <a:cs typeface="Times New Roman" panose="02020603050405020304" pitchFamily="18" charset="0"/>
              </a:rPr>
              <a:t>: Legge n. 431 - Disposizioni urgenti per la tutela delle zone di particolare interesse ambientale nell’art. 1 bis sostiene che: “[…] le regioni sottopongono a specifica normativa d’uso e di valorizzazione ambientale il relativo territorio mediante la redazione di </a:t>
            </a:r>
            <a:r>
              <a:rPr lang="it-IT" sz="2000" b="1" dirty="0">
                <a:solidFill>
                  <a:srgbClr val="FFFF00"/>
                </a:solidFill>
                <a:latin typeface="Times New Roman" panose="02020603050405020304" pitchFamily="18" charset="0"/>
                <a:cs typeface="Times New Roman" panose="02020603050405020304" pitchFamily="18" charset="0"/>
              </a:rPr>
              <a:t>piani paesistici o di piani urbanistico-territoriali </a:t>
            </a:r>
            <a:r>
              <a:rPr lang="it-IT" sz="2000" b="1" dirty="0">
                <a:solidFill>
                  <a:schemeClr val="bg1"/>
                </a:solidFill>
                <a:latin typeface="Times New Roman" panose="02020603050405020304" pitchFamily="18" charset="0"/>
                <a:cs typeface="Times New Roman" panose="02020603050405020304" pitchFamily="18" charset="0"/>
              </a:rPr>
              <a:t>con specifica considerazione dei valori paesistici e ambientali […]”;</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rgbClr val="FFFF00"/>
                </a:solidFill>
                <a:latin typeface="Times New Roman" panose="02020603050405020304" pitchFamily="18" charset="0"/>
                <a:cs typeface="Times New Roman" panose="02020603050405020304" pitchFamily="18" charset="0"/>
              </a:rPr>
              <a:t>2004</a:t>
            </a:r>
            <a:r>
              <a:rPr lang="it-IT" sz="2000" b="1" dirty="0">
                <a:solidFill>
                  <a:schemeClr val="bg1"/>
                </a:solidFill>
                <a:latin typeface="Times New Roman" panose="02020603050405020304" pitchFamily="18" charset="0"/>
                <a:cs typeface="Times New Roman" panose="02020603050405020304" pitchFamily="18" charset="0"/>
              </a:rPr>
              <a:t>: D. </a:t>
            </a:r>
            <a:r>
              <a:rPr lang="it-IT" sz="2000" b="1" dirty="0" err="1">
                <a:solidFill>
                  <a:schemeClr val="bg1"/>
                </a:solidFill>
                <a:latin typeface="Times New Roman" panose="02020603050405020304" pitchFamily="18" charset="0"/>
                <a:cs typeface="Times New Roman" panose="02020603050405020304" pitchFamily="18" charset="0"/>
              </a:rPr>
              <a:t>Lgs</a:t>
            </a:r>
            <a:r>
              <a:rPr lang="it-IT" sz="2000" b="1" dirty="0">
                <a:solidFill>
                  <a:schemeClr val="bg1"/>
                </a:solidFill>
                <a:latin typeface="Times New Roman" panose="02020603050405020304" pitchFamily="18" charset="0"/>
                <a:cs typeface="Times New Roman" panose="02020603050405020304" pitchFamily="18" charset="0"/>
              </a:rPr>
              <a:t>. N. 42 - Codice dei beni culturali e del paesaggio nell’ art. 135 recita: “le regioni assicurano che il paesaggio sia adeguatamente tutelato e valorizzato. A tal fine sottopongono a specifica normativa d’uso il territorio, approvando piani paesaggistici ovvero piani urbanistico-territoriali con specifica considerazione dei </a:t>
            </a:r>
            <a:r>
              <a:rPr lang="it-IT" sz="2000" b="1" dirty="0">
                <a:solidFill>
                  <a:srgbClr val="FFFF00"/>
                </a:solidFill>
                <a:latin typeface="Times New Roman" panose="02020603050405020304" pitchFamily="18" charset="0"/>
                <a:cs typeface="Times New Roman" panose="02020603050405020304" pitchFamily="18" charset="0"/>
              </a:rPr>
              <a:t>valori paesaggistici</a:t>
            </a:r>
            <a:r>
              <a:rPr lang="it-IT" sz="2000" b="1" dirty="0">
                <a:solidFill>
                  <a:schemeClr val="bg1"/>
                </a:solidFill>
                <a:latin typeface="Times New Roman" panose="02020603050405020304" pitchFamily="18" charset="0"/>
                <a:cs typeface="Times New Roman" panose="02020603050405020304" pitchFamily="18" charset="0"/>
              </a:rPr>
              <a:t>, concernenti l’intero territorio regionale”</a:t>
            </a:r>
          </a:p>
          <a:p>
            <a:endParaRPr lang="it-IT"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993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88640"/>
            <a:ext cx="9144000" cy="6432530"/>
          </a:xfrm>
          <a:prstGeom prst="rect">
            <a:avLst/>
          </a:prstGeom>
          <a:noFill/>
        </p:spPr>
        <p:txBody>
          <a:bodyPr wrap="square" rtlCol="0">
            <a:spAutoFit/>
          </a:bodyPr>
          <a:lstStyle/>
          <a:p>
            <a:pPr algn="ctr"/>
            <a:r>
              <a:rPr lang="it-IT" sz="2800" b="1" dirty="0">
                <a:solidFill>
                  <a:srgbClr val="FF0000"/>
                </a:solidFill>
                <a:latin typeface="Times New Roman" panose="02020603050405020304" pitchFamily="18" charset="0"/>
                <a:cs typeface="Times New Roman" panose="02020603050405020304" pitchFamily="18" charset="0"/>
              </a:rPr>
              <a:t>PAESAGGIO</a:t>
            </a:r>
            <a:r>
              <a:rPr lang="it-IT" sz="2800" b="1" dirty="0">
                <a:solidFill>
                  <a:schemeClr val="bg1"/>
                </a:solidFill>
                <a:latin typeface="Times New Roman" panose="02020603050405020304" pitchFamily="18" charset="0"/>
                <a:cs typeface="Times New Roman" panose="02020603050405020304" pitchFamily="18" charset="0"/>
              </a:rPr>
              <a:t> - Le richieste normative -</a:t>
            </a: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rgbClr val="FFFF00"/>
                </a:solidFill>
                <a:latin typeface="Times New Roman" panose="02020603050405020304" pitchFamily="18" charset="0"/>
                <a:cs typeface="Times New Roman" panose="02020603050405020304" pitchFamily="18" charset="0"/>
              </a:rPr>
              <a:t>Tutte le normative nazionali </a:t>
            </a:r>
            <a:r>
              <a:rPr lang="it-IT" sz="2400" b="1" dirty="0">
                <a:solidFill>
                  <a:schemeClr val="bg1"/>
                </a:solidFill>
                <a:latin typeface="Times New Roman" panose="02020603050405020304" pitchFamily="18" charset="0"/>
                <a:cs typeface="Times New Roman" panose="02020603050405020304" pitchFamily="18" charset="0"/>
              </a:rPr>
              <a:t>riferite al paesaggio hanno sempre previsto un’interfaccia di pianificazione tra i valori, l’esigenza di conservazione e le pressioni trasformative.</a:t>
            </a:r>
          </a:p>
          <a:p>
            <a:endParaRPr lang="it-IT" sz="12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Nel caso del Codice, è esplicitato il perseguimento di obiettivi di salvaguardia e della reintegrazione dei valori del paesaggio anche nella prospettiva dello sviluppo sostenibile (art. 132, comma 2).</a:t>
            </a:r>
          </a:p>
          <a:p>
            <a:endParaRPr lang="it-IT" sz="12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L’esigenza di valutare il paesaggio ha portato ad una continua ricerca di oggettività da tradurre prima in parametri analitici e, poi, in linee di indirizzo, norme e regole.</a:t>
            </a:r>
          </a:p>
          <a:p>
            <a:endParaRPr lang="it-IT" sz="12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L’evolversi dell’esperienza di pianificazione paesistica inoltre, soprattutto dalla “Legge </a:t>
            </a:r>
            <a:r>
              <a:rPr lang="it-IT" sz="2400" b="1" dirty="0" err="1">
                <a:solidFill>
                  <a:schemeClr val="bg1"/>
                </a:solidFill>
                <a:latin typeface="Times New Roman" panose="02020603050405020304" pitchFamily="18" charset="0"/>
                <a:cs typeface="Times New Roman" panose="02020603050405020304" pitchFamily="18" charset="0"/>
              </a:rPr>
              <a:t>Galasso</a:t>
            </a:r>
            <a:r>
              <a:rPr lang="it-IT" sz="2400" b="1" dirty="0">
                <a:solidFill>
                  <a:schemeClr val="bg1"/>
                </a:solidFill>
                <a:latin typeface="Times New Roman" panose="02020603050405020304" pitchFamily="18" charset="0"/>
                <a:cs typeface="Times New Roman" panose="02020603050405020304" pitchFamily="18" charset="0"/>
              </a:rPr>
              <a:t>” in poi, ha allargato e intensificato il confronto interdisciplinare e segnalato le aree di maggior interesse per la sperimentazione transdisciplinare (R. Gambino, 1997).</a:t>
            </a:r>
          </a:p>
        </p:txBody>
      </p:sp>
    </p:spTree>
    <p:extLst>
      <p:ext uri="{BB962C8B-B14F-4D97-AF65-F5344CB8AC3E}">
        <p14:creationId xmlns:p14="http://schemas.microsoft.com/office/powerpoint/2010/main" val="2523993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o 6">
            <a:extLst>
              <a:ext uri="{FF2B5EF4-FFF2-40B4-BE49-F238E27FC236}">
                <a16:creationId xmlns:a16="http://schemas.microsoft.com/office/drawing/2014/main" id="{0A9B3BF1-69B8-4A70-8A3E-51F4E145736E}"/>
              </a:ext>
            </a:extLst>
          </p:cNvPr>
          <p:cNvGrpSpPr/>
          <p:nvPr/>
        </p:nvGrpSpPr>
        <p:grpSpPr>
          <a:xfrm>
            <a:off x="597165" y="116632"/>
            <a:ext cx="7949670" cy="6545793"/>
            <a:chOff x="597165" y="116632"/>
            <a:chExt cx="7949670" cy="6545793"/>
          </a:xfrm>
        </p:grpSpPr>
        <p:pic>
          <p:nvPicPr>
            <p:cNvPr id="5" name="Immagine 4">
              <a:extLst>
                <a:ext uri="{FF2B5EF4-FFF2-40B4-BE49-F238E27FC236}">
                  <a16:creationId xmlns:a16="http://schemas.microsoft.com/office/drawing/2014/main" id="{6953D73A-33E5-40F3-B86D-B21D69D86128}"/>
                </a:ext>
              </a:extLst>
            </p:cNvPr>
            <p:cNvPicPr>
              <a:picLocks noChangeAspect="1"/>
            </p:cNvPicPr>
            <p:nvPr/>
          </p:nvPicPr>
          <p:blipFill>
            <a:blip r:embed="rId2"/>
            <a:stretch>
              <a:fillRect/>
            </a:stretch>
          </p:blipFill>
          <p:spPr>
            <a:xfrm>
              <a:off x="597165" y="692696"/>
              <a:ext cx="7949670" cy="5969729"/>
            </a:xfrm>
            <a:prstGeom prst="rect">
              <a:avLst/>
            </a:prstGeom>
            <a:solidFill>
              <a:schemeClr val="bg1"/>
            </a:solidFill>
          </p:spPr>
        </p:pic>
        <p:sp>
          <p:nvSpPr>
            <p:cNvPr id="6" name="CasellaDiTesto 5">
              <a:extLst>
                <a:ext uri="{FF2B5EF4-FFF2-40B4-BE49-F238E27FC236}">
                  <a16:creationId xmlns:a16="http://schemas.microsoft.com/office/drawing/2014/main" id="{3FF57538-A2C1-4326-A006-1A0237708E57}"/>
                </a:ext>
              </a:extLst>
            </p:cNvPr>
            <p:cNvSpPr txBox="1"/>
            <p:nvPr/>
          </p:nvSpPr>
          <p:spPr>
            <a:xfrm>
              <a:off x="2483768" y="116632"/>
              <a:ext cx="4320480" cy="461665"/>
            </a:xfrm>
            <a:prstGeom prst="rect">
              <a:avLst/>
            </a:prstGeom>
            <a:noFill/>
          </p:spPr>
          <p:txBody>
            <a:bodyPr wrap="square" rtlCol="0">
              <a:spAutoFit/>
            </a:bodyPr>
            <a:lstStyle/>
            <a:p>
              <a:pPr algn="ctr"/>
              <a:r>
                <a:rPr lang="it-IT" sz="2400" b="1" dirty="0">
                  <a:solidFill>
                    <a:schemeClr val="bg1"/>
                  </a:solidFill>
                  <a:latin typeface="Times New Roman" panose="02020603050405020304" pitchFamily="18" charset="0"/>
                  <a:cs typeface="Times New Roman" panose="02020603050405020304" pitchFamily="18" charset="0"/>
                </a:rPr>
                <a:t>I VALORI DEL PAESAGGIO</a:t>
              </a:r>
            </a:p>
          </p:txBody>
        </p:sp>
      </p:grpSp>
    </p:spTree>
    <p:extLst>
      <p:ext uri="{BB962C8B-B14F-4D97-AF65-F5344CB8AC3E}">
        <p14:creationId xmlns:p14="http://schemas.microsoft.com/office/powerpoint/2010/main" val="2200859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548680"/>
            <a:ext cx="9144000" cy="5970865"/>
          </a:xfrm>
          <a:prstGeom prst="rect">
            <a:avLst/>
          </a:prstGeom>
          <a:noFill/>
        </p:spPr>
        <p:txBody>
          <a:bodyPr wrap="square" rtlCol="0">
            <a:spAutoFit/>
          </a:bodyPr>
          <a:lstStyle/>
          <a:p>
            <a:pPr algn="ctr"/>
            <a:r>
              <a:rPr lang="it-IT" sz="3600" b="1" dirty="0">
                <a:solidFill>
                  <a:srgbClr val="FF0000"/>
                </a:solidFill>
                <a:latin typeface="Times New Roman" panose="02020603050405020304" pitchFamily="18" charset="0"/>
                <a:cs typeface="Times New Roman" panose="02020603050405020304" pitchFamily="18" charset="0"/>
              </a:rPr>
              <a:t>I VALORI DEL PAESAGGIO</a:t>
            </a:r>
          </a:p>
          <a:p>
            <a:endParaRPr lang="it-IT" sz="3200" b="1" dirty="0">
              <a:solidFill>
                <a:schemeClr val="bg1"/>
              </a:solidFill>
              <a:latin typeface="Times New Roman" panose="02020603050405020304" pitchFamily="18" charset="0"/>
              <a:cs typeface="Times New Roman" panose="02020603050405020304" pitchFamily="18" charset="0"/>
            </a:endParaRPr>
          </a:p>
          <a:p>
            <a:pPr algn="ctr"/>
            <a:r>
              <a:rPr lang="it-IT" sz="3600" b="1" dirty="0">
                <a:solidFill>
                  <a:schemeClr val="bg1"/>
                </a:solidFill>
                <a:latin typeface="Times New Roman" panose="02020603050405020304" pitchFamily="18" charset="0"/>
                <a:cs typeface="Times New Roman" panose="02020603050405020304" pitchFamily="18" charset="0"/>
              </a:rPr>
              <a:t> </a:t>
            </a:r>
            <a:r>
              <a:rPr lang="it-IT" sz="3600" b="1" dirty="0">
                <a:solidFill>
                  <a:srgbClr val="FFFF00"/>
                </a:solidFill>
                <a:latin typeface="Times New Roman" panose="02020603050405020304" pitchFamily="18" charset="0"/>
                <a:cs typeface="Times New Roman" panose="02020603050405020304" pitchFamily="18" charset="0"/>
              </a:rPr>
              <a:t>Valore estetico-visuale (EV)</a:t>
            </a:r>
          </a:p>
          <a:p>
            <a:endParaRPr lang="it-IT" sz="2800" b="1" dirty="0">
              <a:solidFill>
                <a:srgbClr val="FFFF00"/>
              </a:solidFill>
              <a:latin typeface="Times New Roman" panose="02020603050405020304" pitchFamily="18" charset="0"/>
              <a:cs typeface="Times New Roman" panose="02020603050405020304" pitchFamily="18" charset="0"/>
            </a:endParaRPr>
          </a:p>
          <a:p>
            <a:endParaRPr lang="it-IT" sz="2600" b="1" dirty="0">
              <a:solidFill>
                <a:srgbClr val="FFFF00"/>
              </a:solidFill>
              <a:latin typeface="Times New Roman" panose="02020603050405020304" pitchFamily="18" charset="0"/>
              <a:cs typeface="Times New Roman" panose="02020603050405020304" pitchFamily="18" charset="0"/>
            </a:endParaRPr>
          </a:p>
          <a:p>
            <a:r>
              <a:rPr lang="it-IT" sz="2800" b="1" dirty="0">
                <a:solidFill>
                  <a:schemeClr val="bg1"/>
                </a:solidFill>
                <a:latin typeface="Times New Roman" panose="02020603050405020304" pitchFamily="18" charset="0"/>
                <a:cs typeface="Times New Roman" panose="02020603050405020304" pitchFamily="18" charset="0"/>
              </a:rPr>
              <a:t>È stimabile in base al </a:t>
            </a:r>
            <a:r>
              <a:rPr lang="it-IT" sz="2800" b="1" dirty="0">
                <a:solidFill>
                  <a:srgbClr val="FFFF00"/>
                </a:solidFill>
                <a:latin typeface="Times New Roman" panose="02020603050405020304" pitchFamily="18" charset="0"/>
                <a:cs typeface="Times New Roman" panose="02020603050405020304" pitchFamily="18" charset="0"/>
              </a:rPr>
              <a:t>grado di suggestione </a:t>
            </a:r>
            <a:r>
              <a:rPr lang="it-IT" sz="2800" b="1" dirty="0">
                <a:solidFill>
                  <a:schemeClr val="bg1"/>
                </a:solidFill>
                <a:latin typeface="Times New Roman" panose="02020603050405020304" pitchFamily="18" charset="0"/>
                <a:cs typeface="Times New Roman" panose="02020603050405020304" pitchFamily="18" charset="0"/>
              </a:rPr>
              <a:t>che la porzione</a:t>
            </a:r>
          </a:p>
          <a:p>
            <a:r>
              <a:rPr lang="it-IT" sz="2800" b="1" dirty="0">
                <a:solidFill>
                  <a:schemeClr val="bg1"/>
                </a:solidFill>
                <a:latin typeface="Times New Roman" panose="02020603050405020304" pitchFamily="18" charset="0"/>
                <a:cs typeface="Times New Roman" panose="02020603050405020304" pitchFamily="18" charset="0"/>
              </a:rPr>
              <a:t>paesaggistica in esame riesce ad attivare presso un campione di osservatori dotati di conoscenze comuni e non esperte nei riguardi dei caratteri specifici degli oggetti osservati  (</a:t>
            </a:r>
            <a:r>
              <a:rPr lang="it-IT" sz="2800" b="1" dirty="0">
                <a:solidFill>
                  <a:srgbClr val="FFFF00"/>
                </a:solidFill>
                <a:latin typeface="Times New Roman" panose="02020603050405020304" pitchFamily="18" charset="0"/>
                <a:cs typeface="Times New Roman" panose="02020603050405020304" pitchFamily="18" charset="0"/>
              </a:rPr>
              <a:t>percezione visiva</a:t>
            </a:r>
            <a:r>
              <a:rPr lang="it-IT" sz="2800" b="1" dirty="0">
                <a:solidFill>
                  <a:schemeClr val="bg1"/>
                </a:solidFill>
                <a:latin typeface="Times New Roman" panose="02020603050405020304" pitchFamily="18" charset="0"/>
                <a:cs typeface="Times New Roman" panose="02020603050405020304" pitchFamily="18" charset="0"/>
              </a:rPr>
              <a:t>) (</a:t>
            </a:r>
            <a:r>
              <a:rPr lang="it-IT" sz="2800" b="1" dirty="0">
                <a:solidFill>
                  <a:srgbClr val="FF0000"/>
                </a:solidFill>
                <a:latin typeface="Times New Roman" panose="02020603050405020304" pitchFamily="18" charset="0"/>
                <a:cs typeface="Times New Roman" panose="02020603050405020304" pitchFamily="18" charset="0"/>
              </a:rPr>
              <a:t>valutazione soggettiva</a:t>
            </a:r>
            <a:r>
              <a:rPr lang="it-IT" sz="2800" b="1" dirty="0">
                <a:solidFill>
                  <a:schemeClr val="bg1"/>
                </a:solidFill>
                <a:latin typeface="Times New Roman" panose="02020603050405020304" pitchFamily="18" charset="0"/>
                <a:cs typeface="Times New Roman" panose="02020603050405020304" pitchFamily="18" charset="0"/>
              </a:rPr>
              <a:t>).</a:t>
            </a:r>
          </a:p>
          <a:p>
            <a:r>
              <a:rPr lang="it-IT" sz="2800" b="1" dirty="0">
                <a:solidFill>
                  <a:schemeClr val="bg1"/>
                </a:solidFill>
                <a:latin typeface="Times New Roman" panose="02020603050405020304" pitchFamily="18" charset="0"/>
                <a:cs typeface="Times New Roman" panose="02020603050405020304" pitchFamily="18" charset="0"/>
              </a:rPr>
              <a:t> </a:t>
            </a:r>
          </a:p>
          <a:p>
            <a:endParaRPr lang="it-IT" sz="2800" b="1" dirty="0">
              <a:solidFill>
                <a:schemeClr val="bg1"/>
              </a:solidFill>
              <a:latin typeface="Times New Roman" panose="02020603050405020304" pitchFamily="18" charset="0"/>
              <a:cs typeface="Times New Roman" panose="02020603050405020304" pitchFamily="18" charset="0"/>
            </a:endParaRPr>
          </a:p>
          <a:p>
            <a:endParaRPr lang="it-IT"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993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81" y="332656"/>
            <a:ext cx="9144000" cy="6170920"/>
          </a:xfrm>
          <a:prstGeom prst="rect">
            <a:avLst/>
          </a:prstGeom>
          <a:noFill/>
        </p:spPr>
        <p:txBody>
          <a:bodyPr wrap="square" rtlCol="0">
            <a:spAutoFit/>
          </a:bodyPr>
          <a:lstStyle/>
          <a:p>
            <a:pPr algn="ctr"/>
            <a:r>
              <a:rPr lang="it-IT" sz="3600" b="1" dirty="0">
                <a:solidFill>
                  <a:srgbClr val="FF0000"/>
                </a:solidFill>
                <a:latin typeface="Times New Roman" panose="02020603050405020304" pitchFamily="18" charset="0"/>
                <a:cs typeface="Times New Roman" panose="02020603050405020304" pitchFamily="18" charset="0"/>
              </a:rPr>
              <a:t>I VALORI DEL PAESAGGIO</a:t>
            </a:r>
          </a:p>
          <a:p>
            <a:r>
              <a:rPr lang="it-IT" sz="2800" b="1" dirty="0">
                <a:solidFill>
                  <a:schemeClr val="bg1"/>
                </a:solidFill>
                <a:latin typeface="Times New Roman" panose="02020603050405020304" pitchFamily="18" charset="0"/>
                <a:cs typeface="Times New Roman" panose="02020603050405020304" pitchFamily="18" charset="0"/>
              </a:rPr>
              <a:t> </a:t>
            </a:r>
          </a:p>
          <a:p>
            <a:pPr algn="ctr"/>
            <a:r>
              <a:rPr lang="it-IT" sz="3600" b="1" dirty="0">
                <a:solidFill>
                  <a:srgbClr val="FFFF00"/>
                </a:solidFill>
                <a:latin typeface="Times New Roman" panose="02020603050405020304" pitchFamily="18" charset="0"/>
                <a:cs typeface="Times New Roman" panose="02020603050405020304" pitchFamily="18" charset="0"/>
              </a:rPr>
              <a:t>Valore storico-testimoniale (ST)</a:t>
            </a:r>
          </a:p>
          <a:p>
            <a:endParaRPr lang="it-IT" sz="3600" b="1" dirty="0">
              <a:solidFill>
                <a:srgbClr val="FFFF00"/>
              </a:solidFill>
              <a:latin typeface="Times New Roman" panose="02020603050405020304" pitchFamily="18" charset="0"/>
              <a:cs typeface="Times New Roman" panose="02020603050405020304" pitchFamily="18" charset="0"/>
            </a:endParaRPr>
          </a:p>
          <a:p>
            <a:r>
              <a:rPr lang="it-IT" sz="2700" b="1" dirty="0">
                <a:solidFill>
                  <a:schemeClr val="bg1"/>
                </a:solidFill>
                <a:latin typeface="Times New Roman" panose="02020603050405020304" pitchFamily="18" charset="0"/>
                <a:cs typeface="Times New Roman" panose="02020603050405020304" pitchFamily="18" charset="0"/>
              </a:rPr>
              <a:t>È stimabile in base alla </a:t>
            </a:r>
            <a:r>
              <a:rPr lang="it-IT" sz="2700" b="1" dirty="0">
                <a:solidFill>
                  <a:srgbClr val="FFFF00"/>
                </a:solidFill>
                <a:latin typeface="Times New Roman" panose="02020603050405020304" pitchFamily="18" charset="0"/>
                <a:cs typeface="Times New Roman" panose="02020603050405020304" pitchFamily="18" charset="0"/>
              </a:rPr>
              <a:t>rappresentatività naturale</a:t>
            </a:r>
            <a:r>
              <a:rPr lang="it-IT" sz="2700" b="1" dirty="0">
                <a:solidFill>
                  <a:schemeClr val="bg1"/>
                </a:solidFill>
                <a:latin typeface="Times New Roman" panose="02020603050405020304" pitchFamily="18" charset="0"/>
                <a:cs typeface="Times New Roman" panose="02020603050405020304" pitchFamily="18" charset="0"/>
              </a:rPr>
              <a:t>, o</a:t>
            </a:r>
          </a:p>
          <a:p>
            <a:r>
              <a:rPr lang="it-IT" sz="2700" b="1" dirty="0">
                <a:solidFill>
                  <a:schemeClr val="bg1"/>
                </a:solidFill>
                <a:latin typeface="Times New Roman" panose="02020603050405020304" pitchFamily="18" charset="0"/>
                <a:cs typeface="Times New Roman" panose="02020603050405020304" pitchFamily="18" charset="0"/>
              </a:rPr>
              <a:t>all’importanza delle </a:t>
            </a:r>
            <a:r>
              <a:rPr lang="it-IT" sz="2700" b="1" dirty="0">
                <a:solidFill>
                  <a:srgbClr val="FFFF00"/>
                </a:solidFill>
                <a:latin typeface="Times New Roman" panose="02020603050405020304" pitchFamily="18" charset="0"/>
                <a:cs typeface="Times New Roman" panose="02020603050405020304" pitchFamily="18" charset="0"/>
              </a:rPr>
              <a:t>vicende storiche </a:t>
            </a:r>
            <a:r>
              <a:rPr lang="it-IT" sz="2700" b="1" dirty="0">
                <a:solidFill>
                  <a:schemeClr val="bg1"/>
                </a:solidFill>
                <a:latin typeface="Times New Roman" panose="02020603050405020304" pitchFamily="18" charset="0"/>
                <a:cs typeface="Times New Roman" panose="02020603050405020304" pitchFamily="18" charset="0"/>
              </a:rPr>
              <a:t>o al </a:t>
            </a:r>
            <a:r>
              <a:rPr lang="it-IT" sz="2700" b="1" dirty="0">
                <a:solidFill>
                  <a:srgbClr val="FFFF00"/>
                </a:solidFill>
                <a:latin typeface="Times New Roman" panose="02020603050405020304" pitchFamily="18" charset="0"/>
                <a:cs typeface="Times New Roman" panose="02020603050405020304" pitchFamily="18" charset="0"/>
              </a:rPr>
              <a:t>rango artistico </a:t>
            </a:r>
            <a:r>
              <a:rPr lang="it-IT" sz="2700" b="1" dirty="0">
                <a:solidFill>
                  <a:schemeClr val="bg1"/>
                </a:solidFill>
                <a:latin typeface="Times New Roman" panose="02020603050405020304" pitchFamily="18" charset="0"/>
                <a:cs typeface="Times New Roman" panose="02020603050405020304" pitchFamily="18" charset="0"/>
              </a:rPr>
              <a:t>del </a:t>
            </a:r>
            <a:r>
              <a:rPr lang="it-IT" sz="2700" b="1" dirty="0">
                <a:solidFill>
                  <a:srgbClr val="FFFF00"/>
                </a:solidFill>
                <a:latin typeface="Times New Roman" panose="02020603050405020304" pitchFamily="18" charset="0"/>
                <a:cs typeface="Times New Roman" panose="02020603050405020304" pitchFamily="18" charset="0"/>
              </a:rPr>
              <a:t>bene paesaggistico </a:t>
            </a:r>
            <a:r>
              <a:rPr lang="it-IT" sz="2700" b="1" dirty="0">
                <a:solidFill>
                  <a:schemeClr val="bg1"/>
                </a:solidFill>
                <a:latin typeface="Times New Roman" panose="02020603050405020304" pitchFamily="18" charset="0"/>
                <a:cs typeface="Times New Roman" panose="02020603050405020304" pitchFamily="18" charset="0"/>
              </a:rPr>
              <a:t>considerato. Riguarda tutti gli elementi di carattere architettonico e testimoniale,</a:t>
            </a:r>
          </a:p>
          <a:p>
            <a:r>
              <a:rPr lang="it-IT" sz="2700" b="1" dirty="0">
                <a:solidFill>
                  <a:schemeClr val="bg1"/>
                </a:solidFill>
                <a:latin typeface="Times New Roman" panose="02020603050405020304" pitchFamily="18" charset="0"/>
                <a:cs typeface="Times New Roman" panose="02020603050405020304" pitchFamily="18" charset="0"/>
              </a:rPr>
              <a:t>indipendentemente dalla loro imponenza o visibilità effettiva. L’apprezzabilità del valore culturale è naturalmente legata al possesso di una informazione minima da parte dell’osservatore, concernente l’origine e le circostanze attraverso le quali l’</a:t>
            </a:r>
            <a:r>
              <a:rPr lang="it-IT" sz="2700" b="1" dirty="0">
                <a:solidFill>
                  <a:srgbClr val="FFFF00"/>
                </a:solidFill>
                <a:latin typeface="Times New Roman" panose="02020603050405020304" pitchFamily="18" charset="0"/>
                <a:cs typeface="Times New Roman" panose="02020603050405020304" pitchFamily="18" charset="0"/>
              </a:rPr>
              <a:t>oggetto paesaggistico </a:t>
            </a:r>
            <a:r>
              <a:rPr lang="it-IT" sz="2700" b="1" dirty="0">
                <a:solidFill>
                  <a:schemeClr val="bg1"/>
                </a:solidFill>
                <a:latin typeface="Times New Roman" panose="02020603050405020304" pitchFamily="18" charset="0"/>
                <a:cs typeface="Times New Roman" panose="02020603050405020304" pitchFamily="18" charset="0"/>
              </a:rPr>
              <a:t>si è formato.</a:t>
            </a:r>
          </a:p>
          <a:p>
            <a:endParaRPr lang="it-IT" sz="800" b="1" dirty="0">
              <a:solidFill>
                <a:schemeClr val="bg1"/>
              </a:solidFill>
              <a:latin typeface="Times New Roman" panose="02020603050405020304" pitchFamily="18" charset="0"/>
              <a:cs typeface="Times New Roman" panose="02020603050405020304" pitchFamily="18" charset="0"/>
            </a:endParaRPr>
          </a:p>
          <a:p>
            <a:endParaRPr lang="it-IT" sz="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294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260648"/>
            <a:ext cx="8928992" cy="6278642"/>
          </a:xfrm>
          <a:prstGeom prst="rect">
            <a:avLst/>
          </a:prstGeom>
          <a:noFill/>
        </p:spPr>
        <p:txBody>
          <a:bodyPr wrap="square" rtlCol="0">
            <a:spAutoFit/>
          </a:bodyPr>
          <a:lstStyle/>
          <a:p>
            <a:pPr algn="ctr"/>
            <a:r>
              <a:rPr lang="it-IT" sz="3600" b="1" dirty="0">
                <a:solidFill>
                  <a:srgbClr val="FF0000"/>
                </a:solidFill>
                <a:latin typeface="Times New Roman" panose="02020603050405020304" pitchFamily="18" charset="0"/>
                <a:cs typeface="Times New Roman" panose="02020603050405020304" pitchFamily="18" charset="0"/>
              </a:rPr>
              <a:t>I VALORI DEL PAESAGGIO</a:t>
            </a:r>
          </a:p>
          <a:p>
            <a:endParaRPr lang="it-IT" sz="3600" b="1" dirty="0">
              <a:solidFill>
                <a:schemeClr val="bg1"/>
              </a:solidFill>
              <a:latin typeface="Times New Roman" panose="02020603050405020304" pitchFamily="18" charset="0"/>
              <a:cs typeface="Times New Roman" panose="02020603050405020304" pitchFamily="18" charset="0"/>
            </a:endParaRPr>
          </a:p>
          <a:p>
            <a:pPr algn="ctr"/>
            <a:r>
              <a:rPr lang="it-IT" sz="3600" b="1" dirty="0">
                <a:solidFill>
                  <a:srgbClr val="FFFF00"/>
                </a:solidFill>
                <a:latin typeface="Times New Roman" panose="02020603050405020304" pitchFamily="18" charset="0"/>
                <a:cs typeface="Times New Roman" panose="02020603050405020304" pitchFamily="18" charset="0"/>
              </a:rPr>
              <a:t>Valore eco-funzionale (EF)</a:t>
            </a:r>
          </a:p>
          <a:p>
            <a:endParaRPr lang="it-IT" sz="2600" b="1" dirty="0">
              <a:solidFill>
                <a:srgbClr val="FFFF00"/>
              </a:solidFill>
              <a:latin typeface="Times New Roman" panose="02020603050405020304" pitchFamily="18" charset="0"/>
              <a:cs typeface="Times New Roman" panose="02020603050405020304" pitchFamily="18" charset="0"/>
            </a:endParaRPr>
          </a:p>
          <a:p>
            <a:endParaRPr lang="it-IT" sz="2600" b="1" dirty="0">
              <a:solidFill>
                <a:srgbClr val="FFFF00"/>
              </a:solidFill>
              <a:latin typeface="Times New Roman" panose="02020603050405020304" pitchFamily="18" charset="0"/>
              <a:cs typeface="Times New Roman" panose="02020603050405020304" pitchFamily="18" charset="0"/>
            </a:endParaRPr>
          </a:p>
          <a:p>
            <a:r>
              <a:rPr lang="it-IT" sz="2800" b="1" dirty="0">
                <a:solidFill>
                  <a:schemeClr val="bg1"/>
                </a:solidFill>
                <a:latin typeface="Times New Roman" panose="02020603050405020304" pitchFamily="18" charset="0"/>
                <a:cs typeface="Times New Roman" panose="02020603050405020304" pitchFamily="18" charset="0"/>
              </a:rPr>
              <a:t>È stimabile in base all’</a:t>
            </a:r>
            <a:r>
              <a:rPr lang="it-IT" sz="2800" b="1" dirty="0">
                <a:solidFill>
                  <a:srgbClr val="FFFF00"/>
                </a:solidFill>
                <a:latin typeface="Times New Roman" panose="02020603050405020304" pitchFamily="18" charset="0"/>
                <a:cs typeface="Times New Roman" panose="02020603050405020304" pitchFamily="18" charset="0"/>
              </a:rPr>
              <a:t>efficienza </a:t>
            </a:r>
            <a:r>
              <a:rPr lang="it-IT" sz="2800" b="1" dirty="0">
                <a:solidFill>
                  <a:schemeClr val="bg1"/>
                </a:solidFill>
                <a:latin typeface="Times New Roman" panose="02020603050405020304" pitchFamily="18" charset="0"/>
                <a:cs typeface="Times New Roman" panose="02020603050405020304" pitchFamily="18" charset="0"/>
              </a:rPr>
              <a:t>con cui la porzione</a:t>
            </a:r>
          </a:p>
          <a:p>
            <a:r>
              <a:rPr lang="it-IT" sz="2800" b="1" dirty="0">
                <a:solidFill>
                  <a:schemeClr val="bg1"/>
                </a:solidFill>
                <a:latin typeface="Times New Roman" panose="02020603050405020304" pitchFamily="18" charset="0"/>
                <a:cs typeface="Times New Roman" panose="02020603050405020304" pitchFamily="18" charset="0"/>
              </a:rPr>
              <a:t>paesaggistica in esame riesce a </a:t>
            </a:r>
            <a:r>
              <a:rPr lang="it-IT" sz="2800" b="1" dirty="0">
                <a:solidFill>
                  <a:srgbClr val="FFFF00"/>
                </a:solidFill>
                <a:latin typeface="Times New Roman" panose="02020603050405020304" pitchFamily="18" charset="0"/>
                <a:cs typeface="Times New Roman" panose="02020603050405020304" pitchFamily="18" charset="0"/>
              </a:rPr>
              <a:t>supportare i processi eco-sistemici</a:t>
            </a:r>
            <a:r>
              <a:rPr lang="it-IT" sz="2800" b="1" dirty="0">
                <a:solidFill>
                  <a:schemeClr val="bg1"/>
                </a:solidFill>
                <a:latin typeface="Times New Roman" panose="02020603050405020304" pitchFamily="18" charset="0"/>
                <a:cs typeface="Times New Roman" panose="02020603050405020304" pitchFamily="18" charset="0"/>
              </a:rPr>
              <a:t> che in essa si svolgono, coerentemente con le capacità biologiche, ecologiche ed antropiche espresse. Appare pertanto evidente che, ogni volta che si parlerà di valore funzionale del paesaggio, si dovrà precisare nei confronti di quali processi questa funzionalità è considerata.</a:t>
            </a:r>
            <a:endParaRPr lang="it-IT" sz="2000" b="1" dirty="0">
              <a:solidFill>
                <a:schemeClr val="bg1"/>
              </a:solidFill>
              <a:latin typeface="Times New Roman" panose="02020603050405020304" pitchFamily="18" charset="0"/>
              <a:cs typeface="Times New Roman" panose="02020603050405020304" pitchFamily="18" charset="0"/>
            </a:endParaRPr>
          </a:p>
          <a:p>
            <a:endParaRPr lang="it-IT" sz="1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7180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369813"/>
            <a:ext cx="9144000" cy="6155531"/>
          </a:xfrm>
          <a:prstGeom prst="rect">
            <a:avLst/>
          </a:prstGeom>
          <a:noFill/>
        </p:spPr>
        <p:txBody>
          <a:bodyPr wrap="square" rtlCol="0">
            <a:spAutoFit/>
          </a:bodyPr>
          <a:lstStyle/>
          <a:p>
            <a:pPr algn="ctr"/>
            <a:r>
              <a:rPr lang="it-IT" sz="3000" b="1" dirty="0">
                <a:solidFill>
                  <a:schemeClr val="bg1"/>
                </a:solidFill>
                <a:latin typeface="Times New Roman" panose="02020603050405020304" pitchFamily="18" charset="0"/>
                <a:cs typeface="Times New Roman" panose="02020603050405020304" pitchFamily="18" charset="0"/>
              </a:rPr>
              <a:t>Verso una </a:t>
            </a:r>
            <a:r>
              <a:rPr lang="it-IT" sz="3000" b="1" dirty="0">
                <a:solidFill>
                  <a:srgbClr val="FF0000"/>
                </a:solidFill>
                <a:latin typeface="Times New Roman" panose="02020603050405020304" pitchFamily="18" charset="0"/>
                <a:cs typeface="Times New Roman" panose="02020603050405020304" pitchFamily="18" charset="0"/>
              </a:rPr>
              <a:t>definizione</a:t>
            </a:r>
            <a:r>
              <a:rPr lang="it-IT" sz="3000" b="1" dirty="0">
                <a:solidFill>
                  <a:schemeClr val="bg1"/>
                </a:solidFill>
                <a:latin typeface="Times New Roman" panose="02020603050405020304" pitchFamily="18" charset="0"/>
                <a:cs typeface="Times New Roman" panose="02020603050405020304" pitchFamily="18" charset="0"/>
              </a:rPr>
              <a:t> di </a:t>
            </a:r>
            <a:r>
              <a:rPr lang="it-IT" sz="3000" b="1" dirty="0">
                <a:solidFill>
                  <a:srgbClr val="FFFF00"/>
                </a:solidFill>
                <a:latin typeface="Times New Roman" panose="02020603050405020304" pitchFamily="18" charset="0"/>
                <a:cs typeface="Times New Roman" panose="02020603050405020304" pitchFamily="18" charset="0"/>
              </a:rPr>
              <a:t>Paesaggio</a:t>
            </a:r>
          </a:p>
          <a:p>
            <a:endParaRPr lang="it-IT" sz="2800" b="1" dirty="0">
              <a:solidFill>
                <a:schemeClr val="bg1"/>
              </a:solidFill>
              <a:latin typeface="Times New Roman" panose="02020603050405020304" pitchFamily="18" charset="0"/>
              <a:cs typeface="Times New Roman" panose="02020603050405020304" pitchFamily="18" charset="0"/>
            </a:endParaRP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2800" b="1" dirty="0">
                <a:solidFill>
                  <a:schemeClr val="bg1"/>
                </a:solidFill>
                <a:latin typeface="Times New Roman" panose="02020603050405020304" pitchFamily="18" charset="0"/>
                <a:cs typeface="Times New Roman" panose="02020603050405020304" pitchFamily="18" charset="0"/>
              </a:rPr>
              <a:t>“Porzione di territorio considerata dal punto di vista prospettico o descrittivo, per lo più con un senso affettivo cui può più o meno associarsi anche un’esigenza di ordine artistico ed estetico. Il complesso di elementi caratteristici di una zona determinata (approccio geografico)”</a:t>
            </a: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2800" b="1" dirty="0">
                <a:solidFill>
                  <a:schemeClr val="bg1"/>
                </a:solidFill>
                <a:latin typeface="Times New Roman" panose="02020603050405020304" pitchFamily="18" charset="0"/>
                <a:cs typeface="Times New Roman" panose="02020603050405020304" pitchFamily="18" charset="0"/>
              </a:rPr>
              <a:t>“panorama, vista, veduta; ambiente, territorio”</a:t>
            </a:r>
          </a:p>
          <a:p>
            <a:endParaRPr lang="it-IT" sz="2800" b="1" dirty="0">
              <a:solidFill>
                <a:schemeClr val="bg1"/>
              </a:solidFill>
              <a:latin typeface="Times New Roman" panose="02020603050405020304" pitchFamily="18" charset="0"/>
              <a:cs typeface="Times New Roman" panose="02020603050405020304" pitchFamily="18" charset="0"/>
            </a:endParaRP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2800" b="1" dirty="0">
                <a:solidFill>
                  <a:schemeClr val="bg1"/>
                </a:solidFill>
                <a:latin typeface="Times New Roman" panose="02020603050405020304" pitchFamily="18" charset="0"/>
                <a:cs typeface="Times New Roman" panose="02020603050405020304" pitchFamily="18" charset="0"/>
              </a:rPr>
              <a:t>(Dizionario Devoto Oli, 2006)</a:t>
            </a:r>
          </a:p>
          <a:p>
            <a:endParaRPr lang="it-IT"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57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79249"/>
            <a:ext cx="9144000" cy="6678751"/>
          </a:xfrm>
          <a:prstGeom prst="rect">
            <a:avLst/>
          </a:prstGeom>
          <a:noFill/>
        </p:spPr>
        <p:txBody>
          <a:bodyPr wrap="square" rtlCol="0">
            <a:spAutoFit/>
          </a:bodyPr>
          <a:lstStyle/>
          <a:p>
            <a:pPr algn="ctr"/>
            <a:r>
              <a:rPr lang="it-IT" sz="3200" b="1" dirty="0">
                <a:solidFill>
                  <a:srgbClr val="FFFF00"/>
                </a:solidFill>
                <a:latin typeface="Times New Roman" panose="02020603050405020304" pitchFamily="18" charset="0"/>
                <a:cs typeface="Times New Roman" panose="02020603050405020304" pitchFamily="18" charset="0"/>
              </a:rPr>
              <a:t>Interrelazioni fra le tre visioni</a:t>
            </a: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In Italia si è tratti in inganno dal fatto che, a causa della intricata sovrapposizione storica delle modificazioni le tre categorie interpretative si intersecano e sovrappongono molto spesso.</a:t>
            </a:r>
          </a:p>
          <a:p>
            <a:r>
              <a:rPr lang="it-IT" sz="2000" b="1" dirty="0">
                <a:solidFill>
                  <a:schemeClr val="bg1"/>
                </a:solidFill>
                <a:latin typeface="Times New Roman" panose="02020603050405020304" pitchFamily="18" charset="0"/>
                <a:cs typeface="Times New Roman" panose="02020603050405020304" pitchFamily="18" charset="0"/>
              </a:rPr>
              <a:t>Altrettanto non avviene in altri continenti, ad esempio in America, in cui si assiste ad una separazione più netta tra le tre tipologie </a:t>
            </a:r>
            <a:r>
              <a:rPr lang="it-IT" sz="2000" b="1" dirty="0">
                <a:solidFill>
                  <a:srgbClr val="FFFF00"/>
                </a:solidFill>
                <a:latin typeface="Times New Roman" panose="02020603050405020304" pitchFamily="18" charset="0"/>
                <a:cs typeface="Times New Roman" panose="02020603050405020304" pitchFamily="18" charset="0"/>
              </a:rPr>
              <a:t>EV, ST, EF</a:t>
            </a:r>
          </a:p>
          <a:p>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 </a:t>
            </a:r>
            <a:r>
              <a:rPr lang="it-IT" sz="2000" b="1" dirty="0" err="1">
                <a:solidFill>
                  <a:schemeClr val="bg1"/>
                </a:solidFill>
                <a:latin typeface="Times New Roman" panose="02020603050405020304" pitchFamily="18" charset="0"/>
                <a:cs typeface="Times New Roman" panose="02020603050405020304" pitchFamily="18" charset="0"/>
              </a:rPr>
              <a:t>Grand</a:t>
            </a:r>
            <a:r>
              <a:rPr lang="it-IT" sz="2000" b="1" dirty="0">
                <a:solidFill>
                  <a:schemeClr val="bg1"/>
                </a:solidFill>
                <a:latin typeface="Times New Roman" panose="02020603050405020304" pitchFamily="18" charset="0"/>
                <a:cs typeface="Times New Roman" panose="02020603050405020304" pitchFamily="18" charset="0"/>
              </a:rPr>
              <a:t> Canyon, ARIZONA	 Fort </a:t>
            </a:r>
            <a:r>
              <a:rPr lang="it-IT" sz="2000" b="1" dirty="0" err="1">
                <a:solidFill>
                  <a:schemeClr val="bg1"/>
                </a:solidFill>
                <a:latin typeface="Times New Roman" panose="02020603050405020304" pitchFamily="18" charset="0"/>
                <a:cs typeface="Times New Roman" panose="02020603050405020304" pitchFamily="18" charset="0"/>
              </a:rPr>
              <a:t>Alamo</a:t>
            </a:r>
            <a:r>
              <a:rPr lang="it-IT" sz="2000" b="1" dirty="0">
                <a:solidFill>
                  <a:schemeClr val="bg1"/>
                </a:solidFill>
                <a:latin typeface="Times New Roman" panose="02020603050405020304" pitchFamily="18" charset="0"/>
                <a:cs typeface="Times New Roman" panose="02020603050405020304" pitchFamily="18" charset="0"/>
              </a:rPr>
              <a:t>, San Antonio, TEXAS</a:t>
            </a:r>
          </a:p>
          <a:p>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		   New York</a:t>
            </a:r>
          </a:p>
          <a:p>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772803"/>
            <a:ext cx="2527709" cy="1665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2903" y="2772803"/>
            <a:ext cx="2961344" cy="1665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magine 3">
            <a:extLst>
              <a:ext uri="{FF2B5EF4-FFF2-40B4-BE49-F238E27FC236}">
                <a16:creationId xmlns:a16="http://schemas.microsoft.com/office/drawing/2014/main" id="{9D4FEAE5-4A72-47B8-80C3-BFFC047B3D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2902" y="5199014"/>
            <a:ext cx="2961345" cy="1479738"/>
          </a:xfrm>
          <a:prstGeom prst="rect">
            <a:avLst/>
          </a:prstGeom>
        </p:spPr>
      </p:pic>
    </p:spTree>
    <p:extLst>
      <p:ext uri="{BB962C8B-B14F-4D97-AF65-F5344CB8AC3E}">
        <p14:creationId xmlns:p14="http://schemas.microsoft.com/office/powerpoint/2010/main" val="2523993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04664"/>
            <a:ext cx="9144000" cy="5755422"/>
          </a:xfrm>
          <a:prstGeom prst="rect">
            <a:avLst/>
          </a:prstGeom>
          <a:noFill/>
        </p:spPr>
        <p:txBody>
          <a:bodyPr wrap="square" rtlCol="0">
            <a:spAutoFit/>
          </a:bodyPr>
          <a:lstStyle/>
          <a:p>
            <a:pPr algn="ctr"/>
            <a:r>
              <a:rPr lang="it-IT" sz="3200" b="1" dirty="0">
                <a:solidFill>
                  <a:srgbClr val="FFFF00"/>
                </a:solidFill>
                <a:latin typeface="Times New Roman" panose="02020603050405020304" pitchFamily="18" charset="0"/>
                <a:cs typeface="Times New Roman" panose="02020603050405020304" pitchFamily="18" charset="0"/>
              </a:rPr>
              <a:t>Specificità culturale dei valori</a:t>
            </a:r>
            <a:endParaRPr lang="it-IT" sz="32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Gli studi e le analisi effettuate indicano che:</a:t>
            </a: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le prime due categorie (</a:t>
            </a:r>
            <a:r>
              <a:rPr lang="it-IT" sz="2400" b="1" dirty="0">
                <a:solidFill>
                  <a:srgbClr val="FF0000"/>
                </a:solidFill>
                <a:latin typeface="Times New Roman" panose="02020603050405020304" pitchFamily="18" charset="0"/>
                <a:cs typeface="Times New Roman" panose="02020603050405020304" pitchFamily="18" charset="0"/>
              </a:rPr>
              <a:t>EV</a:t>
            </a:r>
            <a:r>
              <a:rPr lang="it-IT" sz="2400" b="1" dirty="0">
                <a:solidFill>
                  <a:schemeClr val="bg1"/>
                </a:solidFill>
                <a:latin typeface="Times New Roman" panose="02020603050405020304" pitchFamily="18" charset="0"/>
                <a:cs typeface="Times New Roman" panose="02020603050405020304" pitchFamily="18" charset="0"/>
              </a:rPr>
              <a:t> e </a:t>
            </a:r>
            <a:r>
              <a:rPr lang="it-IT" sz="2400" b="1" dirty="0">
                <a:solidFill>
                  <a:srgbClr val="FF0000"/>
                </a:solidFill>
                <a:latin typeface="Times New Roman" panose="02020603050405020304" pitchFamily="18" charset="0"/>
                <a:cs typeface="Times New Roman" panose="02020603050405020304" pitchFamily="18" charset="0"/>
              </a:rPr>
              <a:t>ST</a:t>
            </a:r>
            <a:r>
              <a:rPr lang="it-IT" sz="2400" b="1" dirty="0">
                <a:solidFill>
                  <a:schemeClr val="bg1"/>
                </a:solidFill>
                <a:latin typeface="Times New Roman" panose="02020603050405020304" pitchFamily="18" charset="0"/>
                <a:cs typeface="Times New Roman" panose="02020603050405020304" pitchFamily="18" charset="0"/>
              </a:rPr>
              <a:t>) sono differentemente apprezzabili se l’osservatore è dotato di cultura specifica oppure no.</a:t>
            </a: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La terza (</a:t>
            </a:r>
            <a:r>
              <a:rPr lang="it-IT" sz="2400" b="1" dirty="0">
                <a:solidFill>
                  <a:srgbClr val="FF0000"/>
                </a:solidFill>
                <a:latin typeface="Times New Roman" panose="02020603050405020304" pitchFamily="18" charset="0"/>
                <a:cs typeface="Times New Roman" panose="02020603050405020304" pitchFamily="18" charset="0"/>
              </a:rPr>
              <a:t>EF</a:t>
            </a:r>
            <a:r>
              <a:rPr lang="it-IT" sz="2400" b="1" dirty="0">
                <a:solidFill>
                  <a:schemeClr val="bg1"/>
                </a:solidFill>
                <a:latin typeface="Times New Roman" panose="02020603050405020304" pitchFamily="18" charset="0"/>
                <a:cs typeface="Times New Roman" panose="02020603050405020304" pitchFamily="18" charset="0"/>
              </a:rPr>
              <a:t>) è apprezzabili solo se si è dotati di cultura</a:t>
            </a:r>
          </a:p>
          <a:p>
            <a:r>
              <a:rPr lang="it-IT" sz="2400" b="1" dirty="0">
                <a:solidFill>
                  <a:schemeClr val="bg1"/>
                </a:solidFill>
                <a:latin typeface="Times New Roman" panose="02020603050405020304" pitchFamily="18" charset="0"/>
                <a:cs typeface="Times New Roman" panose="02020603050405020304" pitchFamily="18" charset="0"/>
              </a:rPr>
              <a:t>specifica.</a:t>
            </a: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993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846" y="188640"/>
            <a:ext cx="9144000" cy="6555641"/>
          </a:xfrm>
          <a:prstGeom prst="rect">
            <a:avLst/>
          </a:prstGeom>
          <a:noFill/>
        </p:spPr>
        <p:txBody>
          <a:bodyPr wrap="square" rtlCol="0">
            <a:spAutoFit/>
          </a:bodyPr>
          <a:lstStyle/>
          <a:p>
            <a:pPr algn="ctr"/>
            <a:r>
              <a:rPr lang="it-IT" sz="3200" b="1" dirty="0">
                <a:solidFill>
                  <a:srgbClr val="FFFF00"/>
                </a:solidFill>
                <a:latin typeface="Times New Roman" panose="02020603050405020304" pitchFamily="18" charset="0"/>
                <a:cs typeface="Times New Roman" panose="02020603050405020304" pitchFamily="18" charset="0"/>
              </a:rPr>
              <a:t>Paesaggio</a:t>
            </a:r>
            <a:r>
              <a:rPr lang="it-IT" sz="3200" b="1" dirty="0">
                <a:solidFill>
                  <a:schemeClr val="bg1"/>
                </a:solidFill>
                <a:latin typeface="Times New Roman" panose="02020603050405020304" pitchFamily="18" charset="0"/>
                <a:cs typeface="Times New Roman" panose="02020603050405020304" pitchFamily="18" charset="0"/>
              </a:rPr>
              <a:t>: </a:t>
            </a:r>
            <a:r>
              <a:rPr lang="it-IT" sz="3200" b="1" dirty="0">
                <a:solidFill>
                  <a:srgbClr val="FFFF00"/>
                </a:solidFill>
                <a:latin typeface="Times New Roman" panose="02020603050405020304" pitchFamily="18" charset="0"/>
                <a:cs typeface="Times New Roman" panose="02020603050405020304" pitchFamily="18" charset="0"/>
              </a:rPr>
              <a:t>approccio </a:t>
            </a:r>
            <a:r>
              <a:rPr lang="it-IT" sz="3200" b="1" dirty="0">
                <a:solidFill>
                  <a:srgbClr val="FF0000"/>
                </a:solidFill>
                <a:latin typeface="Times New Roman" panose="02020603050405020304" pitchFamily="18" charset="0"/>
                <a:cs typeface="Times New Roman" panose="02020603050405020304" pitchFamily="18" charset="0"/>
              </a:rPr>
              <a:t>olistico</a:t>
            </a:r>
            <a:r>
              <a:rPr lang="it-IT" sz="3200" b="1" dirty="0">
                <a:solidFill>
                  <a:srgbClr val="FFFF00"/>
                </a:solidFill>
                <a:latin typeface="Times New Roman" panose="02020603050405020304" pitchFamily="18" charset="0"/>
                <a:cs typeface="Times New Roman" panose="02020603050405020304" pitchFamily="18" charset="0"/>
              </a:rPr>
              <a:t> o </a:t>
            </a:r>
            <a:r>
              <a:rPr lang="it-IT" sz="3200" b="1" dirty="0">
                <a:solidFill>
                  <a:srgbClr val="FF0000"/>
                </a:solidFill>
                <a:latin typeface="Times New Roman" panose="02020603050405020304" pitchFamily="18" charset="0"/>
                <a:cs typeface="Times New Roman" panose="02020603050405020304" pitchFamily="18" charset="0"/>
              </a:rPr>
              <a:t>settoriale</a:t>
            </a:r>
          </a:p>
          <a:p>
            <a:endParaRPr lang="it-IT" sz="20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Sebbene la definizione fornita dalla Convenzione offra una visione tendenzialmente olistica del concetto di “paesaggio”, a fronte di un’applicazione</a:t>
            </a:r>
          </a:p>
          <a:p>
            <a:r>
              <a:rPr lang="it-IT" sz="2000" b="1" dirty="0">
                <a:solidFill>
                  <a:schemeClr val="bg1"/>
                </a:solidFill>
                <a:latin typeface="Times New Roman" panose="02020603050405020304" pitchFamily="18" charset="0"/>
                <a:cs typeface="Times New Roman" panose="02020603050405020304" pitchFamily="18" charset="0"/>
              </a:rPr>
              <a:t>fattiva dei principi contenuti nello stesso documento, non sembrerebbe appropriato trattare gli attributi afferenti alle tre categorie descritte (estetico-visuale, storico-testimoniale ed eco-funzionale) in maniera unitaria.</a:t>
            </a:r>
          </a:p>
          <a:p>
            <a:endParaRPr lang="it-IT" b="1" dirty="0">
              <a:solidFill>
                <a:schemeClr val="bg1"/>
              </a:solidFill>
              <a:latin typeface="Times New Roman" panose="02020603050405020304" pitchFamily="18" charset="0"/>
              <a:cs typeface="Times New Roman" panose="02020603050405020304" pitchFamily="18" charset="0"/>
            </a:endParaRPr>
          </a:p>
          <a:p>
            <a:endParaRPr lang="it-IT" b="1" dirty="0">
              <a:solidFill>
                <a:schemeClr val="bg1"/>
              </a:solidFill>
              <a:latin typeface="Times New Roman" panose="02020603050405020304" pitchFamily="18" charset="0"/>
              <a:cs typeface="Times New Roman" panose="02020603050405020304" pitchFamily="18" charset="0"/>
            </a:endParaRPr>
          </a:p>
          <a:p>
            <a:r>
              <a:rPr lang="it-IT" sz="2000" b="1" dirty="0">
                <a:solidFill>
                  <a:schemeClr val="bg1"/>
                </a:solidFill>
                <a:latin typeface="Times New Roman" panose="02020603050405020304" pitchFamily="18" charset="0"/>
                <a:cs typeface="Times New Roman" panose="02020603050405020304" pitchFamily="18" charset="0"/>
              </a:rPr>
              <a:t>Infatti se la </a:t>
            </a:r>
            <a:r>
              <a:rPr lang="it-IT" sz="2000" b="1" dirty="0">
                <a:solidFill>
                  <a:srgbClr val="FFFF00"/>
                </a:solidFill>
                <a:latin typeface="Times New Roman" panose="02020603050405020304" pitchFamily="18" charset="0"/>
                <a:cs typeface="Times New Roman" panose="02020603050405020304" pitchFamily="18" charset="0"/>
              </a:rPr>
              <a:t>vulnerabilità</a:t>
            </a:r>
            <a:r>
              <a:rPr lang="it-IT" sz="2000" b="1" dirty="0">
                <a:solidFill>
                  <a:schemeClr val="bg1"/>
                </a:solidFill>
                <a:latin typeface="Times New Roman" panose="02020603050405020304" pitchFamily="18" charset="0"/>
                <a:cs typeface="Times New Roman" panose="02020603050405020304" pitchFamily="18" charset="0"/>
              </a:rPr>
              <a:t> (intesa come funzione di relazione tra il grado della</a:t>
            </a:r>
          </a:p>
          <a:p>
            <a:r>
              <a:rPr lang="it-IT" sz="2000" b="1" dirty="0">
                <a:solidFill>
                  <a:schemeClr val="bg1"/>
                </a:solidFill>
                <a:latin typeface="Times New Roman" panose="02020603050405020304" pitchFamily="18" charset="0"/>
                <a:cs typeface="Times New Roman" panose="02020603050405020304" pitchFamily="18" charset="0"/>
              </a:rPr>
              <a:t>perturbazione/disturbo apportato, la probabilità che il disturbo si verifichi e</a:t>
            </a:r>
          </a:p>
          <a:p>
            <a:r>
              <a:rPr lang="it-IT" sz="2000" b="1" dirty="0">
                <a:solidFill>
                  <a:schemeClr val="bg1"/>
                </a:solidFill>
                <a:latin typeface="Times New Roman" panose="02020603050405020304" pitchFamily="18" charset="0"/>
                <a:cs typeface="Times New Roman" panose="02020603050405020304" pitchFamily="18" charset="0"/>
              </a:rPr>
              <a:t>l’entità dell’impatto sulla integrità dell’i-esimo bene ambientale) è diversa da un</a:t>
            </a:r>
          </a:p>
          <a:p>
            <a:r>
              <a:rPr lang="it-IT" sz="2000" b="1" dirty="0">
                <a:solidFill>
                  <a:schemeClr val="bg1"/>
                </a:solidFill>
                <a:latin typeface="Times New Roman" panose="02020603050405020304" pitchFamily="18" charset="0"/>
                <a:cs typeface="Times New Roman" panose="02020603050405020304" pitchFamily="18" charset="0"/>
              </a:rPr>
              <a:t>bene all’altro, allora evidentemente diversi e diversamente calibrate dovranno</a:t>
            </a:r>
          </a:p>
          <a:p>
            <a:r>
              <a:rPr lang="it-IT" sz="2000" b="1" dirty="0">
                <a:solidFill>
                  <a:schemeClr val="bg1"/>
                </a:solidFill>
                <a:latin typeface="Times New Roman" panose="02020603050405020304" pitchFamily="18" charset="0"/>
                <a:cs typeface="Times New Roman" panose="02020603050405020304" pitchFamily="18" charset="0"/>
              </a:rPr>
              <a:t>essere le regole mirate al mantenimento di questa integrità.</a:t>
            </a:r>
          </a:p>
          <a:p>
            <a:endParaRPr lang="it-IT" b="1" dirty="0">
              <a:solidFill>
                <a:schemeClr val="bg1"/>
              </a:solidFill>
              <a:latin typeface="Times New Roman" panose="02020603050405020304" pitchFamily="18" charset="0"/>
              <a:cs typeface="Times New Roman" panose="02020603050405020304" pitchFamily="18" charset="0"/>
            </a:endParaRPr>
          </a:p>
          <a:p>
            <a:endParaRPr lang="it-IT" b="1" dirty="0">
              <a:solidFill>
                <a:schemeClr val="bg1"/>
              </a:solidFill>
              <a:latin typeface="Times New Roman" panose="02020603050405020304" pitchFamily="18" charset="0"/>
              <a:cs typeface="Times New Roman" panose="02020603050405020304" pitchFamily="18" charset="0"/>
            </a:endParaRPr>
          </a:p>
          <a:p>
            <a:pPr algn="ctr"/>
            <a:r>
              <a:rPr lang="it-IT" sz="2400" b="1" dirty="0">
                <a:solidFill>
                  <a:srgbClr val="FFFF00"/>
                </a:solidFill>
                <a:latin typeface="Times New Roman" panose="02020603050405020304" pitchFamily="18" charset="0"/>
                <a:cs typeface="Times New Roman" panose="02020603050405020304" pitchFamily="18" charset="0"/>
              </a:rPr>
              <a:t>Le tre tipologie di valori paesaggistici sono </a:t>
            </a:r>
            <a:r>
              <a:rPr lang="it-IT" sz="2400" b="1" dirty="0">
                <a:solidFill>
                  <a:srgbClr val="FF0000"/>
                </a:solidFill>
                <a:latin typeface="Times New Roman" panose="02020603050405020304" pitchFamily="18" charset="0"/>
                <a:cs typeface="Times New Roman" panose="02020603050405020304" pitchFamily="18" charset="0"/>
              </a:rPr>
              <a:t>ANALIZZATE</a:t>
            </a:r>
            <a:r>
              <a:rPr lang="it-IT" sz="2400" b="1" dirty="0">
                <a:solidFill>
                  <a:srgbClr val="FFFF00"/>
                </a:solidFill>
                <a:latin typeface="Times New Roman" panose="02020603050405020304" pitchFamily="18" charset="0"/>
                <a:cs typeface="Times New Roman" panose="02020603050405020304" pitchFamily="18" charset="0"/>
              </a:rPr>
              <a:t>, </a:t>
            </a:r>
            <a:r>
              <a:rPr lang="it-IT" sz="2400" b="1" dirty="0">
                <a:solidFill>
                  <a:srgbClr val="FF0000"/>
                </a:solidFill>
                <a:latin typeface="Times New Roman" panose="02020603050405020304" pitchFamily="18" charset="0"/>
                <a:cs typeface="Times New Roman" panose="02020603050405020304" pitchFamily="18" charset="0"/>
              </a:rPr>
              <a:t>VALUTATE</a:t>
            </a:r>
            <a:r>
              <a:rPr lang="it-IT" sz="2400" b="1" dirty="0">
                <a:solidFill>
                  <a:srgbClr val="FFFF00"/>
                </a:solidFill>
                <a:latin typeface="Times New Roman" panose="02020603050405020304" pitchFamily="18" charset="0"/>
                <a:cs typeface="Times New Roman" panose="02020603050405020304" pitchFamily="18" charset="0"/>
              </a:rPr>
              <a:t> e </a:t>
            </a:r>
            <a:r>
              <a:rPr lang="it-IT" sz="2400" b="1" dirty="0">
                <a:solidFill>
                  <a:srgbClr val="FF0000"/>
                </a:solidFill>
                <a:latin typeface="Times New Roman" panose="02020603050405020304" pitchFamily="18" charset="0"/>
                <a:cs typeface="Times New Roman" panose="02020603050405020304" pitchFamily="18" charset="0"/>
              </a:rPr>
              <a:t>GESTITE</a:t>
            </a:r>
            <a:r>
              <a:rPr lang="it-IT" sz="2400" b="1" dirty="0">
                <a:solidFill>
                  <a:srgbClr val="FFFF00"/>
                </a:solidFill>
                <a:latin typeface="Times New Roman" panose="02020603050405020304" pitchFamily="18" charset="0"/>
                <a:cs typeface="Times New Roman" panose="02020603050405020304" pitchFamily="18" charset="0"/>
              </a:rPr>
              <a:t> </a:t>
            </a:r>
            <a:r>
              <a:rPr lang="it-IT" sz="2400" b="1" i="1" dirty="0">
                <a:solidFill>
                  <a:srgbClr val="FFFF00"/>
                </a:solidFill>
                <a:latin typeface="Times New Roman" panose="02020603050405020304" pitchFamily="18" charset="0"/>
                <a:cs typeface="Times New Roman" panose="02020603050405020304" pitchFamily="18" charset="0"/>
              </a:rPr>
              <a:t>in modo diverso</a:t>
            </a:r>
            <a:r>
              <a:rPr lang="it-IT" sz="2400" b="1" dirty="0">
                <a:solidFill>
                  <a:srgbClr val="FFFF00"/>
                </a:solidFill>
                <a:latin typeface="Times New Roman" panose="02020603050405020304" pitchFamily="18" charset="0"/>
                <a:cs typeface="Times New Roman" panose="02020603050405020304" pitchFamily="18" charset="0"/>
              </a:rPr>
              <a:t> nei diversi documenti di pianificazione ad area vasta</a:t>
            </a:r>
            <a:r>
              <a:rPr lang="it-IT" sz="20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23993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928992" cy="6494085"/>
          </a:xfrm>
          <a:prstGeom prst="rect">
            <a:avLst/>
          </a:prstGeom>
          <a:noFill/>
        </p:spPr>
        <p:txBody>
          <a:bodyPr wrap="square" rtlCol="0">
            <a:spAutoFit/>
          </a:bodyPr>
          <a:lstStyle/>
          <a:p>
            <a:r>
              <a:rPr lang="it-IT" sz="3200" b="1" dirty="0">
                <a:solidFill>
                  <a:srgbClr val="FFFF00"/>
                </a:solidFill>
                <a:latin typeface="Times New Roman" panose="02020603050405020304" pitchFamily="18" charset="0"/>
                <a:cs typeface="Times New Roman" panose="02020603050405020304" pitchFamily="18" charset="0"/>
              </a:rPr>
              <a:t>Sotto il profilo analitico:</a:t>
            </a:r>
          </a:p>
          <a:p>
            <a:endParaRPr lang="it-IT" sz="3200" b="1" dirty="0">
              <a:solidFill>
                <a:srgbClr val="FFFF00"/>
              </a:solidFill>
              <a:latin typeface="Times New Roman" panose="02020603050405020304" pitchFamily="18" charset="0"/>
              <a:cs typeface="Times New Roman" panose="02020603050405020304" pitchFamily="18" charset="0"/>
            </a:endParaRPr>
          </a:p>
          <a:p>
            <a:pPr algn="ctr"/>
            <a:r>
              <a:rPr lang="it-IT" sz="3200" b="1" dirty="0">
                <a:solidFill>
                  <a:schemeClr val="bg1"/>
                </a:solidFill>
                <a:latin typeface="Times New Roman" panose="02020603050405020304" pitchFamily="18" charset="0"/>
                <a:cs typeface="Times New Roman" panose="02020603050405020304" pitchFamily="18" charset="0"/>
              </a:rPr>
              <a:t>-</a:t>
            </a:r>
            <a:r>
              <a:rPr lang="it-IT" sz="3200" b="1" dirty="0">
                <a:solidFill>
                  <a:srgbClr val="FFFF00"/>
                </a:solidFill>
                <a:latin typeface="Times New Roman" panose="02020603050405020304" pitchFamily="18" charset="0"/>
                <a:cs typeface="Times New Roman" panose="02020603050405020304" pitchFamily="18" charset="0"/>
              </a:rPr>
              <a:t> Valori estetico-visuali</a:t>
            </a:r>
          </a:p>
          <a:p>
            <a:endParaRPr lang="it-IT" sz="2800" b="1" dirty="0">
              <a:solidFill>
                <a:schemeClr val="bg1"/>
              </a:solidFill>
              <a:latin typeface="Times New Roman" panose="02020603050405020304" pitchFamily="18" charset="0"/>
              <a:cs typeface="Times New Roman" panose="02020603050405020304" pitchFamily="18" charset="0"/>
            </a:endParaRP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•Analisi più qualitative che</a:t>
            </a:r>
          </a:p>
          <a:p>
            <a:r>
              <a:rPr lang="it-IT" sz="2400" b="1" dirty="0">
                <a:solidFill>
                  <a:schemeClr val="bg1"/>
                </a:solidFill>
                <a:latin typeface="Times New Roman" panose="02020603050405020304" pitchFamily="18" charset="0"/>
                <a:cs typeface="Times New Roman" panose="02020603050405020304" pitchFamily="18" charset="0"/>
              </a:rPr>
              <a:t>quantitative, raramente si</a:t>
            </a:r>
          </a:p>
          <a:p>
            <a:r>
              <a:rPr lang="it-IT" sz="2400" b="1" dirty="0">
                <a:solidFill>
                  <a:schemeClr val="bg1"/>
                </a:solidFill>
                <a:latin typeface="Times New Roman" panose="02020603050405020304" pitchFamily="18" charset="0"/>
                <a:cs typeface="Times New Roman" panose="02020603050405020304" pitchFamily="18" charset="0"/>
              </a:rPr>
              <a:t>ricorre all’uso di indici (ad</a:t>
            </a:r>
          </a:p>
          <a:p>
            <a:r>
              <a:rPr lang="it-IT" sz="2400" b="1" dirty="0">
                <a:solidFill>
                  <a:schemeClr val="bg1"/>
                </a:solidFill>
                <a:latin typeface="Times New Roman" panose="02020603050405020304" pitchFamily="18" charset="0"/>
                <a:cs typeface="Times New Roman" panose="02020603050405020304" pitchFamily="18" charset="0"/>
              </a:rPr>
              <a:t>esempio: analisi di</a:t>
            </a:r>
          </a:p>
          <a:p>
            <a:r>
              <a:rPr lang="it-IT" sz="2400" b="1" dirty="0">
                <a:solidFill>
                  <a:schemeClr val="bg1"/>
                </a:solidFill>
                <a:latin typeface="Times New Roman" panose="02020603050405020304" pitchFamily="18" charset="0"/>
                <a:cs typeface="Times New Roman" panose="02020603050405020304" pitchFamily="18" charset="0"/>
              </a:rPr>
              <a:t>inter-visibilità) ….</a:t>
            </a: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•Scala di progetto: </a:t>
            </a:r>
            <a:r>
              <a:rPr lang="it-IT" sz="2400" b="1" dirty="0">
                <a:solidFill>
                  <a:srgbClr val="FFFF00"/>
                </a:solidFill>
                <a:latin typeface="Times New Roman" panose="02020603050405020304" pitchFamily="18" charset="0"/>
                <a:cs typeface="Times New Roman" panose="02020603050405020304" pitchFamily="18" charset="0"/>
              </a:rPr>
              <a:t>scala variabile</a:t>
            </a: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993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87025"/>
            <a:ext cx="9144000" cy="5878532"/>
          </a:xfrm>
          <a:prstGeom prst="rect">
            <a:avLst/>
          </a:prstGeom>
          <a:noFill/>
        </p:spPr>
        <p:txBody>
          <a:bodyPr wrap="square" rtlCol="0">
            <a:spAutoFit/>
          </a:bodyPr>
          <a:lstStyle/>
          <a:p>
            <a:pPr algn="ctr"/>
            <a:r>
              <a:rPr lang="it-IT" sz="3200" b="1" dirty="0">
                <a:solidFill>
                  <a:schemeClr val="bg1"/>
                </a:solidFill>
                <a:latin typeface="Times New Roman" panose="02020603050405020304" pitchFamily="18" charset="0"/>
                <a:cs typeface="Times New Roman" panose="02020603050405020304" pitchFamily="18" charset="0"/>
              </a:rPr>
              <a:t>-</a:t>
            </a:r>
            <a:r>
              <a:rPr lang="it-IT" sz="3200" b="1" dirty="0">
                <a:solidFill>
                  <a:srgbClr val="FFFF00"/>
                </a:solidFill>
                <a:latin typeface="Times New Roman" panose="02020603050405020304" pitchFamily="18" charset="0"/>
                <a:cs typeface="Times New Roman" panose="02020603050405020304" pitchFamily="18" charset="0"/>
              </a:rPr>
              <a:t> Valori storico-testimoniali</a:t>
            </a:r>
          </a:p>
          <a:p>
            <a:endParaRPr lang="it-IT" sz="2800" b="1" dirty="0">
              <a:solidFill>
                <a:schemeClr val="bg1"/>
              </a:solidFill>
              <a:latin typeface="Times New Roman" panose="02020603050405020304" pitchFamily="18" charset="0"/>
              <a:cs typeface="Times New Roman" panose="02020603050405020304" pitchFamily="18" charset="0"/>
            </a:endParaRP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•Analisi di tipo più</a:t>
            </a:r>
          </a:p>
          <a:p>
            <a:r>
              <a:rPr lang="it-IT" sz="2400" b="1" dirty="0">
                <a:solidFill>
                  <a:schemeClr val="bg1"/>
                </a:solidFill>
                <a:latin typeface="Times New Roman" panose="02020603050405020304" pitchFamily="18" charset="0"/>
                <a:cs typeface="Times New Roman" panose="02020603050405020304" pitchFamily="18" charset="0"/>
              </a:rPr>
              <a:t>qualitativo che quantitativo</a:t>
            </a: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 Scala di progetto: </a:t>
            </a:r>
            <a:r>
              <a:rPr lang="it-IT" sz="2400" b="1" dirty="0">
                <a:solidFill>
                  <a:srgbClr val="FFFF00"/>
                </a:solidFill>
                <a:latin typeface="Times New Roman" panose="02020603050405020304" pitchFamily="18" charset="0"/>
                <a:cs typeface="Times New Roman" panose="02020603050405020304" pitchFamily="18" charset="0"/>
              </a:rPr>
              <a:t>scala variabile</a:t>
            </a:r>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Vengono rappresentati sia elementi</a:t>
            </a:r>
          </a:p>
          <a:p>
            <a:r>
              <a:rPr lang="it-IT" sz="2400" b="1" dirty="0">
                <a:solidFill>
                  <a:schemeClr val="bg1"/>
                </a:solidFill>
                <a:latin typeface="Times New Roman" panose="02020603050405020304" pitchFamily="18" charset="0"/>
                <a:cs typeface="Times New Roman" panose="02020603050405020304" pitchFamily="18" charset="0"/>
              </a:rPr>
              <a:t>puntuali che superfici più estese</a:t>
            </a:r>
          </a:p>
          <a:p>
            <a:r>
              <a:rPr lang="it-IT" sz="2400" b="1" dirty="0">
                <a:solidFill>
                  <a:schemeClr val="bg1"/>
                </a:solidFill>
                <a:latin typeface="Times New Roman" panose="02020603050405020304" pitchFamily="18" charset="0"/>
                <a:cs typeface="Times New Roman" panose="02020603050405020304" pitchFamily="18" charset="0"/>
              </a:rPr>
              <a:t>(es. paesaggio agrario, urbano ….)</a:t>
            </a: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993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04664"/>
            <a:ext cx="9144000" cy="6247864"/>
          </a:xfrm>
          <a:prstGeom prst="rect">
            <a:avLst/>
          </a:prstGeom>
          <a:noFill/>
        </p:spPr>
        <p:txBody>
          <a:bodyPr wrap="square" rtlCol="0">
            <a:spAutoFit/>
          </a:bodyPr>
          <a:lstStyle/>
          <a:p>
            <a:pPr algn="ctr"/>
            <a:r>
              <a:rPr lang="it-IT" sz="3200" b="1" dirty="0">
                <a:solidFill>
                  <a:schemeClr val="bg1"/>
                </a:solidFill>
                <a:latin typeface="Times New Roman" panose="02020603050405020304" pitchFamily="18" charset="0"/>
                <a:cs typeface="Times New Roman" panose="02020603050405020304" pitchFamily="18" charset="0"/>
              </a:rPr>
              <a:t>-</a:t>
            </a:r>
            <a:r>
              <a:rPr lang="it-IT" sz="3200" b="1" dirty="0">
                <a:solidFill>
                  <a:srgbClr val="FFFF00"/>
                </a:solidFill>
                <a:latin typeface="Times New Roman" panose="02020603050405020304" pitchFamily="18" charset="0"/>
                <a:cs typeface="Times New Roman" panose="02020603050405020304" pitchFamily="18" charset="0"/>
              </a:rPr>
              <a:t> Valori eco-funzionali</a:t>
            </a:r>
          </a:p>
          <a:p>
            <a:endParaRPr lang="it-IT" sz="28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 Analisi basate su</a:t>
            </a:r>
          </a:p>
          <a:p>
            <a:r>
              <a:rPr lang="it-IT" sz="2400" b="1" dirty="0">
                <a:solidFill>
                  <a:schemeClr val="bg1"/>
                </a:solidFill>
                <a:latin typeface="Times New Roman" panose="02020603050405020304" pitchFamily="18" charset="0"/>
                <a:cs typeface="Times New Roman" panose="02020603050405020304" pitchFamily="18" charset="0"/>
              </a:rPr>
              <a:t>parametri quantitativi,</a:t>
            </a:r>
          </a:p>
          <a:p>
            <a:r>
              <a:rPr lang="it-IT" sz="2400" b="1" dirty="0">
                <a:solidFill>
                  <a:schemeClr val="bg1"/>
                </a:solidFill>
                <a:latin typeface="Times New Roman" panose="02020603050405020304" pitchFamily="18" charset="0"/>
                <a:cs typeface="Times New Roman" panose="02020603050405020304" pitchFamily="18" charset="0"/>
              </a:rPr>
              <a:t>indici.</a:t>
            </a: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 Scala di progetto: </a:t>
            </a:r>
            <a:r>
              <a:rPr lang="it-IT" sz="2400" b="1" dirty="0">
                <a:solidFill>
                  <a:srgbClr val="FFFF00"/>
                </a:solidFill>
                <a:latin typeface="Times New Roman" panose="02020603050405020304" pitchFamily="18" charset="0"/>
                <a:cs typeface="Times New Roman" panose="02020603050405020304" pitchFamily="18" charset="0"/>
              </a:rPr>
              <a:t>scala generalmente vasta</a:t>
            </a:r>
          </a:p>
          <a:p>
            <a:r>
              <a:rPr lang="it-IT" sz="2400" b="1" dirty="0">
                <a:solidFill>
                  <a:schemeClr val="bg1"/>
                </a:solidFill>
                <a:latin typeface="Times New Roman" panose="02020603050405020304" pitchFamily="18" charset="0"/>
                <a:cs typeface="Times New Roman" panose="02020603050405020304" pitchFamily="18" charset="0"/>
              </a:rPr>
              <a:t>(territoriale)</a:t>
            </a:r>
          </a:p>
          <a:p>
            <a:endParaRPr lang="it-IT" sz="2400" dirty="0">
              <a:latin typeface="Times New Roman" panose="02020603050405020304" pitchFamily="18" charset="0"/>
              <a:cs typeface="Times New Roman" panose="02020603050405020304" pitchFamily="18" charset="0"/>
            </a:endParaRPr>
          </a:p>
          <a:p>
            <a:endParaRPr lang="it-IT" sz="2400" dirty="0">
              <a:latin typeface="Times New Roman" panose="02020603050405020304" pitchFamily="18" charset="0"/>
              <a:cs typeface="Times New Roman" panose="02020603050405020304" pitchFamily="18" charset="0"/>
            </a:endParaRPr>
          </a:p>
          <a:p>
            <a:pPr algn="ctr"/>
            <a:r>
              <a:rPr lang="it-IT" sz="2400" b="1" dirty="0">
                <a:solidFill>
                  <a:schemeClr val="bg1"/>
                </a:solidFill>
                <a:latin typeface="Times New Roman" panose="02020603050405020304" pitchFamily="18" charset="0"/>
                <a:cs typeface="Times New Roman" panose="02020603050405020304" pitchFamily="18" charset="0"/>
              </a:rPr>
              <a:t>N.B. </a:t>
            </a:r>
            <a:r>
              <a:rPr lang="it-IT" sz="2400" b="1" dirty="0">
                <a:solidFill>
                  <a:srgbClr val="FFFF00"/>
                </a:solidFill>
                <a:latin typeface="Times New Roman" panose="02020603050405020304" pitchFamily="18" charset="0"/>
                <a:cs typeface="Times New Roman" panose="02020603050405020304" pitchFamily="18" charset="0"/>
              </a:rPr>
              <a:t>Necessità di attenta analisi, valutazione, scelta degli strumenti di intervento e «</a:t>
            </a:r>
            <a:r>
              <a:rPr lang="it-IT" sz="2400" b="1" dirty="0">
                <a:solidFill>
                  <a:srgbClr val="FF0000"/>
                </a:solidFill>
                <a:latin typeface="Times New Roman" panose="02020603050405020304" pitchFamily="18" charset="0"/>
                <a:cs typeface="Times New Roman" panose="02020603050405020304" pitchFamily="18" charset="0"/>
              </a:rPr>
              <a:t>controllo attivo</a:t>
            </a:r>
            <a:r>
              <a:rPr lang="it-IT" sz="2400" b="1" dirty="0">
                <a:solidFill>
                  <a:srgbClr val="FFFF00"/>
                </a:solidFill>
                <a:latin typeface="Times New Roman" panose="02020603050405020304" pitchFamily="18" charset="0"/>
                <a:cs typeface="Times New Roman" panose="02020603050405020304" pitchFamily="18" charset="0"/>
              </a:rPr>
              <a:t>» delle azioni sul paesaggio ad ogni livello e scala</a:t>
            </a:r>
          </a:p>
          <a:p>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993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332656"/>
            <a:ext cx="8928992" cy="6093976"/>
          </a:xfrm>
          <a:prstGeom prst="rect">
            <a:avLst/>
          </a:prstGeom>
          <a:noFill/>
        </p:spPr>
        <p:txBody>
          <a:bodyPr wrap="square" rtlCol="0">
            <a:spAutoFit/>
          </a:bodyPr>
          <a:lstStyle/>
          <a:p>
            <a:endParaRPr lang="it-IT" sz="2000" b="1" dirty="0">
              <a:solidFill>
                <a:schemeClr val="bg1"/>
              </a:solidFill>
              <a:latin typeface="Times New Roman" panose="02020603050405020304" pitchFamily="18" charset="0"/>
              <a:cs typeface="Times New Roman" panose="02020603050405020304" pitchFamily="18" charset="0"/>
            </a:endParaRPr>
          </a:p>
          <a:p>
            <a:pPr algn="ctr"/>
            <a:r>
              <a:rPr lang="it-IT" sz="3000" b="1" dirty="0">
                <a:solidFill>
                  <a:srgbClr val="FF0000"/>
                </a:solidFill>
                <a:latin typeface="Times New Roman" panose="02020603050405020304" pitchFamily="18" charset="0"/>
                <a:cs typeface="Times New Roman" panose="02020603050405020304" pitchFamily="18" charset="0"/>
              </a:rPr>
              <a:t>PAESAGGIO</a:t>
            </a:r>
            <a:r>
              <a:rPr lang="it-IT" sz="3000" b="1" dirty="0">
                <a:solidFill>
                  <a:schemeClr val="bg1"/>
                </a:solidFill>
                <a:latin typeface="Times New Roman" panose="02020603050405020304" pitchFamily="18" charset="0"/>
                <a:cs typeface="Times New Roman" panose="02020603050405020304" pitchFamily="18" charset="0"/>
              </a:rPr>
              <a:t> </a:t>
            </a:r>
            <a:r>
              <a:rPr lang="it-IT" sz="3000" b="1" dirty="0">
                <a:solidFill>
                  <a:srgbClr val="FFFF00"/>
                </a:solidFill>
                <a:latin typeface="Times New Roman" panose="02020603050405020304" pitchFamily="18" charset="0"/>
                <a:cs typeface="Times New Roman" panose="02020603050405020304" pitchFamily="18" charset="0"/>
              </a:rPr>
              <a:t>-</a:t>
            </a:r>
            <a:r>
              <a:rPr lang="it-IT" sz="3000" b="1" dirty="0">
                <a:solidFill>
                  <a:schemeClr val="bg1"/>
                </a:solidFill>
                <a:latin typeface="Times New Roman" panose="02020603050405020304" pitchFamily="18" charset="0"/>
                <a:cs typeface="Times New Roman" panose="02020603050405020304" pitchFamily="18" charset="0"/>
              </a:rPr>
              <a:t> ancora una definizione </a:t>
            </a:r>
            <a:r>
              <a:rPr lang="it-IT" sz="3000" b="1" dirty="0">
                <a:solidFill>
                  <a:srgbClr val="FFFF00"/>
                </a:solidFill>
                <a:latin typeface="Times New Roman" panose="02020603050405020304" pitchFamily="18" charset="0"/>
                <a:cs typeface="Times New Roman" panose="02020603050405020304" pitchFamily="18" charset="0"/>
              </a:rPr>
              <a:t>-</a:t>
            </a: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it-IT" sz="2400" b="1" dirty="0">
                <a:solidFill>
                  <a:schemeClr val="bg1"/>
                </a:solidFill>
                <a:latin typeface="Times New Roman" panose="02020603050405020304" pitchFamily="18" charset="0"/>
                <a:cs typeface="Times New Roman" panose="02020603050405020304" pitchFamily="18" charset="0"/>
              </a:rPr>
              <a:t> </a:t>
            </a:r>
            <a:r>
              <a:rPr lang="it-IT" sz="2400" b="1" dirty="0">
                <a:solidFill>
                  <a:srgbClr val="FFFF00"/>
                </a:solidFill>
                <a:latin typeface="Times New Roman" panose="02020603050405020304" pitchFamily="18" charset="0"/>
                <a:cs typeface="Times New Roman" panose="02020603050405020304" pitchFamily="18" charset="0"/>
              </a:rPr>
              <a:t>Sintesi crono-spaziale tangibile </a:t>
            </a:r>
            <a:r>
              <a:rPr lang="it-IT" sz="2400" b="1" dirty="0">
                <a:solidFill>
                  <a:schemeClr val="bg1"/>
                </a:solidFill>
                <a:latin typeface="Times New Roman" panose="02020603050405020304" pitchFamily="18" charset="0"/>
                <a:cs typeface="Times New Roman" panose="02020603050405020304" pitchFamily="18" charset="0"/>
              </a:rPr>
              <a:t>(dimensione fisica) del rapporto uomo-ambiente (dimensione osmotico/relazionale)</a:t>
            </a:r>
          </a:p>
          <a:p>
            <a:endParaRPr lang="it-IT" sz="3000" b="1" dirty="0">
              <a:solidFill>
                <a:schemeClr val="bg1"/>
              </a:solidFill>
              <a:latin typeface="Times New Roman" panose="02020603050405020304" pitchFamily="18" charset="0"/>
              <a:cs typeface="Times New Roman" panose="02020603050405020304" pitchFamily="18" charset="0"/>
            </a:endParaRPr>
          </a:p>
          <a:p>
            <a:endParaRPr lang="it-IT" sz="3000" b="1" dirty="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it-IT" sz="2400" b="1" dirty="0">
                <a:solidFill>
                  <a:schemeClr val="bg1"/>
                </a:solidFill>
                <a:latin typeface="Times New Roman" panose="02020603050405020304" pitchFamily="18" charset="0"/>
                <a:cs typeface="Times New Roman" panose="02020603050405020304" pitchFamily="18" charset="0"/>
              </a:rPr>
              <a:t> «</a:t>
            </a:r>
            <a:r>
              <a:rPr lang="it-IT" sz="2400" b="1" dirty="0">
                <a:solidFill>
                  <a:srgbClr val="FFFF00"/>
                </a:solidFill>
                <a:latin typeface="Times New Roman" panose="02020603050405020304" pitchFamily="18" charset="0"/>
                <a:cs typeface="Times New Roman" panose="02020603050405020304" pitchFamily="18" charset="0"/>
              </a:rPr>
              <a:t>Il paesaggio è un discorso pieno: basta saperlo ascoltare,</a:t>
            </a:r>
          </a:p>
          <a:p>
            <a:r>
              <a:rPr lang="it-IT" sz="2400" b="1" dirty="0">
                <a:solidFill>
                  <a:srgbClr val="FFFF00"/>
                </a:solidFill>
                <a:latin typeface="Times New Roman" panose="02020603050405020304" pitchFamily="18" charset="0"/>
                <a:cs typeface="Times New Roman" panose="02020603050405020304" pitchFamily="18" charset="0"/>
              </a:rPr>
              <a:t>disponendo dei mezzi e dei codici adeguati</a:t>
            </a:r>
            <a:r>
              <a:rPr lang="it-IT" sz="2400" b="1" dirty="0">
                <a:solidFill>
                  <a:schemeClr val="bg1"/>
                </a:solidFill>
                <a:latin typeface="Times New Roman" panose="02020603050405020304" pitchFamily="18" charset="0"/>
                <a:cs typeface="Times New Roman" panose="02020603050405020304" pitchFamily="18" charset="0"/>
              </a:rPr>
              <a:t>»  (… </a:t>
            </a:r>
            <a:r>
              <a:rPr lang="it-IT" sz="2400" b="1" dirty="0">
                <a:solidFill>
                  <a:srgbClr val="FFFF00"/>
                </a:solidFill>
                <a:latin typeface="Times New Roman" panose="02020603050405020304" pitchFamily="18" charset="0"/>
                <a:cs typeface="Times New Roman" panose="02020603050405020304" pitchFamily="18" charset="0"/>
              </a:rPr>
              <a:t>N.B.</a:t>
            </a:r>
            <a:r>
              <a:rPr lang="it-IT" sz="2400" b="1" dirty="0">
                <a:solidFill>
                  <a:schemeClr val="bg1"/>
                </a:solidFill>
                <a:latin typeface="Times New Roman" panose="02020603050405020304" pitchFamily="18" charset="0"/>
                <a:cs typeface="Times New Roman" panose="02020603050405020304" pitchFamily="18" charset="0"/>
              </a:rPr>
              <a:t> percezione e interpretazione del paesaggio/i e delle relazioni tra i suoi elementi in condizioni di dinamica intertemporale)</a:t>
            </a:r>
            <a:endParaRPr lang="it-IT" sz="2800" b="1" dirty="0">
              <a:solidFill>
                <a:schemeClr val="bg1"/>
              </a:solidFill>
              <a:latin typeface="Times New Roman" panose="02020603050405020304" pitchFamily="18" charset="0"/>
              <a:cs typeface="Times New Roman" panose="02020603050405020304" pitchFamily="18" charset="0"/>
            </a:endParaRPr>
          </a:p>
          <a:p>
            <a:endParaRPr lang="it-IT" sz="40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(Eugenio Turri, </a:t>
            </a:r>
            <a:r>
              <a:rPr lang="it-IT" sz="2400" b="1" i="1" dirty="0">
                <a:solidFill>
                  <a:srgbClr val="FFFF00"/>
                </a:solidFill>
                <a:latin typeface="Times New Roman" panose="02020603050405020304" pitchFamily="18" charset="0"/>
                <a:cs typeface="Times New Roman" panose="02020603050405020304" pitchFamily="18" charset="0"/>
              </a:rPr>
              <a:t>Antropologia del paesaggio</a:t>
            </a:r>
            <a:r>
              <a:rPr lang="it-IT" sz="2400" b="1" dirty="0">
                <a:solidFill>
                  <a:schemeClr val="bg1"/>
                </a:solidFill>
                <a:latin typeface="Times New Roman" panose="02020603050405020304" pitchFamily="18" charset="0"/>
                <a:cs typeface="Times New Roman" panose="02020603050405020304" pitchFamily="18" charset="0"/>
              </a:rPr>
              <a:t>, Milano, 1974., p. 10)</a:t>
            </a:r>
          </a:p>
          <a:p>
            <a:endParaRPr lang="it-IT"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2806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88640"/>
            <a:ext cx="8856984" cy="6494085"/>
          </a:xfrm>
          <a:prstGeom prst="rect">
            <a:avLst/>
          </a:prstGeom>
          <a:noFill/>
        </p:spPr>
        <p:txBody>
          <a:bodyPr wrap="square" rtlCol="0">
            <a:spAutoFit/>
          </a:bodyPr>
          <a:lstStyle/>
          <a:p>
            <a:endParaRPr lang="it-IT" b="1" dirty="0">
              <a:solidFill>
                <a:schemeClr val="bg1"/>
              </a:solidFill>
              <a:latin typeface="Times New Roman" panose="02020603050405020304" pitchFamily="18" charset="0"/>
              <a:cs typeface="Times New Roman" panose="02020603050405020304" pitchFamily="18" charset="0"/>
            </a:endParaRPr>
          </a:p>
          <a:p>
            <a:pPr algn="ctr"/>
            <a:r>
              <a:rPr lang="it-IT" sz="2800" b="1" dirty="0">
                <a:solidFill>
                  <a:srgbClr val="FF0000"/>
                </a:solidFill>
                <a:latin typeface="Times New Roman" panose="02020603050405020304" pitchFamily="18" charset="0"/>
                <a:cs typeface="Times New Roman" panose="02020603050405020304" pitchFamily="18" charset="0"/>
              </a:rPr>
              <a:t>PAESAGGIO</a:t>
            </a:r>
            <a:r>
              <a:rPr lang="it-IT" sz="2800" b="1" dirty="0">
                <a:solidFill>
                  <a:srgbClr val="FFC000"/>
                </a:solidFill>
                <a:latin typeface="Times New Roman" panose="02020603050405020304" pitchFamily="18" charset="0"/>
                <a:cs typeface="Times New Roman" panose="02020603050405020304" pitchFamily="18" charset="0"/>
              </a:rPr>
              <a:t> </a:t>
            </a:r>
            <a:r>
              <a:rPr lang="it-IT" sz="2800" b="1" dirty="0">
                <a:solidFill>
                  <a:schemeClr val="bg1"/>
                </a:solidFill>
                <a:latin typeface="Times New Roman" panose="02020603050405020304" pitchFamily="18" charset="0"/>
                <a:cs typeface="Times New Roman" panose="02020603050405020304" pitchFamily="18" charset="0"/>
              </a:rPr>
              <a:t>= (</a:t>
            </a:r>
            <a:r>
              <a:rPr lang="it-IT" sz="2800" b="1" dirty="0">
                <a:solidFill>
                  <a:srgbClr val="FF0000"/>
                </a:solidFill>
                <a:latin typeface="Times New Roman" panose="02020603050405020304" pitchFamily="18" charset="0"/>
                <a:cs typeface="Times New Roman" panose="02020603050405020304" pitchFamily="18" charset="0"/>
              </a:rPr>
              <a:t>FORMA </a:t>
            </a:r>
            <a:r>
              <a:rPr lang="it-IT" sz="2800" b="1" dirty="0">
                <a:solidFill>
                  <a:schemeClr val="bg1"/>
                </a:solidFill>
                <a:latin typeface="Times New Roman" panose="02020603050405020304" pitchFamily="18" charset="0"/>
                <a:cs typeface="Times New Roman" panose="02020603050405020304" pitchFamily="18" charset="0"/>
              </a:rPr>
              <a:t>+</a:t>
            </a:r>
            <a:r>
              <a:rPr lang="it-IT" sz="2800" b="1" dirty="0">
                <a:solidFill>
                  <a:srgbClr val="FFC000"/>
                </a:solidFill>
                <a:latin typeface="Times New Roman" panose="02020603050405020304" pitchFamily="18" charset="0"/>
                <a:cs typeface="Times New Roman" panose="02020603050405020304" pitchFamily="18" charset="0"/>
              </a:rPr>
              <a:t> </a:t>
            </a:r>
            <a:r>
              <a:rPr lang="it-IT" sz="2800" b="1" dirty="0">
                <a:solidFill>
                  <a:srgbClr val="FF0000"/>
                </a:solidFill>
                <a:latin typeface="Times New Roman" panose="02020603050405020304" pitchFamily="18" charset="0"/>
                <a:cs typeface="Times New Roman" panose="02020603050405020304" pitchFamily="18" charset="0"/>
              </a:rPr>
              <a:t>FUNZIONE</a:t>
            </a:r>
            <a:r>
              <a:rPr lang="it-IT" sz="2800" b="1" dirty="0">
                <a:solidFill>
                  <a:schemeClr val="bg1"/>
                </a:solidFill>
                <a:latin typeface="Times New Roman" panose="02020603050405020304" pitchFamily="18" charset="0"/>
                <a:cs typeface="Times New Roman" panose="02020603050405020304" pitchFamily="18" charset="0"/>
              </a:rPr>
              <a:t>) *</a:t>
            </a:r>
            <a:r>
              <a:rPr lang="it-IT" sz="2800" b="1" dirty="0">
                <a:solidFill>
                  <a:srgbClr val="FFC000"/>
                </a:solidFill>
                <a:latin typeface="Times New Roman" panose="02020603050405020304" pitchFamily="18" charset="0"/>
                <a:cs typeface="Times New Roman" panose="02020603050405020304" pitchFamily="18" charset="0"/>
              </a:rPr>
              <a:t> </a:t>
            </a:r>
            <a:r>
              <a:rPr lang="it-IT" sz="2800" b="1" dirty="0">
                <a:solidFill>
                  <a:srgbClr val="FF0000"/>
                </a:solidFill>
                <a:latin typeface="Times New Roman" panose="02020603050405020304" pitchFamily="18" charset="0"/>
                <a:cs typeface="Times New Roman" panose="02020603050405020304" pitchFamily="18" charset="0"/>
              </a:rPr>
              <a:t>VALORE</a:t>
            </a:r>
          </a:p>
          <a:p>
            <a:pPr algn="ctr"/>
            <a:endParaRPr lang="it-IT" sz="2400" b="1" dirty="0">
              <a:solidFill>
                <a:schemeClr val="bg1"/>
              </a:solidFill>
              <a:latin typeface="Times New Roman" panose="02020603050405020304" pitchFamily="18" charset="0"/>
              <a:cs typeface="Times New Roman" panose="02020603050405020304" pitchFamily="18" charset="0"/>
            </a:endParaRPr>
          </a:p>
          <a:p>
            <a:pPr algn="ctr"/>
            <a:r>
              <a:rPr lang="it-IT" sz="2400" b="1" dirty="0">
                <a:solidFill>
                  <a:schemeClr val="bg1"/>
                </a:solidFill>
                <a:latin typeface="Times New Roman" panose="02020603050405020304" pitchFamily="18" charset="0"/>
                <a:cs typeface="Times New Roman" panose="02020603050405020304" pitchFamily="18" charset="0"/>
              </a:rPr>
              <a:t>(estetico, economico, sociale, ambientale ….)</a:t>
            </a:r>
          </a:p>
          <a:p>
            <a:pPr algn="ctr"/>
            <a:endParaRPr lang="it-IT" sz="2400" b="1" dirty="0">
              <a:solidFill>
                <a:schemeClr val="bg1"/>
              </a:solidFill>
              <a:latin typeface="Times New Roman" panose="02020603050405020304" pitchFamily="18" charset="0"/>
              <a:cs typeface="Times New Roman" panose="02020603050405020304" pitchFamily="18" charset="0"/>
            </a:endParaRPr>
          </a:p>
          <a:p>
            <a:pPr algn="ctr"/>
            <a:endParaRPr lang="it-IT" sz="2400" b="1" dirty="0">
              <a:solidFill>
                <a:schemeClr val="bg1"/>
              </a:solidFill>
              <a:latin typeface="Times New Roman" panose="02020603050405020304" pitchFamily="18" charset="0"/>
              <a:cs typeface="Times New Roman" panose="02020603050405020304" pitchFamily="18" charset="0"/>
            </a:endParaRPr>
          </a:p>
          <a:p>
            <a:pPr algn="ctr"/>
            <a:r>
              <a:rPr lang="it-IT" sz="2400" b="1" dirty="0">
                <a:solidFill>
                  <a:srgbClr val="FFFF00"/>
                </a:solidFill>
                <a:latin typeface="Times New Roman" panose="02020603050405020304" pitchFamily="18" charset="0"/>
                <a:cs typeface="Times New Roman" panose="02020603050405020304" pitchFamily="18" charset="0"/>
              </a:rPr>
              <a:t>N.B.</a:t>
            </a:r>
            <a:r>
              <a:rPr lang="it-IT" sz="2400" b="1" dirty="0">
                <a:solidFill>
                  <a:schemeClr val="bg1"/>
                </a:solidFill>
                <a:latin typeface="Times New Roman" panose="02020603050405020304" pitchFamily="18" charset="0"/>
                <a:cs typeface="Times New Roman" panose="02020603050405020304" pitchFamily="18" charset="0"/>
              </a:rPr>
              <a:t>  paesaggio agrario ≠ agricolo ≠ rurale</a:t>
            </a:r>
          </a:p>
          <a:p>
            <a:pPr algn="ctr"/>
            <a:endParaRPr lang="it-IT" sz="2400" b="1" dirty="0">
              <a:solidFill>
                <a:schemeClr val="bg1"/>
              </a:solidFill>
              <a:latin typeface="Times New Roman" panose="02020603050405020304" pitchFamily="18" charset="0"/>
              <a:cs typeface="Times New Roman" panose="02020603050405020304" pitchFamily="18" charset="0"/>
            </a:endParaRPr>
          </a:p>
          <a:p>
            <a:pPr algn="ctr"/>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000" b="1" dirty="0">
              <a:solidFill>
                <a:schemeClr val="bg1"/>
              </a:solidFill>
              <a:latin typeface="Times New Roman" panose="02020603050405020304" pitchFamily="18" charset="0"/>
              <a:cs typeface="Times New Roman" panose="02020603050405020304" pitchFamily="18" charset="0"/>
            </a:endParaRPr>
          </a:p>
          <a:p>
            <a:r>
              <a:rPr lang="it-IT" sz="2400" b="1" dirty="0">
                <a:solidFill>
                  <a:srgbClr val="FFFF00"/>
                </a:solidFill>
                <a:latin typeface="Times New Roman" panose="02020603050405020304" pitchFamily="18" charset="0"/>
                <a:cs typeface="Times New Roman" panose="02020603050405020304" pitchFamily="18" charset="0"/>
              </a:rPr>
              <a:t>ESEMPI</a:t>
            </a:r>
          </a:p>
          <a:p>
            <a:r>
              <a:rPr lang="it-IT" sz="2400" b="1" dirty="0">
                <a:solidFill>
                  <a:schemeClr val="bg1"/>
                </a:solidFill>
                <a:latin typeface="Times New Roman" panose="02020603050405020304" pitchFamily="18" charset="0"/>
                <a:cs typeface="Times New Roman" panose="02020603050405020304" pitchFamily="18" charset="0"/>
              </a:rPr>
              <a:t>paesaggio agrario (cfr. coltura promiscua toscana, agricoltura</a:t>
            </a:r>
          </a:p>
          <a:p>
            <a:r>
              <a:rPr lang="it-IT" sz="2400" b="1" dirty="0">
                <a:solidFill>
                  <a:schemeClr val="bg1"/>
                </a:solidFill>
                <a:latin typeface="Times New Roman" panose="02020603050405020304" pitchFamily="18" charset="0"/>
                <a:cs typeface="Times New Roman" panose="02020603050405020304" pitchFamily="18" charset="0"/>
              </a:rPr>
              <a:t>meccanizzata padana, cerealicoltura meridionale, laguna, carso …)</a:t>
            </a:r>
          </a:p>
          <a:p>
            <a:r>
              <a:rPr lang="it-IT" sz="2400" b="1" dirty="0">
                <a:solidFill>
                  <a:schemeClr val="bg1"/>
                </a:solidFill>
                <a:latin typeface="Times New Roman" panose="02020603050405020304" pitchFamily="18" charset="0"/>
                <a:cs typeface="Times New Roman" panose="02020603050405020304" pitchFamily="18" charset="0"/>
              </a:rPr>
              <a:t>paesaggio urbano, periurbano</a:t>
            </a:r>
          </a:p>
          <a:p>
            <a:r>
              <a:rPr lang="it-IT" sz="2400" b="1" dirty="0">
                <a:solidFill>
                  <a:schemeClr val="bg1"/>
                </a:solidFill>
                <a:latin typeface="Times New Roman" panose="02020603050405020304" pitchFamily="18" charset="0"/>
                <a:cs typeface="Times New Roman" panose="02020603050405020304" pitchFamily="18" charset="0"/>
              </a:rPr>
              <a:t>paesaggio industriale</a:t>
            </a:r>
          </a:p>
          <a:p>
            <a:r>
              <a:rPr lang="it-IT" sz="2400" b="1" dirty="0">
                <a:solidFill>
                  <a:schemeClr val="bg1"/>
                </a:solidFill>
                <a:latin typeface="Times New Roman" panose="02020603050405020304" pitchFamily="18" charset="0"/>
                <a:cs typeface="Times New Roman" panose="02020603050405020304" pitchFamily="18" charset="0"/>
              </a:rPr>
              <a:t>…</a:t>
            </a:r>
          </a:p>
          <a:p>
            <a:endParaRPr lang="it-IT" sz="1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6879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928992" cy="6463308"/>
          </a:xfrm>
          <a:prstGeom prst="rect">
            <a:avLst/>
          </a:prstGeom>
          <a:noFill/>
        </p:spPr>
        <p:txBody>
          <a:bodyPr wrap="square" rtlCol="0">
            <a:spAutoFit/>
          </a:bodyPr>
          <a:lstStyle/>
          <a:p>
            <a:pPr algn="ctr"/>
            <a:r>
              <a:rPr lang="it-IT" sz="3000" b="1" dirty="0">
                <a:solidFill>
                  <a:srgbClr val="FF0000"/>
                </a:solidFill>
                <a:latin typeface="Times New Roman" panose="02020603050405020304" pitchFamily="18" charset="0"/>
                <a:cs typeface="Times New Roman" panose="02020603050405020304" pitchFamily="18" charset="0"/>
              </a:rPr>
              <a:t>STUDIO DEL PAESAGGIO  (</a:t>
            </a:r>
            <a:r>
              <a:rPr lang="it-IT" sz="3000" b="1" dirty="0">
                <a:solidFill>
                  <a:srgbClr val="FFFF00"/>
                </a:solidFill>
                <a:latin typeface="Times New Roman" panose="02020603050405020304" pitchFamily="18" charset="0"/>
                <a:cs typeface="Times New Roman" panose="02020603050405020304" pitchFamily="18" charset="0"/>
              </a:rPr>
              <a:t>1</a:t>
            </a:r>
            <a:r>
              <a:rPr lang="it-IT" sz="3000" b="1" dirty="0">
                <a:solidFill>
                  <a:srgbClr val="FF0000"/>
                </a:solidFill>
                <a:latin typeface="Times New Roman" panose="02020603050405020304" pitchFamily="18" charset="0"/>
                <a:cs typeface="Times New Roman" panose="02020603050405020304" pitchFamily="18" charset="0"/>
              </a:rPr>
              <a:t>)</a:t>
            </a: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«Indagare per descrivere in primo luogo l’immagine da noi</a:t>
            </a:r>
          </a:p>
          <a:p>
            <a:r>
              <a:rPr lang="it-IT" sz="2400" b="1" dirty="0">
                <a:solidFill>
                  <a:schemeClr val="bg1"/>
                </a:solidFill>
                <a:latin typeface="Times New Roman" panose="02020603050405020304" pitchFamily="18" charset="0"/>
                <a:cs typeface="Times New Roman" panose="02020603050405020304" pitchFamily="18" charset="0"/>
              </a:rPr>
              <a:t>percepita di un tratto della superfice terrestre, nella</a:t>
            </a:r>
          </a:p>
          <a:p>
            <a:r>
              <a:rPr lang="it-IT" sz="2400" b="1" dirty="0">
                <a:solidFill>
                  <a:schemeClr val="bg1"/>
                </a:solidFill>
                <a:latin typeface="Times New Roman" panose="02020603050405020304" pitchFamily="18" charset="0"/>
                <a:cs typeface="Times New Roman" panose="02020603050405020304" pitchFamily="18" charset="0"/>
              </a:rPr>
              <a:t>organicità del suo insieme: cioè per cogliere le sue</a:t>
            </a:r>
          </a:p>
          <a:p>
            <a:r>
              <a:rPr lang="it-IT" sz="2400" b="1" dirty="0">
                <a:solidFill>
                  <a:schemeClr val="bg1"/>
                </a:solidFill>
                <a:latin typeface="Times New Roman" panose="02020603050405020304" pitchFamily="18" charset="0"/>
                <a:cs typeface="Times New Roman" panose="02020603050405020304" pitchFamily="18" charset="0"/>
              </a:rPr>
              <a:t>manifestazioni soprattutto visibili (o in modo più integrale le</a:t>
            </a:r>
          </a:p>
          <a:p>
            <a:r>
              <a:rPr lang="it-IT" sz="2400" b="1" dirty="0">
                <a:solidFill>
                  <a:schemeClr val="bg1"/>
                </a:solidFill>
                <a:latin typeface="Times New Roman" panose="02020603050405020304" pitchFamily="18" charset="0"/>
                <a:cs typeface="Times New Roman" panose="02020603050405020304" pitchFamily="18" charset="0"/>
              </a:rPr>
              <a:t>sensibili) e da qui individuare fra gli elementi descritti le</a:t>
            </a:r>
          </a:p>
          <a:p>
            <a:r>
              <a:rPr lang="it-IT" sz="2400" b="1" dirty="0">
                <a:solidFill>
                  <a:schemeClr val="bg1"/>
                </a:solidFill>
                <a:latin typeface="Times New Roman" panose="02020603050405020304" pitchFamily="18" charset="0"/>
                <a:cs typeface="Times New Roman" panose="02020603050405020304" pitchFamily="18" charset="0"/>
              </a:rPr>
              <a:t>complesse combinazioni d’oggetti e fenomeni, legati tra loro</a:t>
            </a:r>
          </a:p>
          <a:p>
            <a:r>
              <a:rPr lang="it-IT" sz="2400" b="1" dirty="0">
                <a:solidFill>
                  <a:schemeClr val="bg1"/>
                </a:solidFill>
                <a:latin typeface="Times New Roman" panose="02020603050405020304" pitchFamily="18" charset="0"/>
                <a:cs typeface="Times New Roman" panose="02020603050405020304" pitchFamily="18" charset="0"/>
              </a:rPr>
              <a:t>da </a:t>
            </a:r>
            <a:r>
              <a:rPr lang="it-IT" sz="2400" b="1" dirty="0">
                <a:solidFill>
                  <a:srgbClr val="FFFF00"/>
                </a:solidFill>
                <a:latin typeface="Times New Roman" panose="02020603050405020304" pitchFamily="18" charset="0"/>
                <a:cs typeface="Times New Roman" panose="02020603050405020304" pitchFamily="18" charset="0"/>
              </a:rPr>
              <a:t>rapporti funzionali</a:t>
            </a:r>
            <a:r>
              <a:rPr lang="it-IT" sz="2400" b="1" dirty="0">
                <a:solidFill>
                  <a:schemeClr val="bg1"/>
                </a:solidFill>
                <a:latin typeface="Times New Roman" panose="02020603050405020304" pitchFamily="18" charset="0"/>
                <a:cs typeface="Times New Roman" panose="02020603050405020304" pitchFamily="18" charset="0"/>
              </a:rPr>
              <a:t>. E infine per classificare in tipi e aree</a:t>
            </a:r>
          </a:p>
          <a:p>
            <a:r>
              <a:rPr lang="it-IT" sz="2400" b="1" dirty="0">
                <a:solidFill>
                  <a:schemeClr val="bg1"/>
                </a:solidFill>
                <a:latin typeface="Times New Roman" panose="02020603050405020304" pitchFamily="18" charset="0"/>
                <a:cs typeface="Times New Roman" panose="02020603050405020304" pitchFamily="18" charset="0"/>
              </a:rPr>
              <a:t>le combinazioni così ricostruite (vedi i 95 tipi del paesaggio</a:t>
            </a:r>
          </a:p>
          <a:p>
            <a:r>
              <a:rPr lang="it-IT" sz="2400" b="1" dirty="0">
                <a:solidFill>
                  <a:schemeClr val="bg1"/>
                </a:solidFill>
                <a:latin typeface="Times New Roman" panose="02020603050405020304" pitchFamily="18" charset="0"/>
                <a:cs typeface="Times New Roman" panose="02020603050405020304" pitchFamily="18" charset="0"/>
              </a:rPr>
              <a:t>italiano inventariati da Sestini).»</a:t>
            </a: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Lucio Gambi (1981), </a:t>
            </a:r>
            <a:r>
              <a:rPr lang="it-IT" sz="2400" b="1" i="1" dirty="0">
                <a:solidFill>
                  <a:srgbClr val="FFFF00"/>
                </a:solidFill>
                <a:latin typeface="Times New Roman" panose="02020603050405020304" pitchFamily="18" charset="0"/>
                <a:cs typeface="Times New Roman" panose="02020603050405020304" pitchFamily="18" charset="0"/>
              </a:rPr>
              <a:t>Riflessioni sui concetti di paesaggio nella cultura italiana degli ultimi trent’anni</a:t>
            </a:r>
            <a:r>
              <a:rPr lang="it-IT" sz="2400" b="1" dirty="0">
                <a:solidFill>
                  <a:schemeClr val="bg1"/>
                </a:solidFill>
                <a:latin typeface="Times New Roman" panose="02020603050405020304" pitchFamily="18" charset="0"/>
                <a:cs typeface="Times New Roman" panose="02020603050405020304" pitchFamily="18" charset="0"/>
              </a:rPr>
              <a:t>, in R. Martinelli, L. Nuti, (a cura di), </a:t>
            </a:r>
            <a:r>
              <a:rPr lang="it-IT" sz="2400" b="1" i="1" dirty="0">
                <a:solidFill>
                  <a:schemeClr val="bg1"/>
                </a:solidFill>
                <a:latin typeface="Times New Roman" panose="02020603050405020304" pitchFamily="18" charset="0"/>
                <a:cs typeface="Times New Roman" panose="02020603050405020304" pitchFamily="18" charset="0"/>
              </a:rPr>
              <a:t>Fonti per lo studio del paesaggio agrario</a:t>
            </a:r>
            <a:r>
              <a:rPr lang="it-IT" sz="2400" b="1" dirty="0">
                <a:solidFill>
                  <a:schemeClr val="bg1"/>
                </a:solidFill>
                <a:latin typeface="Times New Roman" panose="02020603050405020304" pitchFamily="18" charset="0"/>
                <a:cs typeface="Times New Roman" panose="02020603050405020304" pitchFamily="18" charset="0"/>
              </a:rPr>
              <a:t>, Lucca, CISCU, pp. 3-9)</a:t>
            </a:r>
          </a:p>
        </p:txBody>
      </p:sp>
    </p:spTree>
    <p:extLst>
      <p:ext uri="{BB962C8B-B14F-4D97-AF65-F5344CB8AC3E}">
        <p14:creationId xmlns:p14="http://schemas.microsoft.com/office/powerpoint/2010/main" val="2760689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88640"/>
            <a:ext cx="8928992" cy="6524863"/>
          </a:xfrm>
          <a:prstGeom prst="rect">
            <a:avLst/>
          </a:prstGeom>
          <a:noFill/>
        </p:spPr>
        <p:txBody>
          <a:bodyPr wrap="square" rtlCol="0">
            <a:spAutoFit/>
          </a:bodyPr>
          <a:lstStyle/>
          <a:p>
            <a:pPr algn="ctr"/>
            <a:r>
              <a:rPr lang="it-IT" sz="3000" b="1" dirty="0">
                <a:solidFill>
                  <a:srgbClr val="FF0000"/>
                </a:solidFill>
                <a:latin typeface="Times New Roman" panose="02020603050405020304" pitchFamily="18" charset="0"/>
                <a:cs typeface="Times New Roman" panose="02020603050405020304" pitchFamily="18" charset="0"/>
              </a:rPr>
              <a:t>STUDIO DEL PAESAGGIO  (</a:t>
            </a:r>
            <a:r>
              <a:rPr lang="it-IT" sz="3000" b="1" dirty="0">
                <a:solidFill>
                  <a:srgbClr val="FFFF00"/>
                </a:solidFill>
                <a:latin typeface="Times New Roman" panose="02020603050405020304" pitchFamily="18" charset="0"/>
                <a:cs typeface="Times New Roman" panose="02020603050405020304" pitchFamily="18" charset="0"/>
              </a:rPr>
              <a:t>2</a:t>
            </a:r>
            <a:r>
              <a:rPr lang="it-IT" sz="3000" b="1" dirty="0">
                <a:solidFill>
                  <a:srgbClr val="FF0000"/>
                </a:solidFill>
                <a:latin typeface="Times New Roman" panose="02020603050405020304" pitchFamily="18" charset="0"/>
                <a:cs typeface="Times New Roman" panose="02020603050405020304" pitchFamily="18" charset="0"/>
              </a:rPr>
              <a:t>)</a:t>
            </a:r>
          </a:p>
          <a:p>
            <a:endParaRPr lang="it-IT" sz="3000" b="1" dirty="0">
              <a:solidFill>
                <a:schemeClr val="bg1"/>
              </a:solidFill>
              <a:latin typeface="Times New Roman" panose="02020603050405020304" pitchFamily="18" charset="0"/>
              <a:cs typeface="Times New Roman" panose="02020603050405020304" pitchFamily="18" charset="0"/>
            </a:endParaRPr>
          </a:p>
          <a:p>
            <a:pPr algn="ctr"/>
            <a:r>
              <a:rPr lang="it-IT" sz="2400" b="1" dirty="0">
                <a:solidFill>
                  <a:schemeClr val="bg1"/>
                </a:solidFill>
                <a:latin typeface="Times New Roman" panose="02020603050405020304" pitchFamily="18" charset="0"/>
                <a:cs typeface="Times New Roman" panose="02020603050405020304" pitchFamily="18" charset="0"/>
              </a:rPr>
              <a:t>Comprendere </a:t>
            </a:r>
            <a:r>
              <a:rPr lang="it-IT" sz="2400" b="1" dirty="0">
                <a:solidFill>
                  <a:srgbClr val="FFFF00"/>
                </a:solidFill>
                <a:latin typeface="Times New Roman" panose="02020603050405020304" pitchFamily="18" charset="0"/>
                <a:cs typeface="Times New Roman" panose="02020603050405020304" pitchFamily="18" charset="0"/>
              </a:rPr>
              <a:t>i valori che a livello sociale </a:t>
            </a:r>
            <a:r>
              <a:rPr lang="it-IT" sz="2400" b="1" dirty="0">
                <a:solidFill>
                  <a:schemeClr val="bg1"/>
                </a:solidFill>
                <a:latin typeface="Times New Roman" panose="02020603050405020304" pitchFamily="18" charset="0"/>
                <a:cs typeface="Times New Roman" panose="02020603050405020304" pitchFamily="18" charset="0"/>
              </a:rPr>
              <a:t>vengono</a:t>
            </a:r>
          </a:p>
          <a:p>
            <a:pPr algn="ctr"/>
            <a:r>
              <a:rPr lang="it-IT" sz="2400" b="1" dirty="0">
                <a:solidFill>
                  <a:schemeClr val="bg1"/>
                </a:solidFill>
                <a:latin typeface="Times New Roman" panose="02020603050405020304" pitchFamily="18" charset="0"/>
                <a:cs typeface="Times New Roman" panose="02020603050405020304" pitchFamily="18" charset="0"/>
              </a:rPr>
              <a:t>attribuiti al paesaggio</a:t>
            </a: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rgbClr val="FFFF00"/>
                </a:solidFill>
                <a:latin typeface="Times New Roman" panose="02020603050405020304" pitchFamily="18" charset="0"/>
                <a:cs typeface="Times New Roman" panose="02020603050405020304" pitchFamily="18" charset="0"/>
              </a:rPr>
              <a:t>RAPPRESENTAZIONI</a:t>
            </a:r>
          </a:p>
          <a:p>
            <a:endParaRPr lang="it-IT" sz="2400" b="1" dirty="0">
              <a:solidFill>
                <a:schemeClr val="bg1"/>
              </a:solidFill>
              <a:latin typeface="Times New Roman" panose="02020603050405020304" pitchFamily="18" charset="0"/>
              <a:cs typeface="Times New Roman" panose="02020603050405020304" pitchFamily="18" charset="0"/>
            </a:endParaRPr>
          </a:p>
          <a:p>
            <a:r>
              <a:rPr lang="it-IT" sz="2400" b="1" dirty="0">
                <a:solidFill>
                  <a:schemeClr val="bg1"/>
                </a:solidFill>
                <a:latin typeface="Times New Roman" panose="02020603050405020304" pitchFamily="18" charset="0"/>
                <a:cs typeface="Times New Roman" panose="02020603050405020304" pitchFamily="18" charset="0"/>
              </a:rPr>
              <a:t>• degli artisti (ruolo della pittura e della rappresentazione grafica)</a:t>
            </a:r>
          </a:p>
          <a:p>
            <a:r>
              <a:rPr lang="it-IT" sz="2400" b="1" dirty="0">
                <a:solidFill>
                  <a:schemeClr val="bg1"/>
                </a:solidFill>
                <a:latin typeface="Times New Roman" panose="02020603050405020304" pitchFamily="18" charset="0"/>
                <a:cs typeface="Times New Roman" panose="02020603050405020304" pitchFamily="18" charset="0"/>
              </a:rPr>
              <a:t>• degli scienziati</a:t>
            </a:r>
          </a:p>
          <a:p>
            <a:r>
              <a:rPr lang="it-IT" sz="2400" b="1" dirty="0">
                <a:solidFill>
                  <a:schemeClr val="bg1"/>
                </a:solidFill>
                <a:latin typeface="Times New Roman" panose="02020603050405020304" pitchFamily="18" charset="0"/>
                <a:cs typeface="Times New Roman" panose="02020603050405020304" pitchFamily="18" charset="0"/>
              </a:rPr>
              <a:t>• dei cittadini (inclusione, accessibilità …)</a:t>
            </a:r>
          </a:p>
          <a:p>
            <a:r>
              <a:rPr lang="it-IT" sz="2400" b="1" dirty="0">
                <a:solidFill>
                  <a:schemeClr val="bg1"/>
                </a:solidFill>
                <a:latin typeface="Times New Roman" panose="02020603050405020304" pitchFamily="18" charset="0"/>
                <a:cs typeface="Times New Roman" panose="02020603050405020304" pitchFamily="18" charset="0"/>
              </a:rPr>
              <a:t>• degli “attori” del territorio, portatori di interessi diversi</a:t>
            </a:r>
          </a:p>
          <a:p>
            <a:r>
              <a:rPr lang="it-IT" sz="2400" b="1" dirty="0">
                <a:solidFill>
                  <a:schemeClr val="bg1"/>
                </a:solidFill>
                <a:latin typeface="Times New Roman" panose="02020603050405020304" pitchFamily="18" charset="0"/>
                <a:cs typeface="Times New Roman" panose="02020603050405020304" pitchFamily="18" charset="0"/>
              </a:rPr>
              <a:t>• dei giovani (che vanno aiutati a leggere il paesaggio come bene comune, a comprenderlo e ad amarlo)</a:t>
            </a:r>
          </a:p>
          <a:p>
            <a:r>
              <a:rPr lang="it-IT" sz="2400" b="1" dirty="0">
                <a:solidFill>
                  <a:schemeClr val="bg1"/>
                </a:solidFill>
                <a:latin typeface="Times New Roman" panose="02020603050405020304" pitchFamily="18" charset="0"/>
                <a:cs typeface="Times New Roman" panose="02020603050405020304" pitchFamily="18" charset="0"/>
              </a:rPr>
              <a:t> …..</a:t>
            </a:r>
          </a:p>
        </p:txBody>
      </p:sp>
      <p:sp>
        <p:nvSpPr>
          <p:cNvPr id="3" name="Freccia in giù 2"/>
          <p:cNvSpPr/>
          <p:nvPr/>
        </p:nvSpPr>
        <p:spPr>
          <a:xfrm>
            <a:off x="3995936" y="2325655"/>
            <a:ext cx="810792" cy="95932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00"/>
              </a:solidFill>
            </a:endParaRPr>
          </a:p>
        </p:txBody>
      </p:sp>
    </p:spTree>
    <p:extLst>
      <p:ext uri="{BB962C8B-B14F-4D97-AF65-F5344CB8AC3E}">
        <p14:creationId xmlns:p14="http://schemas.microsoft.com/office/powerpoint/2010/main" val="2760689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548680"/>
            <a:ext cx="9144000" cy="4832092"/>
          </a:xfrm>
          <a:prstGeom prst="rect">
            <a:avLst/>
          </a:prstGeom>
          <a:noFill/>
        </p:spPr>
        <p:txBody>
          <a:bodyPr wrap="square" rtlCol="0">
            <a:spAutoFit/>
          </a:bodyPr>
          <a:lstStyle/>
          <a:p>
            <a:r>
              <a:rPr lang="en-US" sz="2800" dirty="0">
                <a:solidFill>
                  <a:schemeClr val="bg1"/>
                </a:solidFill>
                <a:latin typeface="Times New Roman" panose="02020603050405020304" pitchFamily="18" charset="0"/>
                <a:cs typeface="Times New Roman" panose="02020603050405020304" pitchFamily="18" charset="0"/>
              </a:rPr>
              <a:t>…</a:t>
            </a:r>
          </a:p>
          <a:p>
            <a:endParaRPr lang="en-US" sz="2800" dirty="0">
              <a:solidFill>
                <a:schemeClr val="bg1"/>
              </a:solidFill>
              <a:latin typeface="Times New Roman" panose="02020603050405020304" pitchFamily="18" charset="0"/>
              <a:cs typeface="Times New Roman" panose="02020603050405020304" pitchFamily="18" charset="0"/>
            </a:endParaRPr>
          </a:p>
          <a:p>
            <a:r>
              <a:rPr lang="en-US" sz="2800" b="1" dirty="0">
                <a:solidFill>
                  <a:schemeClr val="bg1"/>
                </a:solidFill>
                <a:latin typeface="Times New Roman" panose="02020603050405020304" pitchFamily="18" charset="0"/>
                <a:cs typeface="Times New Roman" panose="02020603050405020304" pitchFamily="18" charset="0"/>
              </a:rPr>
              <a:t>“a tract of land with its distinguishing characteristics and features, considered as a product of modifying or shaping processes and agents </a:t>
            </a:r>
            <a:r>
              <a:rPr lang="it-IT" sz="2800" b="1" dirty="0">
                <a:solidFill>
                  <a:schemeClr val="bg1"/>
                </a:solidFill>
                <a:latin typeface="Times New Roman" panose="02020603050405020304" pitchFamily="18" charset="0"/>
                <a:cs typeface="Times New Roman" panose="02020603050405020304" pitchFamily="18" charset="0"/>
              </a:rPr>
              <a:t>(</a:t>
            </a:r>
            <a:r>
              <a:rPr lang="it-IT" sz="2800" b="1" dirty="0" err="1">
                <a:solidFill>
                  <a:srgbClr val="FFFF00"/>
                </a:solidFill>
                <a:latin typeface="Times New Roman" panose="02020603050405020304" pitchFamily="18" charset="0"/>
                <a:cs typeface="Times New Roman" panose="02020603050405020304" pitchFamily="18" charset="0"/>
              </a:rPr>
              <a:t>usually</a:t>
            </a:r>
            <a:r>
              <a:rPr lang="it-IT" sz="2800" b="1" dirty="0">
                <a:solidFill>
                  <a:srgbClr val="FFFF00"/>
                </a:solidFill>
                <a:latin typeface="Times New Roman" panose="02020603050405020304" pitchFamily="18" charset="0"/>
                <a:cs typeface="Times New Roman" panose="02020603050405020304" pitchFamily="18" charset="0"/>
              </a:rPr>
              <a:t> </a:t>
            </a:r>
            <a:r>
              <a:rPr lang="it-IT" sz="2800" b="1" dirty="0" err="1">
                <a:solidFill>
                  <a:srgbClr val="FFFF00"/>
                </a:solidFill>
                <a:latin typeface="Times New Roman" panose="02020603050405020304" pitchFamily="18" charset="0"/>
                <a:cs typeface="Times New Roman" panose="02020603050405020304" pitchFamily="18" charset="0"/>
              </a:rPr>
              <a:t>natural</a:t>
            </a:r>
            <a:r>
              <a:rPr lang="it-IT" sz="2800" b="1" dirty="0">
                <a:solidFill>
                  <a:schemeClr val="bg1"/>
                </a:solidFill>
                <a:latin typeface="Times New Roman" panose="02020603050405020304" pitchFamily="18" charset="0"/>
                <a:cs typeface="Times New Roman" panose="02020603050405020304" pitchFamily="18" charset="0"/>
              </a:rPr>
              <a:t>)”.</a:t>
            </a:r>
          </a:p>
          <a:p>
            <a:endParaRPr lang="it-IT" sz="2800" b="1" dirty="0">
              <a:solidFill>
                <a:schemeClr val="bg1"/>
              </a:solidFill>
              <a:latin typeface="Times New Roman" panose="02020603050405020304" pitchFamily="18" charset="0"/>
              <a:cs typeface="Times New Roman" panose="02020603050405020304" pitchFamily="18" charset="0"/>
            </a:endParaRPr>
          </a:p>
          <a:p>
            <a:endParaRPr lang="it-IT" sz="2800" b="1" dirty="0">
              <a:solidFill>
                <a:schemeClr val="bg1"/>
              </a:solidFill>
              <a:latin typeface="Times New Roman" panose="02020603050405020304" pitchFamily="18" charset="0"/>
              <a:cs typeface="Times New Roman" panose="02020603050405020304" pitchFamily="18" charset="0"/>
            </a:endParaRP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2800" b="1" dirty="0">
                <a:solidFill>
                  <a:schemeClr val="bg1"/>
                </a:solidFill>
                <a:latin typeface="Times New Roman" panose="02020603050405020304" pitchFamily="18" charset="0"/>
                <a:cs typeface="Times New Roman" panose="02020603050405020304" pitchFamily="18" charset="0"/>
              </a:rPr>
              <a:t>(Oxford English Dictionary, 1989)</a:t>
            </a:r>
          </a:p>
          <a:p>
            <a:endParaRPr lang="it-IT" sz="2800" b="1" dirty="0">
              <a:solidFill>
                <a:schemeClr val="bg1"/>
              </a:solidFill>
              <a:latin typeface="Times New Roman" panose="02020603050405020304" pitchFamily="18" charset="0"/>
              <a:cs typeface="Times New Roman" panose="02020603050405020304" pitchFamily="18" charset="0"/>
            </a:endParaRPr>
          </a:p>
          <a:p>
            <a:endParaRPr lang="it-IT"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353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260648"/>
            <a:ext cx="8856984" cy="6432530"/>
          </a:xfrm>
          <a:prstGeom prst="rect">
            <a:avLst/>
          </a:prstGeom>
          <a:noFill/>
        </p:spPr>
        <p:txBody>
          <a:bodyPr wrap="square" rtlCol="0">
            <a:spAutoFit/>
          </a:bodyPr>
          <a:lstStyle/>
          <a:p>
            <a:pPr lvl="0" algn="ctr"/>
            <a:r>
              <a:rPr lang="it-IT" sz="2800" b="1" dirty="0">
                <a:solidFill>
                  <a:srgbClr val="FF0000"/>
                </a:solidFill>
                <a:latin typeface="Times New Roman" panose="02020603050405020304" pitchFamily="18" charset="0"/>
                <a:cs typeface="Times New Roman" panose="02020603050405020304" pitchFamily="18" charset="0"/>
              </a:rPr>
              <a:t>VALORE </a:t>
            </a:r>
            <a:r>
              <a:rPr lang="it-IT" sz="2800" b="1" dirty="0">
                <a:solidFill>
                  <a:srgbClr val="FFFF00"/>
                </a:solidFill>
                <a:latin typeface="Times New Roman" panose="02020603050405020304" pitchFamily="18" charset="0"/>
                <a:cs typeface="Times New Roman" panose="02020603050405020304" pitchFamily="18" charset="0"/>
              </a:rPr>
              <a:t>SOCIALE</a:t>
            </a:r>
            <a:r>
              <a:rPr lang="it-IT" sz="2800" b="1" dirty="0">
                <a:solidFill>
                  <a:srgbClr val="FF0000"/>
                </a:solidFill>
                <a:latin typeface="Times New Roman" panose="02020603050405020304" pitchFamily="18" charset="0"/>
                <a:cs typeface="Times New Roman" panose="02020603050405020304" pitchFamily="18" charset="0"/>
              </a:rPr>
              <a:t> DEL PAESAGGIO</a:t>
            </a:r>
          </a:p>
          <a:p>
            <a:pPr lvl="0" algn="ctr"/>
            <a:endParaRPr lang="it-IT" sz="2400" b="1" dirty="0">
              <a:solidFill>
                <a:srgbClr val="FFFF00"/>
              </a:solidFill>
              <a:latin typeface="Times New Roman" panose="02020603050405020304" pitchFamily="18" charset="0"/>
              <a:cs typeface="Times New Roman" panose="02020603050405020304" pitchFamily="18" charset="0"/>
            </a:endParaRPr>
          </a:p>
          <a:p>
            <a:pPr lvl="0" algn="ctr"/>
            <a:endParaRPr lang="it-IT" sz="2400" b="1" dirty="0">
              <a:solidFill>
                <a:srgbClr val="FFFF00"/>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it-IT" sz="2400" b="1" dirty="0">
                <a:solidFill>
                  <a:prstClr val="white"/>
                </a:solidFill>
                <a:latin typeface="Times New Roman" panose="02020603050405020304" pitchFamily="18" charset="0"/>
                <a:cs typeface="Times New Roman" panose="02020603050405020304" pitchFamily="18" charset="0"/>
              </a:rPr>
              <a:t>tramandare di generazione in generazione i valori</a:t>
            </a:r>
          </a:p>
          <a:p>
            <a:pPr lvl="0"/>
            <a:r>
              <a:rPr lang="it-IT" sz="2400" b="1" dirty="0">
                <a:solidFill>
                  <a:prstClr val="white"/>
                </a:solidFill>
                <a:latin typeface="Times New Roman" panose="02020603050405020304" pitchFamily="18" charset="0"/>
                <a:cs typeface="Times New Roman" panose="02020603050405020304" pitchFamily="18" charset="0"/>
              </a:rPr>
              <a:t>consolidatisi nel tempo in relazione ad un determinato paesaggio</a:t>
            </a:r>
          </a:p>
          <a:p>
            <a:pPr lvl="0"/>
            <a:endParaRPr lang="it-IT" sz="2400" b="1" dirty="0">
              <a:solidFill>
                <a:prstClr val="white"/>
              </a:solidFill>
              <a:latin typeface="Times New Roman" panose="02020603050405020304" pitchFamily="18" charset="0"/>
              <a:cs typeface="Times New Roman" panose="02020603050405020304" pitchFamily="18" charset="0"/>
            </a:endParaRPr>
          </a:p>
          <a:p>
            <a:pPr lvl="0"/>
            <a:endParaRPr lang="it-IT" sz="2400" b="1" dirty="0">
              <a:solidFill>
                <a:prstClr val="white"/>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it-IT" sz="2400" b="1" dirty="0">
                <a:solidFill>
                  <a:prstClr val="white"/>
                </a:solidFill>
                <a:latin typeface="Times New Roman" panose="02020603050405020304" pitchFamily="18" charset="0"/>
                <a:cs typeface="Times New Roman" panose="02020603050405020304" pitchFamily="18" charset="0"/>
              </a:rPr>
              <a:t>i paesaggi sono costruzioni dinamiche soggette ai</a:t>
            </a:r>
          </a:p>
          <a:p>
            <a:pPr lvl="0"/>
            <a:r>
              <a:rPr lang="it-IT" sz="2400" b="1" dirty="0">
                <a:solidFill>
                  <a:prstClr val="white"/>
                </a:solidFill>
                <a:latin typeface="Times New Roman" panose="02020603050405020304" pitchFamily="18" charset="0"/>
                <a:cs typeface="Times New Roman" panose="02020603050405020304" pitchFamily="18" charset="0"/>
              </a:rPr>
              <a:t>cambiamenti prodotti da processi naturali e antropici di</a:t>
            </a:r>
          </a:p>
          <a:p>
            <a:pPr lvl="0"/>
            <a:r>
              <a:rPr lang="it-IT" sz="2400" b="1" dirty="0">
                <a:solidFill>
                  <a:prstClr val="white"/>
                </a:solidFill>
                <a:latin typeface="Times New Roman" panose="02020603050405020304" pitchFamily="18" charset="0"/>
                <a:cs typeface="Times New Roman" panose="02020603050405020304" pitchFamily="18" charset="0"/>
              </a:rPr>
              <a:t>tipo materiale e immateriale</a:t>
            </a:r>
          </a:p>
          <a:p>
            <a:pPr lvl="0"/>
            <a:endParaRPr lang="it-IT" sz="2400" b="1" dirty="0">
              <a:solidFill>
                <a:srgbClr val="FFFF00"/>
              </a:solidFill>
              <a:latin typeface="Times New Roman" panose="02020603050405020304" pitchFamily="18" charset="0"/>
              <a:cs typeface="Times New Roman" panose="02020603050405020304" pitchFamily="18" charset="0"/>
            </a:endParaRPr>
          </a:p>
          <a:p>
            <a:pPr lvl="0"/>
            <a:endParaRPr lang="it-IT" sz="2400" b="1" dirty="0">
              <a:solidFill>
                <a:srgbClr val="FFFF00"/>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Ø"/>
            </a:pPr>
            <a:r>
              <a:rPr lang="it-IT" sz="2400" b="1" dirty="0">
                <a:solidFill>
                  <a:srgbClr val="FFFF00"/>
                </a:solidFill>
                <a:latin typeface="Times New Roman" panose="02020603050405020304" pitchFamily="18" charset="0"/>
                <a:cs typeface="Times New Roman" panose="02020603050405020304" pitchFamily="18" charset="0"/>
              </a:rPr>
              <a:t>urgenza di operare per una ricomposizione tra approccio estetico e approccio razionale al paesaggio </a:t>
            </a:r>
            <a:r>
              <a:rPr lang="it-IT" sz="2400" b="1" dirty="0">
                <a:solidFill>
                  <a:prstClr val="white"/>
                </a:solidFill>
                <a:latin typeface="Times New Roman" panose="02020603050405020304" pitchFamily="18" charset="0"/>
                <a:cs typeface="Times New Roman" panose="02020603050405020304" pitchFamily="18" charset="0"/>
              </a:rPr>
              <a:t>(nella direzione auspicata dall’Unesco e dalla Convenzione Europea del Paesaggio)</a:t>
            </a:r>
          </a:p>
          <a:p>
            <a:pPr lvl="0"/>
            <a:endParaRPr lang="it-IT" sz="24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2246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462146"/>
            <a:ext cx="8856984" cy="6063198"/>
          </a:xfrm>
          <a:prstGeom prst="rect">
            <a:avLst/>
          </a:prstGeom>
          <a:noFill/>
        </p:spPr>
        <p:txBody>
          <a:bodyPr wrap="square" rtlCol="0">
            <a:spAutoFit/>
          </a:bodyPr>
          <a:lstStyle/>
          <a:p>
            <a:pPr lvl="0" algn="ctr"/>
            <a:r>
              <a:rPr lang="it-IT" sz="2800" b="1" dirty="0">
                <a:solidFill>
                  <a:srgbClr val="FF0000"/>
                </a:solidFill>
                <a:latin typeface="Times New Roman" panose="02020603050405020304" pitchFamily="18" charset="0"/>
                <a:cs typeface="Times New Roman" panose="02020603050405020304" pitchFamily="18" charset="0"/>
              </a:rPr>
              <a:t>VALORE </a:t>
            </a:r>
            <a:r>
              <a:rPr lang="it-IT" sz="2800" b="1" dirty="0">
                <a:solidFill>
                  <a:srgbClr val="FFFF00"/>
                </a:solidFill>
                <a:latin typeface="Times New Roman" panose="02020603050405020304" pitchFamily="18" charset="0"/>
                <a:cs typeface="Times New Roman" panose="02020603050405020304" pitchFamily="18" charset="0"/>
              </a:rPr>
              <a:t>AMBIENTALE</a:t>
            </a:r>
            <a:r>
              <a:rPr lang="it-IT" sz="2800" b="1" dirty="0">
                <a:solidFill>
                  <a:srgbClr val="FF0000"/>
                </a:solidFill>
                <a:latin typeface="Times New Roman" panose="02020603050405020304" pitchFamily="18" charset="0"/>
                <a:cs typeface="Times New Roman" panose="02020603050405020304" pitchFamily="18" charset="0"/>
              </a:rPr>
              <a:t> DEL PAESAGGIO</a:t>
            </a:r>
          </a:p>
          <a:p>
            <a:pPr lvl="0"/>
            <a:endParaRPr lang="it-IT" sz="2400" b="1" dirty="0">
              <a:solidFill>
                <a:prstClr val="white"/>
              </a:solidFill>
              <a:latin typeface="Times New Roman" panose="02020603050405020304" pitchFamily="18" charset="0"/>
              <a:cs typeface="Times New Roman" panose="02020603050405020304" pitchFamily="18" charset="0"/>
            </a:endParaRPr>
          </a:p>
          <a:p>
            <a:pPr lvl="0"/>
            <a:endParaRPr lang="it-IT" sz="2400" b="1" dirty="0">
              <a:solidFill>
                <a:prstClr val="white"/>
              </a:solidFill>
              <a:latin typeface="Times New Roman" panose="02020603050405020304" pitchFamily="18" charset="0"/>
              <a:cs typeface="Times New Roman" panose="02020603050405020304" pitchFamily="18" charset="0"/>
            </a:endParaRPr>
          </a:p>
          <a:p>
            <a:pPr lvl="0"/>
            <a:r>
              <a:rPr lang="it-IT" sz="2400" b="1" dirty="0">
                <a:solidFill>
                  <a:prstClr val="white"/>
                </a:solidFill>
                <a:latin typeface="Times New Roman" panose="02020603050405020304" pitchFamily="18" charset="0"/>
                <a:cs typeface="Times New Roman" panose="02020603050405020304" pitchFamily="18" charset="0"/>
              </a:rPr>
              <a:t>L’imprescindibile </a:t>
            </a:r>
            <a:r>
              <a:rPr lang="it-IT" sz="2400" b="1" dirty="0">
                <a:solidFill>
                  <a:srgbClr val="FFFF00"/>
                </a:solidFill>
                <a:latin typeface="Times New Roman" panose="02020603050405020304" pitchFamily="18" charset="0"/>
                <a:cs typeface="Times New Roman" panose="02020603050405020304" pitchFamily="18" charset="0"/>
              </a:rPr>
              <a:t>evoluzione</a:t>
            </a:r>
            <a:r>
              <a:rPr lang="it-IT" sz="2400" b="1" dirty="0">
                <a:solidFill>
                  <a:prstClr val="white"/>
                </a:solidFill>
                <a:latin typeface="Times New Roman" panose="02020603050405020304" pitchFamily="18" charset="0"/>
                <a:cs typeface="Times New Roman" panose="02020603050405020304" pitchFamily="18" charset="0"/>
              </a:rPr>
              <a:t> del </a:t>
            </a:r>
            <a:r>
              <a:rPr lang="it-IT" sz="2400" b="1" dirty="0">
                <a:solidFill>
                  <a:srgbClr val="FFFF00"/>
                </a:solidFill>
                <a:latin typeface="Times New Roman" panose="02020603050405020304" pitchFamily="18" charset="0"/>
                <a:cs typeface="Times New Roman" panose="02020603050405020304" pitchFamily="18" charset="0"/>
              </a:rPr>
              <a:t>nesso forma-funzione </a:t>
            </a:r>
            <a:r>
              <a:rPr lang="it-IT" sz="2400" b="1" dirty="0">
                <a:solidFill>
                  <a:prstClr val="white"/>
                </a:solidFill>
                <a:latin typeface="Times New Roman" panose="02020603050405020304" pitchFamily="18" charset="0"/>
                <a:cs typeface="Times New Roman" panose="02020603050405020304" pitchFamily="18" charset="0"/>
              </a:rPr>
              <a:t>deve</a:t>
            </a:r>
          </a:p>
          <a:p>
            <a:pPr lvl="0"/>
            <a:r>
              <a:rPr lang="it-IT" sz="2400" b="1" dirty="0">
                <a:solidFill>
                  <a:prstClr val="white"/>
                </a:solidFill>
                <a:latin typeface="Times New Roman" panose="02020603050405020304" pitchFamily="18" charset="0"/>
                <a:cs typeface="Times New Roman" panose="02020603050405020304" pitchFamily="18" charset="0"/>
              </a:rPr>
              <a:t>comunque tendere, su base territoriale, al mantenimento di</a:t>
            </a:r>
          </a:p>
          <a:p>
            <a:pPr lvl="0"/>
            <a:r>
              <a:rPr lang="it-IT" sz="2400" b="1" dirty="0">
                <a:solidFill>
                  <a:srgbClr val="FFFF00"/>
                </a:solidFill>
                <a:latin typeface="Times New Roman" panose="02020603050405020304" pitchFamily="18" charset="0"/>
                <a:cs typeface="Times New Roman" panose="02020603050405020304" pitchFamily="18" charset="0"/>
              </a:rPr>
              <a:t>forme di equilibrio </a:t>
            </a:r>
            <a:r>
              <a:rPr lang="it-IT" sz="2400" b="1" dirty="0">
                <a:solidFill>
                  <a:prstClr val="white"/>
                </a:solidFill>
                <a:latin typeface="Times New Roman" panose="02020603050405020304" pitchFamily="18" charset="0"/>
                <a:cs typeface="Times New Roman" panose="02020603050405020304" pitchFamily="18" charset="0"/>
              </a:rPr>
              <a:t>nei rapporti ecologici uomo-ambiente</a:t>
            </a:r>
          </a:p>
          <a:p>
            <a:pPr lvl="0"/>
            <a:r>
              <a:rPr lang="it-IT" sz="2400" b="1" dirty="0">
                <a:solidFill>
                  <a:prstClr val="white"/>
                </a:solidFill>
                <a:latin typeface="Times New Roman" panose="02020603050405020304" pitchFamily="18" charset="0"/>
                <a:cs typeface="Times New Roman" panose="02020603050405020304" pitchFamily="18" charset="0"/>
              </a:rPr>
              <a:t>(sostenibilità ecologica/ambientale), oltre alla costruzione di valore economico durevole (sostenibilità economica/normativa/istituzionale), alla condivisione di senso e alla soddisfazione del senso estetico (approccio culturale, formativo) e  di sostenibilità sociale (informazione, partecipazione; inclusione sociale, accessibilità; governance delle relazioni) ….</a:t>
            </a:r>
          </a:p>
          <a:p>
            <a:pPr lvl="0"/>
            <a:endParaRPr lang="it-IT" sz="2400" b="1" dirty="0">
              <a:solidFill>
                <a:prstClr val="white"/>
              </a:solidFill>
              <a:latin typeface="Times New Roman" panose="02020603050405020304" pitchFamily="18" charset="0"/>
              <a:cs typeface="Times New Roman" panose="02020603050405020304" pitchFamily="18" charset="0"/>
            </a:endParaRPr>
          </a:p>
          <a:p>
            <a:pPr lvl="0" algn="ctr"/>
            <a:r>
              <a:rPr lang="it-IT" sz="2400" b="1" dirty="0">
                <a:solidFill>
                  <a:srgbClr val="FFFF00"/>
                </a:solidFill>
                <a:latin typeface="Times New Roman" panose="02020603050405020304" pitchFamily="18" charset="0"/>
                <a:cs typeface="Times New Roman" panose="02020603050405020304" pitchFamily="18" charset="0"/>
              </a:rPr>
              <a:t>Approccio di sostenibilità globale, multidimensionale, dinamica, durevole, attiva, </a:t>
            </a:r>
            <a:r>
              <a:rPr lang="it-IT" sz="2400" b="1" dirty="0">
                <a:solidFill>
                  <a:srgbClr val="FF0000"/>
                </a:solidFill>
                <a:latin typeface="Times New Roman" panose="02020603050405020304" pitchFamily="18" charset="0"/>
                <a:cs typeface="Times New Roman" panose="02020603050405020304" pitchFamily="18" charset="0"/>
              </a:rPr>
              <a:t>resiliente</a:t>
            </a:r>
            <a:r>
              <a:rPr lang="it-IT" sz="2400" b="1" dirty="0">
                <a:solidFill>
                  <a:srgbClr val="FFFF00"/>
                </a:solidFill>
                <a:latin typeface="Times New Roman" panose="02020603050405020304" pitchFamily="18" charset="0"/>
                <a:cs typeface="Times New Roman" panose="02020603050405020304" pitchFamily="18" charset="0"/>
              </a:rPr>
              <a:t> …</a:t>
            </a:r>
          </a:p>
          <a:p>
            <a:pPr lvl="0" algn="ctr"/>
            <a:endParaRPr lang="it-IT" sz="2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7030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831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57" y="404664"/>
            <a:ext cx="9144000" cy="6001643"/>
          </a:xfrm>
          <a:prstGeom prst="rect">
            <a:avLst/>
          </a:prstGeom>
          <a:noFill/>
        </p:spPr>
        <p:txBody>
          <a:bodyPr wrap="square" rtlCol="0">
            <a:spAutoFit/>
          </a:bodyPr>
          <a:lstStyle/>
          <a:p>
            <a:pPr lvl="0"/>
            <a:endParaRPr lang="it-IT" sz="2800" b="1" dirty="0">
              <a:solidFill>
                <a:schemeClr val="bg1"/>
              </a:solidFill>
              <a:latin typeface="Times New Roman" panose="02020603050405020304" pitchFamily="18" charset="0"/>
              <a:cs typeface="Times New Roman" panose="02020603050405020304" pitchFamily="18" charset="0"/>
            </a:endParaRPr>
          </a:p>
          <a:p>
            <a:r>
              <a:rPr lang="en-US" sz="2800" b="1" dirty="0">
                <a:solidFill>
                  <a:schemeClr val="bg1"/>
                </a:solidFill>
                <a:latin typeface="Times New Roman" panose="02020603050405020304" pitchFamily="18" charset="0"/>
                <a:cs typeface="Times New Roman" panose="02020603050405020304" pitchFamily="18" charset="0"/>
              </a:rPr>
              <a:t>“</a:t>
            </a:r>
            <a:r>
              <a:rPr lang="it-IT" sz="2800" b="1" dirty="0">
                <a:solidFill>
                  <a:schemeClr val="bg1"/>
                </a:solidFill>
                <a:latin typeface="Times New Roman" panose="02020603050405020304" pitchFamily="18" charset="0"/>
                <a:cs typeface="Times New Roman" panose="02020603050405020304" pitchFamily="18" charset="0"/>
              </a:rPr>
              <a:t>Il </a:t>
            </a:r>
            <a:r>
              <a:rPr lang="it-IT" sz="2800" b="1" dirty="0">
                <a:solidFill>
                  <a:srgbClr val="FFFF00"/>
                </a:solidFill>
                <a:latin typeface="Times New Roman" panose="02020603050405020304" pitchFamily="18" charset="0"/>
                <a:cs typeface="Times New Roman" panose="02020603050405020304" pitchFamily="18" charset="0"/>
              </a:rPr>
              <a:t>paesaggio </a:t>
            </a:r>
            <a:r>
              <a:rPr lang="it-IT" sz="2800" b="1" dirty="0">
                <a:solidFill>
                  <a:schemeClr val="bg1"/>
                </a:solidFill>
                <a:latin typeface="Times New Roman" panose="02020603050405020304" pitchFamily="18" charset="0"/>
                <a:cs typeface="Times New Roman" panose="02020603050405020304" pitchFamily="18" charset="0"/>
              </a:rPr>
              <a:t>è l’aggregazione di più alto livello organizzativo di insiemi viventi complessi. Come tale, è costituito da sistemi dinamici di </a:t>
            </a:r>
            <a:r>
              <a:rPr lang="it-IT" sz="2800" b="1" dirty="0">
                <a:solidFill>
                  <a:srgbClr val="FF0000"/>
                </a:solidFill>
                <a:latin typeface="Times New Roman" panose="02020603050405020304" pitchFamily="18" charset="0"/>
                <a:cs typeface="Times New Roman" panose="02020603050405020304" pitchFamily="18" charset="0"/>
              </a:rPr>
              <a:t>ecosistemi</a:t>
            </a:r>
            <a:r>
              <a:rPr lang="it-IT" sz="2800" b="1" dirty="0">
                <a:solidFill>
                  <a:schemeClr val="bg1"/>
                </a:solidFill>
                <a:latin typeface="Times New Roman" panose="02020603050405020304" pitchFamily="18" charset="0"/>
                <a:cs typeface="Times New Roman" panose="02020603050405020304" pitchFamily="18" charset="0"/>
              </a:rPr>
              <a:t>, che evolvono in un processo integrato di coazioni e interazioni naturali e </a:t>
            </a:r>
            <a:r>
              <a:rPr lang="it-IT" sz="2800" b="1" dirty="0" err="1">
                <a:solidFill>
                  <a:schemeClr val="bg1"/>
                </a:solidFill>
                <a:latin typeface="Times New Roman" panose="02020603050405020304" pitchFamily="18" charset="0"/>
                <a:cs typeface="Times New Roman" panose="02020603050405020304" pitchFamily="18" charset="0"/>
              </a:rPr>
              <a:t>antropògene</a:t>
            </a:r>
            <a:r>
              <a:rPr lang="it-IT" sz="2800" b="1" dirty="0">
                <a:solidFill>
                  <a:schemeClr val="bg1"/>
                </a:solidFill>
                <a:latin typeface="Times New Roman" panose="02020603050405020304" pitchFamily="18" charset="0"/>
                <a:cs typeface="Times New Roman" panose="02020603050405020304" pitchFamily="18" charset="0"/>
              </a:rPr>
              <a:t>”.</a:t>
            </a:r>
          </a:p>
          <a:p>
            <a:pPr lvl="0"/>
            <a:endParaRPr lang="it-IT" sz="2800" b="1" dirty="0">
              <a:solidFill>
                <a:schemeClr val="bg1"/>
              </a:solidFill>
              <a:latin typeface="Times New Roman" panose="02020603050405020304" pitchFamily="18" charset="0"/>
              <a:cs typeface="Times New Roman" panose="02020603050405020304" pitchFamily="18" charset="0"/>
            </a:endParaRPr>
          </a:p>
          <a:p>
            <a:pPr lvl="0"/>
            <a:endParaRPr lang="it-IT" sz="2800" b="1" dirty="0">
              <a:solidFill>
                <a:schemeClr val="bg1"/>
              </a:solidFill>
              <a:latin typeface="Times New Roman" panose="02020603050405020304" pitchFamily="18" charset="0"/>
              <a:cs typeface="Times New Roman" panose="02020603050405020304" pitchFamily="18" charset="0"/>
            </a:endParaRPr>
          </a:p>
          <a:p>
            <a:pPr lvl="0"/>
            <a:r>
              <a:rPr lang="it-IT" sz="2800" b="1" dirty="0">
                <a:solidFill>
                  <a:schemeClr val="bg1"/>
                </a:solidFill>
                <a:latin typeface="Times New Roman" panose="02020603050405020304" pitchFamily="18" charset="0"/>
                <a:cs typeface="Times New Roman" panose="02020603050405020304" pitchFamily="18" charset="0"/>
              </a:rPr>
              <a:t>(Romani, 1994)</a:t>
            </a:r>
          </a:p>
          <a:p>
            <a:endParaRPr lang="it-IT" sz="2800" dirty="0">
              <a:solidFill>
                <a:prstClr val="white"/>
              </a:solidFill>
              <a:latin typeface="Times New Roman" panose="02020603050405020304" pitchFamily="18" charset="0"/>
              <a:cs typeface="Times New Roman" panose="02020603050405020304" pitchFamily="18" charset="0"/>
            </a:endParaRPr>
          </a:p>
          <a:p>
            <a:endParaRPr lang="it-IT" sz="2800" dirty="0">
              <a:solidFill>
                <a:prstClr val="white"/>
              </a:solidFill>
              <a:latin typeface="Times New Roman" panose="02020603050405020304" pitchFamily="18" charset="0"/>
              <a:cs typeface="Times New Roman" panose="02020603050405020304" pitchFamily="18" charset="0"/>
            </a:endParaRPr>
          </a:p>
          <a:p>
            <a:r>
              <a:rPr lang="it-IT" sz="2400" b="1" dirty="0">
                <a:solidFill>
                  <a:prstClr val="white"/>
                </a:solidFill>
                <a:latin typeface="Times New Roman" panose="02020603050405020304" pitchFamily="18" charset="0"/>
                <a:cs typeface="Times New Roman" panose="02020603050405020304" pitchFamily="18" charset="0"/>
              </a:rPr>
              <a:t>Romani V. (1994), </a:t>
            </a:r>
            <a:r>
              <a:rPr lang="it-IT" sz="2400" b="1" i="1" dirty="0">
                <a:solidFill>
                  <a:srgbClr val="FFFF00"/>
                </a:solidFill>
                <a:latin typeface="Times New Roman" panose="02020603050405020304" pitchFamily="18" charset="0"/>
                <a:cs typeface="Times New Roman" panose="02020603050405020304" pitchFamily="18" charset="0"/>
              </a:rPr>
              <a:t>Il paesaggio. Teoria e pianificazione</a:t>
            </a:r>
            <a:r>
              <a:rPr lang="it-IT" sz="2400" b="1" i="1" dirty="0">
                <a:solidFill>
                  <a:prstClr val="white"/>
                </a:solidFill>
                <a:latin typeface="Times New Roman" panose="02020603050405020304" pitchFamily="18" charset="0"/>
                <a:cs typeface="Times New Roman" panose="02020603050405020304" pitchFamily="18" charset="0"/>
              </a:rPr>
              <a:t>, </a:t>
            </a:r>
            <a:r>
              <a:rPr lang="it-IT" sz="2400" b="1" dirty="0">
                <a:solidFill>
                  <a:prstClr val="white"/>
                </a:solidFill>
                <a:latin typeface="Times New Roman" panose="02020603050405020304" pitchFamily="18" charset="0"/>
                <a:cs typeface="Times New Roman" panose="02020603050405020304" pitchFamily="18" charset="0"/>
              </a:rPr>
              <a:t>Franco Angeli, Milano, ISBN-10: 8820487195.</a:t>
            </a:r>
          </a:p>
          <a:p>
            <a:endParaRPr lang="it-IT" sz="2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297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16632"/>
            <a:ext cx="8928992" cy="6432530"/>
          </a:xfrm>
          <a:prstGeom prst="rect">
            <a:avLst/>
          </a:prstGeom>
          <a:noFill/>
        </p:spPr>
        <p:txBody>
          <a:bodyPr wrap="square" rtlCol="0">
            <a:spAutoFit/>
          </a:bodyPr>
          <a:lstStyle/>
          <a:p>
            <a:endParaRPr lang="it-IT" sz="2600" dirty="0">
              <a:solidFill>
                <a:schemeClr val="bg1"/>
              </a:solidFill>
              <a:latin typeface="Times New Roman" panose="02020603050405020304" pitchFamily="18" charset="0"/>
              <a:cs typeface="Times New Roman" panose="02020603050405020304" pitchFamily="18" charset="0"/>
            </a:endParaRPr>
          </a:p>
          <a:p>
            <a:endParaRPr lang="it-IT" sz="2600" b="1" dirty="0">
              <a:solidFill>
                <a:schemeClr val="bg1"/>
              </a:solidFill>
              <a:latin typeface="Times New Roman" panose="02020603050405020304" pitchFamily="18" charset="0"/>
              <a:cs typeface="Times New Roman" panose="02020603050405020304" pitchFamily="18" charset="0"/>
            </a:endParaRPr>
          </a:p>
          <a:p>
            <a:r>
              <a:rPr lang="en-US" sz="2800" b="1" dirty="0">
                <a:solidFill>
                  <a:schemeClr val="bg1"/>
                </a:solidFill>
                <a:latin typeface="Times New Roman" panose="02020603050405020304" pitchFamily="18" charset="0"/>
                <a:cs typeface="Times New Roman" panose="02020603050405020304" pitchFamily="18" charset="0"/>
              </a:rPr>
              <a:t>“</a:t>
            </a:r>
            <a:r>
              <a:rPr lang="it-IT" sz="2800" b="1" dirty="0">
                <a:solidFill>
                  <a:srgbClr val="FFFF00"/>
                </a:solidFill>
                <a:latin typeface="Times New Roman" panose="02020603050405020304" pitchFamily="18" charset="0"/>
                <a:cs typeface="Times New Roman" panose="02020603050405020304" pitchFamily="18" charset="0"/>
              </a:rPr>
              <a:t>parte di territorio </a:t>
            </a:r>
            <a:r>
              <a:rPr lang="it-IT" sz="2800" b="1" dirty="0">
                <a:solidFill>
                  <a:schemeClr val="bg1"/>
                </a:solidFill>
                <a:latin typeface="Times New Roman" panose="02020603050405020304" pitchFamily="18" charset="0"/>
                <a:cs typeface="Times New Roman" panose="02020603050405020304" pitchFamily="18" charset="0"/>
              </a:rPr>
              <a:t>che si abbraccia con lo sguardo da un punto determinato. Il termine è usato in particolare con riferimento a panorami caratteristici per le loro bellezze naturali, o a località di interesse storico e artistico, ma anche, più in generale, a tutto il complesso dei beni naturali che sono parte fondamentale dell’ambiente ecologico da difendere e conservare”.</a:t>
            </a:r>
          </a:p>
          <a:p>
            <a:endParaRPr lang="it-IT" sz="2800" b="1" dirty="0">
              <a:solidFill>
                <a:schemeClr val="bg1"/>
              </a:solidFill>
              <a:latin typeface="Times New Roman" panose="02020603050405020304" pitchFamily="18" charset="0"/>
              <a:cs typeface="Times New Roman" panose="02020603050405020304" pitchFamily="18" charset="0"/>
            </a:endParaRPr>
          </a:p>
          <a:p>
            <a:endParaRPr lang="it-IT" sz="2800" b="1" dirty="0">
              <a:solidFill>
                <a:schemeClr val="bg1"/>
              </a:solidFill>
              <a:latin typeface="Times New Roman" panose="02020603050405020304" pitchFamily="18" charset="0"/>
              <a:cs typeface="Times New Roman" panose="02020603050405020304" pitchFamily="18" charset="0"/>
            </a:endParaRPr>
          </a:p>
          <a:p>
            <a:r>
              <a:rPr lang="it-IT" sz="2800" b="1" dirty="0">
                <a:solidFill>
                  <a:schemeClr val="bg1"/>
                </a:solidFill>
                <a:latin typeface="Times New Roman" panose="02020603050405020304" pitchFamily="18" charset="0"/>
                <a:cs typeface="Times New Roman" panose="02020603050405020304" pitchFamily="18" charset="0"/>
              </a:rPr>
              <a:t>(Enciclopedia Treccani, 2017)</a:t>
            </a:r>
          </a:p>
          <a:p>
            <a:pPr algn="ctr"/>
            <a:endParaRPr lang="it-IT" sz="2800" b="1" dirty="0">
              <a:solidFill>
                <a:schemeClr val="bg1"/>
              </a:solidFill>
              <a:latin typeface="Times New Roman" panose="02020603050405020304" pitchFamily="18" charset="0"/>
              <a:cs typeface="Times New Roman" panose="02020603050405020304" pitchFamily="18" charset="0"/>
            </a:endParaRPr>
          </a:p>
          <a:p>
            <a:pPr algn="ctr"/>
            <a:r>
              <a:rPr lang="it-IT" sz="2800" b="1" dirty="0">
                <a:solidFill>
                  <a:srgbClr val="FFFF00"/>
                </a:solidFill>
                <a:latin typeface="Times New Roman" panose="02020603050405020304" pitchFamily="18" charset="0"/>
                <a:cs typeface="Times New Roman" panose="02020603050405020304" pitchFamily="18" charset="0"/>
              </a:rPr>
              <a:t>è necessario riflettere </a:t>
            </a:r>
            <a:r>
              <a:rPr lang="it-IT" sz="2800" b="1" dirty="0">
                <a:solidFill>
                  <a:schemeClr val="bg1"/>
                </a:solidFill>
                <a:latin typeface="Times New Roman" panose="02020603050405020304" pitchFamily="18" charset="0"/>
                <a:cs typeface="Times New Roman" panose="02020603050405020304" pitchFamily="18" charset="0"/>
              </a:rPr>
              <a:t>… </a:t>
            </a:r>
          </a:p>
          <a:p>
            <a:pPr algn="ctr"/>
            <a:endParaRPr lang="it-IT" sz="1000" b="1" dirty="0">
              <a:solidFill>
                <a:schemeClr val="bg1"/>
              </a:solidFill>
              <a:latin typeface="Times New Roman" panose="02020603050405020304" pitchFamily="18" charset="0"/>
              <a:cs typeface="Times New Roman" panose="02020603050405020304" pitchFamily="18" charset="0"/>
            </a:endParaRPr>
          </a:p>
          <a:p>
            <a:pPr algn="ctr"/>
            <a:endParaRPr lang="it-IT" sz="1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1473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16632"/>
            <a:ext cx="8928992" cy="6617196"/>
          </a:xfrm>
          <a:prstGeom prst="rect">
            <a:avLst/>
          </a:prstGeom>
          <a:noFill/>
        </p:spPr>
        <p:txBody>
          <a:bodyPr wrap="square" rtlCol="0">
            <a:spAutoFit/>
          </a:bodyPr>
          <a:lstStyle/>
          <a:p>
            <a:pPr algn="ctr"/>
            <a:r>
              <a:rPr lang="it-IT" sz="2800" b="1" dirty="0">
                <a:solidFill>
                  <a:schemeClr val="bg1"/>
                </a:solidFill>
                <a:latin typeface="Times New Roman" panose="02020603050405020304" pitchFamily="18" charset="0"/>
                <a:cs typeface="Times New Roman" panose="02020603050405020304" pitchFamily="18" charset="0"/>
              </a:rPr>
              <a:t>… </a:t>
            </a:r>
            <a:r>
              <a:rPr lang="it-IT" sz="2800" b="1" dirty="0">
                <a:solidFill>
                  <a:srgbClr val="FFFF00"/>
                </a:solidFill>
                <a:latin typeface="Times New Roman" panose="02020603050405020304" pitchFamily="18" charset="0"/>
                <a:cs typeface="Times New Roman" panose="02020603050405020304" pitchFamily="18" charset="0"/>
              </a:rPr>
              <a:t>Paesaggio</a:t>
            </a:r>
            <a:r>
              <a:rPr lang="it-IT" sz="2800" b="1" dirty="0">
                <a:solidFill>
                  <a:prstClr val="white"/>
                </a:solidFill>
                <a:latin typeface="Times New Roman" panose="02020603050405020304" pitchFamily="18" charset="0"/>
                <a:cs typeface="Times New Roman" panose="02020603050405020304" pitchFamily="18" charset="0"/>
              </a:rPr>
              <a:t> - concetto sfaccettato, concetto complesso, multidimensionale, intertemporale… -</a:t>
            </a:r>
          </a:p>
          <a:p>
            <a:endParaRPr lang="it-IT" sz="2400" b="1" dirty="0">
              <a:solidFill>
                <a:prstClr val="white"/>
              </a:solidFill>
              <a:latin typeface="Times New Roman" panose="02020603050405020304" pitchFamily="18" charset="0"/>
              <a:cs typeface="Times New Roman" panose="02020603050405020304" pitchFamily="18" charset="0"/>
            </a:endParaRPr>
          </a:p>
          <a:p>
            <a:r>
              <a:rPr lang="it-IT" sz="2800" b="1" dirty="0">
                <a:solidFill>
                  <a:prstClr val="white"/>
                </a:solidFill>
                <a:latin typeface="Times New Roman" panose="02020603050405020304" pitchFamily="18" charset="0"/>
                <a:cs typeface="Times New Roman" panose="02020603050405020304" pitchFamily="18" charset="0"/>
              </a:rPr>
              <a:t>Ogni paesaggio è un’</a:t>
            </a:r>
            <a:r>
              <a:rPr lang="it-IT" sz="2800" b="1" dirty="0">
                <a:solidFill>
                  <a:srgbClr val="FFFF00"/>
                </a:solidFill>
                <a:latin typeface="Times New Roman" panose="02020603050405020304" pitchFamily="18" charset="0"/>
                <a:cs typeface="Times New Roman" panose="02020603050405020304" pitchFamily="18" charset="0"/>
              </a:rPr>
              <a:t>elaborazione culturale </a:t>
            </a:r>
            <a:r>
              <a:rPr lang="it-IT" sz="2800" b="1" dirty="0">
                <a:solidFill>
                  <a:prstClr val="white"/>
                </a:solidFill>
                <a:latin typeface="Times New Roman" panose="02020603050405020304" pitchFamily="18" charset="0"/>
                <a:cs typeface="Times New Roman" panose="02020603050405020304" pitchFamily="18" charset="0"/>
              </a:rPr>
              <a:t>di uno specifico ambiente naturale (Sereno, 1983)</a:t>
            </a:r>
          </a:p>
          <a:p>
            <a:endParaRPr lang="it-IT" sz="1200" b="1" dirty="0">
              <a:solidFill>
                <a:prstClr val="white"/>
              </a:solidFill>
              <a:latin typeface="Times New Roman" panose="02020603050405020304" pitchFamily="18" charset="0"/>
              <a:cs typeface="Times New Roman" panose="02020603050405020304" pitchFamily="18" charset="0"/>
            </a:endParaRPr>
          </a:p>
          <a:p>
            <a:r>
              <a:rPr lang="it-IT" sz="2800" b="1" dirty="0">
                <a:solidFill>
                  <a:prstClr val="white"/>
                </a:solidFill>
                <a:latin typeface="Times New Roman" panose="02020603050405020304" pitchFamily="18" charset="0"/>
                <a:cs typeface="Times New Roman" panose="02020603050405020304" pitchFamily="18" charset="0"/>
              </a:rPr>
              <a:t>Esiste una tensione tra la soggettività dell’osservatore (outsider), spesso </a:t>
            </a:r>
            <a:r>
              <a:rPr lang="it-IT" sz="2800" b="1" dirty="0" err="1">
                <a:solidFill>
                  <a:srgbClr val="FFFF00"/>
                </a:solidFill>
                <a:latin typeface="Times New Roman" panose="02020603050405020304" pitchFamily="18" charset="0"/>
                <a:cs typeface="Times New Roman" panose="02020603050405020304" pitchFamily="18" charset="0"/>
              </a:rPr>
              <a:t>decision</a:t>
            </a:r>
            <a:r>
              <a:rPr lang="it-IT" sz="2800" b="1" dirty="0">
                <a:solidFill>
                  <a:srgbClr val="FFFF00"/>
                </a:solidFill>
                <a:latin typeface="Times New Roman" panose="02020603050405020304" pitchFamily="18" charset="0"/>
                <a:cs typeface="Times New Roman" panose="02020603050405020304" pitchFamily="18" charset="0"/>
              </a:rPr>
              <a:t> maker</a:t>
            </a:r>
            <a:r>
              <a:rPr lang="it-IT" sz="2800" b="1" dirty="0">
                <a:solidFill>
                  <a:prstClr val="white"/>
                </a:solidFill>
                <a:latin typeface="Times New Roman" panose="02020603050405020304" pitchFamily="18" charset="0"/>
                <a:cs typeface="Times New Roman" panose="02020603050405020304" pitchFamily="18" charset="0"/>
              </a:rPr>
              <a:t>, e la soggettività di chi abita e </a:t>
            </a:r>
            <a:r>
              <a:rPr lang="it-IT" sz="2800" b="1" i="1" dirty="0">
                <a:solidFill>
                  <a:prstClr val="white"/>
                </a:solidFill>
                <a:latin typeface="Times New Roman" panose="02020603050405020304" pitchFamily="18" charset="0"/>
                <a:cs typeface="Times New Roman" panose="02020603050405020304" pitchFamily="18" charset="0"/>
              </a:rPr>
              <a:t>costruisce</a:t>
            </a:r>
            <a:r>
              <a:rPr lang="it-IT" sz="2800" b="1" dirty="0">
                <a:solidFill>
                  <a:prstClr val="white"/>
                </a:solidFill>
                <a:latin typeface="Times New Roman" panose="02020603050405020304" pitchFamily="18" charset="0"/>
                <a:cs typeface="Times New Roman" panose="02020603050405020304" pitchFamily="18" charset="0"/>
              </a:rPr>
              <a:t> </a:t>
            </a:r>
            <a:r>
              <a:rPr lang="it-IT" sz="2800" b="1" i="1" dirty="0">
                <a:solidFill>
                  <a:prstClr val="white"/>
                </a:solidFill>
                <a:latin typeface="Times New Roman" panose="02020603050405020304" pitchFamily="18" charset="0"/>
                <a:cs typeface="Times New Roman" panose="02020603050405020304" pitchFamily="18" charset="0"/>
              </a:rPr>
              <a:t>il paesaggio </a:t>
            </a:r>
            <a:r>
              <a:rPr lang="it-IT" sz="2800" b="1" dirty="0">
                <a:solidFill>
                  <a:prstClr val="white"/>
                </a:solidFill>
                <a:latin typeface="Times New Roman" panose="02020603050405020304" pitchFamily="18" charset="0"/>
                <a:cs typeface="Times New Roman" panose="02020603050405020304" pitchFamily="18" charset="0"/>
              </a:rPr>
              <a:t>(insider), spesso </a:t>
            </a:r>
            <a:r>
              <a:rPr lang="it-IT" sz="2800" b="1" dirty="0" err="1">
                <a:solidFill>
                  <a:srgbClr val="FFFF00"/>
                </a:solidFill>
                <a:latin typeface="Times New Roman" panose="02020603050405020304" pitchFamily="18" charset="0"/>
                <a:cs typeface="Times New Roman" panose="02020603050405020304" pitchFamily="18" charset="0"/>
              </a:rPr>
              <a:t>decision</a:t>
            </a:r>
            <a:r>
              <a:rPr lang="it-IT" sz="2800" b="1" dirty="0">
                <a:solidFill>
                  <a:srgbClr val="FFFF00"/>
                </a:solidFill>
                <a:latin typeface="Times New Roman" panose="02020603050405020304" pitchFamily="18" charset="0"/>
                <a:cs typeface="Times New Roman" panose="02020603050405020304" pitchFamily="18" charset="0"/>
              </a:rPr>
              <a:t> </a:t>
            </a:r>
            <a:r>
              <a:rPr lang="it-IT" sz="2800" b="1" dirty="0" err="1">
                <a:solidFill>
                  <a:srgbClr val="FFFF00"/>
                </a:solidFill>
                <a:latin typeface="Times New Roman" panose="02020603050405020304" pitchFamily="18" charset="0"/>
                <a:cs typeface="Times New Roman" panose="02020603050405020304" pitchFamily="18" charset="0"/>
              </a:rPr>
              <a:t>taker</a:t>
            </a:r>
            <a:r>
              <a:rPr lang="it-IT" sz="2800" b="1" dirty="0">
                <a:solidFill>
                  <a:schemeClr val="bg1"/>
                </a:solidFill>
                <a:latin typeface="Times New Roman" panose="02020603050405020304" pitchFamily="18" charset="0"/>
                <a:cs typeface="Times New Roman" panose="02020603050405020304" pitchFamily="18" charset="0"/>
              </a:rPr>
              <a:t>…</a:t>
            </a:r>
          </a:p>
          <a:p>
            <a:endParaRPr lang="it-IT" sz="1200" b="1" dirty="0">
              <a:solidFill>
                <a:prstClr val="white"/>
              </a:solidFill>
              <a:latin typeface="Times New Roman" panose="02020603050405020304" pitchFamily="18" charset="0"/>
              <a:cs typeface="Times New Roman" panose="02020603050405020304" pitchFamily="18" charset="0"/>
            </a:endParaRPr>
          </a:p>
          <a:p>
            <a:r>
              <a:rPr lang="it-IT" sz="2800" b="1" dirty="0">
                <a:solidFill>
                  <a:prstClr val="white"/>
                </a:solidFill>
                <a:latin typeface="Times New Roman" panose="02020603050405020304" pitchFamily="18" charset="0"/>
                <a:cs typeface="Times New Roman" panose="02020603050405020304" pitchFamily="18" charset="0"/>
              </a:rPr>
              <a:t>E ancora, i paesaggi rispondono a esigenze di identificazione e riconoscibilità, di ancoraggio spaziale, di radicamento e deposito collettivo di valori e memoria …</a:t>
            </a:r>
          </a:p>
          <a:p>
            <a:endParaRPr lang="it-IT" sz="1200" b="1" dirty="0">
              <a:solidFill>
                <a:prstClr val="white"/>
              </a:solidFill>
              <a:latin typeface="Times New Roman" panose="02020603050405020304" pitchFamily="18" charset="0"/>
              <a:cs typeface="Times New Roman" panose="02020603050405020304" pitchFamily="18" charset="0"/>
            </a:endParaRPr>
          </a:p>
          <a:p>
            <a:pPr algn="ctr"/>
            <a:r>
              <a:rPr lang="it-IT" sz="2800" b="1" dirty="0">
                <a:solidFill>
                  <a:srgbClr val="FFFF00"/>
                </a:solidFill>
                <a:latin typeface="Times New Roman" panose="02020603050405020304" pitchFamily="18" charset="0"/>
                <a:cs typeface="Times New Roman" panose="02020603050405020304" pitchFamily="18" charset="0"/>
              </a:rPr>
              <a:t>L’idea di paesaggio risponde alle ragioni ultime dell’abitare</a:t>
            </a:r>
          </a:p>
        </p:txBody>
      </p:sp>
    </p:spTree>
    <p:extLst>
      <p:ext uri="{BB962C8B-B14F-4D97-AF65-F5344CB8AC3E}">
        <p14:creationId xmlns:p14="http://schemas.microsoft.com/office/powerpoint/2010/main" val="576098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16632"/>
            <a:ext cx="8928992" cy="6678751"/>
          </a:xfrm>
          <a:prstGeom prst="rect">
            <a:avLst/>
          </a:prstGeom>
          <a:noFill/>
        </p:spPr>
        <p:txBody>
          <a:bodyPr wrap="square" rtlCol="0">
            <a:spAutoFit/>
          </a:bodyPr>
          <a:lstStyle/>
          <a:p>
            <a:pPr algn="ctr"/>
            <a:r>
              <a:rPr lang="it-IT" sz="3000" b="1" dirty="0">
                <a:solidFill>
                  <a:prstClr val="white"/>
                </a:solidFill>
                <a:latin typeface="Times New Roman" panose="02020603050405020304" pitchFamily="18" charset="0"/>
                <a:cs typeface="Times New Roman" panose="02020603050405020304" pitchFamily="18" charset="0"/>
              </a:rPr>
              <a:t>Verso una</a:t>
            </a:r>
            <a:r>
              <a:rPr lang="it-IT" sz="3000" b="1" dirty="0">
                <a:solidFill>
                  <a:srgbClr val="FFFF00"/>
                </a:solidFill>
                <a:latin typeface="Times New Roman" panose="02020603050405020304" pitchFamily="18" charset="0"/>
                <a:cs typeface="Times New Roman" panose="02020603050405020304" pitchFamily="18" charset="0"/>
              </a:rPr>
              <a:t> </a:t>
            </a:r>
            <a:r>
              <a:rPr lang="it-IT" sz="3000" b="1" dirty="0">
                <a:solidFill>
                  <a:srgbClr val="FF0000"/>
                </a:solidFill>
                <a:latin typeface="Times New Roman" panose="02020603050405020304" pitchFamily="18" charset="0"/>
                <a:cs typeface="Times New Roman" panose="02020603050405020304" pitchFamily="18" charset="0"/>
              </a:rPr>
              <a:t>definizione</a:t>
            </a:r>
            <a:r>
              <a:rPr lang="it-IT" sz="3000" b="1" dirty="0">
                <a:solidFill>
                  <a:srgbClr val="FFFF00"/>
                </a:solidFill>
                <a:latin typeface="Times New Roman" panose="02020603050405020304" pitchFamily="18" charset="0"/>
                <a:cs typeface="Times New Roman" panose="02020603050405020304" pitchFamily="18" charset="0"/>
              </a:rPr>
              <a:t> </a:t>
            </a:r>
            <a:r>
              <a:rPr lang="it-IT" sz="3000" b="1" dirty="0">
                <a:solidFill>
                  <a:prstClr val="white"/>
                </a:solidFill>
                <a:latin typeface="Times New Roman" panose="02020603050405020304" pitchFamily="18" charset="0"/>
                <a:cs typeface="Times New Roman" panose="02020603050405020304" pitchFamily="18" charset="0"/>
              </a:rPr>
              <a:t>di </a:t>
            </a:r>
            <a:r>
              <a:rPr lang="it-IT" sz="3000" b="1" dirty="0">
                <a:solidFill>
                  <a:srgbClr val="FFFF00"/>
                </a:solidFill>
                <a:latin typeface="Times New Roman" panose="02020603050405020304" pitchFamily="18" charset="0"/>
                <a:cs typeface="Times New Roman" panose="02020603050405020304" pitchFamily="18" charset="0"/>
              </a:rPr>
              <a:t>territorio</a:t>
            </a:r>
          </a:p>
          <a:p>
            <a:endParaRPr lang="it-IT" sz="3000" b="1" dirty="0">
              <a:solidFill>
                <a:prstClr val="white"/>
              </a:solidFill>
              <a:latin typeface="Times New Roman" panose="02020603050405020304" pitchFamily="18" charset="0"/>
              <a:cs typeface="Times New Roman" panose="02020603050405020304" pitchFamily="18" charset="0"/>
            </a:endParaRPr>
          </a:p>
          <a:p>
            <a:r>
              <a:rPr lang="it-IT" sz="2800" b="1" dirty="0">
                <a:solidFill>
                  <a:prstClr val="white"/>
                </a:solidFill>
                <a:latin typeface="Times New Roman" panose="02020603050405020304" pitchFamily="18" charset="0"/>
                <a:cs typeface="Times New Roman" panose="02020603050405020304" pitchFamily="18" charset="0"/>
              </a:rPr>
              <a:t>“porzione di terra di estensione </a:t>
            </a:r>
            <a:r>
              <a:rPr lang="it-IT" sz="2800" b="1" dirty="0">
                <a:solidFill>
                  <a:srgbClr val="FFFF00"/>
                </a:solidFill>
                <a:latin typeface="Times New Roman" panose="02020603050405020304" pitchFamily="18" charset="0"/>
                <a:cs typeface="Times New Roman" panose="02020603050405020304" pitchFamily="18" charset="0"/>
              </a:rPr>
              <a:t>abbastanza considerevole</a:t>
            </a:r>
            <a:r>
              <a:rPr lang="it-IT" sz="2800" b="1" dirty="0">
                <a:solidFill>
                  <a:prstClr val="white"/>
                </a:solidFill>
                <a:latin typeface="Times New Roman" panose="02020603050405020304" pitchFamily="18" charset="0"/>
                <a:cs typeface="Times New Roman" panose="02020603050405020304" pitchFamily="18" charset="0"/>
              </a:rPr>
              <a:t>”</a:t>
            </a:r>
          </a:p>
          <a:p>
            <a:endParaRPr lang="it-IT" sz="2800" b="1" dirty="0">
              <a:solidFill>
                <a:prstClr val="white"/>
              </a:solidFill>
              <a:latin typeface="Times New Roman" panose="02020603050405020304" pitchFamily="18" charset="0"/>
              <a:cs typeface="Times New Roman" panose="02020603050405020304" pitchFamily="18" charset="0"/>
            </a:endParaRPr>
          </a:p>
          <a:p>
            <a:r>
              <a:rPr lang="it-IT" sz="2800" b="1" dirty="0">
                <a:solidFill>
                  <a:prstClr val="white"/>
                </a:solidFill>
                <a:latin typeface="Times New Roman" panose="02020603050405020304" pitchFamily="18" charset="0"/>
                <a:cs typeface="Times New Roman" panose="02020603050405020304" pitchFamily="18" charset="0"/>
              </a:rPr>
              <a:t>“</a:t>
            </a:r>
            <a:r>
              <a:rPr lang="it-IT" sz="2800" b="1" dirty="0">
                <a:solidFill>
                  <a:srgbClr val="FFFF00"/>
                </a:solidFill>
                <a:latin typeface="Times New Roman" panose="02020603050405020304" pitchFamily="18" charset="0"/>
                <a:cs typeface="Times New Roman" panose="02020603050405020304" pitchFamily="18" charset="0"/>
              </a:rPr>
              <a:t>zona, area, regione</a:t>
            </a:r>
            <a:r>
              <a:rPr lang="it-IT" sz="2800" b="1" dirty="0">
                <a:solidFill>
                  <a:prstClr val="white"/>
                </a:solidFill>
                <a:latin typeface="Times New Roman" panose="02020603050405020304" pitchFamily="18" charset="0"/>
                <a:cs typeface="Times New Roman" panose="02020603050405020304" pitchFamily="18" charset="0"/>
              </a:rPr>
              <a:t>”</a:t>
            </a:r>
          </a:p>
          <a:p>
            <a:endParaRPr lang="it-IT" sz="2800" b="1" dirty="0">
              <a:solidFill>
                <a:prstClr val="white"/>
              </a:solidFill>
              <a:latin typeface="Times New Roman" panose="02020603050405020304" pitchFamily="18" charset="0"/>
              <a:cs typeface="Times New Roman" panose="02020603050405020304" pitchFamily="18" charset="0"/>
            </a:endParaRPr>
          </a:p>
          <a:p>
            <a:r>
              <a:rPr lang="it-IT" sz="2800" b="1" dirty="0">
                <a:solidFill>
                  <a:prstClr val="white"/>
                </a:solidFill>
                <a:latin typeface="Times New Roman" panose="02020603050405020304" pitchFamily="18" charset="0"/>
                <a:cs typeface="Times New Roman" panose="02020603050405020304" pitchFamily="18" charset="0"/>
              </a:rPr>
              <a:t>“estensione di paese compreso entro i confini di uno Stato o comunque sottoposto ad un’unica amministrazione”</a:t>
            </a:r>
          </a:p>
          <a:p>
            <a:endParaRPr lang="it-IT" sz="3200" b="1" dirty="0">
              <a:solidFill>
                <a:prstClr val="white"/>
              </a:solidFill>
              <a:latin typeface="Times New Roman" panose="02020603050405020304" pitchFamily="18" charset="0"/>
              <a:cs typeface="Times New Roman" panose="02020603050405020304" pitchFamily="18" charset="0"/>
            </a:endParaRPr>
          </a:p>
          <a:p>
            <a:r>
              <a:rPr lang="it-IT" sz="2800" b="1" dirty="0">
                <a:solidFill>
                  <a:prstClr val="white"/>
                </a:solidFill>
                <a:latin typeface="Times New Roman" panose="02020603050405020304" pitchFamily="18" charset="0"/>
                <a:cs typeface="Times New Roman" panose="02020603050405020304" pitchFamily="18" charset="0"/>
              </a:rPr>
              <a:t>(Dizionario Devoto Oli, 2006)</a:t>
            </a:r>
          </a:p>
          <a:p>
            <a:endParaRPr lang="it-IT" sz="2800" b="1" dirty="0">
              <a:solidFill>
                <a:prstClr val="white"/>
              </a:solidFill>
              <a:latin typeface="Times New Roman" panose="02020603050405020304" pitchFamily="18" charset="0"/>
              <a:cs typeface="Times New Roman" panose="02020603050405020304" pitchFamily="18" charset="0"/>
            </a:endParaRPr>
          </a:p>
          <a:p>
            <a:endParaRPr lang="it-IT" sz="2400" b="1" dirty="0">
              <a:solidFill>
                <a:prstClr val="white"/>
              </a:solidFill>
              <a:latin typeface="Times New Roman" panose="02020603050405020304" pitchFamily="18" charset="0"/>
              <a:cs typeface="Times New Roman" panose="02020603050405020304" pitchFamily="18" charset="0"/>
            </a:endParaRPr>
          </a:p>
          <a:p>
            <a:pPr algn="ctr"/>
            <a:r>
              <a:rPr lang="it-IT" sz="2800" b="1" dirty="0">
                <a:solidFill>
                  <a:srgbClr val="FF0000"/>
                </a:solidFill>
                <a:latin typeface="Times New Roman" panose="02020603050405020304" pitchFamily="18" charset="0"/>
                <a:cs typeface="Times New Roman" panose="02020603050405020304" pitchFamily="18" charset="0"/>
              </a:rPr>
              <a:t>N.B.</a:t>
            </a:r>
            <a:r>
              <a:rPr lang="it-IT" sz="2800" b="1" dirty="0">
                <a:solidFill>
                  <a:srgbClr val="FFFF00"/>
                </a:solidFill>
                <a:latin typeface="Times New Roman" panose="02020603050405020304" pitchFamily="18" charset="0"/>
                <a:cs typeface="Times New Roman" panose="02020603050405020304" pitchFamily="18" charset="0"/>
              </a:rPr>
              <a:t> Il paesaggio presenta una dimensione territoriale, che è stata trascurata per decenni…</a:t>
            </a:r>
          </a:p>
        </p:txBody>
      </p:sp>
    </p:spTree>
    <p:extLst>
      <p:ext uri="{BB962C8B-B14F-4D97-AF65-F5344CB8AC3E}">
        <p14:creationId xmlns:p14="http://schemas.microsoft.com/office/powerpoint/2010/main" val="497246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16632"/>
            <a:ext cx="9144000" cy="6601807"/>
          </a:xfrm>
          <a:prstGeom prst="rect">
            <a:avLst/>
          </a:prstGeom>
          <a:noFill/>
        </p:spPr>
        <p:txBody>
          <a:bodyPr wrap="square" rtlCol="0">
            <a:spAutoFit/>
          </a:bodyPr>
          <a:lstStyle/>
          <a:p>
            <a:pPr algn="ctr"/>
            <a:r>
              <a:rPr lang="it-IT" sz="2800" b="1" dirty="0">
                <a:solidFill>
                  <a:prstClr val="white"/>
                </a:solidFill>
                <a:latin typeface="Times New Roman" panose="02020603050405020304" pitchFamily="18" charset="0"/>
                <a:cs typeface="Times New Roman" panose="02020603050405020304" pitchFamily="18" charset="0"/>
              </a:rPr>
              <a:t>Oggi, il </a:t>
            </a:r>
            <a:r>
              <a:rPr lang="it-IT" sz="2800" b="1" dirty="0">
                <a:solidFill>
                  <a:srgbClr val="FF0000"/>
                </a:solidFill>
                <a:latin typeface="Times New Roman" panose="02020603050405020304" pitchFamily="18" charset="0"/>
                <a:cs typeface="Times New Roman" panose="02020603050405020304" pitchFamily="18" charset="0"/>
              </a:rPr>
              <a:t>PAESAGGIO </a:t>
            </a:r>
            <a:r>
              <a:rPr lang="it-IT" sz="2800" b="1" dirty="0">
                <a:solidFill>
                  <a:prstClr val="white"/>
                </a:solidFill>
                <a:latin typeface="Times New Roman" panose="02020603050405020304" pitchFamily="18" charset="0"/>
                <a:cs typeface="Times New Roman" panose="02020603050405020304" pitchFamily="18" charset="0"/>
              </a:rPr>
              <a:t>è inteso come:</a:t>
            </a:r>
          </a:p>
          <a:p>
            <a:endParaRPr lang="it-IT" sz="2800" b="1" dirty="0">
              <a:solidFill>
                <a:prstClr val="white"/>
              </a:solidFill>
              <a:latin typeface="Times New Roman" panose="02020603050405020304" pitchFamily="18" charset="0"/>
              <a:cs typeface="Times New Roman" panose="02020603050405020304" pitchFamily="18" charset="0"/>
            </a:endParaRPr>
          </a:p>
          <a:p>
            <a:pPr algn="ctr"/>
            <a:r>
              <a:rPr lang="it-IT" sz="2800" b="1" dirty="0">
                <a:solidFill>
                  <a:srgbClr val="FF0000"/>
                </a:solidFill>
                <a:latin typeface="Times New Roman" panose="02020603050405020304" pitchFamily="18" charset="0"/>
                <a:cs typeface="Times New Roman" panose="02020603050405020304" pitchFamily="18" charset="0"/>
              </a:rPr>
              <a:t>«DEFINIZIONE» DI PAESAGGIO</a:t>
            </a:r>
          </a:p>
          <a:p>
            <a:endParaRPr lang="it-IT" sz="2400" b="1" dirty="0">
              <a:solidFill>
                <a:prstClr val="white"/>
              </a:solidFill>
              <a:latin typeface="Times New Roman" panose="02020603050405020304" pitchFamily="18" charset="0"/>
              <a:cs typeface="Times New Roman" panose="02020603050405020304" pitchFamily="18" charset="0"/>
            </a:endParaRPr>
          </a:p>
          <a:p>
            <a:pPr algn="ctr"/>
            <a:r>
              <a:rPr lang="it-IT" sz="2800" b="1" dirty="0">
                <a:solidFill>
                  <a:srgbClr val="FFFF00"/>
                </a:solidFill>
                <a:latin typeface="Times New Roman" panose="02020603050405020304" pitchFamily="18" charset="0"/>
                <a:cs typeface="Times New Roman" panose="02020603050405020304" pitchFamily="18" charset="0"/>
              </a:rPr>
              <a:t>Convenzione Europea del Paesaggio</a:t>
            </a:r>
          </a:p>
          <a:p>
            <a:endParaRPr lang="it-IT" sz="2400" b="1" dirty="0">
              <a:solidFill>
                <a:prstClr val="white"/>
              </a:solidFill>
              <a:latin typeface="Times New Roman" panose="02020603050405020304" pitchFamily="18" charset="0"/>
              <a:cs typeface="Times New Roman" panose="02020603050405020304" pitchFamily="18" charset="0"/>
            </a:endParaRPr>
          </a:p>
          <a:p>
            <a:pPr algn="ctr"/>
            <a:r>
              <a:rPr lang="it-IT" sz="2700" b="1" dirty="0">
                <a:solidFill>
                  <a:prstClr val="white"/>
                </a:solidFill>
                <a:latin typeface="Times New Roman" panose="02020603050405020304" pitchFamily="18" charset="0"/>
                <a:cs typeface="Times New Roman" panose="02020603050405020304" pitchFamily="18" charset="0"/>
              </a:rPr>
              <a:t>“… un aspetto essenziale del quadro di vita delle popolazioni, che concorre all’elaborazione delle culture locali e che rappresenta una componente fondamentale del patrimonio culturale e naturale dell’Europa”</a:t>
            </a:r>
          </a:p>
          <a:p>
            <a:pPr algn="ctr"/>
            <a:endParaRPr lang="it-IT" sz="2000" b="1" dirty="0">
              <a:solidFill>
                <a:prstClr val="white"/>
              </a:solidFill>
              <a:latin typeface="Times New Roman" panose="02020603050405020304" pitchFamily="18" charset="0"/>
              <a:cs typeface="Times New Roman" panose="02020603050405020304" pitchFamily="18" charset="0"/>
            </a:endParaRPr>
          </a:p>
          <a:p>
            <a:pPr algn="ctr"/>
            <a:r>
              <a:rPr lang="it-IT" sz="2700" b="1" dirty="0">
                <a:solidFill>
                  <a:prstClr val="white"/>
                </a:solidFill>
                <a:latin typeface="Times New Roman" panose="02020603050405020304" pitchFamily="18" charset="0"/>
                <a:cs typeface="Times New Roman" panose="02020603050405020304" pitchFamily="18" charset="0"/>
              </a:rPr>
              <a:t>“Il "Paesaggio” designa una determinata parte</a:t>
            </a:r>
          </a:p>
          <a:p>
            <a:pPr algn="ctr"/>
            <a:r>
              <a:rPr lang="it-IT" sz="2700" b="1" dirty="0">
                <a:solidFill>
                  <a:prstClr val="white"/>
                </a:solidFill>
                <a:latin typeface="Times New Roman" panose="02020603050405020304" pitchFamily="18" charset="0"/>
                <a:cs typeface="Times New Roman" panose="02020603050405020304" pitchFamily="18" charset="0"/>
              </a:rPr>
              <a:t>di territorio, così come è percepita dalle</a:t>
            </a:r>
          </a:p>
          <a:p>
            <a:pPr algn="ctr"/>
            <a:r>
              <a:rPr lang="it-IT" sz="2700" b="1" dirty="0">
                <a:solidFill>
                  <a:prstClr val="white"/>
                </a:solidFill>
                <a:latin typeface="Times New Roman" panose="02020603050405020304" pitchFamily="18" charset="0"/>
                <a:cs typeface="Times New Roman" panose="02020603050405020304" pitchFamily="18" charset="0"/>
              </a:rPr>
              <a:t>popolazioni, il cui carattere deriva dall'azione</a:t>
            </a:r>
          </a:p>
          <a:p>
            <a:pPr algn="ctr"/>
            <a:r>
              <a:rPr lang="it-IT" sz="2700" b="1" dirty="0">
                <a:solidFill>
                  <a:prstClr val="white"/>
                </a:solidFill>
                <a:latin typeface="Times New Roman" panose="02020603050405020304" pitchFamily="18" charset="0"/>
                <a:cs typeface="Times New Roman" panose="02020603050405020304" pitchFamily="18" charset="0"/>
              </a:rPr>
              <a:t>di fattori naturali e/o umani e dalle loro interrelazioni”.  (Art. 1)</a:t>
            </a:r>
          </a:p>
        </p:txBody>
      </p:sp>
    </p:spTree>
    <p:extLst>
      <p:ext uri="{BB962C8B-B14F-4D97-AF65-F5344CB8AC3E}">
        <p14:creationId xmlns:p14="http://schemas.microsoft.com/office/powerpoint/2010/main" val="1943699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559415"/>
            <a:ext cx="8928992" cy="5893921"/>
          </a:xfrm>
          <a:prstGeom prst="rect">
            <a:avLst/>
          </a:prstGeom>
          <a:noFill/>
        </p:spPr>
        <p:txBody>
          <a:bodyPr wrap="square" rtlCol="0">
            <a:spAutoFit/>
          </a:bodyPr>
          <a:lstStyle/>
          <a:p>
            <a:pPr lvl="1" algn="ctr">
              <a:spcBef>
                <a:spcPct val="50000"/>
              </a:spcBef>
            </a:pPr>
            <a:r>
              <a:rPr lang="it-IT" sz="2600" b="1" dirty="0">
                <a:solidFill>
                  <a:prstClr val="white"/>
                </a:solidFill>
                <a:latin typeface="Times New Roman" panose="02020603050405020304" pitchFamily="18" charset="0"/>
                <a:cs typeface="Times New Roman" panose="02020603050405020304" pitchFamily="18" charset="0"/>
              </a:rPr>
              <a:t>“ </a:t>
            </a:r>
            <a:r>
              <a:rPr lang="it-IT" altLang="it-IT" sz="2600" b="1" dirty="0">
                <a:solidFill>
                  <a:schemeClr val="bg1"/>
                </a:solidFill>
                <a:latin typeface="Times New Roman" panose="02020603050405020304" pitchFamily="18" charset="0"/>
                <a:cs typeface="Times New Roman" panose="02020603050405020304" pitchFamily="18" charset="0"/>
              </a:rPr>
              <a:t>Il paesaggio rappresenta una componente fondamentale del patrimonio culturale e naturale dell’Europa … e in ogni luogo è un elemento importante della qualità della vita delle popolazioni’’.</a:t>
            </a:r>
          </a:p>
          <a:p>
            <a:pPr lvl="1">
              <a:spcBef>
                <a:spcPct val="50000"/>
              </a:spcBef>
            </a:pPr>
            <a:endParaRPr lang="it-IT" altLang="it-IT" sz="2600" b="1" dirty="0">
              <a:solidFill>
                <a:schemeClr val="bg1"/>
              </a:solidFill>
              <a:latin typeface="Times New Roman" panose="02020603050405020304" pitchFamily="18" charset="0"/>
              <a:cs typeface="Times New Roman" panose="02020603050405020304" pitchFamily="18" charset="0"/>
            </a:endParaRPr>
          </a:p>
          <a:p>
            <a:pPr lvl="1" algn="ctr">
              <a:spcBef>
                <a:spcPct val="50000"/>
              </a:spcBef>
            </a:pPr>
            <a:r>
              <a:rPr lang="it-IT" altLang="it-IT" sz="2600" b="1" dirty="0">
                <a:solidFill>
                  <a:schemeClr val="bg1"/>
                </a:solidFill>
                <a:latin typeface="Times New Roman" panose="02020603050405020304" pitchFamily="18" charset="0"/>
                <a:cs typeface="Times New Roman" panose="02020603050405020304" pitchFamily="18" charset="0"/>
              </a:rPr>
              <a:t>… </a:t>
            </a:r>
            <a:r>
              <a:rPr lang="it-IT" sz="2600" b="1" dirty="0">
                <a:solidFill>
                  <a:prstClr val="white"/>
                </a:solidFill>
                <a:latin typeface="Times New Roman" panose="02020603050405020304" pitchFamily="18" charset="0"/>
                <a:cs typeface="Times New Roman" panose="02020603050405020304" pitchFamily="18" charset="0"/>
              </a:rPr>
              <a:t>“</a:t>
            </a:r>
            <a:r>
              <a:rPr lang="it-IT" altLang="it-IT" sz="2600" b="1" dirty="0">
                <a:solidFill>
                  <a:schemeClr val="bg1"/>
                </a:solidFill>
                <a:latin typeface="Times New Roman" panose="02020603050405020304" pitchFamily="18" charset="0"/>
                <a:cs typeface="Times New Roman" panose="02020603050405020304" pitchFamily="18" charset="0"/>
              </a:rPr>
              <a:t>il paesaggio costituisce una risorsa favorevole all'attività economica, se salvaguardato, gestito e pianificato in modo adeguato (…) </a:t>
            </a:r>
            <a:r>
              <a:rPr lang="it-IT" sz="2600" b="1" dirty="0">
                <a:solidFill>
                  <a:prstClr val="white"/>
                </a:solidFill>
                <a:latin typeface="Times New Roman" panose="02020603050405020304" pitchFamily="18" charset="0"/>
                <a:cs typeface="Times New Roman" panose="02020603050405020304" pitchFamily="18" charset="0"/>
              </a:rPr>
              <a:t>”</a:t>
            </a:r>
          </a:p>
          <a:p>
            <a:pPr lvl="1">
              <a:spcBef>
                <a:spcPct val="50000"/>
              </a:spcBef>
            </a:pPr>
            <a:endParaRPr lang="it-IT" altLang="it-IT" sz="2600" b="1" dirty="0">
              <a:solidFill>
                <a:schemeClr val="bg1"/>
              </a:solidFill>
              <a:latin typeface="Times New Roman" panose="02020603050405020304" pitchFamily="18" charset="0"/>
              <a:cs typeface="Times New Roman" panose="02020603050405020304" pitchFamily="18" charset="0"/>
            </a:endParaRPr>
          </a:p>
          <a:p>
            <a:pPr algn="ctr">
              <a:spcBef>
                <a:spcPct val="50000"/>
              </a:spcBef>
            </a:pPr>
            <a:r>
              <a:rPr lang="it-IT" altLang="it-IT" sz="2600" b="1" i="1" dirty="0">
                <a:solidFill>
                  <a:srgbClr val="FFFF00"/>
                </a:solidFill>
                <a:latin typeface="Times New Roman" panose="02020603050405020304" pitchFamily="18" charset="0"/>
                <a:cs typeface="Times New Roman" panose="02020603050405020304" pitchFamily="18" charset="0"/>
              </a:rPr>
              <a:t>Convenzione Europea del Paesaggio</a:t>
            </a:r>
          </a:p>
          <a:p>
            <a:pPr algn="ctr">
              <a:spcBef>
                <a:spcPct val="50000"/>
              </a:spcBef>
            </a:pPr>
            <a:r>
              <a:rPr lang="it-IT" altLang="it-IT" sz="2600" b="1" dirty="0">
                <a:solidFill>
                  <a:schemeClr val="bg1"/>
                </a:solidFill>
                <a:latin typeface="Times New Roman" panose="02020603050405020304" pitchFamily="18" charset="0"/>
                <a:cs typeface="Times New Roman" panose="02020603050405020304" pitchFamily="18" charset="0"/>
              </a:rPr>
              <a:t>(Firenze, 20 ottobre 2000)</a:t>
            </a:r>
          </a:p>
          <a:p>
            <a:endParaRPr lang="it-IT" sz="2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222982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1295</TotalTime>
  <Words>2169</Words>
  <Application>Microsoft Office PowerPoint</Application>
  <PresentationFormat>Presentazione su schermo (4:3)</PresentationFormat>
  <Paragraphs>293</Paragraphs>
  <Slides>32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32</vt:i4>
      </vt:variant>
    </vt:vector>
  </HeadingPairs>
  <TitlesOfParts>
    <vt:vector size="37" baseType="lpstr">
      <vt:lpstr>Arial</vt:lpstr>
      <vt:lpstr>Calibri</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VALORI DEL PAESAGGIO</dc:title>
  <dc:creator>PRESTAMBURGO SONIA</dc:creator>
  <cp:lastModifiedBy>PRESTAMBURGO SONIA</cp:lastModifiedBy>
  <cp:revision>111</cp:revision>
  <dcterms:created xsi:type="dcterms:W3CDTF">2017-04-26T17:58:05Z</dcterms:created>
  <dcterms:modified xsi:type="dcterms:W3CDTF">2022-04-27T07:45:45Z</dcterms:modified>
</cp:coreProperties>
</file>