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sldIdLst>
    <p:sldId id="26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757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442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0445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985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487563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7788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7428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208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83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123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847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129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738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773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976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882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114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5E4CBEC-18A2-4509-A45D-D5E653582C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F9E88512-C3E9-4BD4-B9E4-1AF2D2C69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5029" y="3036323"/>
            <a:ext cx="2454052" cy="3029344"/>
          </a:xfrm>
        </p:spPr>
        <p:txBody>
          <a:bodyPr>
            <a:normAutofit/>
          </a:bodyPr>
          <a:lstStyle/>
          <a:p>
            <a:r>
              <a:rPr lang="it-IT" sz="2400" dirty="0">
                <a:solidFill>
                  <a:schemeClr val="bg1"/>
                </a:solidFill>
              </a:rPr>
              <a:t>A general budget </a:t>
            </a:r>
            <a:r>
              <a:rPr lang="it-IT" sz="2400" dirty="0" err="1">
                <a:solidFill>
                  <a:schemeClr val="bg1"/>
                </a:solidFill>
              </a:rPr>
              <a:t>table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0A5EA4A7-4381-4FC6-AA9A-C9EA77B84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E6295D53-0474-4725-85BE-1F15FCC2D9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6042F25B-C3B3-4532-A31E-0A11450E2D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8983430"/>
              </p:ext>
            </p:extLst>
          </p:nvPr>
        </p:nvGraphicFramePr>
        <p:xfrm>
          <a:off x="6010183" y="11234"/>
          <a:ext cx="4323425" cy="6389568"/>
        </p:xfrm>
        <a:graphic>
          <a:graphicData uri="http://schemas.openxmlformats.org/drawingml/2006/table">
            <a:tbl>
              <a:tblPr/>
              <a:tblGrid>
                <a:gridCol w="3485624">
                  <a:extLst>
                    <a:ext uri="{9D8B030D-6E8A-4147-A177-3AD203B41FA5}">
                      <a16:colId xmlns:a16="http://schemas.microsoft.com/office/drawing/2014/main" val="381433573"/>
                    </a:ext>
                  </a:extLst>
                </a:gridCol>
                <a:gridCol w="837801">
                  <a:extLst>
                    <a:ext uri="{9D8B030D-6E8A-4147-A177-3AD203B41FA5}">
                      <a16:colId xmlns:a16="http://schemas.microsoft.com/office/drawing/2014/main" val="1619319512"/>
                    </a:ext>
                  </a:extLst>
                </a:gridCol>
              </a:tblGrid>
              <a:tr h="39286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8740893"/>
                  </a:ext>
                </a:extLst>
              </a:tr>
              <a:tr h="19989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i="0" u="none" strike="noStrike">
                          <a:effectLst/>
                          <a:latin typeface="Calibri" panose="020F0502020204030204" pitchFamily="34" charset="0"/>
                        </a:rPr>
                        <a:t>PERSONNEL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i="0" u="none" strike="noStrike"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878537"/>
                  </a:ext>
                </a:extLst>
              </a:tr>
              <a:tr h="19989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329007"/>
                  </a:ext>
                </a:extLst>
              </a:tr>
              <a:tr h="19989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1585337"/>
                  </a:ext>
                </a:extLst>
              </a:tr>
              <a:tr h="19989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9056970"/>
                  </a:ext>
                </a:extLst>
              </a:tr>
              <a:tr h="19989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i="0" u="none" strike="noStrike">
                          <a:effectLst/>
                          <a:latin typeface="Calibri" panose="020F0502020204030204" pitchFamily="34" charset="0"/>
                        </a:rPr>
                        <a:t>Total Personnel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i="0" u="none" strike="noStrike">
                          <a:effectLst/>
                          <a:latin typeface="Calibri" panose="020F0502020204030204" pitchFamily="34" charset="0"/>
                        </a:rPr>
                        <a:t>0.00 €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20060"/>
                  </a:ext>
                </a:extLst>
              </a:tr>
              <a:tr h="19989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i="0" u="none" strike="noStrike">
                          <a:effectLst/>
                          <a:latin typeface="Calibri" panose="020F0502020204030204" pitchFamily="34" charset="0"/>
                        </a:rPr>
                        <a:t>TRAVEL costs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80041"/>
                  </a:ext>
                </a:extLst>
              </a:tr>
              <a:tr h="19989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1167833"/>
                  </a:ext>
                </a:extLst>
              </a:tr>
              <a:tr h="19989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6008943"/>
                  </a:ext>
                </a:extLst>
              </a:tr>
              <a:tr h="19989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5369933"/>
                  </a:ext>
                </a:extLst>
              </a:tr>
              <a:tr h="19989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i="0" u="none" strike="noStrike">
                          <a:effectLst/>
                          <a:latin typeface="Calibri" panose="020F0502020204030204" pitchFamily="34" charset="0"/>
                        </a:rPr>
                        <a:t>Total Travels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i="0" u="none" strike="noStrike">
                          <a:effectLst/>
                          <a:latin typeface="Calibri" panose="020F0502020204030204" pitchFamily="34" charset="0"/>
                        </a:rPr>
                        <a:t>0.00 €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6527095"/>
                  </a:ext>
                </a:extLst>
              </a:tr>
              <a:tr h="19989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i="0" u="none" strike="noStrike">
                          <a:effectLst/>
                          <a:latin typeface="Calibri" panose="020F0502020204030204" pitchFamily="34" charset="0"/>
                        </a:rPr>
                        <a:t>Consumables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189676"/>
                  </a:ext>
                </a:extLst>
              </a:tr>
              <a:tr h="19989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5284754"/>
                  </a:ext>
                </a:extLst>
              </a:tr>
              <a:tr h="19989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i="0" u="none" strike="noStrike">
                          <a:effectLst/>
                          <a:latin typeface="Calibri" panose="020F0502020204030204" pitchFamily="34" charset="0"/>
                        </a:rPr>
                        <a:t>Total Consumables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i="0" u="none" strike="noStrike">
                          <a:effectLst/>
                          <a:latin typeface="Calibri" panose="020F0502020204030204" pitchFamily="34" charset="0"/>
                        </a:rPr>
                        <a:t>0.00 €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830795"/>
                  </a:ext>
                </a:extLst>
              </a:tr>
              <a:tr h="19989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i="0" u="none" strike="noStrike">
                          <a:effectLst/>
                          <a:latin typeface="Calibri" panose="020F0502020204030204" pitchFamily="34" charset="0"/>
                        </a:rPr>
                        <a:t>Technical equipment/acquisition of data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0770914"/>
                  </a:ext>
                </a:extLst>
              </a:tr>
              <a:tr h="19989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9970501"/>
                  </a:ext>
                </a:extLst>
              </a:tr>
              <a:tr h="19989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1139089"/>
                  </a:ext>
                </a:extLst>
              </a:tr>
              <a:tr h="19989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i="0" u="none" strike="noStrike">
                          <a:effectLst/>
                          <a:latin typeface="Calibri" panose="020F0502020204030204" pitchFamily="34" charset="0"/>
                        </a:rPr>
                        <a:t>Total Equipment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i="0" u="none" strike="noStrike">
                          <a:effectLst/>
                          <a:latin typeface="Calibri" panose="020F0502020204030204" pitchFamily="34" charset="0"/>
                        </a:rPr>
                        <a:t>0.00 €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6122122"/>
                  </a:ext>
                </a:extLst>
              </a:tr>
              <a:tr h="19989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i="0" u="none" strike="noStrike">
                          <a:effectLst/>
                          <a:latin typeface="Calibri" panose="020F0502020204030204" pitchFamily="34" charset="0"/>
                        </a:rPr>
                        <a:t>Science and communication measures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54604"/>
                  </a:ext>
                </a:extLst>
              </a:tr>
              <a:tr h="19989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3419913"/>
                  </a:ext>
                </a:extLst>
              </a:tr>
              <a:tr h="19989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2029399"/>
                  </a:ext>
                </a:extLst>
              </a:tr>
              <a:tr h="19989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353242"/>
                  </a:ext>
                </a:extLst>
              </a:tr>
              <a:tr h="19989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i="0" u="none" strike="noStrike">
                          <a:effectLst/>
                          <a:latin typeface="Calibri" panose="020F0502020204030204" pitchFamily="34" charset="0"/>
                        </a:rPr>
                        <a:t>Total other direct costs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i="0" u="none" strike="noStrike">
                          <a:effectLst/>
                          <a:latin typeface="Calibri" panose="020F0502020204030204" pitchFamily="34" charset="0"/>
                        </a:rPr>
                        <a:t>0.00 €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0384164"/>
                  </a:ext>
                </a:extLst>
              </a:tr>
              <a:tr h="19989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i="0" u="none" strike="noStrike">
                          <a:effectLst/>
                          <a:latin typeface="Calibri" panose="020F0502020204030204" pitchFamily="34" charset="0"/>
                        </a:rPr>
                        <a:t>TOTAL DIRECT COSTS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i="0" u="none" strike="noStrike">
                          <a:effectLst/>
                          <a:latin typeface="Calibri" panose="020F0502020204030204" pitchFamily="34" charset="0"/>
                        </a:rPr>
                        <a:t>0.00 €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37316"/>
                  </a:ext>
                </a:extLst>
              </a:tr>
              <a:tr h="19989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i="0" u="none" strike="noStrike">
                          <a:effectLst/>
                          <a:latin typeface="Calibri" panose="020F0502020204030204" pitchFamily="34" charset="0"/>
                        </a:rPr>
                        <a:t>OVERHEADS NOT ELIGIBLE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6801711"/>
                  </a:ext>
                </a:extLst>
              </a:tr>
              <a:tr h="19989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i="0" u="none" strike="noStrike">
                          <a:effectLst/>
                          <a:latin typeface="Calibri" panose="020F0502020204030204" pitchFamily="34" charset="0"/>
                        </a:rPr>
                        <a:t>Total Overhead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i="0" u="none" strike="noStrike">
                          <a:effectLst/>
                          <a:latin typeface="Calibri" panose="020F0502020204030204" pitchFamily="34" charset="0"/>
                        </a:rPr>
                        <a:t>0.00 €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549880"/>
                  </a:ext>
                </a:extLst>
              </a:tr>
              <a:tr h="19989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i="0" u="none" strike="noStrike">
                          <a:effectLst/>
                          <a:latin typeface="Calibri" panose="020F0502020204030204" pitchFamily="34" charset="0"/>
                        </a:rPr>
                        <a:t>Subcontracting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446590"/>
                  </a:ext>
                </a:extLst>
              </a:tr>
              <a:tr h="19989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990877"/>
                  </a:ext>
                </a:extLst>
              </a:tr>
              <a:tr h="19989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i="0" u="none" strike="noStrike">
                          <a:effectLst/>
                          <a:latin typeface="Calibri" panose="020F0502020204030204" pitchFamily="34" charset="0"/>
                        </a:rPr>
                        <a:t>Total Subcontracting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433408"/>
                  </a:ext>
                </a:extLst>
              </a:tr>
              <a:tr h="19989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i="1" u="none" strike="noStrike">
                          <a:effectLst/>
                          <a:latin typeface="Calibri" panose="020F0502020204030204" pitchFamily="34" charset="0"/>
                        </a:rPr>
                        <a:t>TOTAL BUDGET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i="0" u="none" strike="noStrike">
                          <a:effectLst/>
                          <a:latin typeface="Calibri" panose="020F0502020204030204" pitchFamily="34" charset="0"/>
                        </a:rPr>
                        <a:t>0.00 €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9630389"/>
                  </a:ext>
                </a:extLst>
              </a:tr>
              <a:tr h="19989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i="0" u="none" strike="noStrike">
                          <a:effectLst/>
                          <a:latin typeface="Calibri" panose="020F0502020204030204" pitchFamily="34" charset="0"/>
                        </a:rPr>
                        <a:t>TOTAL  Contribution (100%)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i="0" u="none" strike="noStrike" dirty="0">
                          <a:effectLst/>
                          <a:latin typeface="Calibri" panose="020F0502020204030204" pitchFamily="34" charset="0"/>
                        </a:rPr>
                        <a:t>0.00 €</a:t>
                      </a:r>
                      <a:endParaRPr lang="en-GB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50" marR="6550" marT="65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2010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3357982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Filo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266</TotalTime>
  <Words>100</Words>
  <Application>Microsoft Office PowerPoint</Application>
  <PresentationFormat>Widescreen</PresentationFormat>
  <Paragraphs>61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Wingdings 3</vt:lpstr>
      <vt:lpstr>Filo</vt:lpstr>
      <vt:lpstr>A general budget table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Estimating  the project budget</dc:title>
  <dc:creator>IPRI NOVA</dc:creator>
  <cp:lastModifiedBy>DE GIORGI ELISABETTA</cp:lastModifiedBy>
  <cp:revision>21</cp:revision>
  <dcterms:created xsi:type="dcterms:W3CDTF">2020-04-13T11:13:22Z</dcterms:created>
  <dcterms:modified xsi:type="dcterms:W3CDTF">2022-05-02T15:44:14Z</dcterms:modified>
</cp:coreProperties>
</file>