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71.jpg" ContentType="image/jpeg"/>
  <Override PartName="/ppt/media/image72.jpg" ContentType="image/jpeg"/>
  <Override PartName="/ppt/media/image73.jpg" ContentType="image/jpeg"/>
  <Override PartName="/ppt/media/image7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0"/>
  </p:notesMasterIdLst>
  <p:sldIdLst>
    <p:sldId id="256" r:id="rId2"/>
    <p:sldId id="257" r:id="rId3"/>
    <p:sldId id="29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300" r:id="rId46"/>
    <p:sldId id="301" r:id="rId47"/>
    <p:sldId id="303" r:id="rId48"/>
    <p:sldId id="302" r:id="rId49"/>
  </p:sldIdLst>
  <p:sldSz cx="9144000" cy="6858000" type="screen4x3"/>
  <p:notesSz cx="9144000" cy="6858000"/>
  <p:defaultTextStyle>
    <a:defPPr>
      <a:defRPr lang="it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31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60D07-8749-4B8C-AE35-824BCD41E587}" type="datetimeFigureOut">
              <a:rPr lang="it-IT" smtClean="0"/>
              <a:t>03/05/2022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73040-30CD-4F5E-AB42-496165892E8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127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3040-30CD-4F5E-AB42-496165892E8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38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Anaerobi facoltativi, fermentano una varietà  di carboidrati  e i modelli di questa fermentazione solo utilizzati per </a:t>
            </a:r>
            <a:r>
              <a:rPr lang="it-IT" dirty="0" err="1"/>
              <a:t>classificarli..Alcuni</a:t>
            </a:r>
            <a:r>
              <a:rPr lang="it-IT" dirty="0"/>
              <a:t> producono ESOTOSSINE ( ENTEROTOSSINE) che colpiscono il tratto intestinale provocando diarrea e perdita di liquidi.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3040-30CD-4F5E-AB42-496165892E8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0311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Habitat naturale INTESTINO dell’uomo e degli animali.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3040-30CD-4F5E-AB42-496165892E8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514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Bacilli </a:t>
            </a:r>
            <a:r>
              <a:rPr lang="it-IT" dirty="0" err="1"/>
              <a:t>gram</a:t>
            </a:r>
            <a:r>
              <a:rPr lang="it-IT" dirty="0"/>
              <a:t>-, mobili per flagelli </a:t>
            </a:r>
            <a:r>
              <a:rPr lang="it-IT" dirty="0" err="1"/>
              <a:t>peritrichi</a:t>
            </a:r>
            <a:r>
              <a:rPr lang="it-IT" dirty="0"/>
              <a:t>. Anaerobi facoltativi , fermentano il lattosio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3040-30CD-4F5E-AB42-496165892E8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650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Fattori di virulenza acquisiti per trasferimento </a:t>
            </a:r>
            <a:r>
              <a:rPr lang="it-IT" dirty="0" err="1"/>
              <a:t>orizontale</a:t>
            </a:r>
            <a:r>
              <a:rPr lang="it-IT" dirty="0"/>
              <a:t>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3040-30CD-4F5E-AB42-496165892E8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402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 fattori di </a:t>
            </a:r>
            <a:r>
              <a:rPr lang="it-IT" dirty="0" err="1"/>
              <a:t>virulenza:fimbrie</a:t>
            </a:r>
            <a:r>
              <a:rPr lang="it-IT" dirty="0"/>
              <a:t> per la colonizzazione dell’intestino tenue, Tossina termolabile (LT) e di una tossina termostabile (ST) responsabili dell’interruzione delle vie di segnale delle cellule epiteliali, con conseguente diarrea.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73040-30CD-4F5E-AB42-496165892E8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544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A1F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A1F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DA1F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00062" y="5945187"/>
            <a:ext cx="4897755" cy="913130"/>
          </a:xfrm>
          <a:custGeom>
            <a:avLst/>
            <a:gdLst/>
            <a:ahLst/>
            <a:cxnLst/>
            <a:rect l="l" t="t" r="r" b="b"/>
            <a:pathLst>
              <a:path w="4897755" h="913129">
                <a:moveTo>
                  <a:pt x="85554" y="21311"/>
                </a:moveTo>
                <a:lnTo>
                  <a:pt x="3636833" y="912810"/>
                </a:lnTo>
                <a:lnTo>
                  <a:pt x="4897511" y="912810"/>
                </a:lnTo>
                <a:lnTo>
                  <a:pt x="85554" y="21311"/>
                </a:lnTo>
                <a:close/>
              </a:path>
              <a:path w="4897755" h="913129">
                <a:moveTo>
                  <a:pt x="660" y="0"/>
                </a:moveTo>
                <a:lnTo>
                  <a:pt x="0" y="5461"/>
                </a:lnTo>
                <a:lnTo>
                  <a:pt x="85554" y="21311"/>
                </a:lnTo>
                <a:lnTo>
                  <a:pt x="660" y="0"/>
                </a:lnTo>
                <a:close/>
              </a:path>
            </a:pathLst>
          </a:custGeom>
          <a:solidFill>
            <a:srgbClr val="9FCADC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5775" y="5938837"/>
            <a:ext cx="3653154" cy="919480"/>
          </a:xfrm>
          <a:custGeom>
            <a:avLst/>
            <a:gdLst/>
            <a:ahLst/>
            <a:cxnLst/>
            <a:rect l="l" t="t" r="r" b="b"/>
            <a:pathLst>
              <a:path w="3653154" h="919479">
                <a:moveTo>
                  <a:pt x="0" y="0"/>
                </a:moveTo>
                <a:lnTo>
                  <a:pt x="7924" y="6350"/>
                </a:lnTo>
                <a:lnTo>
                  <a:pt x="2869849" y="919160"/>
                </a:lnTo>
                <a:lnTo>
                  <a:pt x="3653138" y="91916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789674"/>
            <a:ext cx="3398520" cy="1068324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5784350"/>
            <a:ext cx="3371845" cy="107364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9875" y="370459"/>
            <a:ext cx="237172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DA1F28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16711" y="3247770"/>
            <a:ext cx="7910576" cy="2769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picentro.iss.it/problemi/tossinfezioni/tossinfezioni.asp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it.wikipedia.org/wiki/Pulci" TargetMode="External"/><Relationship Id="rId3" Type="http://schemas.openxmlformats.org/officeDocument/2006/relationships/hyperlink" Target="http://it.wikipedia.org/wiki/Ratto" TargetMode="External"/><Relationship Id="rId7" Type="http://schemas.openxmlformats.org/officeDocument/2006/relationships/hyperlink" Target="http://it.wikipedia.org/wiki/Marmotta" TargetMode="External"/><Relationship Id="rId2" Type="http://schemas.openxmlformats.org/officeDocument/2006/relationships/hyperlink" Target="http://it.wikipedia.org/wiki/Topo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it.wikipedia.org/wiki/Lepre" TargetMode="External"/><Relationship Id="rId5" Type="http://schemas.openxmlformats.org/officeDocument/2006/relationships/hyperlink" Target="http://it.wikipedia.org/wiki/Coniglio" TargetMode="External"/><Relationship Id="rId4" Type="http://schemas.openxmlformats.org/officeDocument/2006/relationships/hyperlink" Target="http://it.wikipedia.org/wiki/Scoiattolo" TargetMode="External"/><Relationship Id="rId9" Type="http://schemas.openxmlformats.org/officeDocument/2006/relationships/hyperlink" Target="http://it.wikipedia.org/wiki/Periodo_di_incubazion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jp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52601" y="1828800"/>
            <a:ext cx="5715001" cy="762000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533400" y="3793300"/>
            <a:ext cx="6400800" cy="1099660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17170" marR="5080" indent="-217170" algn="r">
              <a:lnSpc>
                <a:spcPct val="100000"/>
              </a:lnSpc>
              <a:spcBef>
                <a:spcPts val="495"/>
              </a:spcBef>
              <a:buClr>
                <a:srgbClr val="00AFEF"/>
              </a:buClr>
              <a:buSzPct val="64285"/>
              <a:buFont typeface="Wingdings"/>
              <a:buChar char=""/>
              <a:tabLst>
                <a:tab pos="217170" algn="l"/>
              </a:tabLst>
            </a:pPr>
            <a:r>
              <a:rPr sz="3200" b="1" u="heavy" spc="-35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E</a:t>
            </a:r>
            <a:r>
              <a:rPr sz="3200" b="1" u="heavy" spc="3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n</a:t>
            </a:r>
            <a:r>
              <a:rPr sz="3200" b="1" u="heavy" spc="114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t</a:t>
            </a:r>
            <a:r>
              <a:rPr sz="3200" b="1" u="heavy" spc="1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e</a:t>
            </a:r>
            <a:r>
              <a:rPr sz="3200" b="1" u="heavy" spc="5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r</a:t>
            </a:r>
            <a:r>
              <a:rPr sz="3200" b="1" u="heavy" spc="1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ob</a:t>
            </a:r>
            <a:r>
              <a:rPr sz="3200" b="1" u="heavy" spc="2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a</a:t>
            </a:r>
            <a:r>
              <a:rPr sz="3200" b="1" u="heavy" spc="114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t</a:t>
            </a:r>
            <a:r>
              <a:rPr sz="3200" b="1" u="heavy" spc="5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te</a:t>
            </a:r>
            <a:r>
              <a:rPr sz="3200" b="1" u="heavy" spc="5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r</a:t>
            </a:r>
            <a:r>
              <a:rPr sz="3200" b="1" u="heavy" spc="3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i</a:t>
            </a:r>
            <a:endParaRPr sz="3200">
              <a:latin typeface="Arial"/>
              <a:cs typeface="Arial"/>
            </a:endParaRPr>
          </a:p>
          <a:p>
            <a:pPr marL="217170" marR="7620" indent="-217170" algn="r">
              <a:lnSpc>
                <a:spcPct val="100000"/>
              </a:lnSpc>
              <a:spcBef>
                <a:spcPts val="400"/>
              </a:spcBef>
              <a:buClr>
                <a:srgbClr val="00AFEF"/>
              </a:buClr>
              <a:buSzPct val="64285"/>
              <a:buFont typeface="Wingdings"/>
              <a:buChar char=""/>
              <a:tabLst>
                <a:tab pos="217170" algn="l"/>
              </a:tabLst>
            </a:pPr>
            <a:r>
              <a:rPr sz="3200" b="1" spc="-60" dirty="0">
                <a:solidFill>
                  <a:srgbClr val="464646"/>
                </a:solidFill>
                <a:latin typeface="Arial"/>
                <a:cs typeface="Arial"/>
              </a:rPr>
              <a:t>Bacilli</a:t>
            </a:r>
            <a:r>
              <a:rPr sz="3200" b="1" spc="35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200" b="1" spc="20" dirty="0">
                <a:solidFill>
                  <a:srgbClr val="464646"/>
                </a:solidFill>
                <a:latin typeface="Arial"/>
                <a:cs typeface="Arial"/>
              </a:rPr>
              <a:t>non</a:t>
            </a:r>
            <a:r>
              <a:rPr sz="3200" b="1" spc="50" dirty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3200" b="1" spc="20" dirty="0">
                <a:solidFill>
                  <a:srgbClr val="464646"/>
                </a:solidFill>
                <a:latin typeface="Arial"/>
                <a:cs typeface="Arial"/>
              </a:rPr>
              <a:t>enterici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676400"/>
            <a:ext cx="8275472" cy="37523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FATTORI</a:t>
            </a:r>
            <a:r>
              <a:rPr sz="2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DI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VIRULENZA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0014" indent="-107950">
              <a:lnSpc>
                <a:spcPct val="100000"/>
              </a:lnSpc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ADESINE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(pili,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fimbrie,</a:t>
            </a:r>
            <a:r>
              <a:rPr sz="2400" b="1" spc="-10" dirty="0">
                <a:latin typeface="Calibri"/>
                <a:cs typeface="Calibri"/>
              </a:rPr>
              <a:t> proteine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superficie)</a:t>
            </a:r>
            <a:endParaRPr sz="2400" dirty="0">
              <a:latin typeface="Calibri"/>
              <a:cs typeface="Calibri"/>
            </a:endParaRPr>
          </a:p>
          <a:p>
            <a:pPr marL="12700" marR="57150">
              <a:lnSpc>
                <a:spcPct val="100000"/>
              </a:lnSpc>
              <a:buSzPct val="95833"/>
              <a:buFont typeface="Arial MT"/>
              <a:buChar char="•"/>
              <a:tabLst>
                <a:tab pos="120650" algn="l"/>
              </a:tabLst>
            </a:pP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ESOTOSSINE</a:t>
            </a:r>
            <a:r>
              <a:rPr sz="2400" b="1" spc="-15" dirty="0">
                <a:latin typeface="Calibri"/>
                <a:cs typeface="Calibri"/>
              </a:rPr>
              <a:t>: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ST</a:t>
            </a:r>
            <a:r>
              <a:rPr sz="2400" b="1" spc="-2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(stabile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calore),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90" dirty="0">
                <a:solidFill>
                  <a:srgbClr val="00AF50"/>
                </a:solidFill>
                <a:latin typeface="Calibri"/>
                <a:cs typeface="Calibri"/>
              </a:rPr>
              <a:t>LT</a:t>
            </a:r>
            <a:r>
              <a:rPr sz="2400" b="1" spc="-2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(labile</a:t>
            </a:r>
            <a:r>
              <a:rPr sz="2400" b="1" dirty="0">
                <a:latin typeface="Calibri"/>
                <a:cs typeface="Calibri"/>
              </a:rPr>
              <a:t> al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calore),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emolisine</a:t>
            </a:r>
            <a:r>
              <a:rPr sz="2400" b="1" dirty="0">
                <a:latin typeface="Calibri"/>
                <a:cs typeface="Calibri"/>
              </a:rPr>
              <a:t>,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tossine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Shiga-simili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  <a:tabLst>
                <a:tab pos="1751330" algn="l"/>
              </a:tabLst>
            </a:pPr>
            <a:r>
              <a:rPr sz="2400" b="1" u="heavy" spc="-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PATOGENESI	</a:t>
            </a:r>
            <a:r>
              <a:rPr sz="24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</a:t>
            </a:r>
            <a:r>
              <a:rPr sz="2400" b="1" u="heavy" spc="-3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IMPORTANZA</a:t>
            </a:r>
            <a:r>
              <a:rPr sz="24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CLINICA</a:t>
            </a:r>
            <a:endParaRPr sz="240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infezioni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possono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essere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endogene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esogene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50165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solito,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10" dirty="0">
                <a:latin typeface="Calibri"/>
                <a:cs typeface="Calibri"/>
              </a:rPr>
              <a:t>infezioni endogene 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10" dirty="0">
                <a:latin typeface="Calibri"/>
                <a:cs typeface="Calibri"/>
              </a:rPr>
              <a:t>verificano </a:t>
            </a:r>
            <a:r>
              <a:rPr sz="2400" b="1" spc="-5" dirty="0">
                <a:latin typeface="Calibri"/>
                <a:cs typeface="Calibri"/>
              </a:rPr>
              <a:t>quando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-10" dirty="0">
                <a:latin typeface="Calibri"/>
                <a:cs typeface="Calibri"/>
              </a:rPr>
              <a:t>difese </a:t>
            </a:r>
            <a:r>
              <a:rPr sz="2400" b="1" dirty="0">
                <a:latin typeface="Calibri"/>
                <a:cs typeface="Calibri"/>
              </a:rPr>
              <a:t>sono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compromesse.</a:t>
            </a:r>
            <a:endParaRPr sz="2400" dirty="0">
              <a:latin typeface="Calibri"/>
              <a:cs typeface="Calibri"/>
            </a:endParaRPr>
          </a:p>
          <a:p>
            <a:pPr marL="50165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Può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causare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malattie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intestinali</a:t>
            </a:r>
            <a:r>
              <a:rPr sz="2400" b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extraintestinali</a:t>
            </a:r>
            <a:r>
              <a:rPr sz="2400" b="1" spc="-1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0235" y="1055877"/>
            <a:ext cx="6032627" cy="286232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80461" y="51943"/>
            <a:ext cx="4260850" cy="8299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5730">
              <a:lnSpc>
                <a:spcPts val="3645"/>
              </a:lnSpc>
              <a:spcBef>
                <a:spcPts val="100"/>
              </a:spcBef>
            </a:pPr>
            <a:r>
              <a:rPr sz="3200" spc="-30" dirty="0"/>
              <a:t>MALATTIE</a:t>
            </a:r>
            <a:r>
              <a:rPr sz="3200" spc="-60" dirty="0"/>
              <a:t> </a:t>
            </a:r>
            <a:r>
              <a:rPr sz="3200" spc="-10" dirty="0"/>
              <a:t>INTESTINALI</a:t>
            </a:r>
            <a:endParaRPr sz="3200"/>
          </a:p>
          <a:p>
            <a:pPr marL="12700">
              <a:lnSpc>
                <a:spcPts val="2685"/>
              </a:lnSpc>
            </a:pPr>
            <a:r>
              <a:rPr spc="-10" dirty="0">
                <a:solidFill>
                  <a:srgbClr val="000000"/>
                </a:solidFill>
              </a:rPr>
              <a:t>Causate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da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ceppi</a:t>
            </a:r>
            <a:r>
              <a:rPr spc="-15" dirty="0">
                <a:solidFill>
                  <a:srgbClr val="000000"/>
                </a:solidFill>
              </a:rPr>
              <a:t> enteropatogeni.</a:t>
            </a: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2862" y="1052830"/>
            <a:ext cx="2598706" cy="397637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619630" y="5961469"/>
            <a:ext cx="7345045" cy="708025"/>
          </a:xfrm>
          <a:custGeom>
            <a:avLst/>
            <a:gdLst/>
            <a:ahLst/>
            <a:cxnLst/>
            <a:rect l="l" t="t" r="r" b="b"/>
            <a:pathLst>
              <a:path w="7345045" h="708025">
                <a:moveTo>
                  <a:pt x="7344791" y="0"/>
                </a:moveTo>
                <a:lnTo>
                  <a:pt x="0" y="0"/>
                </a:lnTo>
                <a:lnTo>
                  <a:pt x="0" y="707885"/>
                </a:lnTo>
                <a:lnTo>
                  <a:pt x="7344791" y="707885"/>
                </a:lnTo>
                <a:lnTo>
                  <a:pt x="734479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35965" y="4022216"/>
            <a:ext cx="8062595" cy="2593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209042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75" dirty="0">
                <a:solidFill>
                  <a:srgbClr val="FF0000"/>
                </a:solidFill>
                <a:latin typeface="Calibri"/>
                <a:cs typeface="Calibri"/>
              </a:rPr>
              <a:t>LT: </a:t>
            </a:r>
            <a:r>
              <a:rPr sz="2000" b="1" dirty="0">
                <a:latin typeface="Calibri"/>
                <a:cs typeface="Calibri"/>
              </a:rPr>
              <a:t>simile </a:t>
            </a:r>
            <a:r>
              <a:rPr sz="2000" b="1" spc="-5" dirty="0">
                <a:latin typeface="Calibri"/>
                <a:cs typeface="Calibri"/>
              </a:rPr>
              <a:t>alla tossina colerica </a:t>
            </a:r>
            <a:r>
              <a:rPr sz="2000" b="1" spc="-10" dirty="0">
                <a:latin typeface="Calibri"/>
                <a:cs typeface="Calibri"/>
              </a:rPr>
              <a:t>(infezione </a:t>
            </a:r>
            <a:r>
              <a:rPr sz="2000" b="1" dirty="0">
                <a:latin typeface="Calibri"/>
                <a:cs typeface="Calibri"/>
              </a:rPr>
              <a:t>può </a:t>
            </a:r>
            <a:r>
              <a:rPr sz="2000" b="1" spc="-5" dirty="0">
                <a:latin typeface="Calibri"/>
                <a:cs typeface="Calibri"/>
              </a:rPr>
              <a:t>essere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scambiata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0" dirty="0">
                <a:latin typeface="Calibri"/>
                <a:cs typeface="Calibri"/>
              </a:rPr>
              <a:t> colera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bambini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denutriti):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aumenta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cAMP </a:t>
            </a:r>
            <a:r>
              <a:rPr sz="2000" b="1" dirty="0">
                <a:latin typeface="Calibri"/>
                <a:cs typeface="Calibri"/>
              </a:rPr>
              <a:t>→ </a:t>
            </a:r>
            <a:r>
              <a:rPr sz="2000" b="1" spc="-10" dirty="0">
                <a:latin typeface="Calibri"/>
                <a:cs typeface="Calibri"/>
              </a:rPr>
              <a:t>secrezione </a:t>
            </a:r>
            <a:r>
              <a:rPr sz="2000" b="1" dirty="0">
                <a:latin typeface="Calibri"/>
                <a:cs typeface="Calibri"/>
              </a:rPr>
              <a:t>ioni e acqua, induce </a:t>
            </a:r>
            <a:r>
              <a:rPr sz="2000" b="1" spc="-5" dirty="0">
                <a:latin typeface="Calibri"/>
                <a:cs typeface="Calibri"/>
              </a:rPr>
              <a:t>CK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proinfiammatorie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ST: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aumenta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45" dirty="0">
                <a:latin typeface="Calibri"/>
                <a:cs typeface="Calibri"/>
              </a:rPr>
              <a:t>cGMP,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effetti </a:t>
            </a:r>
            <a:r>
              <a:rPr sz="2000" b="1" dirty="0">
                <a:latin typeface="Calibri"/>
                <a:cs typeface="Calibri"/>
              </a:rPr>
              <a:t>simili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5" dirty="0">
                <a:latin typeface="Calibri"/>
                <a:cs typeface="Calibri"/>
              </a:rPr>
              <a:t>LT.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750">
              <a:latin typeface="Calibri"/>
              <a:cs typeface="Calibri"/>
            </a:endParaRPr>
          </a:p>
          <a:p>
            <a:pPr marL="1275080" marR="508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DIAGNOSI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000" b="1" spc="-5" dirty="0">
                <a:latin typeface="Calibri"/>
                <a:cs typeface="Calibri"/>
              </a:rPr>
              <a:t>Isolamento </a:t>
            </a:r>
            <a:r>
              <a:rPr sz="2000" b="1" dirty="0">
                <a:latin typeface="Calibri"/>
                <a:cs typeface="Calibri"/>
              </a:rPr>
              <a:t>da </a:t>
            </a:r>
            <a:r>
              <a:rPr sz="2000" b="1" spc="-10" dirty="0">
                <a:latin typeface="Calibri"/>
                <a:cs typeface="Calibri"/>
              </a:rPr>
              <a:t>feci, </a:t>
            </a:r>
            <a:r>
              <a:rPr sz="2000" b="1" spc="-15" dirty="0">
                <a:latin typeface="Calibri"/>
                <a:cs typeface="Calibri"/>
              </a:rPr>
              <a:t>test </a:t>
            </a:r>
            <a:r>
              <a:rPr sz="2000" b="1" dirty="0">
                <a:latin typeface="Calibri"/>
                <a:cs typeface="Calibri"/>
              </a:rPr>
              <a:t>per </a:t>
            </a:r>
            <a:r>
              <a:rPr sz="2000" b="1" spc="-10" dirty="0">
                <a:latin typeface="Calibri"/>
                <a:cs typeface="Calibri"/>
              </a:rPr>
              <a:t>rivelazione </a:t>
            </a:r>
            <a:r>
              <a:rPr sz="2000" b="1" spc="-5" dirty="0">
                <a:latin typeface="Calibri"/>
                <a:cs typeface="Calibri"/>
              </a:rPr>
              <a:t>delle tossine,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rivelazione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geni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70" dirty="0">
                <a:latin typeface="Calibri"/>
                <a:cs typeface="Calibri"/>
              </a:rPr>
              <a:t>LT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65" dirty="0">
                <a:latin typeface="Calibri"/>
                <a:cs typeface="Calibri"/>
              </a:rPr>
              <a:t>ST.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0" y="627062"/>
            <a:ext cx="2854325" cy="544512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065" y="1869439"/>
            <a:ext cx="501904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Infezioni</a:t>
            </a:r>
            <a:r>
              <a:rPr sz="2000" b="1" u="heavy" spc="-4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Tratto</a:t>
            </a:r>
            <a:r>
              <a:rPr sz="2000" b="1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urinario</a:t>
            </a:r>
            <a:r>
              <a:rPr sz="2000" b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(UTI).</a:t>
            </a:r>
            <a:endParaRPr sz="2000" dirty="0">
              <a:latin typeface="Calibri"/>
              <a:cs typeface="Calibri"/>
            </a:endParaRPr>
          </a:p>
          <a:p>
            <a:pPr marL="12700" marR="445134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E.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è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causa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comune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incluse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cistite</a:t>
            </a:r>
            <a:r>
              <a:rPr sz="2000" b="1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pielonefrite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38925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Dal colon risalgono </a:t>
            </a:r>
            <a:r>
              <a:rPr sz="2000" b="1" spc="-15" dirty="0">
                <a:latin typeface="Calibri"/>
                <a:cs typeface="Calibri"/>
              </a:rPr>
              <a:t>l’uretra </a:t>
            </a:r>
            <a:r>
              <a:rPr sz="2000" b="1" spc="-5" dirty="0">
                <a:latin typeface="Calibri"/>
                <a:cs typeface="Calibri"/>
              </a:rPr>
              <a:t>fino alla vescica,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rene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prostata.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Causata </a:t>
            </a:r>
            <a:r>
              <a:rPr sz="2000" b="1" dirty="0">
                <a:latin typeface="Calibri"/>
                <a:cs typeface="Calibri"/>
              </a:rPr>
              <a:t>da </a:t>
            </a:r>
            <a:r>
              <a:rPr sz="2000" b="1" spc="-15" dirty="0">
                <a:latin typeface="Calibri"/>
                <a:cs typeface="Calibri"/>
              </a:rPr>
              <a:t>batteri </a:t>
            </a:r>
            <a:r>
              <a:rPr sz="2000" b="1" spc="-35" dirty="0">
                <a:solidFill>
                  <a:srgbClr val="FF0000"/>
                </a:solidFill>
                <a:latin typeface="Calibri"/>
                <a:cs typeface="Calibri"/>
              </a:rPr>
              <a:t>UROPATOGENI</a:t>
            </a:r>
            <a:r>
              <a:rPr sz="2000" b="1" spc="-35" dirty="0">
                <a:latin typeface="Calibri"/>
                <a:cs typeface="Calibri"/>
              </a:rPr>
              <a:t>, </a:t>
            </a:r>
            <a:r>
              <a:rPr sz="2000" b="1" spc="-20" dirty="0">
                <a:latin typeface="Calibri"/>
                <a:cs typeface="Calibri"/>
              </a:rPr>
              <a:t>caratterizzati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dalla </a:t>
            </a:r>
            <a:r>
              <a:rPr sz="2000" b="1" spc="-10" dirty="0">
                <a:latin typeface="Calibri"/>
                <a:cs typeface="Calibri"/>
              </a:rPr>
              <a:t>presenza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fimbrie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 </a:t>
            </a:r>
            <a:r>
              <a:rPr sz="2000" b="1" dirty="0">
                <a:latin typeface="Calibri"/>
                <a:cs typeface="Calibri"/>
              </a:rPr>
              <a:t>(adesine) </a:t>
            </a:r>
            <a:r>
              <a:rPr sz="2000" b="1" spc="-5" dirty="0">
                <a:latin typeface="Calibri"/>
                <a:cs typeface="Calibri"/>
              </a:rPr>
              <a:t>specifiche </a:t>
            </a:r>
            <a:r>
              <a:rPr sz="2000" b="1" dirty="0">
                <a:latin typeface="Calibri"/>
                <a:cs typeface="Calibri"/>
              </a:rPr>
              <a:t> per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epitelio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urinario.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Inoltre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hanno: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emolisina,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colicina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V e</a:t>
            </a:r>
            <a:endParaRPr sz="2000" dirty="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libri"/>
                <a:cs typeface="Calibri"/>
              </a:rPr>
              <a:t>resistenza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 complemento.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07593" y="545338"/>
            <a:ext cx="3188335" cy="10020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3200" spc="-30" dirty="0"/>
              <a:t>MALATTIE </a:t>
            </a:r>
            <a:r>
              <a:rPr sz="3200" spc="-25" dirty="0"/>
              <a:t> </a:t>
            </a:r>
            <a:r>
              <a:rPr sz="3200" spc="-10" dirty="0"/>
              <a:t>EXTRAINTESTINALI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6495" y="150113"/>
            <a:ext cx="535686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5" dirty="0">
                <a:solidFill>
                  <a:srgbClr val="006FC0"/>
                </a:solidFill>
              </a:rPr>
              <a:t>TRATTAMENTO</a:t>
            </a:r>
            <a:r>
              <a:rPr sz="3200" spc="-3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E</a:t>
            </a:r>
            <a:r>
              <a:rPr sz="3200" spc="-20" dirty="0">
                <a:solidFill>
                  <a:srgbClr val="006FC0"/>
                </a:solidFill>
              </a:rPr>
              <a:t> </a:t>
            </a:r>
            <a:r>
              <a:rPr sz="3200" dirty="0">
                <a:solidFill>
                  <a:srgbClr val="006FC0"/>
                </a:solidFill>
              </a:rPr>
              <a:t>PREVENZIONE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50240" y="850138"/>
            <a:ext cx="7524115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00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A1F28"/>
                </a:solidFill>
                <a:latin typeface="Calibri"/>
                <a:cs typeface="Calibri"/>
              </a:rPr>
              <a:t>malattia</a:t>
            </a:r>
            <a:r>
              <a:rPr sz="2400" b="1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A1F28"/>
                </a:solidFill>
                <a:latin typeface="Calibri"/>
                <a:cs typeface="Calibri"/>
              </a:rPr>
              <a:t>intestinale</a:t>
            </a:r>
            <a:r>
              <a:rPr sz="2400" b="1" spc="1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può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essere </a:t>
            </a:r>
            <a:r>
              <a:rPr sz="2400" b="1" spc="-15" dirty="0">
                <a:latin typeface="Calibri"/>
                <a:cs typeface="Calibri"/>
              </a:rPr>
              <a:t>evitata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osservando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opportune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attenzioni </a:t>
            </a:r>
            <a:r>
              <a:rPr sz="2400" b="1" dirty="0">
                <a:latin typeface="Calibri"/>
                <a:cs typeface="Calibri"/>
              </a:rPr>
              <a:t>nella </a:t>
            </a:r>
            <a:r>
              <a:rPr sz="2400" b="1" spc="-10" dirty="0">
                <a:latin typeface="Calibri"/>
                <a:cs typeface="Calibri"/>
              </a:rPr>
              <a:t>preparazione 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alibri"/>
                <a:cs typeface="Calibri"/>
              </a:rPr>
              <a:t>consumo </a:t>
            </a:r>
            <a:r>
              <a:rPr sz="2400" b="1" dirty="0">
                <a:latin typeface="Calibri"/>
                <a:cs typeface="Calibri"/>
              </a:rPr>
              <a:t>degli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alimenti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dell’acqua.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106172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Nel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trattamento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importante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ristabilire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l’equilibrio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elettrolitico</a:t>
            </a:r>
            <a:r>
              <a:rPr sz="2400" b="1" spc="-1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233679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Gli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antibiotici </a:t>
            </a:r>
            <a:r>
              <a:rPr sz="2400" b="1" dirty="0">
                <a:latin typeface="Calibri"/>
                <a:cs typeface="Calibri"/>
              </a:rPr>
              <a:t>possono </a:t>
            </a:r>
            <a:r>
              <a:rPr sz="2400" b="1" spc="-10" dirty="0">
                <a:latin typeface="Calibri"/>
                <a:cs typeface="Calibri"/>
              </a:rPr>
              <a:t>ridurre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20" dirty="0">
                <a:latin typeface="Calibri"/>
                <a:cs typeface="Calibri"/>
              </a:rPr>
              <a:t>durata </a:t>
            </a:r>
            <a:r>
              <a:rPr sz="2400" b="1" dirty="0">
                <a:latin typeface="Calibri"/>
                <a:cs typeface="Calibri"/>
              </a:rPr>
              <a:t>dei </a:t>
            </a:r>
            <a:r>
              <a:rPr sz="2400" b="1" spc="-10" dirty="0">
                <a:latin typeface="Calibri"/>
                <a:cs typeface="Calibri"/>
              </a:rPr>
              <a:t>sintomi, </a:t>
            </a:r>
            <a:r>
              <a:rPr sz="2400" b="1" dirty="0">
                <a:latin typeface="Calibri"/>
                <a:cs typeface="Calibri"/>
              </a:rPr>
              <a:t>ma la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antibiotico-resistenza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5" dirty="0">
                <a:latin typeface="Calibri"/>
                <a:cs typeface="Calibri"/>
              </a:rPr>
              <a:t> sempre </a:t>
            </a:r>
            <a:r>
              <a:rPr sz="2400" b="1" dirty="0">
                <a:latin typeface="Calibri"/>
                <a:cs typeface="Calibri"/>
              </a:rPr>
              <a:t>più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diffusa.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Le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DA1F28"/>
                </a:solidFill>
                <a:latin typeface="Calibri"/>
                <a:cs typeface="Calibri"/>
              </a:rPr>
              <a:t>malattie</a:t>
            </a:r>
            <a:r>
              <a:rPr sz="2400" b="1" spc="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DA1F28"/>
                </a:solidFill>
                <a:latin typeface="Calibri"/>
                <a:cs typeface="Calibri"/>
              </a:rPr>
              <a:t>extra-intestinali</a:t>
            </a:r>
            <a:r>
              <a:rPr sz="2400" b="1" spc="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richiedono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l’uso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antibiotici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preferibilmente </a:t>
            </a:r>
            <a:r>
              <a:rPr sz="2400" b="1" dirty="0">
                <a:latin typeface="Calibri"/>
                <a:cs typeface="Calibri"/>
              </a:rPr>
              <a:t>dopo </a:t>
            </a:r>
            <a:r>
              <a:rPr sz="2400" b="1" spc="-15" dirty="0">
                <a:latin typeface="Calibri"/>
                <a:cs typeface="Calibri"/>
              </a:rPr>
              <a:t>prova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5" dirty="0">
                <a:latin typeface="Calibri"/>
                <a:cs typeface="Calibri"/>
              </a:rPr>
              <a:t>sensibilità </a:t>
            </a:r>
            <a:r>
              <a:rPr sz="2400" b="1" dirty="0">
                <a:latin typeface="Calibri"/>
                <a:cs typeface="Calibri"/>
              </a:rPr>
              <a:t>per </a:t>
            </a:r>
            <a:r>
              <a:rPr sz="2400" b="1" spc="-10" dirty="0">
                <a:latin typeface="Calibri"/>
                <a:cs typeface="Calibri"/>
              </a:rPr>
              <a:t>determinare </a:t>
            </a:r>
            <a:r>
              <a:rPr sz="2400" b="1" dirty="0">
                <a:latin typeface="Calibri"/>
                <a:cs typeface="Calibri"/>
              </a:rPr>
              <a:t>il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farmaco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più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idoneo.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106673" y="11087"/>
            <a:ext cx="2422525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125" dirty="0">
                <a:solidFill>
                  <a:srgbClr val="00AFEF"/>
                </a:solidFill>
                <a:latin typeface="Arial"/>
                <a:cs typeface="Arial"/>
              </a:rPr>
              <a:t>Salmonella</a:t>
            </a:r>
            <a:endParaRPr sz="3800" b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40682" y="933450"/>
            <a:ext cx="4595875" cy="249555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64642" y="922146"/>
            <a:ext cx="3923665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4055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Molti ceppi che </a:t>
            </a:r>
            <a:r>
              <a:rPr sz="2400" b="1" dirty="0">
                <a:latin typeface="Calibri"/>
                <a:cs typeface="Calibri"/>
              </a:rPr>
              <a:t>possono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causare </a:t>
            </a:r>
            <a:r>
              <a:rPr sz="2400" b="1" spc="-10" dirty="0">
                <a:latin typeface="Calibri"/>
                <a:cs typeface="Calibri"/>
              </a:rPr>
              <a:t>diverse malattie: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ceppi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ubiquitari</a:t>
            </a:r>
            <a:r>
              <a:rPr sz="24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solito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causano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gastroenteriti</a:t>
            </a:r>
            <a:r>
              <a:rPr sz="2400" b="1" spc="-15" dirty="0">
                <a:latin typeface="Calibri"/>
                <a:cs typeface="Calibri"/>
              </a:rPr>
              <a:t>, </a:t>
            </a:r>
            <a:r>
              <a:rPr sz="2400" b="1" spc="-10" dirty="0">
                <a:latin typeface="Calibri"/>
                <a:cs typeface="Calibri"/>
              </a:rPr>
              <a:t>mentre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 </a:t>
            </a:r>
            <a:r>
              <a:rPr sz="2400" b="1" spc="-5" dirty="0">
                <a:latin typeface="Calibri"/>
                <a:cs typeface="Calibri"/>
              </a:rPr>
              <a:t>ceppi con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trasmissione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interumana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diretta </a:t>
            </a:r>
            <a:r>
              <a:rPr sz="2400" b="1" spc="-10" dirty="0">
                <a:latin typeface="Calibri"/>
                <a:cs typeface="Calibri"/>
              </a:rPr>
              <a:t>orofecale </a:t>
            </a:r>
            <a:r>
              <a:rPr sz="2400" b="1" spc="-5" dirty="0">
                <a:latin typeface="Calibri"/>
                <a:cs typeface="Calibri"/>
              </a:rPr>
              <a:t> causano </a:t>
            </a:r>
            <a:r>
              <a:rPr sz="2400" b="1" spc="-20" dirty="0">
                <a:latin typeface="Calibri"/>
                <a:cs typeface="Calibri"/>
              </a:rPr>
              <a:t>gravi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salmonellosi 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sistemiche </a:t>
            </a:r>
            <a:r>
              <a:rPr sz="2400" b="1" spc="-15" dirty="0">
                <a:latin typeface="Calibri"/>
                <a:cs typeface="Calibri"/>
              </a:rPr>
              <a:t>(febbre </a:t>
            </a:r>
            <a:r>
              <a:rPr sz="2400" b="1" spc="-10" dirty="0">
                <a:latin typeface="Calibri"/>
                <a:cs typeface="Calibri"/>
              </a:rPr>
              <a:t>enterica,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febbre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tifoide).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7875" y="4446587"/>
            <a:ext cx="3143250" cy="233997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0200" y="5043042"/>
            <a:ext cx="526732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5" dirty="0">
                <a:latin typeface="Calibri"/>
                <a:cs typeface="Calibri"/>
              </a:rPr>
              <a:t>ceppi </a:t>
            </a:r>
            <a:r>
              <a:rPr sz="2000" b="1" dirty="0">
                <a:latin typeface="Calibri"/>
                <a:cs typeface="Calibri"/>
              </a:rPr>
              <a:t>sono </a:t>
            </a:r>
            <a:r>
              <a:rPr sz="2000" b="1" spc="-10" dirty="0">
                <a:latin typeface="Calibri"/>
                <a:cs typeface="Calibri"/>
              </a:rPr>
              <a:t>differenziati </a:t>
            </a:r>
            <a:r>
              <a:rPr sz="2000" b="1" dirty="0">
                <a:latin typeface="Calibri"/>
                <a:cs typeface="Calibri"/>
              </a:rPr>
              <a:t>in base agli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antigeni 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O,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H </a:t>
            </a:r>
            <a:r>
              <a:rPr sz="2000" b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Vi </a:t>
            </a:r>
            <a:r>
              <a:rPr sz="2000" b="1" dirty="0">
                <a:latin typeface="Calibri"/>
                <a:cs typeface="Calibri"/>
              </a:rPr>
              <a:t>(analoghi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K).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7650" y="4437075"/>
            <a:ext cx="8501380" cy="2247265"/>
          </a:xfrm>
          <a:custGeom>
            <a:avLst/>
            <a:gdLst/>
            <a:ahLst/>
            <a:cxnLst/>
            <a:rect l="l" t="t" r="r" b="b"/>
            <a:pathLst>
              <a:path w="8501380" h="2247265">
                <a:moveTo>
                  <a:pt x="8501126" y="0"/>
                </a:moveTo>
                <a:lnTo>
                  <a:pt x="0" y="0"/>
                </a:lnTo>
                <a:lnTo>
                  <a:pt x="0" y="2246757"/>
                </a:lnTo>
                <a:lnTo>
                  <a:pt x="8501126" y="2246757"/>
                </a:lnTo>
                <a:lnTo>
                  <a:pt x="85011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3014" y="132029"/>
            <a:ext cx="8288020" cy="648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EPIDEMIOLOGIA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Salmonella</a:t>
            </a:r>
            <a:r>
              <a:rPr sz="2000" b="1" spc="4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e’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diffusa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natura </a:t>
            </a:r>
            <a:r>
              <a:rPr sz="2000" b="1" dirty="0">
                <a:latin typeface="Calibri"/>
                <a:cs typeface="Calibri"/>
              </a:rPr>
              <a:t>e si </a:t>
            </a:r>
            <a:r>
              <a:rPr sz="2000" b="1" spc="-10" dirty="0">
                <a:latin typeface="Calibri"/>
                <a:cs typeface="Calibri"/>
              </a:rPr>
              <a:t>trova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quasi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tutti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gli</a:t>
            </a:r>
            <a:endParaRPr sz="2000" dirty="0">
              <a:latin typeface="Calibri"/>
              <a:cs typeface="Calibri"/>
            </a:endParaRPr>
          </a:p>
          <a:p>
            <a:pPr marL="12700" marR="17716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animali. Negli </a:t>
            </a:r>
            <a:r>
              <a:rPr sz="2000" b="1" spc="-10" dirty="0">
                <a:latin typeface="Calibri"/>
                <a:cs typeface="Calibri"/>
              </a:rPr>
              <a:t>USA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5" dirty="0">
                <a:latin typeface="Calibri"/>
                <a:cs typeface="Calibri"/>
              </a:rPr>
              <a:t>stimano </a:t>
            </a:r>
            <a:r>
              <a:rPr sz="2000" b="1" dirty="0">
                <a:latin typeface="Calibri"/>
                <a:cs typeface="Calibri"/>
              </a:rPr>
              <a:t>1.4 </a:t>
            </a:r>
            <a:r>
              <a:rPr sz="2000" b="1" spc="-5" dirty="0">
                <a:latin typeface="Calibri"/>
                <a:cs typeface="Calibri"/>
              </a:rPr>
              <a:t>milioni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casi </a:t>
            </a:r>
            <a:r>
              <a:rPr sz="2000" b="1" spc="-20" dirty="0">
                <a:latin typeface="Calibri"/>
                <a:cs typeface="Calibri"/>
              </a:rPr>
              <a:t>all’anno, </a:t>
            </a:r>
            <a:r>
              <a:rPr sz="2000" b="1" spc="-5" dirty="0">
                <a:latin typeface="Calibri"/>
                <a:cs typeface="Calibri"/>
              </a:rPr>
              <a:t>con </a:t>
            </a:r>
            <a:r>
              <a:rPr sz="2000" b="1" spc="-15" dirty="0">
                <a:latin typeface="Calibri"/>
                <a:cs typeface="Calibri"/>
              </a:rPr>
              <a:t>circa </a:t>
            </a:r>
            <a:r>
              <a:rPr sz="2000" b="1" dirty="0">
                <a:latin typeface="Calibri"/>
                <a:cs typeface="Calibri"/>
              </a:rPr>
              <a:t>30.000 </a:t>
            </a:r>
            <a:r>
              <a:rPr sz="2000" b="1" spc="-5" dirty="0">
                <a:latin typeface="Calibri"/>
                <a:cs typeface="Calibri"/>
              </a:rPr>
              <a:t>casi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confermati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più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500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morti.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sierotipo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typhi</a:t>
            </a:r>
            <a:r>
              <a:rPr sz="2000" b="1" i="1" spc="42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colonizza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esclusivamente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l’uomo,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altri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anche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animali.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15" dirty="0">
                <a:latin typeface="Calibri"/>
                <a:cs typeface="Calibri"/>
              </a:rPr>
              <a:t>Trasmissione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oro/fecale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20701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Una delle </a:t>
            </a:r>
            <a:r>
              <a:rPr sz="2000" b="1" spc="-5" dirty="0">
                <a:latin typeface="Calibri"/>
                <a:cs typeface="Calibri"/>
              </a:rPr>
              <a:t>cause </a:t>
            </a:r>
            <a:r>
              <a:rPr sz="2000" b="1" dirty="0">
                <a:latin typeface="Calibri"/>
                <a:cs typeface="Calibri"/>
              </a:rPr>
              <a:t>più </a:t>
            </a:r>
            <a:r>
              <a:rPr sz="2000" b="1" spc="-10" dirty="0">
                <a:latin typeface="Calibri"/>
                <a:cs typeface="Calibri"/>
              </a:rPr>
              <a:t>frequenti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u="heavy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2"/>
              </a:rPr>
              <a:t>tossinfezioni </a:t>
            </a:r>
            <a:r>
              <a:rPr sz="2000" b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2"/>
              </a:rPr>
              <a:t>alimentari</a:t>
            </a:r>
            <a:r>
              <a:rPr sz="2000" b="1" spc="-5" dirty="0">
                <a:solidFill>
                  <a:srgbClr val="FF8118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2000" b="1" dirty="0">
                <a:latin typeface="Calibri"/>
                <a:cs typeface="Calibri"/>
              </a:rPr>
              <a:t>nel mondo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industrializzato.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Animali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10" dirty="0">
                <a:latin typeface="Calibri"/>
                <a:cs typeface="Calibri"/>
              </a:rPr>
              <a:t>loro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derivati</a:t>
            </a:r>
            <a:r>
              <a:rPr sz="2000" b="1" dirty="0">
                <a:latin typeface="Calibri"/>
                <a:cs typeface="Calibri"/>
              </a:rPr>
              <a:t> (come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carne,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uova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latte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consumati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crudi </a:t>
            </a:r>
            <a:r>
              <a:rPr sz="2000" b="1" dirty="0">
                <a:latin typeface="Calibri"/>
                <a:cs typeface="Calibri"/>
              </a:rPr>
              <a:t>o non </a:t>
            </a:r>
            <a:r>
              <a:rPr sz="2000" b="1" spc="-10" dirty="0">
                <a:latin typeface="Calibri"/>
                <a:cs typeface="Calibri"/>
              </a:rPr>
              <a:t>pastorizzati)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5" dirty="0">
                <a:latin typeface="Calibri"/>
                <a:cs typeface="Calibri"/>
              </a:rPr>
              <a:t>ambiente (acque </a:t>
            </a:r>
            <a:r>
              <a:rPr sz="2000" b="1" dirty="0">
                <a:latin typeface="Calibri"/>
                <a:cs typeface="Calibri"/>
              </a:rPr>
              <a:t>non </a:t>
            </a:r>
            <a:r>
              <a:rPr sz="2000" b="1" spc="-5" dirty="0">
                <a:latin typeface="Calibri"/>
                <a:cs typeface="Calibri"/>
              </a:rPr>
              <a:t>potabili) </a:t>
            </a:r>
            <a:r>
              <a:rPr sz="2000" b="1" spc="-10" dirty="0">
                <a:latin typeface="Calibri"/>
                <a:cs typeface="Calibri"/>
              </a:rPr>
              <a:t>rappresentano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principali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veicoli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infezione.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900" dirty="0">
              <a:latin typeface="Calibri"/>
              <a:cs typeface="Calibri"/>
            </a:endParaRPr>
          </a:p>
          <a:p>
            <a:pPr marL="48895" marR="5080">
              <a:lnSpc>
                <a:spcPct val="100000"/>
              </a:lnSpc>
            </a:pPr>
            <a:r>
              <a:rPr sz="2000" b="1" spc="-45" dirty="0">
                <a:solidFill>
                  <a:srgbClr val="DA1F28"/>
                </a:solidFill>
                <a:latin typeface="Calibri"/>
                <a:cs typeface="Calibri"/>
              </a:rPr>
              <a:t>FATTORI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VIRULENZA</a:t>
            </a:r>
            <a:r>
              <a:rPr sz="2000" b="1" dirty="0">
                <a:latin typeface="Calibri"/>
                <a:cs typeface="Calibri"/>
              </a:rPr>
              <a:t>. Fimbrie, LPS, </a:t>
            </a:r>
            <a:r>
              <a:rPr sz="2000" b="1" spc="-5" dirty="0">
                <a:latin typeface="Calibri"/>
                <a:cs typeface="Calibri"/>
              </a:rPr>
              <a:t>siderofori, </a:t>
            </a:r>
            <a:r>
              <a:rPr sz="2000" b="1" spc="-15" dirty="0">
                <a:latin typeface="Calibri"/>
                <a:cs typeface="Calibri"/>
              </a:rPr>
              <a:t>resistenza </a:t>
            </a:r>
            <a:r>
              <a:rPr sz="2000" b="1" spc="-5" dirty="0">
                <a:latin typeface="Calibri"/>
                <a:cs typeface="Calibri"/>
              </a:rPr>
              <a:t>alla </a:t>
            </a:r>
            <a:r>
              <a:rPr sz="2000" b="1" spc="-10" dirty="0">
                <a:latin typeface="Calibri"/>
                <a:cs typeface="Calibri"/>
              </a:rPr>
              <a:t>fagocitosi, </a:t>
            </a:r>
            <a:r>
              <a:rPr sz="2000" b="1" spc="-5" dirty="0">
                <a:latin typeface="Calibri"/>
                <a:cs typeface="Calibri"/>
              </a:rPr>
              <a:t>tossine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(enterotossina </a:t>
            </a:r>
            <a:r>
              <a:rPr sz="2000" b="1" dirty="0">
                <a:latin typeface="Calibri"/>
                <a:cs typeface="Calibri"/>
              </a:rPr>
              <a:t>simile a </a:t>
            </a:r>
            <a:r>
              <a:rPr sz="2000" b="1" spc="-110" dirty="0">
                <a:latin typeface="Calibri"/>
                <a:cs typeface="Calibri"/>
              </a:rPr>
              <a:t>LT, </a:t>
            </a:r>
            <a:r>
              <a:rPr sz="2000" b="1" spc="-5" dirty="0">
                <a:latin typeface="Calibri"/>
                <a:cs typeface="Calibri"/>
              </a:rPr>
              <a:t>citotossina inibente </a:t>
            </a:r>
            <a:r>
              <a:rPr sz="2000" b="1" spc="-10" dirty="0">
                <a:latin typeface="Calibri"/>
                <a:cs typeface="Calibri"/>
              </a:rPr>
              <a:t>sintesi proteica, </a:t>
            </a:r>
            <a:r>
              <a:rPr sz="2000" b="1" dirty="0">
                <a:latin typeface="Calibri"/>
                <a:cs typeface="Calibri"/>
              </a:rPr>
              <a:t>induzione di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citochine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iniammatorie).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 dirty="0">
              <a:latin typeface="Calibri"/>
              <a:cs typeface="Calibri"/>
            </a:endParaRPr>
          </a:p>
          <a:p>
            <a:pPr marL="45720" marR="292735">
              <a:lnSpc>
                <a:spcPct val="100000"/>
              </a:lnSpc>
            </a:pPr>
            <a:r>
              <a:rPr sz="2000" b="1" spc="-35" dirty="0">
                <a:solidFill>
                  <a:srgbClr val="DA1F28"/>
                </a:solidFill>
                <a:latin typeface="Calibri"/>
                <a:cs typeface="Calibri"/>
              </a:rPr>
              <a:t>PATOGENESI</a:t>
            </a:r>
            <a:r>
              <a:rPr sz="2000" b="1" spc="-35" dirty="0">
                <a:latin typeface="Calibri"/>
                <a:cs typeface="Calibri"/>
              </a:rPr>
              <a:t>.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Salmonella</a:t>
            </a:r>
            <a:r>
              <a:rPr sz="2000" b="1" spc="4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penetra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via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orale</a:t>
            </a:r>
            <a:r>
              <a:rPr sz="2000" b="1" spc="-10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supera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barriera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gastrica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invade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5" dirty="0">
                <a:latin typeface="Calibri"/>
                <a:cs typeface="Calibri"/>
              </a:rPr>
              <a:t>cellule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epiteliali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dell’intestino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tenue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solito</a:t>
            </a:r>
            <a:r>
              <a:rPr sz="2000" b="1" spc="-10" dirty="0">
                <a:latin typeface="Calibri"/>
                <a:cs typeface="Calibri"/>
              </a:rPr>
              <a:t> l’infezione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resta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localizzata,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può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diventare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sistemica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endParaRPr sz="2000" dirty="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batteriemia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localizzazioni</a:t>
            </a:r>
            <a:r>
              <a:rPr sz="2000" b="1" spc="-10" dirty="0">
                <a:latin typeface="Calibri"/>
                <a:cs typeface="Calibri"/>
              </a:rPr>
              <a:t> extraintestinali.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</a:pP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IMPORTANZA</a:t>
            </a:r>
            <a:r>
              <a:rPr sz="2000" b="1" spc="-5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CLINICA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L’infezione</a:t>
            </a:r>
            <a:r>
              <a:rPr sz="2000" b="1" dirty="0">
                <a:latin typeface="Calibri"/>
                <a:cs typeface="Calibri"/>
              </a:rPr>
              <a:t> può</a:t>
            </a:r>
            <a:r>
              <a:rPr sz="2000" b="1" spc="-10" dirty="0">
                <a:latin typeface="Calibri"/>
                <a:cs typeface="Calibri"/>
              </a:rPr>
              <a:t> causare</a:t>
            </a:r>
            <a:r>
              <a:rPr sz="2000" b="1" dirty="0">
                <a:latin typeface="Calibri"/>
                <a:cs typeface="Calibri"/>
              </a:rPr>
              <a:t> sia</a:t>
            </a:r>
            <a:r>
              <a:rPr sz="2000" b="1" spc="-10" dirty="0">
                <a:latin typeface="Calibri"/>
                <a:cs typeface="Calibri"/>
              </a:rPr>
              <a:t> malattie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u="heavy" spc="-10" dirty="0">
                <a:solidFill>
                  <a:srgbClr val="00B05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intestinali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45720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(gastroenterite)</a:t>
            </a:r>
            <a:r>
              <a:rPr sz="2000" b="1" spc="-2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che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00B05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extraintestinali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(febbre</a:t>
            </a:r>
            <a:r>
              <a:rPr sz="2000" b="1" spc="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tifoide).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86125" y="2857500"/>
            <a:ext cx="5715000" cy="3733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873632"/>
            <a:ext cx="8232140" cy="5076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Gastroenterite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. </a:t>
            </a:r>
            <a:r>
              <a:rPr sz="2000" b="1" spc="-10" dirty="0">
                <a:latin typeface="Calibri"/>
                <a:cs typeface="Calibri"/>
              </a:rPr>
              <a:t>Malattia localizzata </a:t>
            </a:r>
            <a:r>
              <a:rPr sz="2000" b="1" spc="-15" dirty="0">
                <a:latin typeface="Calibri"/>
                <a:cs typeface="Calibri"/>
              </a:rPr>
              <a:t>detta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SALMONELLOSI</a:t>
            </a:r>
            <a:r>
              <a:rPr sz="2000" b="1" spc="-5" dirty="0">
                <a:latin typeface="Calibri"/>
                <a:cs typeface="Calibri"/>
              </a:rPr>
              <a:t>, dovuta </a:t>
            </a:r>
            <a:r>
              <a:rPr sz="2000" b="1" dirty="0">
                <a:latin typeface="Calibri"/>
                <a:cs typeface="Calibri"/>
              </a:rPr>
              <a:t>ai </a:t>
            </a:r>
            <a:r>
              <a:rPr sz="2000" b="1" spc="-5" dirty="0">
                <a:latin typeface="Calibri"/>
                <a:cs typeface="Calibri"/>
              </a:rPr>
              <a:t>ceppi </a:t>
            </a:r>
            <a:r>
              <a:rPr sz="2000" b="1" dirty="0">
                <a:latin typeface="Calibri"/>
                <a:cs typeface="Calibri"/>
              </a:rPr>
              <a:t>non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tifoidei. Dopo </a:t>
            </a:r>
            <a:r>
              <a:rPr sz="2000" b="1" dirty="0">
                <a:latin typeface="Calibri"/>
                <a:cs typeface="Calibri"/>
              </a:rPr>
              <a:t>12-40 </a:t>
            </a:r>
            <a:r>
              <a:rPr sz="2000" b="1" spc="-10" dirty="0">
                <a:latin typeface="Calibri"/>
                <a:cs typeface="Calibri"/>
              </a:rPr>
              <a:t>ore </a:t>
            </a:r>
            <a:r>
              <a:rPr sz="2000" b="1" spc="-5" dirty="0">
                <a:latin typeface="Calibri"/>
                <a:cs typeface="Calibri"/>
              </a:rPr>
              <a:t>dall’ingestione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cibi </a:t>
            </a:r>
            <a:r>
              <a:rPr sz="2000" b="1" spc="-10" dirty="0">
                <a:latin typeface="Calibri"/>
                <a:cs typeface="Calibri"/>
              </a:rPr>
              <a:t>contaminati, </a:t>
            </a:r>
            <a:r>
              <a:rPr sz="2000" b="1" dirty="0">
                <a:latin typeface="Calibri"/>
                <a:cs typeface="Calibri"/>
              </a:rPr>
              <a:t>si ha </a:t>
            </a:r>
            <a:r>
              <a:rPr sz="2000" b="1" spc="-5" dirty="0">
                <a:latin typeface="Calibri"/>
                <a:cs typeface="Calibri"/>
              </a:rPr>
              <a:t>nausea,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vomito, </a:t>
            </a:r>
            <a:r>
              <a:rPr sz="2000" b="1" spc="-5" dirty="0">
                <a:latin typeface="Calibri"/>
                <a:cs typeface="Calibri"/>
              </a:rPr>
              <a:t>diarrea, </a:t>
            </a:r>
            <a:r>
              <a:rPr sz="2000" b="1" spc="-10" dirty="0">
                <a:latin typeface="Calibri"/>
                <a:cs typeface="Calibri"/>
              </a:rPr>
              <a:t>febbre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crampi </a:t>
            </a:r>
            <a:r>
              <a:rPr sz="2000" b="1" dirty="0">
                <a:latin typeface="Calibri"/>
                <a:cs typeface="Calibri"/>
              </a:rPr>
              <a:t>addominali, </a:t>
            </a:r>
            <a:r>
              <a:rPr sz="2000" b="1" spc="-10" dirty="0">
                <a:latin typeface="Calibri"/>
                <a:cs typeface="Calibri"/>
              </a:rPr>
              <a:t>autolimitante </a:t>
            </a:r>
            <a:r>
              <a:rPr sz="2000" b="1" dirty="0">
                <a:latin typeface="Calibri"/>
                <a:cs typeface="Calibri"/>
              </a:rPr>
              <a:t>(48-72h). </a:t>
            </a:r>
            <a:r>
              <a:rPr sz="2000" b="1" spc="-5" dirty="0">
                <a:latin typeface="Calibri"/>
                <a:cs typeface="Calibri"/>
              </a:rPr>
              <a:t>Ci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infetta </a:t>
            </a:r>
            <a:r>
              <a:rPr sz="2000" b="1" spc="-10" dirty="0">
                <a:latin typeface="Calibri"/>
                <a:cs typeface="Calibri"/>
              </a:rPr>
              <a:t>mediante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cibi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animali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contaminati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o per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contagio interumano </a:t>
            </a:r>
            <a:r>
              <a:rPr sz="2000" b="1" spc="-5" dirty="0">
                <a:latin typeface="Calibri"/>
                <a:cs typeface="Calibri"/>
              </a:rPr>
              <a:t>(asili,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infezioni </a:t>
            </a:r>
            <a:r>
              <a:rPr sz="2000" b="1" dirty="0">
                <a:latin typeface="Calibri"/>
                <a:cs typeface="Calibri"/>
              </a:rPr>
              <a:t>nosocomiali, </a:t>
            </a:r>
            <a:r>
              <a:rPr sz="2000" b="1" spc="-5" dirty="0">
                <a:latin typeface="Calibri"/>
                <a:cs typeface="Calibri"/>
              </a:rPr>
              <a:t>ecc).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-5" dirty="0">
                <a:latin typeface="Calibri"/>
                <a:cs typeface="Calibri"/>
              </a:rPr>
              <a:t>pazienti </a:t>
            </a:r>
            <a:r>
              <a:rPr sz="2000" b="1" spc="-10" dirty="0">
                <a:latin typeface="Calibri"/>
                <a:cs typeface="Calibri"/>
              </a:rPr>
              <a:t>convalescenti </a:t>
            </a:r>
            <a:r>
              <a:rPr sz="2000" b="1" dirty="0">
                <a:latin typeface="Calibri"/>
                <a:cs typeface="Calibri"/>
              </a:rPr>
              <a:t>possono </a:t>
            </a:r>
            <a:r>
              <a:rPr sz="2000" b="1" spc="-15" dirty="0">
                <a:latin typeface="Calibri"/>
                <a:cs typeface="Calibri"/>
              </a:rPr>
              <a:t>albergare </a:t>
            </a:r>
            <a:r>
              <a:rPr sz="2000" b="1" dirty="0">
                <a:latin typeface="Calibri"/>
                <a:cs typeface="Calibri"/>
              </a:rPr>
              <a:t>S. per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 </a:t>
            </a:r>
            <a:r>
              <a:rPr sz="2000" b="1" spc="-5" dirty="0">
                <a:latin typeface="Calibri"/>
                <a:cs typeface="Calibri"/>
              </a:rPr>
              <a:t>mese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(sorgente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infezione).</a:t>
            </a:r>
            <a:endParaRPr sz="2000" dirty="0">
              <a:latin typeface="Calibri"/>
              <a:cs typeface="Calibri"/>
            </a:endParaRPr>
          </a:p>
          <a:p>
            <a:pPr marL="47625" marR="5448935">
              <a:lnSpc>
                <a:spcPct val="100000"/>
              </a:lnSpc>
              <a:spcBef>
                <a:spcPts val="1355"/>
              </a:spcBef>
            </a:pP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20" dirty="0">
                <a:latin typeface="Calibri"/>
                <a:cs typeface="Calibri"/>
              </a:rPr>
              <a:t>gravità </a:t>
            </a:r>
            <a:r>
              <a:rPr sz="2000" b="1" dirty="0">
                <a:latin typeface="Calibri"/>
                <a:cs typeface="Calibri"/>
              </a:rPr>
              <a:t>della </a:t>
            </a:r>
            <a:r>
              <a:rPr sz="2000" b="1" spc="-10" dirty="0">
                <a:latin typeface="Calibri"/>
                <a:cs typeface="Calibri"/>
              </a:rPr>
              <a:t>malattia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dipende dal </a:t>
            </a:r>
            <a:r>
              <a:rPr sz="2000" b="1" spc="-5" dirty="0">
                <a:latin typeface="Calibri"/>
                <a:cs typeface="Calibri"/>
              </a:rPr>
              <a:t>sierotipo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infettante, </a:t>
            </a:r>
            <a:r>
              <a:rPr sz="2000" b="1" dirty="0">
                <a:latin typeface="Calibri"/>
                <a:cs typeface="Calibri"/>
              </a:rPr>
              <a:t>dal </a:t>
            </a:r>
            <a:r>
              <a:rPr sz="2000" b="1" spc="-5" dirty="0">
                <a:latin typeface="Calibri"/>
                <a:cs typeface="Calibri"/>
              </a:rPr>
              <a:t>numero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microrganismi </a:t>
            </a:r>
            <a:r>
              <a:rPr sz="2000" b="1" spc="-5" dirty="0">
                <a:latin typeface="Calibri"/>
                <a:cs typeface="Calibri"/>
              </a:rPr>
              <a:t>ingeriti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fattori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resistenza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paziente</a:t>
            </a:r>
            <a:r>
              <a:rPr sz="2000" b="1" spc="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(Es:</a:t>
            </a:r>
            <a:r>
              <a:rPr sz="2000" b="1" spc="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6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livelli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acidità </a:t>
            </a:r>
            <a:r>
              <a:rPr sz="2000" b="1" spc="-10" dirty="0">
                <a:latin typeface="Calibri"/>
                <a:cs typeface="Calibri"/>
              </a:rPr>
              <a:t>gastrica </a:t>
            </a:r>
            <a:r>
              <a:rPr sz="2000" b="1" spc="-5" dirty="0">
                <a:latin typeface="Calibri"/>
                <a:cs typeface="Calibri"/>
              </a:rPr>
              <a:t>ridotti </a:t>
            </a:r>
            <a:r>
              <a:rPr sz="2000" b="1" dirty="0">
                <a:latin typeface="Calibri"/>
                <a:cs typeface="Calibri"/>
              </a:rPr>
              <a:t> corrispondono </a:t>
            </a:r>
            <a:r>
              <a:rPr sz="2000" b="1" spc="-5" dirty="0">
                <a:latin typeface="Calibri"/>
                <a:cs typeface="Calibri"/>
              </a:rPr>
              <a:t>maggiori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probabilità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manifestare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diarrea).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50745" y="83261"/>
            <a:ext cx="5102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85" dirty="0">
                <a:solidFill>
                  <a:srgbClr val="006FC0"/>
                </a:solidFill>
                <a:latin typeface="Arial"/>
                <a:cs typeface="Arial"/>
              </a:rPr>
              <a:t>MALATTIE</a:t>
            </a:r>
            <a:r>
              <a:rPr sz="3600" spc="6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3600" spc="-85" dirty="0">
                <a:solidFill>
                  <a:srgbClr val="006FC0"/>
                </a:solidFill>
                <a:latin typeface="Arial"/>
                <a:cs typeface="Arial"/>
              </a:rPr>
              <a:t>INTESTINALI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03775" y="2924111"/>
            <a:ext cx="4197350" cy="335762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08228" y="730707"/>
            <a:ext cx="8305800" cy="51250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u="heavy" spc="-1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Febbre</a:t>
            </a:r>
            <a:r>
              <a:rPr sz="2000" b="1" u="heavy" spc="-30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C000"/>
                </a:solidFill>
                <a:uFill>
                  <a:solidFill>
                    <a:srgbClr val="FFC000"/>
                  </a:solidFill>
                </a:uFill>
                <a:latin typeface="Calibri"/>
                <a:cs typeface="Calibri"/>
              </a:rPr>
              <a:t>tifoide</a:t>
            </a:r>
            <a:r>
              <a:rPr sz="2000" b="1" spc="-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(enterica).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Forma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sistemica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causata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i="1" spc="-5" dirty="0">
                <a:latin typeface="Calibri"/>
                <a:cs typeface="Calibri"/>
              </a:rPr>
              <a:t>S.</a:t>
            </a:r>
            <a:r>
              <a:rPr sz="2000" b="1" i="1" spc="-1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typhi</a:t>
            </a:r>
            <a:r>
              <a:rPr sz="2000" b="1" dirty="0">
                <a:latin typeface="Calibri"/>
                <a:cs typeface="Calibri"/>
              </a:rPr>
              <a:t>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patogeno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esclusivamente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umano.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Incubazione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7-14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giorni,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compare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febbre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nella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99900"/>
              </a:lnSpc>
              <a:spcBef>
                <a:spcPts val="15"/>
              </a:spcBef>
            </a:pPr>
            <a:r>
              <a:rPr sz="2000" b="1" dirty="0">
                <a:latin typeface="Calibri"/>
                <a:cs typeface="Calibri"/>
              </a:rPr>
              <a:t>prima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settimana</a:t>
            </a:r>
            <a:r>
              <a:rPr sz="2000" b="1" dirty="0">
                <a:latin typeface="Calibri"/>
                <a:cs typeface="Calibri"/>
              </a:rPr>
              <a:t> ha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andamento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“a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40" dirty="0">
                <a:latin typeface="Calibri"/>
                <a:cs typeface="Calibri"/>
              </a:rPr>
              <a:t>sega”,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 poi si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mantiene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elevata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39-40</a:t>
            </a:r>
            <a:r>
              <a:rPr sz="2000" b="1" spc="-5" dirty="0">
                <a:latin typeface="Arial"/>
                <a:cs typeface="Arial"/>
              </a:rPr>
              <a:t>°</a:t>
            </a:r>
            <a:r>
              <a:rPr sz="2000" b="1" spc="-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 per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una </a:t>
            </a:r>
            <a:r>
              <a:rPr sz="2000" b="1" spc="-5" dirty="0">
                <a:latin typeface="Calibri"/>
                <a:cs typeface="Calibri"/>
              </a:rPr>
              <a:t>settimana, </a:t>
            </a:r>
            <a:r>
              <a:rPr sz="2000" b="1" dirty="0">
                <a:latin typeface="Calibri"/>
                <a:cs typeface="Calibri"/>
              </a:rPr>
              <a:t>per poi </a:t>
            </a:r>
            <a:r>
              <a:rPr sz="2000" b="1" spc="-10" dirty="0">
                <a:latin typeface="Calibri"/>
                <a:cs typeface="Calibri"/>
              </a:rPr>
              <a:t>calare progressivamente. Sintomi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carico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digerente </a:t>
            </a:r>
            <a:r>
              <a:rPr sz="2000" b="1" spc="-44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(anoressia, ecc),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nervoso </a:t>
            </a:r>
            <a:r>
              <a:rPr sz="2000" b="1" spc="-10" dirty="0">
                <a:latin typeface="Calibri"/>
                <a:cs typeface="Calibri"/>
              </a:rPr>
              <a:t>(stordimento),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circolatorio </a:t>
            </a:r>
            <a:r>
              <a:rPr sz="2000" b="1" spc="-5" dirty="0">
                <a:latin typeface="Calibri"/>
                <a:cs typeface="Calibri"/>
              </a:rPr>
              <a:t>(ipotensione),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urinario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(albuminuria),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complicanze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diverse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gravi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(emorragie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intestinali, </a:t>
            </a:r>
            <a:r>
              <a:rPr sz="2000" b="1" spc="-5" dirty="0">
                <a:latin typeface="Calibri"/>
                <a:cs typeface="Calibri"/>
              </a:rPr>
              <a:t> peritonite),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eliminate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dalle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terapia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antibiotica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40640" marR="4182745">
              <a:lnSpc>
                <a:spcPct val="100000"/>
              </a:lnSpc>
              <a:spcBef>
                <a:spcPts val="1735"/>
              </a:spcBef>
            </a:pPr>
            <a:r>
              <a:rPr sz="2000" b="1" spc="-5" dirty="0">
                <a:latin typeface="Calibri"/>
                <a:cs typeface="Calibri"/>
              </a:rPr>
              <a:t>Dopo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guarigione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clinica,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S.</a:t>
            </a:r>
            <a:r>
              <a:rPr sz="2000" b="1" i="1" spc="-5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typhi</a:t>
            </a:r>
            <a:r>
              <a:rPr sz="2000" b="1" i="1" spc="-5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può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persistere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lungo, </a:t>
            </a:r>
            <a:r>
              <a:rPr sz="2000" b="1" spc="-15" dirty="0">
                <a:latin typeface="Calibri"/>
                <a:cs typeface="Calibri"/>
              </a:rPr>
              <a:t>(soprattutto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colecisti), con eliminazione </a:t>
            </a:r>
            <a:r>
              <a:rPr sz="2000" b="1" spc="-10" dirty="0">
                <a:latin typeface="Calibri"/>
                <a:cs typeface="Calibri"/>
              </a:rPr>
              <a:t>tramite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feci.</a:t>
            </a:r>
            <a:endParaRPr sz="20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Possibili</a:t>
            </a:r>
            <a:r>
              <a:rPr sz="2000" b="1" spc="-7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infezioni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asintomatiche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subcliniche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(portatori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sani).</a:t>
            </a:r>
            <a:endParaRPr sz="2000">
              <a:latin typeface="Calibri"/>
              <a:cs typeface="Calibri"/>
            </a:endParaRPr>
          </a:p>
          <a:p>
            <a:pPr marL="40640" marR="442468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Le </a:t>
            </a:r>
            <a:r>
              <a:rPr sz="2000" b="1" spc="-10" dirty="0">
                <a:latin typeface="Calibri"/>
                <a:cs typeface="Calibri"/>
              </a:rPr>
              <a:t>forme </a:t>
            </a:r>
            <a:r>
              <a:rPr sz="2000" b="1" spc="-5" dirty="0">
                <a:latin typeface="Calibri"/>
                <a:cs typeface="Calibri"/>
              </a:rPr>
              <a:t>sistemiche </a:t>
            </a:r>
            <a:r>
              <a:rPr sz="2000" b="1" spc="-10" dirty="0">
                <a:latin typeface="Calibri"/>
                <a:cs typeface="Calibri"/>
              </a:rPr>
              <a:t>causate </a:t>
            </a:r>
            <a:r>
              <a:rPr sz="2000" b="1" dirty="0">
                <a:latin typeface="Calibri"/>
                <a:cs typeface="Calibri"/>
              </a:rPr>
              <a:t>da </a:t>
            </a:r>
            <a:r>
              <a:rPr sz="2000" b="1" spc="-10" dirty="0">
                <a:latin typeface="Calibri"/>
                <a:cs typeface="Calibri"/>
              </a:rPr>
              <a:t>altre </a:t>
            </a:r>
            <a:r>
              <a:rPr sz="2000" b="1" spc="-4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Salmonelle 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paratifi</a:t>
            </a:r>
            <a:r>
              <a:rPr sz="2000" b="1" spc="-10" dirty="0">
                <a:latin typeface="Calibri"/>
                <a:cs typeface="Calibri"/>
              </a:rPr>
              <a:t>) </a:t>
            </a:r>
            <a:r>
              <a:rPr sz="2000" b="1" dirty="0">
                <a:latin typeface="Calibri"/>
                <a:cs typeface="Calibri"/>
              </a:rPr>
              <a:t>sono di </a:t>
            </a:r>
            <a:r>
              <a:rPr sz="2000" b="1" spc="-5" dirty="0">
                <a:latin typeface="Calibri"/>
                <a:cs typeface="Calibri"/>
              </a:rPr>
              <a:t>solito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meno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gravi.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93494" y="116586"/>
            <a:ext cx="59404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48535" algn="l"/>
              </a:tabLst>
            </a:pPr>
            <a:r>
              <a:rPr sz="3200" spc="-75" dirty="0">
                <a:solidFill>
                  <a:srgbClr val="006FC0"/>
                </a:solidFill>
                <a:latin typeface="Arial"/>
                <a:cs typeface="Arial"/>
              </a:rPr>
              <a:t>MALATTIE	</a:t>
            </a:r>
            <a:r>
              <a:rPr sz="3200" spc="-105" dirty="0">
                <a:solidFill>
                  <a:srgbClr val="006FC0"/>
                </a:solidFill>
                <a:latin typeface="Arial"/>
                <a:cs typeface="Arial"/>
              </a:rPr>
              <a:t>EXTRAINTESTINALI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6206" y="273761"/>
            <a:ext cx="7918450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303655" algn="l"/>
                <a:tab pos="5210175" algn="l"/>
              </a:tabLst>
            </a:pPr>
            <a:r>
              <a:rPr sz="2400" b="1" spc="-10" dirty="0">
                <a:solidFill>
                  <a:srgbClr val="DA1F28"/>
                </a:solidFill>
                <a:latin typeface="Calibri"/>
                <a:cs typeface="Calibri"/>
              </a:rPr>
              <a:t>DIAGNOSI </a:t>
            </a:r>
            <a:r>
              <a:rPr sz="2400" b="1" spc="-5" dirty="0">
                <a:solidFill>
                  <a:srgbClr val="DA1F28"/>
                </a:solidFill>
                <a:latin typeface="Calibri"/>
                <a:cs typeface="Calibri"/>
              </a:rPr>
              <a:t>DI</a:t>
            </a:r>
            <a:r>
              <a:rPr sz="2400" b="1" spc="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DA1F28"/>
                </a:solidFill>
                <a:latin typeface="Calibri"/>
                <a:cs typeface="Calibri"/>
              </a:rPr>
              <a:t>LABORATORIO</a:t>
            </a:r>
            <a:r>
              <a:rPr sz="2400" b="1" spc="-30" dirty="0">
                <a:latin typeface="Calibri"/>
                <a:cs typeface="Calibri"/>
              </a:rPr>
              <a:t>.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Salmonella	</a:t>
            </a:r>
            <a:r>
              <a:rPr sz="2400" b="1" spc="-5" dirty="0">
                <a:latin typeface="Calibri"/>
                <a:cs typeface="Calibri"/>
              </a:rPr>
              <a:t>può </a:t>
            </a:r>
            <a:r>
              <a:rPr sz="2400" b="1" spc="-10" dirty="0">
                <a:latin typeface="Calibri"/>
                <a:cs typeface="Calibri"/>
              </a:rPr>
              <a:t>essere isolata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tipicamente </a:t>
            </a:r>
            <a:r>
              <a:rPr sz="2400" b="1" dirty="0">
                <a:latin typeface="Calibri"/>
                <a:cs typeface="Calibri"/>
              </a:rPr>
              <a:t>da </a:t>
            </a:r>
            <a:r>
              <a:rPr sz="2400" b="1" spc="-5" dirty="0">
                <a:latin typeface="Calibri"/>
                <a:cs typeface="Calibri"/>
              </a:rPr>
              <a:t>campioni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feci </a:t>
            </a:r>
            <a:r>
              <a:rPr sz="2400" b="1" dirty="0">
                <a:latin typeface="Calibri"/>
                <a:cs typeface="Calibri"/>
              </a:rPr>
              <a:t>su </a:t>
            </a:r>
            <a:r>
              <a:rPr sz="2400" b="1" spc="-10" dirty="0">
                <a:latin typeface="Calibri"/>
                <a:cs typeface="Calibri"/>
              </a:rPr>
              <a:t>agar </a:t>
            </a: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Mac </a:t>
            </a:r>
            <a:r>
              <a:rPr sz="2400" b="1" spc="-20" dirty="0">
                <a:solidFill>
                  <a:srgbClr val="00FF00"/>
                </a:solidFill>
                <a:latin typeface="Calibri"/>
                <a:cs typeface="Calibri"/>
              </a:rPr>
              <a:t>Conkey </a:t>
            </a:r>
            <a:r>
              <a:rPr sz="2400" b="1" dirty="0">
                <a:latin typeface="Calibri"/>
                <a:cs typeface="Calibri"/>
              </a:rPr>
              <a:t>o su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Hektoen</a:t>
            </a:r>
            <a:r>
              <a:rPr sz="2400" b="1" spc="-5" dirty="0">
                <a:latin typeface="Calibri"/>
                <a:cs typeface="Calibri"/>
              </a:rPr>
              <a:t>.	</a:t>
            </a:r>
            <a:r>
              <a:rPr sz="2400" b="1" dirty="0">
                <a:latin typeface="Calibri"/>
                <a:cs typeface="Calibri"/>
              </a:rPr>
              <a:t>Nei </a:t>
            </a:r>
            <a:r>
              <a:rPr sz="2400" b="1" spc="-5" dirty="0">
                <a:latin typeface="Calibri"/>
                <a:cs typeface="Calibri"/>
              </a:rPr>
              <a:t>pazienti con </a:t>
            </a:r>
            <a:r>
              <a:rPr sz="2400" b="1" spc="-15" dirty="0">
                <a:latin typeface="Calibri"/>
                <a:cs typeface="Calibri"/>
              </a:rPr>
              <a:t>febbre </a:t>
            </a:r>
            <a:r>
              <a:rPr sz="2400" b="1" spc="-10" dirty="0">
                <a:latin typeface="Calibri"/>
                <a:cs typeface="Calibri"/>
              </a:rPr>
              <a:t>tifoide, </a:t>
            </a:r>
            <a:r>
              <a:rPr sz="2400" b="1" dirty="0">
                <a:latin typeface="Calibri"/>
                <a:cs typeface="Calibri"/>
              </a:rPr>
              <a:t>i </a:t>
            </a:r>
            <a:r>
              <a:rPr sz="2400" b="1" spc="-5" dirty="0">
                <a:latin typeface="Calibri"/>
                <a:cs typeface="Calibri"/>
              </a:rPr>
              <a:t>campioni includono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sangue,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midollo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osseo,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urina</a:t>
            </a:r>
            <a:r>
              <a:rPr sz="2400" b="1" dirty="0">
                <a:latin typeface="Calibri"/>
                <a:cs typeface="Calibri"/>
              </a:rPr>
              <a:t> 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feci.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234950">
              <a:lnSpc>
                <a:spcPct val="100000"/>
              </a:lnSpc>
            </a:pPr>
            <a:r>
              <a:rPr sz="2400" b="1" spc="-40" dirty="0">
                <a:solidFill>
                  <a:srgbClr val="DA1F28"/>
                </a:solidFill>
                <a:latin typeface="Calibri"/>
                <a:cs typeface="Calibri"/>
              </a:rPr>
              <a:t>TRATTAMENTO </a:t>
            </a:r>
            <a:r>
              <a:rPr sz="2400" b="1" dirty="0">
                <a:solidFill>
                  <a:srgbClr val="DA1F28"/>
                </a:solidFill>
                <a:latin typeface="Calibri"/>
                <a:cs typeface="Calibri"/>
              </a:rPr>
              <a:t>E </a:t>
            </a:r>
            <a:r>
              <a:rPr sz="2400" b="1" spc="-5" dirty="0">
                <a:solidFill>
                  <a:srgbClr val="DA1F28"/>
                </a:solidFill>
                <a:latin typeface="Calibri"/>
                <a:cs typeface="Calibri"/>
              </a:rPr>
              <a:t>PREVENZIONE</a:t>
            </a:r>
            <a:r>
              <a:rPr sz="2400" b="1" spc="-5" dirty="0">
                <a:latin typeface="Calibri"/>
                <a:cs typeface="Calibri"/>
              </a:rPr>
              <a:t>. </a:t>
            </a:r>
            <a:r>
              <a:rPr sz="2400" b="1" dirty="0">
                <a:latin typeface="Calibri"/>
                <a:cs typeface="Calibri"/>
              </a:rPr>
              <a:t>Nel </a:t>
            </a:r>
            <a:r>
              <a:rPr sz="2400" b="1" spc="-5" dirty="0">
                <a:latin typeface="Calibri"/>
                <a:cs typeface="Calibri"/>
              </a:rPr>
              <a:t>caso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15" dirty="0">
                <a:latin typeface="Calibri"/>
                <a:cs typeface="Calibri"/>
              </a:rPr>
              <a:t>gastroenterite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terapia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antibiotica</a:t>
            </a:r>
            <a:r>
              <a:rPr sz="2400" b="1" dirty="0">
                <a:latin typeface="Calibri"/>
                <a:cs typeface="Calibri"/>
              </a:rPr>
              <a:t> di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solito</a:t>
            </a:r>
            <a:r>
              <a:rPr sz="2400" b="1" dirty="0">
                <a:latin typeface="Calibri"/>
                <a:cs typeface="Calibri"/>
              </a:rPr>
              <a:t> non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necessaria.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Nel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caso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febbre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tifoide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vengono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usati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beta-lattamici</a:t>
            </a:r>
            <a:r>
              <a:rPr sz="2400" b="1" spc="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fluorochinoloni</a:t>
            </a:r>
            <a:r>
              <a:rPr sz="2400" b="1" spc="-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12700" marR="617220">
              <a:lnSpc>
                <a:spcPct val="100000"/>
              </a:lnSpc>
            </a:pPr>
            <a:r>
              <a:rPr sz="2400" b="1" spc="-10" dirty="0">
                <a:latin typeface="Calibri"/>
                <a:cs typeface="Calibri"/>
              </a:rPr>
              <a:t>Antibiotico-resistenza dovuta </a:t>
            </a:r>
            <a:r>
              <a:rPr sz="2400" b="1" dirty="0">
                <a:latin typeface="Calibri"/>
                <a:cs typeface="Calibri"/>
              </a:rPr>
              <a:t>a uso di </a:t>
            </a:r>
            <a:r>
              <a:rPr sz="2400" b="1" spc="-5" dirty="0">
                <a:latin typeface="Calibri"/>
                <a:cs typeface="Calibri"/>
              </a:rPr>
              <a:t>farmaci </a:t>
            </a:r>
            <a:r>
              <a:rPr sz="2400" b="1" dirty="0">
                <a:latin typeface="Calibri"/>
                <a:cs typeface="Calibri"/>
              </a:rPr>
              <a:t>anche negli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animali: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nel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1999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Europa</a:t>
            </a:r>
            <a:r>
              <a:rPr sz="2400" b="1" spc="-15" dirty="0">
                <a:latin typeface="Calibri"/>
                <a:cs typeface="Calibri"/>
              </a:rPr>
              <a:t> vietato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uso</a:t>
            </a:r>
            <a:r>
              <a:rPr sz="2400" b="1" spc="-10" dirty="0">
                <a:latin typeface="Calibri"/>
                <a:cs typeface="Calibri"/>
              </a:rPr>
              <a:t> atb </a:t>
            </a:r>
            <a:r>
              <a:rPr sz="2400" b="1" spc="-5" dirty="0">
                <a:latin typeface="Calibri"/>
                <a:cs typeface="Calibri"/>
              </a:rPr>
              <a:t>usati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anche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Calibri"/>
                <a:cs typeface="Calibri"/>
              </a:rPr>
              <a:t>nell’uomo.</a:t>
            </a:r>
            <a:endParaRPr sz="2400">
              <a:latin typeface="Calibri"/>
              <a:cs typeface="Calibri"/>
            </a:endParaRPr>
          </a:p>
          <a:p>
            <a:pPr marL="12700" marR="13779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prevenzione 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5" dirty="0">
                <a:latin typeface="Calibri"/>
                <a:cs typeface="Calibri"/>
              </a:rPr>
              <a:t>ottiene con </a:t>
            </a:r>
            <a:r>
              <a:rPr sz="2400" b="1" dirty="0">
                <a:latin typeface="Calibri"/>
                <a:cs typeface="Calibri"/>
              </a:rPr>
              <a:t>un </a:t>
            </a:r>
            <a:r>
              <a:rPr sz="2400" b="1" spc="-15" dirty="0">
                <a:latin typeface="Calibri"/>
                <a:cs typeface="Calibri"/>
              </a:rPr>
              <a:t>accurato </a:t>
            </a:r>
            <a:r>
              <a:rPr sz="2400" b="1" spc="-10" dirty="0">
                <a:latin typeface="Calibri"/>
                <a:cs typeface="Calibri"/>
              </a:rPr>
              <a:t>smaltimento </a:t>
            </a:r>
            <a:r>
              <a:rPr sz="2400" b="1" dirty="0">
                <a:latin typeface="Calibri"/>
                <a:cs typeface="Calibri"/>
              </a:rPr>
              <a:t>dei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liquami, </a:t>
            </a:r>
            <a:r>
              <a:rPr sz="2400" b="1" spc="-15" dirty="0">
                <a:latin typeface="Calibri"/>
                <a:cs typeface="Calibri"/>
              </a:rPr>
              <a:t>corretta </a:t>
            </a:r>
            <a:r>
              <a:rPr sz="2400" b="1" spc="-5" dirty="0">
                <a:latin typeface="Calibri"/>
                <a:cs typeface="Calibri"/>
              </a:rPr>
              <a:t>manipolazione </a:t>
            </a:r>
            <a:r>
              <a:rPr sz="2400" b="1" dirty="0">
                <a:latin typeface="Calibri"/>
                <a:cs typeface="Calibri"/>
              </a:rPr>
              <a:t>degli </a:t>
            </a:r>
            <a:r>
              <a:rPr sz="2400" b="1" spc="-5" dirty="0">
                <a:latin typeface="Calibri"/>
                <a:cs typeface="Calibri"/>
              </a:rPr>
              <a:t>alimenti 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alibri"/>
                <a:cs typeface="Calibri"/>
              </a:rPr>
              <a:t>buona </a:t>
            </a:r>
            <a:r>
              <a:rPr sz="2400" b="1" dirty="0">
                <a:latin typeface="Calibri"/>
                <a:cs typeface="Calibri"/>
              </a:rPr>
              <a:t>igiene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personale.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46222" y="14389"/>
            <a:ext cx="2033270" cy="603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125" dirty="0">
                <a:solidFill>
                  <a:srgbClr val="00AFEF"/>
                </a:solidFill>
                <a:latin typeface="Arial"/>
                <a:cs typeface="Arial"/>
              </a:rPr>
              <a:t>Shighella</a:t>
            </a:r>
            <a:endParaRPr sz="3800" b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642" y="870584"/>
            <a:ext cx="6066790" cy="5156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21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Causano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shigellosi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(dissenteria</a:t>
            </a:r>
            <a:r>
              <a:rPr sz="2400" b="1" spc="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bacillare).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Malattia intestinale </a:t>
            </a:r>
            <a:r>
              <a:rPr sz="2400" b="1" dirty="0">
                <a:latin typeface="Calibri"/>
                <a:cs typeface="Calibri"/>
              </a:rPr>
              <a:t>umana </a:t>
            </a:r>
            <a:r>
              <a:rPr sz="2400" b="1" spc="-5" dirty="0">
                <a:latin typeface="Calibri"/>
                <a:cs typeface="Calibri"/>
              </a:rPr>
              <a:t>che 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15" dirty="0">
                <a:latin typeface="Calibri"/>
                <a:cs typeface="Calibri"/>
              </a:rPr>
              <a:t>presenta </a:t>
            </a:r>
            <a:r>
              <a:rPr sz="2400" b="1" dirty="0">
                <a:latin typeface="Calibri"/>
                <a:cs typeface="Calibri"/>
              </a:rPr>
              <a:t>più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frequentemente</a:t>
            </a:r>
            <a:r>
              <a:rPr sz="2400" b="1" dirty="0">
                <a:latin typeface="Calibri"/>
                <a:cs typeface="Calibri"/>
              </a:rPr>
              <a:t> nei </a:t>
            </a:r>
            <a:r>
              <a:rPr sz="2400" b="1" spc="-5" dirty="0">
                <a:latin typeface="Calibri"/>
                <a:cs typeface="Calibri"/>
              </a:rPr>
              <a:t>bambini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più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piccoli.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Immobili</a:t>
            </a:r>
            <a:r>
              <a:rPr sz="2400" b="1" spc="-6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(no</a:t>
            </a:r>
            <a:r>
              <a:rPr sz="2400" b="1" spc="-10" dirty="0">
                <a:latin typeface="Calibri"/>
                <a:cs typeface="Calibri"/>
              </a:rPr>
              <a:t> antigene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H)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Non</a:t>
            </a:r>
            <a:r>
              <a:rPr sz="2400" b="1" spc="-4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00FF00"/>
                </a:solidFill>
                <a:latin typeface="Calibri"/>
                <a:cs typeface="Calibri"/>
              </a:rPr>
              <a:t>capsulati </a:t>
            </a:r>
            <a:r>
              <a:rPr sz="2400" b="1" spc="-5" dirty="0">
                <a:latin typeface="Calibri"/>
                <a:cs typeface="Calibri"/>
              </a:rPr>
              <a:t>(no</a:t>
            </a:r>
            <a:r>
              <a:rPr sz="2400" b="1" spc="-10" dirty="0">
                <a:latin typeface="Calibri"/>
                <a:cs typeface="Calibri"/>
              </a:rPr>
              <a:t> antigene</a:t>
            </a:r>
            <a:r>
              <a:rPr sz="2400" b="1" dirty="0">
                <a:latin typeface="Calibri"/>
                <a:cs typeface="Calibri"/>
              </a:rPr>
              <a:t> K)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solidFill>
                  <a:srgbClr val="00FF00"/>
                </a:solidFill>
                <a:latin typeface="Calibri"/>
                <a:cs typeface="Calibri"/>
              </a:rPr>
              <a:t>Non</a:t>
            </a:r>
            <a:r>
              <a:rPr sz="2400" b="1" spc="-4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producono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gas</a:t>
            </a:r>
            <a:r>
              <a:rPr sz="24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durante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fermentazione</a:t>
            </a:r>
            <a:endParaRPr sz="2400">
              <a:latin typeface="Calibri"/>
              <a:cs typeface="Calibri"/>
            </a:endParaRPr>
          </a:p>
          <a:p>
            <a:pPr marL="255270" indent="-243204">
              <a:lnSpc>
                <a:spcPct val="100000"/>
              </a:lnSpc>
              <a:buSzPct val="95833"/>
              <a:buFont typeface="Wingdings"/>
              <a:buChar char=""/>
              <a:tabLst>
                <a:tab pos="255904" algn="l"/>
              </a:tabLst>
            </a:pPr>
            <a:r>
              <a:rPr sz="2400" b="1" dirty="0">
                <a:latin typeface="Calibri"/>
                <a:cs typeface="Calibri"/>
              </a:rPr>
              <a:t>40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sierotipi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organizzati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4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gruppi basati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20" dirty="0">
                <a:latin typeface="Calibri"/>
                <a:cs typeface="Calibri"/>
              </a:rPr>
              <a:t>sull’</a:t>
            </a:r>
            <a:r>
              <a:rPr sz="2400" b="1" spc="-20" dirty="0">
                <a:solidFill>
                  <a:srgbClr val="00FF00"/>
                </a:solidFill>
                <a:latin typeface="Calibri"/>
                <a:cs typeface="Calibri"/>
              </a:rPr>
              <a:t>antigene</a:t>
            </a:r>
            <a:r>
              <a:rPr sz="2400" b="1" spc="-3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solidFill>
                  <a:srgbClr val="00FF00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>
              <a:latin typeface="Calibri"/>
              <a:cs typeface="Calibri"/>
            </a:endParaRPr>
          </a:p>
          <a:p>
            <a:pPr marL="444500" marR="5080">
              <a:lnSpc>
                <a:spcPct val="100000"/>
              </a:lnSpc>
            </a:pP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N.B.-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In </a:t>
            </a: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realtà </a:t>
            </a:r>
            <a:r>
              <a:rPr sz="2400" b="1" i="1" spc="-15" dirty="0">
                <a:solidFill>
                  <a:srgbClr val="21798F"/>
                </a:solidFill>
                <a:latin typeface="Calibri"/>
                <a:cs typeface="Calibri"/>
              </a:rPr>
              <a:t>l’analisi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del </a:t>
            </a:r>
            <a:r>
              <a:rPr sz="2400" b="1" i="1" spc="-5" dirty="0">
                <a:solidFill>
                  <a:srgbClr val="21798F"/>
                </a:solidFill>
                <a:latin typeface="Calibri"/>
                <a:cs typeface="Calibri"/>
              </a:rPr>
              <a:t>DNA ha </a:t>
            </a: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mostrato </a:t>
            </a:r>
            <a:r>
              <a:rPr sz="2400" b="1" i="1" spc="-5" dirty="0">
                <a:solidFill>
                  <a:srgbClr val="21798F"/>
                </a:solidFill>
                <a:latin typeface="Calibri"/>
                <a:cs typeface="Calibri"/>
              </a:rPr>
              <a:t> che si </a:t>
            </a:r>
            <a:r>
              <a:rPr sz="2400" b="1" i="1" spc="-15" dirty="0">
                <a:solidFill>
                  <a:srgbClr val="21798F"/>
                </a:solidFill>
                <a:latin typeface="Calibri"/>
                <a:cs typeface="Calibri"/>
              </a:rPr>
              <a:t>tratta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di </a:t>
            </a:r>
            <a:r>
              <a:rPr sz="2400" b="1" i="1" spc="-5" dirty="0">
                <a:solidFill>
                  <a:srgbClr val="21798F"/>
                </a:solidFill>
                <a:latin typeface="Calibri"/>
                <a:cs typeface="Calibri"/>
              </a:rPr>
              <a:t>un biogruppo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di E. </a:t>
            </a:r>
            <a:r>
              <a:rPr sz="2400" b="1" i="1" spc="-15" dirty="0">
                <a:solidFill>
                  <a:srgbClr val="21798F"/>
                </a:solidFill>
                <a:latin typeface="Calibri"/>
                <a:cs typeface="Calibri"/>
              </a:rPr>
              <a:t>coli,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però </a:t>
            </a:r>
            <a:r>
              <a:rPr sz="2400" b="1" i="1" spc="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2400" b="1" i="1" spc="-15" dirty="0">
                <a:solidFill>
                  <a:srgbClr val="21798F"/>
                </a:solidFill>
                <a:latin typeface="Calibri"/>
                <a:cs typeface="Calibri"/>
              </a:rPr>
              <a:t>continua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ad </a:t>
            </a:r>
            <a:r>
              <a:rPr sz="2400" b="1" i="1" spc="-5" dirty="0">
                <a:solidFill>
                  <a:srgbClr val="21798F"/>
                </a:solidFill>
                <a:latin typeface="Calibri"/>
                <a:cs typeface="Calibri"/>
              </a:rPr>
              <a:t>essere </a:t>
            </a: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usato </a:t>
            </a:r>
            <a:r>
              <a:rPr sz="2400" b="1" i="1" spc="-5" dirty="0">
                <a:solidFill>
                  <a:srgbClr val="21798F"/>
                </a:solidFill>
                <a:latin typeface="Calibri"/>
                <a:cs typeface="Calibri"/>
              </a:rPr>
              <a:t>il </a:t>
            </a: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termine </a:t>
            </a:r>
            <a:r>
              <a:rPr sz="2400" b="1" i="1" spc="-5" dirty="0">
                <a:solidFill>
                  <a:srgbClr val="21798F"/>
                </a:solidFill>
                <a:latin typeface="Calibri"/>
                <a:cs typeface="Calibri"/>
              </a:rPr>
              <a:t>shighella </a:t>
            </a:r>
            <a:r>
              <a:rPr sz="2400" b="1" i="1" spc="-530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per</a:t>
            </a:r>
            <a:r>
              <a:rPr sz="2400" b="1" i="1" spc="-25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evitare</a:t>
            </a:r>
            <a:r>
              <a:rPr sz="2400" b="1" i="1" dirty="0">
                <a:solidFill>
                  <a:srgbClr val="21798F"/>
                </a:solidFill>
                <a:latin typeface="Calibri"/>
                <a:cs typeface="Calibri"/>
              </a:rPr>
              <a:t> </a:t>
            </a:r>
            <a:r>
              <a:rPr sz="2400" b="1" i="1" spc="-10" dirty="0">
                <a:solidFill>
                  <a:srgbClr val="21798F"/>
                </a:solidFill>
                <a:latin typeface="Calibri"/>
                <a:cs typeface="Calibri"/>
              </a:rPr>
              <a:t>confusioni.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9501" y="214375"/>
            <a:ext cx="2017649" cy="269074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9501" y="3143250"/>
            <a:ext cx="200025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06395" y="0"/>
            <a:ext cx="4686300" cy="996950"/>
            <a:chOff x="2406395" y="0"/>
            <a:chExt cx="4686300" cy="996950"/>
          </a:xfrm>
        </p:grpSpPr>
        <p:sp>
          <p:nvSpPr>
            <p:cNvPr id="3" name="object 3"/>
            <p:cNvSpPr/>
            <p:nvPr/>
          </p:nvSpPr>
          <p:spPr>
            <a:xfrm>
              <a:off x="2736849" y="71462"/>
              <a:ext cx="4014470" cy="923925"/>
            </a:xfrm>
            <a:custGeom>
              <a:avLst/>
              <a:gdLst/>
              <a:ahLst/>
              <a:cxnLst/>
              <a:rect l="l" t="t" r="r" b="b"/>
              <a:pathLst>
                <a:path w="4014470" h="923925">
                  <a:moveTo>
                    <a:pt x="4014342" y="0"/>
                  </a:moveTo>
                  <a:lnTo>
                    <a:pt x="0" y="0"/>
                  </a:lnTo>
                  <a:lnTo>
                    <a:pt x="0" y="923328"/>
                  </a:lnTo>
                  <a:lnTo>
                    <a:pt x="4014342" y="923328"/>
                  </a:lnTo>
                  <a:lnTo>
                    <a:pt x="4014342" y="0"/>
                  </a:lnTo>
                  <a:close/>
                </a:path>
              </a:pathLst>
            </a:custGeom>
            <a:solidFill>
              <a:srgbClr val="FADF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06395" y="0"/>
              <a:ext cx="4686300" cy="99669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6098" y="60452"/>
            <a:ext cx="38207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30" dirty="0">
                <a:solidFill>
                  <a:srgbClr val="00AFEF"/>
                </a:solidFill>
              </a:rPr>
              <a:t>Enterobatteri</a:t>
            </a:r>
            <a:endParaRPr sz="5400"/>
          </a:p>
        </p:txBody>
      </p:sp>
      <p:sp>
        <p:nvSpPr>
          <p:cNvPr id="6" name="object 6"/>
          <p:cNvSpPr txBox="1"/>
          <p:nvPr/>
        </p:nvSpPr>
        <p:spPr>
          <a:xfrm>
            <a:off x="545693" y="1423238"/>
            <a:ext cx="5215890" cy="47442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latin typeface="Calibri"/>
                <a:cs typeface="Calibri"/>
              </a:rPr>
              <a:t>E’</a:t>
            </a:r>
            <a:r>
              <a:rPr sz="2800" b="1" spc="-10" dirty="0">
                <a:latin typeface="Calibri"/>
                <a:cs typeface="Calibri"/>
              </a:rPr>
              <a:t> il</a:t>
            </a:r>
            <a:r>
              <a:rPr sz="2800" b="1" spc="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gruppo</a:t>
            </a:r>
            <a:r>
              <a:rPr sz="2800" b="1" spc="-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più </a:t>
            </a:r>
            <a:r>
              <a:rPr sz="2800" b="1" spc="-25" dirty="0">
                <a:latin typeface="Calibri"/>
                <a:cs typeface="Calibri"/>
              </a:rPr>
              <a:t>vasto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ed </a:t>
            </a:r>
            <a:r>
              <a:rPr sz="2800" b="1" spc="-10" dirty="0">
                <a:latin typeface="Calibri"/>
                <a:cs typeface="Calibri"/>
              </a:rPr>
              <a:t>omogeneo </a:t>
            </a:r>
            <a:r>
              <a:rPr sz="2800" b="1" spc="-62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di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bacilli</a:t>
            </a:r>
            <a:r>
              <a:rPr sz="28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Calibri"/>
                <a:cs typeface="Calibri"/>
              </a:rPr>
              <a:t>Gram-</a:t>
            </a:r>
            <a:r>
              <a:rPr sz="2800" b="1" spc="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importanti</a:t>
            </a:r>
            <a:r>
              <a:rPr sz="2800" b="1" spc="10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dal 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punto </a:t>
            </a:r>
            <a:r>
              <a:rPr sz="2800" b="1" spc="-5" dirty="0">
                <a:latin typeface="Calibri"/>
                <a:cs typeface="Calibri"/>
              </a:rPr>
              <a:t>di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vista</a:t>
            </a:r>
            <a:r>
              <a:rPr sz="2800" b="1" spc="20" dirty="0">
                <a:latin typeface="Calibri"/>
                <a:cs typeface="Calibri"/>
              </a:rPr>
              <a:t> </a:t>
            </a:r>
            <a:r>
              <a:rPr sz="2800" b="1" spc="-15" dirty="0">
                <a:latin typeface="Calibri"/>
                <a:cs typeface="Calibri"/>
              </a:rPr>
              <a:t>medico, </a:t>
            </a:r>
            <a:r>
              <a:rPr sz="2800" b="1" spc="-10" dirty="0">
                <a:latin typeface="Calibri"/>
                <a:cs typeface="Calibri"/>
              </a:rPr>
              <a:t> comprendono</a:t>
            </a:r>
            <a:r>
              <a:rPr sz="2800" b="1" spc="-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oltre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28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generi</a:t>
            </a:r>
            <a:r>
              <a:rPr sz="2800" b="1" spc="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e</a:t>
            </a:r>
            <a:r>
              <a:rPr sz="2800" b="1" dirty="0"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Calibri"/>
                <a:cs typeface="Calibri"/>
              </a:rPr>
              <a:t>150 </a:t>
            </a:r>
            <a:r>
              <a:rPr sz="2800" b="1" spc="-6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800" b="1" spc="-5" dirty="0">
                <a:latin typeface="Calibri"/>
                <a:cs typeface="Calibri"/>
              </a:rPr>
              <a:t>.</a:t>
            </a:r>
            <a:r>
              <a:rPr lang="it-IT" sz="2800" b="1" spc="-5" dirty="0">
                <a:latin typeface="Calibri"/>
                <a:cs typeface="Calibri"/>
              </a:rPr>
              <a:t> (</a:t>
            </a:r>
            <a:r>
              <a:rPr lang="it-IT" sz="2800" b="1" spc="-5" dirty="0">
                <a:solidFill>
                  <a:srgbClr val="FF0000"/>
                </a:solidFill>
                <a:latin typeface="Calibri"/>
                <a:cs typeface="Calibri"/>
              </a:rPr>
              <a:t>COLIFORMI)</a:t>
            </a:r>
            <a:endParaRPr sz="2800" dirty="0">
              <a:solidFill>
                <a:srgbClr val="FF0000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7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800" b="1" spc="-20" dirty="0">
                <a:latin typeface="Calibri"/>
                <a:cs typeface="Calibri"/>
              </a:rPr>
              <a:t>Caratteristiche</a:t>
            </a:r>
            <a:r>
              <a:rPr sz="2800" b="1" spc="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comuni: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10" dirty="0">
                <a:solidFill>
                  <a:srgbClr val="00FF00"/>
                </a:solidFill>
                <a:latin typeface="Calibri"/>
                <a:cs typeface="Calibri"/>
              </a:rPr>
              <a:t>Asporigeni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10" dirty="0">
                <a:solidFill>
                  <a:srgbClr val="00FF00"/>
                </a:solidFill>
                <a:latin typeface="Calibri"/>
                <a:cs typeface="Calibri"/>
              </a:rPr>
              <a:t>Mobili</a:t>
            </a:r>
            <a:r>
              <a:rPr sz="28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o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5" dirty="0">
                <a:solidFill>
                  <a:srgbClr val="00FF00"/>
                </a:solidFill>
                <a:latin typeface="Calibri"/>
                <a:cs typeface="Calibri"/>
              </a:rPr>
              <a:t>immobili</a:t>
            </a:r>
            <a:endParaRPr sz="2800" dirty="0"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sz="2800" b="1" spc="-10" dirty="0" err="1">
                <a:solidFill>
                  <a:srgbClr val="00FF00"/>
                </a:solidFill>
                <a:latin typeface="Calibri"/>
                <a:cs typeface="Calibri"/>
              </a:rPr>
              <a:t>Anaerobi</a:t>
            </a:r>
            <a:r>
              <a:rPr sz="2800" b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800" b="1" spc="-15" dirty="0" err="1">
                <a:solidFill>
                  <a:srgbClr val="00FF00"/>
                </a:solidFill>
                <a:latin typeface="Calibri"/>
                <a:cs typeface="Calibri"/>
              </a:rPr>
              <a:t>facoltativi</a:t>
            </a:r>
            <a:endParaRPr lang="it-IT" sz="2800" b="1" spc="-15" dirty="0">
              <a:solidFill>
                <a:srgbClr val="00FF00"/>
              </a:solidFill>
              <a:latin typeface="Calibri"/>
              <a:cs typeface="Calibri"/>
            </a:endParaRPr>
          </a:p>
          <a:p>
            <a:pPr marL="295275" indent="-283210">
              <a:lnSpc>
                <a:spcPct val="100000"/>
              </a:lnSpc>
              <a:buSzPct val="96428"/>
              <a:buFont typeface="Wingdings"/>
              <a:buChar char=""/>
              <a:tabLst>
                <a:tab pos="295910" algn="l"/>
              </a:tabLst>
            </a:pPr>
            <a:r>
              <a:rPr lang="it-IT" sz="2800" b="1" spc="-15" dirty="0">
                <a:solidFill>
                  <a:srgbClr val="00FF00"/>
                </a:solidFill>
                <a:latin typeface="Calibri"/>
                <a:cs typeface="Calibri"/>
              </a:rPr>
              <a:t>Alcuni con capsula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72251" y="2224151"/>
            <a:ext cx="2603500" cy="31496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0825" y="3644900"/>
            <a:ext cx="8536305" cy="2862580"/>
          </a:xfrm>
          <a:custGeom>
            <a:avLst/>
            <a:gdLst/>
            <a:ahLst/>
            <a:cxnLst/>
            <a:rect l="l" t="t" r="r" b="b"/>
            <a:pathLst>
              <a:path w="8536305" h="2862579">
                <a:moveTo>
                  <a:pt x="8536051" y="0"/>
                </a:moveTo>
                <a:lnTo>
                  <a:pt x="0" y="0"/>
                </a:lnTo>
                <a:lnTo>
                  <a:pt x="0" y="2862326"/>
                </a:lnTo>
                <a:lnTo>
                  <a:pt x="8536051" y="2862326"/>
                </a:lnTo>
                <a:lnTo>
                  <a:pt x="85360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29590" y="132029"/>
            <a:ext cx="8375650" cy="6299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EPIDEMIOLOGIA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Trasmissione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oro-fecale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(cibi e </a:t>
            </a:r>
            <a:r>
              <a:rPr sz="2000" b="1" spc="-5" dirty="0">
                <a:latin typeface="Calibri"/>
                <a:cs typeface="Calibri"/>
              </a:rPr>
              <a:t>acqua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contaminati).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Trasmesse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anche da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mosche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Estremamente</a:t>
            </a:r>
            <a:r>
              <a:rPr sz="2000" b="1" spc="-15" dirty="0">
                <a:latin typeface="Calibri"/>
                <a:cs typeface="Calibri"/>
              </a:rPr>
              <a:t> infettante: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bastano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10-200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batteri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dare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malattia.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00" dirty="0">
              <a:latin typeface="Calibri"/>
              <a:cs typeface="Calibri"/>
            </a:endParaRPr>
          </a:p>
          <a:p>
            <a:pPr marL="12700" marR="281305">
              <a:lnSpc>
                <a:spcPct val="100000"/>
              </a:lnSpc>
            </a:pPr>
            <a:r>
              <a:rPr sz="2000" b="1" spc="-40" dirty="0">
                <a:solidFill>
                  <a:srgbClr val="DA1F28"/>
                </a:solidFill>
                <a:latin typeface="Calibri"/>
                <a:cs typeface="Calibri"/>
              </a:rPr>
              <a:t>PATOGENESI</a:t>
            </a:r>
            <a:r>
              <a:rPr sz="2000" b="1" spc="2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e </a:t>
            </a: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IMPORTANZA</a:t>
            </a:r>
            <a:r>
              <a:rPr sz="2000" b="1" spc="-4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CLINICA</a:t>
            </a:r>
            <a:r>
              <a:rPr sz="2000" b="1" dirty="0">
                <a:latin typeface="Calibri"/>
                <a:cs typeface="Calibri"/>
              </a:rPr>
              <a:t>. </a:t>
            </a:r>
            <a:r>
              <a:rPr sz="2000" b="1" spc="-10" dirty="0">
                <a:latin typeface="Calibri"/>
                <a:cs typeface="Calibri"/>
              </a:rPr>
              <a:t>Resistono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alla</a:t>
            </a:r>
            <a:r>
              <a:rPr sz="2000" b="1" spc="-10" dirty="0">
                <a:latin typeface="Calibri"/>
                <a:cs typeface="Calibri"/>
              </a:rPr>
              <a:t> barriera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gastrica,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specie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introdotti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abbondanti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liquidi,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arrivati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nell’intestino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penetrano</a:t>
            </a:r>
            <a:r>
              <a:rPr sz="2000" b="1" dirty="0">
                <a:latin typeface="Calibri"/>
                <a:cs typeface="Calibri"/>
              </a:rPr>
              <a:t> nella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mucosa,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invadendo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distruggendo</a:t>
            </a:r>
            <a:r>
              <a:rPr sz="20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</a:t>
            </a:r>
            <a:r>
              <a:rPr sz="2000" b="1" u="heavy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mucosa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dell’intestino</a:t>
            </a:r>
            <a:r>
              <a:rPr sz="20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crasso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Incubazione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breve </a:t>
            </a:r>
            <a:r>
              <a:rPr sz="2000" b="1" dirty="0">
                <a:latin typeface="Calibri"/>
                <a:cs typeface="Calibri"/>
              </a:rPr>
              <a:t>(anche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poche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ore).</a:t>
            </a:r>
            <a:endParaRPr sz="2000" dirty="0">
              <a:latin typeface="Calibri"/>
              <a:cs typeface="Calibri"/>
            </a:endParaRPr>
          </a:p>
          <a:p>
            <a:pPr marL="12700" marR="4445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diffonde </a:t>
            </a:r>
            <a:r>
              <a:rPr sz="2000" b="1" spc="-15" dirty="0">
                <a:latin typeface="Calibri"/>
                <a:cs typeface="Calibri"/>
              </a:rPr>
              <a:t>nell’organismo,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produce </a:t>
            </a:r>
            <a:r>
              <a:rPr sz="2000" b="1" dirty="0">
                <a:latin typeface="Calibri"/>
                <a:cs typeface="Calibri"/>
              </a:rPr>
              <a:t>una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potente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tossina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citolitica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“Shiga” </a:t>
            </a:r>
            <a:r>
              <a:rPr sz="2000" b="1" spc="-4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diffonde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provoca </a:t>
            </a:r>
            <a:r>
              <a:rPr sz="2000" b="1" dirty="0">
                <a:latin typeface="Calibri"/>
                <a:cs typeface="Calibri"/>
              </a:rPr>
              <a:t>danni simili a </a:t>
            </a:r>
            <a:r>
              <a:rPr sz="2000" b="1" i="1" dirty="0">
                <a:latin typeface="Calibri"/>
                <a:cs typeface="Calibri"/>
              </a:rPr>
              <a:t>E. </a:t>
            </a:r>
            <a:r>
              <a:rPr sz="2000" b="1" i="1" spc="-10" dirty="0">
                <a:latin typeface="Calibri"/>
                <a:cs typeface="Calibri"/>
              </a:rPr>
              <a:t>coli </a:t>
            </a:r>
            <a:r>
              <a:rPr sz="2000" b="1" spc="-10" dirty="0">
                <a:latin typeface="Calibri"/>
                <a:cs typeface="Calibri"/>
              </a:rPr>
              <a:t>EHEC: </a:t>
            </a:r>
            <a:r>
              <a:rPr sz="2000" b="1" spc="-5" dirty="0">
                <a:latin typeface="Calibri"/>
                <a:cs typeface="Calibri"/>
              </a:rPr>
              <a:t>scariche diarroiche muco-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sanguinolente,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talora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lembi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mucosa.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DIAGNOSI</a:t>
            </a: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DI </a:t>
            </a: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LABORATORIO</a:t>
            </a:r>
            <a:r>
              <a:rPr sz="2000" b="1" spc="-20" dirty="0">
                <a:latin typeface="Calibri"/>
                <a:cs typeface="Calibri"/>
              </a:rPr>
              <a:t>.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Durante</a:t>
            </a:r>
            <a:r>
              <a:rPr sz="2000" b="1" dirty="0">
                <a:latin typeface="Calibri"/>
                <a:cs typeface="Calibri"/>
              </a:rPr>
              <a:t> la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malattia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acuta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batteri </a:t>
            </a:r>
            <a:r>
              <a:rPr sz="2000" b="1" dirty="0">
                <a:latin typeface="Calibri"/>
                <a:cs typeface="Calibri"/>
              </a:rPr>
              <a:t>possono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essere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isolati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dalle</a:t>
            </a:r>
            <a:r>
              <a:rPr sz="2000" b="1" spc="-10" dirty="0">
                <a:latin typeface="Calibri"/>
                <a:cs typeface="Calibri"/>
              </a:rPr>
              <a:t> feci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coltivati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terreno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selettivo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Hektoen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160655">
              <a:lnSpc>
                <a:spcPct val="100000"/>
              </a:lnSpc>
            </a:pPr>
            <a:r>
              <a:rPr sz="2000" b="1" spc="-35" dirty="0">
                <a:solidFill>
                  <a:srgbClr val="DA1F28"/>
                </a:solidFill>
                <a:latin typeface="Calibri"/>
                <a:cs typeface="Calibri"/>
              </a:rPr>
              <a:t>TRATTAMENTO</a:t>
            </a:r>
            <a:r>
              <a:rPr sz="2000" b="1" spc="1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PREVENZIONE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Riequilibrio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elettrolitico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somministrazione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antibiotici </a:t>
            </a:r>
            <a:r>
              <a:rPr sz="2000" b="1" spc="-10" dirty="0">
                <a:latin typeface="Calibri"/>
                <a:cs typeface="Calibri"/>
              </a:rPr>
              <a:t>(ciprofloxacina 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spc="-5" dirty="0">
                <a:latin typeface="Calibri"/>
                <a:cs typeface="Calibri"/>
              </a:rPr>
              <a:t>azitromicina) </a:t>
            </a:r>
            <a:r>
              <a:rPr sz="2000" b="1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ridurre </a:t>
            </a:r>
            <a:r>
              <a:rPr sz="2000" b="1" spc="-20" dirty="0">
                <a:latin typeface="Calibri"/>
                <a:cs typeface="Calibri"/>
              </a:rPr>
              <a:t>durata </a:t>
            </a:r>
            <a:r>
              <a:rPr sz="2000" b="1" dirty="0">
                <a:latin typeface="Calibri"/>
                <a:cs typeface="Calibri"/>
              </a:rPr>
              <a:t>della </a:t>
            </a:r>
            <a:r>
              <a:rPr sz="2000" b="1" spc="-10" dirty="0">
                <a:latin typeface="Calibri"/>
                <a:cs typeface="Calibri"/>
              </a:rPr>
              <a:t>malattia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periodo di </a:t>
            </a:r>
            <a:r>
              <a:rPr sz="2000" b="1" spc="-5" dirty="0">
                <a:latin typeface="Calibri"/>
                <a:cs typeface="Calibri"/>
              </a:rPr>
              <a:t>eliminazione </a:t>
            </a:r>
            <a:r>
              <a:rPr sz="2000" b="1" dirty="0">
                <a:latin typeface="Calibri"/>
                <a:cs typeface="Calibri"/>
              </a:rPr>
              <a:t>dei </a:t>
            </a:r>
            <a:r>
              <a:rPr sz="2000" b="1" spc="-15" dirty="0">
                <a:latin typeface="Calibri"/>
                <a:cs typeface="Calibri"/>
              </a:rPr>
              <a:t>batteri. </a:t>
            </a:r>
            <a:r>
              <a:rPr sz="2000" b="1" spc="-35" dirty="0">
                <a:latin typeface="Calibri"/>
                <a:cs typeface="Calibri"/>
              </a:rPr>
              <a:t>L’uso </a:t>
            </a:r>
            <a:r>
              <a:rPr sz="2000" b="1" dirty="0">
                <a:latin typeface="Calibri"/>
                <a:cs typeface="Calibri"/>
              </a:rPr>
              <a:t>è </a:t>
            </a:r>
            <a:r>
              <a:rPr sz="2000" b="1" spc="-10" dirty="0">
                <a:latin typeface="Calibri"/>
                <a:cs typeface="Calibri"/>
              </a:rPr>
              <a:t>tuttavia controverso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causa </a:t>
            </a:r>
            <a:r>
              <a:rPr sz="2000" b="1" dirty="0">
                <a:latin typeface="Calibri"/>
                <a:cs typeface="Calibri"/>
              </a:rPr>
              <a:t>delle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resistenze.</a:t>
            </a:r>
            <a:endParaRPr sz="2000" dirty="0">
              <a:latin typeface="Calibri"/>
              <a:cs typeface="Calibri"/>
            </a:endParaRPr>
          </a:p>
          <a:p>
            <a:pPr marL="12700" marR="441325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E’ in </a:t>
            </a:r>
            <a:r>
              <a:rPr sz="2000" b="1" spc="-10" dirty="0">
                <a:latin typeface="Calibri"/>
                <a:cs typeface="Calibri"/>
              </a:rPr>
              <a:t>fase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allestimento </a:t>
            </a:r>
            <a:r>
              <a:rPr sz="2000" b="1" dirty="0">
                <a:latin typeface="Calibri"/>
                <a:cs typeface="Calibri"/>
              </a:rPr>
              <a:t>un </a:t>
            </a:r>
            <a:r>
              <a:rPr sz="2000" b="1" spc="-20" dirty="0">
                <a:solidFill>
                  <a:srgbClr val="00FF00"/>
                </a:solidFill>
                <a:latin typeface="Calibri"/>
                <a:cs typeface="Calibri"/>
              </a:rPr>
              <a:t>VACCINO </a:t>
            </a:r>
            <a:r>
              <a:rPr sz="2000" b="1" spc="-5" dirty="0">
                <a:latin typeface="Calibri"/>
                <a:cs typeface="Calibri"/>
              </a:rPr>
              <a:t>anti-shigelle </a:t>
            </a:r>
            <a:r>
              <a:rPr sz="2000" b="1" spc="-15" dirty="0">
                <a:latin typeface="Calibri"/>
                <a:cs typeface="Calibri"/>
              </a:rPr>
              <a:t>(Progetto </a:t>
            </a:r>
            <a:r>
              <a:rPr sz="2000" b="1" spc="-10" dirty="0">
                <a:latin typeface="Calibri"/>
                <a:cs typeface="Calibri"/>
              </a:rPr>
              <a:t>STOPENTERICS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contro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Shigella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</a:t>
            </a:r>
            <a:r>
              <a:rPr sz="2000" b="1" dirty="0">
                <a:latin typeface="Calibri"/>
                <a:cs typeface="Calibri"/>
              </a:rPr>
              <a:t> E.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coli).</a:t>
            </a:r>
            <a:endParaRPr sz="2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8860" y="0"/>
            <a:ext cx="4493260" cy="717550"/>
            <a:chOff x="2308860" y="0"/>
            <a:chExt cx="4493260" cy="717550"/>
          </a:xfrm>
        </p:grpSpPr>
        <p:sp>
          <p:nvSpPr>
            <p:cNvPr id="3" name="object 3"/>
            <p:cNvSpPr/>
            <p:nvPr/>
          </p:nvSpPr>
          <p:spPr>
            <a:xfrm>
              <a:off x="2500376" y="71437"/>
              <a:ext cx="4232275" cy="646430"/>
            </a:xfrm>
            <a:custGeom>
              <a:avLst/>
              <a:gdLst/>
              <a:ahLst/>
              <a:cxnLst/>
              <a:rect l="l" t="t" r="r" b="b"/>
              <a:pathLst>
                <a:path w="4232275" h="646430">
                  <a:moveTo>
                    <a:pt x="4232275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4232275" y="646112"/>
                  </a:lnTo>
                  <a:lnTo>
                    <a:pt x="4232275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08860" y="0"/>
              <a:ext cx="4492751" cy="711708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65850" y="3095625"/>
            <a:ext cx="2500249" cy="2405126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35965" y="945261"/>
            <a:ext cx="411480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70205">
              <a:lnSpc>
                <a:spcPct val="100000"/>
              </a:lnSpc>
              <a:spcBef>
                <a:spcPts val="105"/>
              </a:spcBef>
            </a:pPr>
            <a:r>
              <a:rPr sz="2000" b="1" spc="-15" dirty="0">
                <a:latin typeface="Calibri"/>
                <a:cs typeface="Calibri"/>
              </a:rPr>
              <a:t>Batteri dall’aspetto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ricurvo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simili ai </a:t>
            </a:r>
            <a:r>
              <a:rPr sz="2000" b="1" spc="-4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vibrioni.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Unico</a:t>
            </a:r>
            <a:r>
              <a:rPr sz="2000" b="1" spc="-10" dirty="0">
                <a:latin typeface="Calibri"/>
                <a:cs typeface="Calibri"/>
              </a:rPr>
              <a:t> flagello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polare.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Numerosi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sierotipi</a:t>
            </a:r>
            <a:r>
              <a:rPr sz="20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dovuti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ai </a:t>
            </a:r>
            <a:r>
              <a:rPr sz="2000" b="1" spc="-10" dirty="0">
                <a:latin typeface="Calibri"/>
                <a:cs typeface="Calibri"/>
              </a:rPr>
              <a:t>diversi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antigeni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somatici,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flagellari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capsulari.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21272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Sono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MICROAEROFILI</a:t>
            </a:r>
            <a:r>
              <a:rPr sz="2000" b="1" spc="-5" dirty="0">
                <a:latin typeface="Calibri"/>
                <a:cs typeface="Calibri"/>
              </a:rPr>
              <a:t>: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usano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sempre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respirazione </a:t>
            </a:r>
            <a:r>
              <a:rPr sz="2000" b="1" dirty="0">
                <a:latin typeface="Calibri"/>
                <a:cs typeface="Calibri"/>
              </a:rPr>
              <a:t>e non </a:t>
            </a:r>
            <a:r>
              <a:rPr sz="2000" b="1" spc="-10" dirty="0">
                <a:latin typeface="Calibri"/>
                <a:cs typeface="Calibri"/>
              </a:rPr>
              <a:t>fermentano </a:t>
            </a:r>
            <a:r>
              <a:rPr sz="2000" b="1" dirty="0">
                <a:latin typeface="Calibri"/>
                <a:cs typeface="Calibri"/>
              </a:rPr>
              <a:t>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carboidrati.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Causano</a:t>
            </a:r>
            <a:r>
              <a:rPr sz="2000" b="1" spc="-15" dirty="0">
                <a:latin typeface="Calibri"/>
                <a:cs typeface="Calibri"/>
              </a:rPr>
              <a:t> soprattutto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gastroenteriti 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setticemie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27495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stimano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circa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1.000.000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casi/anno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negli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USA.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43625" y="1309750"/>
            <a:ext cx="2451100" cy="171602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132969"/>
            <a:ext cx="8188325" cy="5513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EPIDEMIOLOGIA</a:t>
            </a:r>
            <a:r>
              <a:rPr sz="2000" b="1" spc="-5" dirty="0">
                <a:latin typeface="Calibri"/>
                <a:cs typeface="Calibri"/>
              </a:rPr>
              <a:t>. </a:t>
            </a:r>
            <a:r>
              <a:rPr sz="2000" b="1" dirty="0">
                <a:latin typeface="Calibri"/>
                <a:cs typeface="Calibri"/>
              </a:rPr>
              <a:t>Sono </a:t>
            </a:r>
            <a:r>
              <a:rPr sz="2000" b="1" spc="-5" dirty="0">
                <a:latin typeface="Calibri"/>
                <a:cs typeface="Calibri"/>
              </a:rPr>
              <a:t>commensali nell’intestino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0" dirty="0">
                <a:latin typeface="Calibri"/>
                <a:cs typeface="Calibri"/>
              </a:rPr>
              <a:t>molte </a:t>
            </a:r>
            <a:r>
              <a:rPr sz="2000" b="1" dirty="0">
                <a:latin typeface="Calibri"/>
                <a:cs typeface="Calibri"/>
              </a:rPr>
              <a:t>specie di </a:t>
            </a:r>
            <a:r>
              <a:rPr sz="2000" b="1" spc="-15" dirty="0">
                <a:latin typeface="Calibri"/>
                <a:cs typeface="Calibri"/>
              </a:rPr>
              <a:t>vertebrati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(serbatoio).</a:t>
            </a:r>
            <a:r>
              <a:rPr sz="2000" b="1" spc="-15" dirty="0">
                <a:latin typeface="Calibri"/>
                <a:cs typeface="Calibri"/>
              </a:rPr>
              <a:t> Trasmissione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oro/fecale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(cibi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contaminati).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191770">
              <a:lnSpc>
                <a:spcPct val="100000"/>
              </a:lnSpc>
            </a:pPr>
            <a:r>
              <a:rPr sz="2000" b="1" spc="-40" dirty="0">
                <a:solidFill>
                  <a:srgbClr val="DA1F28"/>
                </a:solidFill>
                <a:latin typeface="Calibri"/>
                <a:cs typeface="Calibri"/>
              </a:rPr>
              <a:t>PATOGENESI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e </a:t>
            </a: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IMPORTANZA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CLINICA</a:t>
            </a:r>
            <a:r>
              <a:rPr sz="2000" b="1" dirty="0">
                <a:latin typeface="Calibri"/>
                <a:cs typeface="Calibri"/>
              </a:rPr>
              <a:t>. </a:t>
            </a:r>
            <a:r>
              <a:rPr sz="2000" b="1" spc="-5" dirty="0">
                <a:latin typeface="Calibri"/>
                <a:cs typeface="Calibri"/>
              </a:rPr>
              <a:t>Causano </a:t>
            </a:r>
            <a:r>
              <a:rPr sz="2000" b="1" spc="-10" dirty="0">
                <a:latin typeface="Calibri"/>
                <a:cs typeface="Calibri"/>
              </a:rPr>
              <a:t>malattia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intestinale 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enterite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acuta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diarrea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del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viaggiatore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pseudoappendicite</a:t>
            </a:r>
            <a:r>
              <a:rPr sz="2000" b="1" dirty="0">
                <a:latin typeface="Calibri"/>
                <a:cs typeface="Calibri"/>
              </a:rPr>
              <a:t>) e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extraintestinale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(complicazioni </a:t>
            </a:r>
            <a:r>
              <a:rPr sz="2000" b="1" dirty="0">
                <a:latin typeface="Calibri"/>
                <a:cs typeface="Calibri"/>
              </a:rPr>
              <a:t>dopo </a:t>
            </a:r>
            <a:r>
              <a:rPr sz="2000" b="1" spc="-10" dirty="0">
                <a:latin typeface="Calibri"/>
                <a:cs typeface="Calibri"/>
              </a:rPr>
              <a:t>batteriemia, </a:t>
            </a:r>
            <a:r>
              <a:rPr sz="2000" b="1" dirty="0">
                <a:latin typeface="Calibri"/>
                <a:cs typeface="Calibri"/>
              </a:rPr>
              <a:t>che possono </a:t>
            </a:r>
            <a:r>
              <a:rPr sz="2000" b="1" spc="-10" dirty="0">
                <a:latin typeface="Calibri"/>
                <a:cs typeface="Calibri"/>
              </a:rPr>
              <a:t>portare </a:t>
            </a:r>
            <a:r>
              <a:rPr sz="2000" b="1" dirty="0">
                <a:latin typeface="Calibri"/>
                <a:cs typeface="Calibri"/>
              </a:rPr>
              <a:t>ad </a:t>
            </a:r>
            <a:r>
              <a:rPr sz="2000" b="1" spc="-5" dirty="0">
                <a:latin typeface="Calibri"/>
                <a:cs typeface="Calibri"/>
              </a:rPr>
              <a:t>artrite </a:t>
            </a:r>
            <a:r>
              <a:rPr sz="2000" b="1" spc="-15" dirty="0">
                <a:latin typeface="Calibri"/>
                <a:cs typeface="Calibri"/>
              </a:rPr>
              <a:t>reattiva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sindrome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Guillain-Barrè).</a:t>
            </a:r>
            <a:endParaRPr sz="2000">
              <a:latin typeface="Calibri"/>
              <a:cs typeface="Calibri"/>
            </a:endParaRPr>
          </a:p>
          <a:p>
            <a:pPr marL="12700" marR="24130">
              <a:lnSpc>
                <a:spcPct val="100000"/>
              </a:lnSpc>
            </a:pP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E’</a:t>
            </a:r>
            <a:r>
              <a:rPr sz="2000" b="1" i="1" spc="-25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1A3A7"/>
                </a:solidFill>
                <a:latin typeface="Calibri"/>
                <a:cs typeface="Calibri"/>
              </a:rPr>
              <a:t>attualmente</a:t>
            </a:r>
            <a:r>
              <a:rPr sz="2000" b="1" i="1" spc="-3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la</a:t>
            </a:r>
            <a:r>
              <a:rPr sz="2000" b="1" i="1" spc="-2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1A3A7"/>
                </a:solidFill>
                <a:latin typeface="Calibri"/>
                <a:cs typeface="Calibri"/>
              </a:rPr>
              <a:t>causa</a:t>
            </a:r>
            <a:r>
              <a:rPr sz="2000" b="1" i="1" spc="-3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principale</a:t>
            </a:r>
            <a:r>
              <a:rPr sz="2000" b="1" i="1" spc="-5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di</a:t>
            </a:r>
            <a:r>
              <a:rPr sz="2000" b="1" i="1" spc="-1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1A3A7"/>
                </a:solidFill>
                <a:latin typeface="Calibri"/>
                <a:cs typeface="Calibri"/>
              </a:rPr>
              <a:t>malattia</a:t>
            </a:r>
            <a:r>
              <a:rPr sz="2000" b="1" i="1" spc="-45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trasmessa</a:t>
            </a:r>
            <a:r>
              <a:rPr sz="2000" b="1" i="1" spc="-25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spc="-10" dirty="0">
                <a:solidFill>
                  <a:srgbClr val="F1A3A7"/>
                </a:solidFill>
                <a:latin typeface="Calibri"/>
                <a:cs typeface="Calibri"/>
              </a:rPr>
              <a:t>con</a:t>
            </a:r>
            <a:r>
              <a:rPr sz="2000" b="1" i="1" spc="-25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gli</a:t>
            </a:r>
            <a:r>
              <a:rPr sz="2000" b="1" i="1" spc="-1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1A3A7"/>
                </a:solidFill>
                <a:latin typeface="Calibri"/>
                <a:cs typeface="Calibri"/>
              </a:rPr>
              <a:t>alimenti</a:t>
            </a:r>
            <a:r>
              <a:rPr sz="2000" b="1" i="1" spc="-30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1A3A7"/>
                </a:solidFill>
                <a:latin typeface="Calibri"/>
                <a:cs typeface="Calibri"/>
              </a:rPr>
              <a:t>negli </a:t>
            </a:r>
            <a:r>
              <a:rPr sz="2000" b="1" i="1" spc="-434" dirty="0">
                <a:solidFill>
                  <a:srgbClr val="F1A3A7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1A3A7"/>
                </a:solidFill>
                <a:latin typeface="Calibri"/>
                <a:cs typeface="Calibri"/>
              </a:rPr>
              <a:t>USA.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711200">
              <a:lnSpc>
                <a:spcPct val="100000"/>
              </a:lnSpc>
            </a:pP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DIAGNOSI DI </a:t>
            </a: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LABORATORIO</a:t>
            </a:r>
            <a:r>
              <a:rPr sz="2000" b="1" spc="-20" dirty="0">
                <a:latin typeface="Calibri"/>
                <a:cs typeface="Calibri"/>
              </a:rPr>
              <a:t>. </a:t>
            </a:r>
            <a:r>
              <a:rPr sz="2000" b="1" spc="-10" dirty="0">
                <a:latin typeface="Calibri"/>
                <a:cs typeface="Calibri"/>
              </a:rPr>
              <a:t>Isolato </a:t>
            </a:r>
            <a:r>
              <a:rPr sz="2000" b="1" dirty="0">
                <a:latin typeface="Calibri"/>
                <a:cs typeface="Calibri"/>
              </a:rPr>
              <a:t>dalle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feci </a:t>
            </a:r>
            <a:r>
              <a:rPr sz="2000" b="1" dirty="0">
                <a:latin typeface="Calibri"/>
                <a:cs typeface="Calibri"/>
              </a:rPr>
              <a:t>usando </a:t>
            </a:r>
            <a:r>
              <a:rPr sz="2000" b="1" spc="-10" dirty="0">
                <a:latin typeface="Calibri"/>
                <a:cs typeface="Calibri"/>
              </a:rPr>
              <a:t>terreni </a:t>
            </a:r>
            <a:r>
              <a:rPr sz="2000" b="1" spc="-5" dirty="0">
                <a:latin typeface="Calibri"/>
                <a:cs typeface="Calibri"/>
              </a:rPr>
              <a:t>selettivi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condizioni</a:t>
            </a:r>
            <a:r>
              <a:rPr sz="2000" b="1" spc="-5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microaerofile.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936625">
              <a:lnSpc>
                <a:spcPct val="100000"/>
              </a:lnSpc>
              <a:spcBef>
                <a:spcPts val="5"/>
              </a:spcBef>
            </a:pPr>
            <a:r>
              <a:rPr sz="2000" b="1" spc="-35" dirty="0">
                <a:solidFill>
                  <a:srgbClr val="DA1F28"/>
                </a:solidFill>
                <a:latin typeface="Calibri"/>
                <a:cs typeface="Calibri"/>
              </a:rPr>
              <a:t>TRATTAMENTO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e </a:t>
            </a: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PREVENZIONE</a:t>
            </a:r>
            <a:r>
              <a:rPr sz="2000" b="1" spc="-5" dirty="0">
                <a:latin typeface="Calibri"/>
                <a:cs typeface="Calibri"/>
              </a:rPr>
              <a:t>. </a:t>
            </a:r>
            <a:r>
              <a:rPr sz="2000" b="1" spc="-10" dirty="0">
                <a:latin typeface="Calibri"/>
                <a:cs typeface="Calibri"/>
              </a:rPr>
              <a:t>Ristabilire </a:t>
            </a:r>
            <a:r>
              <a:rPr sz="2000" b="1" dirty="0">
                <a:latin typeface="Calibri"/>
                <a:cs typeface="Calibri"/>
              </a:rPr>
              <a:t>equilibrio </a:t>
            </a:r>
            <a:r>
              <a:rPr sz="2000" b="1" spc="-10" dirty="0">
                <a:latin typeface="Calibri"/>
                <a:cs typeface="Calibri"/>
              </a:rPr>
              <a:t>elettrolitico, </a:t>
            </a:r>
            <a:r>
              <a:rPr sz="2000" b="1" spc="-5" dirty="0">
                <a:latin typeface="Calibri"/>
                <a:cs typeface="Calibri"/>
              </a:rPr>
              <a:t> somministrazione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antibiotici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pazienti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quadro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grave: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ciprofloxacina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(fluorochinoloni).</a:t>
            </a:r>
            <a:endParaRPr sz="2000">
              <a:latin typeface="Calibri"/>
              <a:cs typeface="Calibri"/>
            </a:endParaRPr>
          </a:p>
          <a:p>
            <a:pPr marL="12700" marR="67437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Prevenzione: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adeguata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impedire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trasmissione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oro-fecale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(cottura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cibi,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pastorizzazione </a:t>
            </a:r>
            <a:r>
              <a:rPr sz="2000" b="1" spc="-15" dirty="0">
                <a:latin typeface="Calibri"/>
                <a:cs typeface="Calibri"/>
              </a:rPr>
              <a:t>latte,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pulizia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superfici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cucina,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ecc).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" y="3833812"/>
            <a:ext cx="7286625" cy="28098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3949065" cy="717550"/>
            <a:chOff x="0" y="0"/>
            <a:chExt cx="3949065" cy="717550"/>
          </a:xfrm>
        </p:grpSpPr>
        <p:sp>
          <p:nvSpPr>
            <p:cNvPr id="4" name="object 4"/>
            <p:cNvSpPr/>
            <p:nvPr/>
          </p:nvSpPr>
          <p:spPr>
            <a:xfrm>
              <a:off x="179387" y="71437"/>
              <a:ext cx="3630929" cy="646430"/>
            </a:xfrm>
            <a:custGeom>
              <a:avLst/>
              <a:gdLst/>
              <a:ahLst/>
              <a:cxnLst/>
              <a:rect l="l" t="t" r="r" b="b"/>
              <a:pathLst>
                <a:path w="3630929" h="646430">
                  <a:moveTo>
                    <a:pt x="3630549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3630549" y="646112"/>
                  </a:lnTo>
                  <a:lnTo>
                    <a:pt x="3630549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948684" cy="7117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48234" y="782828"/>
            <a:ext cx="853376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69723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Calibri"/>
                <a:cs typeface="Calibri"/>
              </a:rPr>
              <a:t>Bacilli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ricurvi</a:t>
            </a:r>
            <a:r>
              <a:rPr sz="18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 a</a:t>
            </a:r>
            <a:r>
              <a:rPr sz="1800" b="1" spc="-5" dirty="0">
                <a:latin typeface="Calibri"/>
                <a:cs typeface="Calibri"/>
              </a:rPr>
              <a:t> spirale,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mobili,</a:t>
            </a:r>
            <a:r>
              <a:rPr sz="18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microaerofii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attività </a:t>
            </a:r>
            <a:r>
              <a:rPr sz="1800" b="1" spc="-5" dirty="0">
                <a:latin typeface="Calibri"/>
                <a:cs typeface="Calibri"/>
              </a:rPr>
              <a:t>ureasica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(solo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ceppi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colonizzano </a:t>
            </a:r>
            <a:r>
              <a:rPr sz="1800" b="1" dirty="0">
                <a:latin typeface="Calibri"/>
                <a:cs typeface="Calibri"/>
              </a:rPr>
              <a:t>lo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stomaco,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non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quelli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dell’intestino).</a:t>
            </a:r>
            <a:endParaRPr sz="1800" dirty="0">
              <a:latin typeface="Calibri"/>
              <a:cs typeface="Calibri"/>
            </a:endParaRPr>
          </a:p>
          <a:p>
            <a:pPr marL="50800" marR="289560">
              <a:lnSpc>
                <a:spcPct val="100000"/>
              </a:lnSpc>
            </a:pPr>
            <a:r>
              <a:rPr sz="1800" b="1" spc="-15" dirty="0">
                <a:latin typeface="Calibri"/>
                <a:cs typeface="Calibri"/>
              </a:rPr>
              <a:t>Patogeno </a:t>
            </a:r>
            <a:r>
              <a:rPr sz="1800" b="1" spc="-10" dirty="0">
                <a:latin typeface="Calibri"/>
                <a:cs typeface="Calibri"/>
              </a:rPr>
              <a:t>esclusivo dell’uomo, </a:t>
            </a:r>
            <a:r>
              <a:rPr sz="1800" b="1" spc="-5" dirty="0">
                <a:latin typeface="Calibri"/>
                <a:cs typeface="Calibri"/>
              </a:rPr>
              <a:t>colonizza </a:t>
            </a:r>
            <a:r>
              <a:rPr sz="1800" b="1" spc="-10" dirty="0">
                <a:latin typeface="Calibri"/>
                <a:cs typeface="Calibri"/>
              </a:rPr>
              <a:t>cronicamente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5" dirty="0">
                <a:latin typeface="Calibri"/>
                <a:cs typeface="Calibri"/>
              </a:rPr>
              <a:t>mucosa </a:t>
            </a:r>
            <a:r>
              <a:rPr sz="1800" b="1" spc="-10" dirty="0">
                <a:latin typeface="Calibri"/>
                <a:cs typeface="Calibri"/>
              </a:rPr>
              <a:t>gastrica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5" dirty="0">
                <a:latin typeface="Calibri"/>
                <a:cs typeface="Calibri"/>
              </a:rPr>
              <a:t>duodenale,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causa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gastrite</a:t>
            </a:r>
            <a:r>
              <a:rPr sz="1800" b="1" spc="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può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evolvere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1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ulcera</a:t>
            </a:r>
            <a:r>
              <a:rPr sz="1800" b="1" spc="-3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adenocarcinoma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gastrico.</a:t>
            </a:r>
            <a:endParaRPr sz="1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libri"/>
              <a:cs typeface="Calibri"/>
            </a:endParaRPr>
          </a:p>
          <a:p>
            <a:pPr marL="50800" marR="431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Adattati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crescere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nell’ambiente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acido</a:t>
            </a:r>
            <a:r>
              <a:rPr sz="18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dello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stomaco,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grazie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all’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UREASI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scinde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l’urea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producendo </a:t>
            </a:r>
            <a:r>
              <a:rPr sz="1800" b="1" dirty="0">
                <a:latin typeface="Calibri"/>
                <a:cs typeface="Calibri"/>
              </a:rPr>
              <a:t>NH</a:t>
            </a:r>
            <a:r>
              <a:rPr sz="1800" b="1" baseline="-20833" dirty="0">
                <a:latin typeface="Calibri"/>
                <a:cs typeface="Calibri"/>
              </a:rPr>
              <a:t>3</a:t>
            </a:r>
            <a:r>
              <a:rPr sz="1800" b="1" dirty="0">
                <a:latin typeface="Calibri"/>
                <a:cs typeface="Calibri"/>
              </a:rPr>
              <a:t>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neutralizza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pH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localmente.</a:t>
            </a:r>
            <a:endParaRPr sz="1800" dirty="0">
              <a:latin typeface="Calibri"/>
              <a:cs typeface="Calibri"/>
            </a:endParaRPr>
          </a:p>
          <a:p>
            <a:pPr marL="50800" marR="32702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Produce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20" dirty="0">
                <a:solidFill>
                  <a:srgbClr val="FF0000"/>
                </a:solidFill>
                <a:latin typeface="Calibri"/>
                <a:cs typeface="Calibri"/>
              </a:rPr>
              <a:t>CITOTOSSINA</a:t>
            </a:r>
            <a:r>
              <a:rPr sz="18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insieme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all’NH</a:t>
            </a:r>
            <a:r>
              <a:rPr sz="1800" b="1" baseline="-20833" dirty="0">
                <a:latin typeface="Calibri"/>
                <a:cs typeface="Calibri"/>
              </a:rPr>
              <a:t>3</a:t>
            </a:r>
            <a:r>
              <a:rPr sz="1800" b="1" spc="-7" baseline="-20833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distrugge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cellule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gastriche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producono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muco, </a:t>
            </a:r>
            <a:r>
              <a:rPr sz="1800" b="1" spc="-5" dirty="0">
                <a:latin typeface="Calibri"/>
                <a:cs typeface="Calibri"/>
              </a:rPr>
              <a:t>esponendole </a:t>
            </a:r>
            <a:r>
              <a:rPr sz="1800" b="1" dirty="0">
                <a:latin typeface="Calibri"/>
                <a:cs typeface="Calibri"/>
              </a:rPr>
              <a:t>alla </a:t>
            </a:r>
            <a:r>
              <a:rPr sz="1800" b="1" spc="-5" dirty="0">
                <a:latin typeface="Calibri"/>
                <a:cs typeface="Calibri"/>
              </a:rPr>
              <a:t>acidità </a:t>
            </a:r>
            <a:r>
              <a:rPr sz="1800" b="1" spc="-10" dirty="0">
                <a:latin typeface="Calibri"/>
                <a:cs typeface="Calibri"/>
              </a:rPr>
              <a:t>gastrica. Infezione molto </a:t>
            </a:r>
            <a:r>
              <a:rPr sz="1800" b="1" spc="-5" dirty="0">
                <a:latin typeface="Calibri"/>
                <a:cs typeface="Calibri"/>
              </a:rPr>
              <a:t>diffusa,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5" dirty="0">
                <a:latin typeface="Calibri"/>
                <a:cs typeface="Calibri"/>
              </a:rPr>
              <a:t>oltre </a:t>
            </a:r>
            <a:r>
              <a:rPr sz="1800" b="1" spc="-10" dirty="0">
                <a:latin typeface="Calibri"/>
                <a:cs typeface="Calibri"/>
              </a:rPr>
              <a:t>metà </a:t>
            </a:r>
            <a:r>
              <a:rPr sz="1800" b="1" dirty="0">
                <a:latin typeface="Calibri"/>
                <a:cs typeface="Calibri"/>
              </a:rPr>
              <a:t>della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popolazione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(NB-isole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patogenicità).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66000" y="3857561"/>
            <a:ext cx="1706626" cy="184315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857625" y="114300"/>
            <a:ext cx="5219700" cy="600075"/>
          </a:xfrm>
          <a:prstGeom prst="rect">
            <a:avLst/>
          </a:prstGeom>
          <a:solidFill>
            <a:srgbClr val="FADFD1"/>
          </a:solidFill>
          <a:ln w="9525">
            <a:solidFill>
              <a:srgbClr val="C07A89"/>
            </a:solidFill>
          </a:ln>
        </p:spPr>
        <p:txBody>
          <a:bodyPr vert="horz" wrap="square" lIns="0" tIns="44450" rIns="0" bIns="0" rtlCol="0">
            <a:spAutoFit/>
          </a:bodyPr>
          <a:lstStyle/>
          <a:p>
            <a:pPr marL="91440" marR="133985">
              <a:lnSpc>
                <a:spcPct val="100000"/>
              </a:lnSpc>
              <a:spcBef>
                <a:spcPts val="350"/>
              </a:spcBef>
            </a:pP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Premio</a:t>
            </a:r>
            <a:r>
              <a:rPr sz="11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Nobel</a:t>
            </a:r>
            <a:r>
              <a:rPr sz="11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Medicina</a:t>
            </a:r>
            <a:r>
              <a:rPr sz="1100" b="1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(2005):</a:t>
            </a:r>
            <a:r>
              <a:rPr sz="11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Barry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J.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Marshall</a:t>
            </a:r>
            <a:r>
              <a:rPr sz="11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1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J.</a:t>
            </a:r>
            <a:r>
              <a:rPr sz="11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Robin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 Warren,per</a:t>
            </a:r>
            <a:r>
              <a:rPr sz="11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la </a:t>
            </a:r>
            <a:r>
              <a:rPr sz="1100" b="1" spc="-2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scoperta “The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bacterium 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Helicobacter pylori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its role in gastritis </a:t>
            </a:r>
            <a:r>
              <a:rPr sz="1100" b="1" spc="-5" dirty="0">
                <a:solidFill>
                  <a:srgbClr val="FF0000"/>
                </a:solidFill>
                <a:latin typeface="Arial"/>
                <a:cs typeface="Arial"/>
              </a:rPr>
              <a:t>and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 peptic</a:t>
            </a:r>
            <a:r>
              <a:rPr sz="11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ulcer</a:t>
            </a:r>
            <a:r>
              <a:rPr sz="11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FF0000"/>
                </a:solidFill>
                <a:latin typeface="Arial"/>
                <a:cs typeface="Arial"/>
              </a:rPr>
              <a:t>disease</a:t>
            </a:r>
            <a:r>
              <a:rPr sz="1100" b="1" i="1" dirty="0">
                <a:solidFill>
                  <a:srgbClr val="FF0000"/>
                </a:solidFill>
                <a:latin typeface="Arial"/>
                <a:cs typeface="Arial"/>
              </a:rPr>
              <a:t>"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193795" y="4049"/>
            <a:ext cx="2185670" cy="6673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200" b="0" spc="-215" dirty="0">
                <a:solidFill>
                  <a:srgbClr val="00AFEF"/>
                </a:solidFill>
                <a:latin typeface="Arial"/>
                <a:cs typeface="Arial"/>
              </a:rPr>
              <a:t>VIBRIONI</a:t>
            </a:r>
            <a:endParaRPr sz="4200" b="0"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6288" y="116586"/>
            <a:ext cx="2000250" cy="338454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534288" y="4637976"/>
            <a:ext cx="8358505" cy="1754505"/>
          </a:xfrm>
          <a:custGeom>
            <a:avLst/>
            <a:gdLst/>
            <a:ahLst/>
            <a:cxnLst/>
            <a:rect l="l" t="t" r="r" b="b"/>
            <a:pathLst>
              <a:path w="8358505" h="1754504">
                <a:moveTo>
                  <a:pt x="8358124" y="0"/>
                </a:moveTo>
                <a:lnTo>
                  <a:pt x="0" y="0"/>
                </a:lnTo>
                <a:lnTo>
                  <a:pt x="0" y="1754377"/>
                </a:lnTo>
                <a:lnTo>
                  <a:pt x="8358124" y="1754377"/>
                </a:lnTo>
                <a:lnTo>
                  <a:pt x="83581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78916" y="781303"/>
            <a:ext cx="8225790" cy="55479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265" indent="-203200">
              <a:lnSpc>
                <a:spcPct val="100000"/>
              </a:lnSpc>
              <a:spcBef>
                <a:spcPts val="105"/>
              </a:spcBef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5" dirty="0">
                <a:latin typeface="Calibri"/>
                <a:cs typeface="Calibri"/>
              </a:rPr>
              <a:t>Piccoli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bacilli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forma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bastoncello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ricurvo</a:t>
            </a:r>
            <a:r>
              <a:rPr sz="2000" b="1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Mobili</a:t>
            </a:r>
            <a:r>
              <a:rPr sz="2000" b="1" spc="-6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(flagello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polare)(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Ag</a:t>
            </a:r>
            <a:r>
              <a:rPr sz="2000" b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H</a:t>
            </a:r>
            <a:r>
              <a:rPr sz="2000" b="1" spc="-5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5" dirty="0">
                <a:latin typeface="Calibri"/>
                <a:cs typeface="Calibri"/>
              </a:rPr>
              <a:t>Asporigeni</a:t>
            </a:r>
            <a:endParaRPr sz="2000">
              <a:latin typeface="Calibri"/>
              <a:cs typeface="Calibri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capsulati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</a:t>
            </a:r>
            <a:r>
              <a:rPr sz="20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</a:t>
            </a:r>
            <a:r>
              <a:rPr sz="20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K)</a:t>
            </a:r>
            <a:endParaRPr sz="2000">
              <a:latin typeface="Calibri"/>
              <a:cs typeface="Calibri"/>
            </a:endParaRPr>
          </a:p>
          <a:p>
            <a:pPr marL="215265" indent="-20320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5" dirty="0">
                <a:latin typeface="Calibri"/>
                <a:cs typeface="Calibri"/>
              </a:rPr>
              <a:t>Anaerobi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facoltativi</a:t>
            </a:r>
            <a:endParaRPr sz="2000">
              <a:latin typeface="Calibri"/>
              <a:cs typeface="Calibri"/>
            </a:endParaRPr>
          </a:p>
          <a:p>
            <a:pPr marL="12700" marR="2495550">
              <a:lnSpc>
                <a:spcPct val="100000"/>
              </a:lnSpc>
              <a:buSzPct val="95000"/>
              <a:buFont typeface="Wingdings"/>
              <a:buChar char=""/>
              <a:tabLst>
                <a:tab pos="215900" algn="l"/>
              </a:tabLst>
            </a:pPr>
            <a:r>
              <a:rPr sz="2000" b="1" spc="-10" dirty="0">
                <a:latin typeface="Calibri"/>
                <a:cs typeface="Calibri"/>
              </a:rPr>
              <a:t>Antigeni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H e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O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presenti,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solo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antigene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utile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distinguere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ceppi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patogeni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Vibrioni</a:t>
            </a:r>
            <a:r>
              <a:rPr sz="2000" b="1" spc="-8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patogeni: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i="1" spc="-180" dirty="0">
                <a:solidFill>
                  <a:srgbClr val="00FF00"/>
                </a:solidFill>
                <a:latin typeface="Calibri"/>
                <a:cs typeface="Calibri"/>
              </a:rPr>
              <a:t>V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.</a:t>
            </a:r>
            <a:r>
              <a:rPr sz="2000" b="1" i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cholerae</a:t>
            </a:r>
            <a:r>
              <a:rPr sz="2000" b="1" i="1" spc="-3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sie</a:t>
            </a:r>
            <a:r>
              <a:rPr sz="2000" b="1" spc="-25" dirty="0">
                <a:latin typeface="Calibri"/>
                <a:cs typeface="Calibri"/>
              </a:rPr>
              <a:t>r</a:t>
            </a:r>
            <a:r>
              <a:rPr sz="2000" b="1" dirty="0">
                <a:latin typeface="Calibri"/>
                <a:cs typeface="Calibri"/>
              </a:rPr>
              <a:t>ogrup</a:t>
            </a:r>
            <a:r>
              <a:rPr sz="2000" b="1" spc="5" dirty="0">
                <a:latin typeface="Calibri"/>
                <a:cs typeface="Calibri"/>
              </a:rPr>
              <a:t>p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O1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V</a:t>
            </a:r>
            <a:r>
              <a:rPr sz="2000" b="1" i="1" spc="-4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cholerae</a:t>
            </a:r>
            <a:r>
              <a:rPr sz="2000" b="1" i="1" spc="-4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non-O1</a:t>
            </a:r>
            <a:endParaRPr sz="20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buAutoNum type="arabicPeriod"/>
              <a:tabLst>
                <a:tab pos="469265" algn="l"/>
                <a:tab pos="469900" algn="l"/>
              </a:tabLst>
            </a:pPr>
            <a:r>
              <a:rPr sz="2000" b="1" i="1" spc="-180" dirty="0">
                <a:solidFill>
                  <a:srgbClr val="00FF00"/>
                </a:solidFill>
                <a:latin typeface="Calibri"/>
                <a:cs typeface="Calibri"/>
              </a:rPr>
              <a:t>V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.</a:t>
            </a:r>
            <a:r>
              <a:rPr sz="2000" b="1" i="1" spc="-2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parahae</a:t>
            </a:r>
            <a:r>
              <a:rPr sz="2000" b="1" i="1" spc="-10" dirty="0">
                <a:solidFill>
                  <a:srgbClr val="00FF00"/>
                </a:solidFill>
                <a:latin typeface="Calibri"/>
                <a:cs typeface="Calibri"/>
              </a:rPr>
              <a:t>m</a:t>
            </a:r>
            <a:r>
              <a:rPr sz="2000" b="1" i="1" spc="-5" dirty="0">
                <a:solidFill>
                  <a:srgbClr val="00FF00"/>
                </a:solidFill>
                <a:latin typeface="Calibri"/>
                <a:cs typeface="Calibri"/>
              </a:rPr>
              <a:t>ol</a:t>
            </a:r>
            <a:r>
              <a:rPr sz="2000" b="1" i="1" spc="10" dirty="0">
                <a:solidFill>
                  <a:srgbClr val="00FF00"/>
                </a:solidFill>
                <a:latin typeface="Calibri"/>
                <a:cs typeface="Calibri"/>
              </a:rPr>
              <a:t>y</a:t>
            </a:r>
            <a:r>
              <a:rPr sz="2000" b="1" i="1" spc="-15" dirty="0">
                <a:solidFill>
                  <a:srgbClr val="00FF00"/>
                </a:solidFill>
                <a:latin typeface="Calibri"/>
                <a:cs typeface="Calibri"/>
              </a:rPr>
              <a:t>t</a:t>
            </a:r>
            <a:r>
              <a:rPr sz="2000" b="1" i="1" dirty="0">
                <a:solidFill>
                  <a:srgbClr val="00FF00"/>
                </a:solidFill>
                <a:latin typeface="Calibri"/>
                <a:cs typeface="Calibri"/>
              </a:rPr>
              <a:t>i</a:t>
            </a:r>
            <a:r>
              <a:rPr sz="2000" b="1" i="1" spc="-10" dirty="0">
                <a:solidFill>
                  <a:srgbClr val="00FF00"/>
                </a:solidFill>
                <a:latin typeface="Calibri"/>
                <a:cs typeface="Calibri"/>
              </a:rPr>
              <a:t>c</a:t>
            </a:r>
            <a:r>
              <a:rPr sz="2000" b="1" i="1" spc="-5" dirty="0">
                <a:solidFill>
                  <a:srgbClr val="00FF00"/>
                </a:solidFill>
                <a:latin typeface="Calibri"/>
                <a:cs typeface="Calibri"/>
              </a:rPr>
              <a:t>us</a:t>
            </a:r>
            <a:endParaRPr sz="20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  <a:spcBef>
                <a:spcPts val="1710"/>
              </a:spcBef>
            </a:pPr>
            <a:r>
              <a:rPr sz="1800" b="1" spc="-5" dirty="0">
                <a:solidFill>
                  <a:srgbClr val="DA1F28"/>
                </a:solidFill>
                <a:latin typeface="Calibri"/>
                <a:cs typeface="Calibri"/>
              </a:rPr>
              <a:t>EPIDEMIOLOGIA.</a:t>
            </a:r>
            <a:r>
              <a:rPr sz="1800" b="1" spc="-2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Trasmissione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00FF00"/>
                </a:solidFill>
                <a:latin typeface="Calibri"/>
                <a:cs typeface="Calibri"/>
              </a:rPr>
              <a:t>oro-fecale</a:t>
            </a:r>
            <a:r>
              <a:rPr sz="1800" b="1" spc="-2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(ingestione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 acqua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alimenti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contaminati).</a:t>
            </a:r>
            <a:endParaRPr sz="180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Il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serbatoio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dell’infezione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è</a:t>
            </a:r>
            <a:r>
              <a:rPr sz="1800" b="1" spc="-10" dirty="0">
                <a:latin typeface="Calibri"/>
                <a:cs typeface="Calibri"/>
              </a:rPr>
              <a:t> esclusivamente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FF00"/>
                </a:solidFill>
                <a:latin typeface="Calibri"/>
                <a:cs typeface="Calibri"/>
              </a:rPr>
              <a:t>umano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4635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Ci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sono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FF00"/>
                </a:solidFill>
                <a:latin typeface="Calibri"/>
                <a:cs typeface="Calibri"/>
              </a:rPr>
              <a:t>2</a:t>
            </a:r>
            <a:r>
              <a:rPr sz="1800" b="1" spc="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FF00"/>
                </a:solidFill>
                <a:latin typeface="Calibri"/>
                <a:cs typeface="Calibri"/>
              </a:rPr>
              <a:t>biotipi</a:t>
            </a:r>
            <a:r>
              <a:rPr sz="1800" b="1" spc="-4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5" dirty="0">
                <a:latin typeface="Calibri"/>
                <a:cs typeface="Calibri"/>
              </a:rPr>
              <a:t> vibrione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colera: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classico</a:t>
            </a:r>
            <a:r>
              <a:rPr sz="1800" b="1" i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i="1" spc="-5" dirty="0">
                <a:solidFill>
                  <a:srgbClr val="00FF00"/>
                </a:solidFill>
                <a:latin typeface="Calibri"/>
                <a:cs typeface="Calibri"/>
              </a:rPr>
              <a:t>El</a:t>
            </a:r>
            <a:r>
              <a:rPr sz="1800" b="1" i="1" spc="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1800" b="1" i="1" spc="-40" dirty="0">
                <a:solidFill>
                  <a:srgbClr val="00FF00"/>
                </a:solidFill>
                <a:latin typeface="Calibri"/>
                <a:cs typeface="Calibri"/>
              </a:rPr>
              <a:t>Tor</a:t>
            </a:r>
            <a:r>
              <a:rPr sz="1800" b="1" spc="-40" dirty="0">
                <a:latin typeface="Calibri"/>
                <a:cs typeface="Calibri"/>
              </a:rPr>
              <a:t>.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Rispetto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al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classico,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5" dirty="0">
                <a:latin typeface="Calibri"/>
                <a:cs typeface="Calibri"/>
              </a:rPr>
              <a:t>Tor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</a:t>
            </a:r>
            <a:endParaRPr sz="1800">
              <a:latin typeface="Calibri"/>
              <a:cs typeface="Calibri"/>
            </a:endParaRPr>
          </a:p>
          <a:p>
            <a:pPr marL="46355" marR="2730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distingue </a:t>
            </a:r>
            <a:r>
              <a:rPr sz="1800" b="1" spc="-10" dirty="0">
                <a:latin typeface="Calibri"/>
                <a:cs typeface="Calibri"/>
              </a:rPr>
              <a:t>perché produce emolisine, </a:t>
            </a:r>
            <a:r>
              <a:rPr sz="1800" b="1" spc="-15" dirty="0">
                <a:latin typeface="Calibri"/>
                <a:cs typeface="Calibri"/>
              </a:rPr>
              <a:t>sopravvive </a:t>
            </a:r>
            <a:r>
              <a:rPr sz="1800" b="1" dirty="0">
                <a:latin typeface="Calibri"/>
                <a:cs typeface="Calibri"/>
              </a:rPr>
              <a:t>più a </a:t>
            </a:r>
            <a:r>
              <a:rPr sz="1800" b="1" spc="-5" dirty="0">
                <a:latin typeface="Calibri"/>
                <a:cs typeface="Calibri"/>
              </a:rPr>
              <a:t>lungo </a:t>
            </a:r>
            <a:r>
              <a:rPr sz="1800" b="1" spc="-15" dirty="0">
                <a:latin typeface="Calibri"/>
                <a:cs typeface="Calibri"/>
              </a:rPr>
              <a:t>nell’acqua </a:t>
            </a:r>
            <a:r>
              <a:rPr sz="1800" b="1" dirty="0">
                <a:latin typeface="Calibri"/>
                <a:cs typeface="Calibri"/>
              </a:rPr>
              <a:t>e ha un </a:t>
            </a:r>
            <a:r>
              <a:rPr sz="1800" b="1" spc="-5" dirty="0">
                <a:latin typeface="Calibri"/>
                <a:cs typeface="Calibri"/>
              </a:rPr>
              <a:t>periodo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eliminazione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più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lungo.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43751" y="260350"/>
            <a:ext cx="2286000" cy="63119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276555"/>
            <a:ext cx="5974715" cy="45993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35" dirty="0">
                <a:solidFill>
                  <a:srgbClr val="DA1F28"/>
                </a:solidFill>
                <a:latin typeface="Calibri"/>
                <a:cs typeface="Calibri"/>
              </a:rPr>
              <a:t>PATOGENESI.</a:t>
            </a:r>
            <a:endParaRPr sz="20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Infetta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intestino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tenue.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150495" algn="just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Il </a:t>
            </a:r>
            <a:r>
              <a:rPr sz="2000" b="1" spc="-15" dirty="0">
                <a:latin typeface="Calibri"/>
                <a:cs typeface="Calibri"/>
              </a:rPr>
              <a:t>batterio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non è </a:t>
            </a:r>
            <a:r>
              <a:rPr sz="20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invasivo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5" dirty="0">
                <a:latin typeface="Calibri"/>
                <a:cs typeface="Calibri"/>
              </a:rPr>
              <a:t>causa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malattia </a:t>
            </a:r>
            <a:r>
              <a:rPr sz="2000" b="1" spc="-20" dirty="0">
                <a:latin typeface="Calibri"/>
                <a:cs typeface="Calibri"/>
              </a:rPr>
              <a:t>attraverso 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l’azione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5" dirty="0">
                <a:latin typeface="Calibri"/>
                <a:cs typeface="Calibri"/>
              </a:rPr>
              <a:t>un’</a:t>
            </a:r>
            <a:r>
              <a:rPr sz="2000" b="1" u="heavy" spc="-15" dirty="0">
                <a:solidFill>
                  <a:srgbClr val="00FF00"/>
                </a:solidFill>
                <a:uFill>
                  <a:solidFill>
                    <a:srgbClr val="00FF00"/>
                  </a:solidFill>
                </a:uFill>
                <a:latin typeface="Calibri"/>
                <a:cs typeface="Calibri"/>
              </a:rPr>
              <a:t>enterotossina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che porta alla </a:t>
            </a:r>
            <a:r>
              <a:rPr sz="2000" b="1" spc="-10" dirty="0">
                <a:latin typeface="Calibri"/>
                <a:cs typeface="Calibri"/>
              </a:rPr>
              <a:t>escrezione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liquidi.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Composta </a:t>
            </a:r>
            <a:r>
              <a:rPr sz="2000" b="1" dirty="0">
                <a:latin typeface="Calibri"/>
                <a:cs typeface="Calibri"/>
              </a:rPr>
              <a:t>da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subunità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B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che si </a:t>
            </a:r>
            <a:r>
              <a:rPr sz="2000" b="1" spc="-10" dirty="0">
                <a:latin typeface="Calibri"/>
                <a:cs typeface="Calibri"/>
              </a:rPr>
              <a:t>lega </a:t>
            </a:r>
            <a:r>
              <a:rPr sz="2000" b="1" dirty="0">
                <a:latin typeface="Calibri"/>
                <a:cs typeface="Calibri"/>
              </a:rPr>
              <a:t>al </a:t>
            </a:r>
            <a:r>
              <a:rPr sz="2000" b="1" spc="-15" dirty="0">
                <a:latin typeface="Calibri"/>
                <a:cs typeface="Calibri"/>
              </a:rPr>
              <a:t>recettore </a:t>
            </a:r>
            <a:r>
              <a:rPr sz="2000" b="1" dirty="0">
                <a:latin typeface="Calibri"/>
                <a:cs typeface="Calibri"/>
              </a:rPr>
              <a:t>e media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l’entrata </a:t>
            </a:r>
            <a:r>
              <a:rPr sz="2000" b="1" dirty="0">
                <a:latin typeface="Calibri"/>
                <a:cs typeface="Calibri"/>
              </a:rPr>
              <a:t>della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subunità A </a:t>
            </a:r>
            <a:r>
              <a:rPr sz="2000" b="1" spc="-5" dirty="0">
                <a:latin typeface="Calibri"/>
                <a:cs typeface="Calibri"/>
              </a:rPr>
              <a:t>(tossica). </a:t>
            </a:r>
            <a:r>
              <a:rPr sz="2000" b="1" spc="-10" dirty="0">
                <a:latin typeface="Calibri"/>
                <a:cs typeface="Calibri"/>
              </a:rPr>
              <a:t>Questa </a:t>
            </a:r>
            <a:r>
              <a:rPr sz="2000" b="1" dirty="0">
                <a:latin typeface="Calibri"/>
                <a:cs typeface="Calibri"/>
              </a:rPr>
              <a:t>è </a:t>
            </a:r>
            <a:r>
              <a:rPr sz="2000" b="1" spc="-15" dirty="0">
                <a:latin typeface="Calibri"/>
                <a:cs typeface="Calibri"/>
              </a:rPr>
              <a:t>formata </a:t>
            </a:r>
            <a:r>
              <a:rPr sz="2000" b="1" dirty="0">
                <a:latin typeface="Calibri"/>
                <a:cs typeface="Calibri"/>
              </a:rPr>
              <a:t>da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 </a:t>
            </a:r>
            <a:r>
              <a:rPr sz="2000" b="1" spc="-5" dirty="0">
                <a:latin typeface="Calibri"/>
                <a:cs typeface="Calibri"/>
              </a:rPr>
              <a:t>componenti: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A2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10" dirty="0">
                <a:latin typeface="Calibri"/>
                <a:cs typeface="Calibri"/>
              </a:rPr>
              <a:t>consente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penetrazione </a:t>
            </a:r>
            <a:r>
              <a:rPr sz="2000" b="1" dirty="0">
                <a:latin typeface="Calibri"/>
                <a:cs typeface="Calibri"/>
              </a:rPr>
              <a:t>nella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membrana cellulare,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A1</a:t>
            </a:r>
            <a:r>
              <a:rPr sz="2000" b="1" dirty="0">
                <a:latin typeface="Calibri"/>
                <a:cs typeface="Calibri"/>
              </a:rPr>
              <a:t>, che è una </a:t>
            </a:r>
            <a:r>
              <a:rPr sz="2000" b="1" spc="-5" dirty="0">
                <a:latin typeface="Calibri"/>
                <a:cs typeface="Calibri"/>
              </a:rPr>
              <a:t>ADP-ribosil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transferasi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ribosila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10" dirty="0">
                <a:latin typeface="Calibri"/>
                <a:cs typeface="Calibri"/>
              </a:rPr>
              <a:t>proteina </a:t>
            </a:r>
            <a:r>
              <a:rPr sz="2000" b="1" spc="-5" dirty="0">
                <a:latin typeface="Calibri"/>
                <a:cs typeface="Calibri"/>
              </a:rPr>
              <a:t>Gs </a:t>
            </a:r>
            <a:r>
              <a:rPr sz="2000" b="1" spc="-15" dirty="0">
                <a:latin typeface="Calibri"/>
                <a:cs typeface="Calibri"/>
              </a:rPr>
              <a:t>legata </a:t>
            </a:r>
            <a:r>
              <a:rPr sz="2000" b="1" spc="-5" dirty="0">
                <a:latin typeface="Calibri"/>
                <a:cs typeface="Calibri"/>
              </a:rPr>
              <a:t>alla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membrana, </a:t>
            </a:r>
            <a:r>
              <a:rPr sz="2000" b="1" dirty="0">
                <a:latin typeface="Calibri"/>
                <a:cs typeface="Calibri"/>
              </a:rPr>
              <a:t>la quale </a:t>
            </a:r>
            <a:r>
              <a:rPr sz="2000" b="1" spc="-15" dirty="0">
                <a:latin typeface="Calibri"/>
                <a:cs typeface="Calibri"/>
              </a:rPr>
              <a:t>attiva l’adenilato </a:t>
            </a:r>
            <a:r>
              <a:rPr sz="2000" b="1" spc="-5" dirty="0">
                <a:latin typeface="Calibri"/>
                <a:cs typeface="Calibri"/>
              </a:rPr>
              <a:t>ciclasi portando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alla formazione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45" dirty="0">
                <a:solidFill>
                  <a:srgbClr val="00FF00"/>
                </a:solidFill>
                <a:latin typeface="Calibri"/>
                <a:cs typeface="Calibri"/>
              </a:rPr>
              <a:t>cAMP</a:t>
            </a:r>
            <a:r>
              <a:rPr sz="2000" b="1" spc="-45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responsabile </a:t>
            </a:r>
            <a:r>
              <a:rPr sz="2000" b="1" dirty="0">
                <a:latin typeface="Calibri"/>
                <a:cs typeface="Calibri"/>
              </a:rPr>
              <a:t>della </a:t>
            </a:r>
            <a:r>
              <a:rPr sz="2000" b="1" spc="-5" dirty="0">
                <a:latin typeface="Calibri"/>
                <a:cs typeface="Calibri"/>
              </a:rPr>
              <a:t>perdita idro-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elettrolitica.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965" y="681608"/>
            <a:ext cx="8162290" cy="39897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IMPORTANZA</a:t>
            </a:r>
            <a:r>
              <a:rPr sz="2000" b="1" spc="-4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CLINICA.</a:t>
            </a:r>
            <a:r>
              <a:rPr sz="2000" b="1" spc="1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Causa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COLERA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spc="-20" dirty="0">
                <a:latin typeface="Calibri"/>
                <a:cs typeface="Calibri"/>
              </a:rPr>
              <a:t>caratterizzato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perdita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liquidi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ed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elettroliti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corpo.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Incubazione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 alcune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ore</a:t>
            </a:r>
            <a:r>
              <a:rPr sz="2000" b="1" dirty="0">
                <a:latin typeface="Calibri"/>
                <a:cs typeface="Calibri"/>
              </a:rPr>
              <a:t> 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giorni,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tipica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diarrea</a:t>
            </a:r>
            <a:r>
              <a:rPr sz="2000" b="1" spc="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acquosa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“acqua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riso”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(presenza</a:t>
            </a:r>
            <a:r>
              <a:rPr sz="2000" b="1" dirty="0">
                <a:latin typeface="Calibri"/>
                <a:cs typeface="Calibri"/>
              </a:rPr>
              <a:t> di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virioni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muco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precipitato).</a:t>
            </a:r>
            <a:endParaRPr sz="2000">
              <a:latin typeface="Calibri"/>
              <a:cs typeface="Calibri"/>
            </a:endParaRPr>
          </a:p>
          <a:p>
            <a:pPr marL="12700" marR="7429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perdita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viene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compensata,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può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avere</a:t>
            </a:r>
            <a:r>
              <a:rPr sz="2000" b="1" spc="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morte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disidratazione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(&gt;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50%),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mentre </a:t>
            </a:r>
            <a:r>
              <a:rPr sz="2000" b="1" dirty="0">
                <a:latin typeface="Calibri"/>
                <a:cs typeface="Calibri"/>
              </a:rPr>
              <a:t>un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trattamento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idoneo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riduce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mortalità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all’1%.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254635">
              <a:lnSpc>
                <a:spcPct val="100000"/>
              </a:lnSpc>
            </a:pP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DIAGNOSI DI </a:t>
            </a:r>
            <a:r>
              <a:rPr sz="2000" b="1" spc="-20" dirty="0">
                <a:solidFill>
                  <a:srgbClr val="DA1F28"/>
                </a:solidFill>
                <a:latin typeface="Calibri"/>
                <a:cs typeface="Calibri"/>
              </a:rPr>
              <a:t>LABORATORIO</a:t>
            </a:r>
            <a:r>
              <a:rPr sz="2000" b="1" spc="-20" dirty="0">
                <a:latin typeface="Calibri"/>
                <a:cs typeface="Calibri"/>
              </a:rPr>
              <a:t>. </a:t>
            </a:r>
            <a:r>
              <a:rPr sz="2000" b="1" dirty="0">
                <a:latin typeface="Calibri"/>
                <a:cs typeface="Calibri"/>
              </a:rPr>
              <a:t>Si isola su </a:t>
            </a:r>
            <a:r>
              <a:rPr sz="2000" b="1" spc="-10" dirty="0">
                <a:latin typeface="Calibri"/>
                <a:cs typeface="Calibri"/>
              </a:rPr>
              <a:t>terreni standard </a:t>
            </a:r>
            <a:r>
              <a:rPr sz="2000" b="1" spc="-5" dirty="0">
                <a:latin typeface="Calibri"/>
                <a:cs typeface="Calibri"/>
              </a:rPr>
              <a:t>come agar-sangue.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l’identificazione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→</a:t>
            </a:r>
            <a:r>
              <a:rPr sz="2000" b="1" spc="-15" dirty="0">
                <a:latin typeface="Calibri"/>
                <a:cs typeface="Calibri"/>
              </a:rPr>
              <a:t> test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biochimici.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5" dirty="0">
                <a:solidFill>
                  <a:srgbClr val="DA1F28"/>
                </a:solidFill>
                <a:latin typeface="Calibri"/>
                <a:cs typeface="Calibri"/>
              </a:rPr>
              <a:t>TRATTAMENTO</a:t>
            </a:r>
            <a:r>
              <a:rPr sz="2000" b="1" spc="10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DA1F28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DA1F28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DA1F28"/>
                </a:solidFill>
                <a:latin typeface="Calibri"/>
                <a:cs typeface="Calibri"/>
              </a:rPr>
              <a:t>PREVENZIONE</a:t>
            </a:r>
            <a:r>
              <a:rPr sz="2000" b="1" spc="-5" dirty="0">
                <a:latin typeface="Calibri"/>
                <a:cs typeface="Calibri"/>
              </a:rPr>
              <a:t>.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Equilibrio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elettrolitico,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antibiotici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ridurre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durata.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Prevenzione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basata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su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misure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atte</a:t>
            </a:r>
            <a:r>
              <a:rPr sz="2000" b="1" dirty="0">
                <a:latin typeface="Calibri"/>
                <a:cs typeface="Calibri"/>
              </a:rPr>
              <a:t> 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ridurre</a:t>
            </a:r>
            <a:r>
              <a:rPr sz="2000" b="1" dirty="0">
                <a:latin typeface="Calibri"/>
                <a:cs typeface="Calibri"/>
              </a:rPr>
              <a:t> la </a:t>
            </a:r>
            <a:r>
              <a:rPr sz="2000" b="1" spc="-5" dirty="0">
                <a:latin typeface="Calibri"/>
                <a:cs typeface="Calibri"/>
              </a:rPr>
              <a:t>trasmissione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oro-fecale.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200400" y="304800"/>
            <a:ext cx="200952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800" b="0" spc="-290" dirty="0">
                <a:solidFill>
                  <a:srgbClr val="00AFEF"/>
                </a:solidFill>
                <a:latin typeface="Arial"/>
                <a:cs typeface="Arial"/>
              </a:rPr>
              <a:t>YERSINIA</a:t>
            </a:r>
            <a:endParaRPr sz="3800" b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1194562"/>
            <a:ext cx="5706745" cy="4295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51066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Genere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5" dirty="0">
                <a:latin typeface="Calibri"/>
                <a:cs typeface="Calibri"/>
              </a:rPr>
              <a:t>Enterobatteri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comprende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specie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patogene</a:t>
            </a:r>
            <a:r>
              <a:rPr sz="2000" b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l’uomo: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r>
              <a:rPr sz="2000" b="1" i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204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000" b="1" i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000" b="1" i="1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000" b="1" i="1" spc="-1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ero</a:t>
            </a:r>
            <a:r>
              <a:rPr sz="2000" b="1" i="1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olit</a:t>
            </a:r>
            <a:r>
              <a:rPr sz="2000" b="1" i="1" spc="-10" dirty="0">
                <a:solidFill>
                  <a:srgbClr val="FF0000"/>
                </a:solidFill>
                <a:latin typeface="Calibri"/>
                <a:cs typeface="Calibri"/>
              </a:rPr>
              <a:t>ic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000" b="1" i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(specie</a:t>
            </a:r>
            <a:r>
              <a:rPr sz="2000" b="1" spc="-5" dirty="0">
                <a:latin typeface="Calibri"/>
                <a:cs typeface="Calibri"/>
              </a:rPr>
              <a:t> e</a:t>
            </a:r>
            <a:r>
              <a:rPr sz="2000" b="1" spc="-25" dirty="0">
                <a:latin typeface="Calibri"/>
                <a:cs typeface="Calibri"/>
              </a:rPr>
              <a:t>nt</a:t>
            </a:r>
            <a:r>
              <a:rPr sz="2000" b="1" spc="-5" dirty="0">
                <a:latin typeface="Calibri"/>
                <a:cs typeface="Calibri"/>
              </a:rPr>
              <a:t>er</a:t>
            </a:r>
            <a:r>
              <a:rPr sz="2000" b="1" spc="-10" dirty="0">
                <a:latin typeface="Calibri"/>
                <a:cs typeface="Calibri"/>
              </a:rPr>
              <a:t>i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dirty="0">
                <a:latin typeface="Calibri"/>
                <a:cs typeface="Calibri"/>
              </a:rPr>
              <a:t>)</a:t>
            </a:r>
            <a:endParaRPr sz="2000">
              <a:latin typeface="Calibri"/>
              <a:cs typeface="Calibri"/>
            </a:endParaRPr>
          </a:p>
          <a:p>
            <a:pPr marL="12700" marR="945515">
              <a:lnSpc>
                <a:spcPct val="100000"/>
              </a:lnSpc>
            </a:pP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Y- .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pestis </a:t>
            </a:r>
            <a:r>
              <a:rPr sz="2000" b="1" dirty="0">
                <a:latin typeface="Calibri"/>
                <a:cs typeface="Calibri"/>
              </a:rPr>
              <a:t>(non </a:t>
            </a:r>
            <a:r>
              <a:rPr sz="2000" b="1" spc="-10" dirty="0">
                <a:latin typeface="Calibri"/>
                <a:cs typeface="Calibri"/>
              </a:rPr>
              <a:t>enterica, </a:t>
            </a:r>
            <a:r>
              <a:rPr sz="2000" b="1" spc="-5" dirty="0">
                <a:latin typeface="Calibri"/>
                <a:cs typeface="Calibri"/>
              </a:rPr>
              <a:t>causa </a:t>
            </a:r>
            <a:r>
              <a:rPr sz="2000" b="1" spc="-25" dirty="0">
                <a:latin typeface="Calibri"/>
                <a:cs typeface="Calibri"/>
              </a:rPr>
              <a:t>grave </a:t>
            </a:r>
            <a:r>
              <a:rPr sz="2000" b="1" spc="-10" dirty="0">
                <a:latin typeface="Calibri"/>
                <a:cs typeface="Calibri"/>
              </a:rPr>
              <a:t>malattia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sistemica).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Bastoncello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pleomorfo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caratteristica</a:t>
            </a:r>
            <a:r>
              <a:rPr sz="2000" b="1" spc="-10" dirty="0">
                <a:latin typeface="Calibri"/>
                <a:cs typeface="Calibri"/>
              </a:rPr>
              <a:t> colorazione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bipolare.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Poco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esigente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nutrizionalmente.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Molto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diffusa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natura: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trova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acque,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ts val="2410"/>
              </a:lnSpc>
              <a:spcBef>
                <a:spcPts val="75"/>
              </a:spcBef>
            </a:pPr>
            <a:r>
              <a:rPr sz="2000" b="1" spc="-5" dirty="0">
                <a:latin typeface="Calibri"/>
                <a:cs typeface="Calibri"/>
              </a:rPr>
              <a:t>suolo, nell’intestino </a:t>
            </a:r>
            <a:r>
              <a:rPr sz="2000" b="1" dirty="0">
                <a:latin typeface="Calibri"/>
                <a:cs typeface="Calibri"/>
              </a:rPr>
              <a:t>degli animali </a:t>
            </a:r>
            <a:r>
              <a:rPr sz="2000" b="1" spc="-10" dirty="0">
                <a:latin typeface="Calibri"/>
                <a:cs typeface="Calibri"/>
              </a:rPr>
              <a:t>(tendenza </a:t>
            </a:r>
            <a:r>
              <a:rPr sz="2000" b="1" spc="-5" dirty="0">
                <a:latin typeface="Calibri"/>
                <a:cs typeface="Calibri"/>
              </a:rPr>
              <a:t>psicrofila: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cresce </a:t>
            </a:r>
            <a:r>
              <a:rPr sz="2000" b="1" spc="-5" dirty="0">
                <a:latin typeface="Calibri"/>
                <a:cs typeface="Calibri"/>
              </a:rPr>
              <a:t>meglio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 25</a:t>
            </a:r>
            <a:r>
              <a:rPr sz="2000" b="1" dirty="0">
                <a:latin typeface="Arial"/>
                <a:cs typeface="Arial"/>
              </a:rPr>
              <a:t>°</a:t>
            </a:r>
            <a:r>
              <a:rPr sz="2000" b="1" spc="-110" dirty="0">
                <a:latin typeface="Arial"/>
                <a:cs typeface="Arial"/>
              </a:rPr>
              <a:t> </a:t>
            </a:r>
            <a:r>
              <a:rPr sz="2000" b="1" dirty="0">
                <a:latin typeface="Calibri"/>
                <a:cs typeface="Calibri"/>
              </a:rPr>
              <a:t>che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37</a:t>
            </a:r>
            <a:r>
              <a:rPr sz="2000" b="1" spc="-5" dirty="0">
                <a:latin typeface="Arial"/>
                <a:cs typeface="Arial"/>
              </a:rPr>
              <a:t>°</a:t>
            </a:r>
            <a:r>
              <a:rPr sz="2000" b="1" spc="-5" dirty="0">
                <a:latin typeface="Calibri"/>
                <a:cs typeface="Calibri"/>
              </a:rPr>
              <a:t>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cresce anche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5" dirty="0">
                <a:latin typeface="Calibri"/>
                <a:cs typeface="Calibri"/>
              </a:rPr>
              <a:t>4</a:t>
            </a:r>
            <a:r>
              <a:rPr sz="2000" b="1" spc="-5" dirty="0">
                <a:latin typeface="Arial"/>
                <a:cs typeface="Arial"/>
              </a:rPr>
              <a:t>°</a:t>
            </a:r>
            <a:r>
              <a:rPr sz="2000" b="1" spc="-5" dirty="0">
                <a:latin typeface="Calibri"/>
                <a:cs typeface="Calibri"/>
              </a:rPr>
              <a:t>).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58001" y="3392423"/>
            <a:ext cx="2451100" cy="16207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58001" y="1107821"/>
            <a:ext cx="2643124" cy="2119376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737446"/>
            <a:ext cx="8676640" cy="4121150"/>
            <a:chOff x="0" y="2737446"/>
            <a:chExt cx="8676640" cy="412115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18886" y="2780995"/>
              <a:ext cx="3357499" cy="335749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625" y="2737446"/>
              <a:ext cx="4286250" cy="357187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07593" y="566673"/>
            <a:ext cx="748919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Commensale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intestinale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negli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animali.</a:t>
            </a:r>
            <a:endParaRPr sz="1800">
              <a:latin typeface="Calibri"/>
              <a:cs typeface="Calibri"/>
            </a:endParaRPr>
          </a:p>
          <a:p>
            <a:pPr marL="12700" marR="33655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Nell’uomo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provoca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GASTROENTERITE</a:t>
            </a:r>
            <a:r>
              <a:rPr sz="18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(diarrea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acquosa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ed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emorragica)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che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può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evolvere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SETTICEMIE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Infezione </a:t>
            </a:r>
            <a:r>
              <a:rPr sz="1800" b="1" spc="-15" dirty="0">
                <a:latin typeface="Calibri"/>
                <a:cs typeface="Calibri"/>
              </a:rPr>
              <a:t>contratta </a:t>
            </a:r>
            <a:r>
              <a:rPr sz="1800" b="1" spc="-5" dirty="0">
                <a:latin typeface="Calibri"/>
                <a:cs typeface="Calibri"/>
              </a:rPr>
              <a:t>consumando carni </a:t>
            </a:r>
            <a:r>
              <a:rPr sz="1800" b="1" dirty="0">
                <a:latin typeface="Calibri"/>
                <a:cs typeface="Calibri"/>
              </a:rPr>
              <a:t>poco </a:t>
            </a:r>
            <a:r>
              <a:rPr sz="1800" b="1" spc="-15" dirty="0">
                <a:latin typeface="Calibri"/>
                <a:cs typeface="Calibri"/>
              </a:rPr>
              <a:t>cotte </a:t>
            </a:r>
            <a:r>
              <a:rPr sz="1800" b="1" spc="-10" dirty="0">
                <a:latin typeface="Calibri"/>
                <a:cs typeface="Calibri"/>
              </a:rPr>
              <a:t>(soprattutto </a:t>
            </a:r>
            <a:r>
              <a:rPr sz="1800" b="1" spc="-5" dirty="0">
                <a:latin typeface="Calibri"/>
                <a:cs typeface="Calibri"/>
              </a:rPr>
              <a:t>suino, </a:t>
            </a:r>
            <a:r>
              <a:rPr sz="1800" b="1" dirty="0">
                <a:latin typeface="Calibri"/>
                <a:cs typeface="Calibri"/>
              </a:rPr>
              <a:t>che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rappresenta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il</a:t>
            </a:r>
            <a:r>
              <a:rPr sz="1800" b="1" spc="-5" dirty="0">
                <a:latin typeface="Calibri"/>
                <a:cs typeface="Calibri"/>
              </a:rPr>
              <a:t> principale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serbatoio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animale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del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batterio),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bevendo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latte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crudo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acqua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contaminati,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 per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contatto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con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gli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animali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portatori.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Considerata</a:t>
            </a:r>
            <a:r>
              <a:rPr sz="1800" b="1" spc="-7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00AF50"/>
                </a:solidFill>
                <a:latin typeface="Calibri"/>
                <a:cs typeface="Calibri"/>
              </a:rPr>
              <a:t>zoonosi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355085" y="54991"/>
            <a:ext cx="235648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295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.</a:t>
            </a:r>
            <a:r>
              <a:rPr sz="2800" i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800" i="1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800" i="1" spc="-30" dirty="0">
                <a:solidFill>
                  <a:srgbClr val="FF0000"/>
                </a:solidFill>
                <a:latin typeface="Calibri"/>
                <a:cs typeface="Calibri"/>
              </a:rPr>
              <a:t>nt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ero</a:t>
            </a:r>
            <a:r>
              <a:rPr sz="2800" i="1" spc="-3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i="1" spc="-10" dirty="0">
                <a:solidFill>
                  <a:srgbClr val="FF0000"/>
                </a:solidFill>
                <a:latin typeface="Calibri"/>
                <a:cs typeface="Calibri"/>
              </a:rPr>
              <a:t>oliti</a:t>
            </a:r>
            <a:r>
              <a:rPr sz="2800" i="1" spc="-40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800" i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4382515"/>
            <a:ext cx="8450580" cy="1550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Bacillo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immobile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psicrofilo.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pass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 </a:t>
            </a:r>
            <a:r>
              <a:rPr sz="2000" b="1" i="1" spc="-204" dirty="0">
                <a:latin typeface="Calibri"/>
                <a:cs typeface="Calibri"/>
              </a:rPr>
              <a:t>Y</a:t>
            </a:r>
            <a:r>
              <a:rPr sz="2000" b="1" i="1" dirty="0">
                <a:latin typeface="Calibri"/>
                <a:cs typeface="Calibri"/>
              </a:rPr>
              <a:t>.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i="1" dirty="0">
                <a:latin typeface="Calibri"/>
                <a:cs typeface="Calibri"/>
              </a:rPr>
              <a:t>pe</a:t>
            </a:r>
            <a:r>
              <a:rPr sz="2000" b="1" i="1" spc="-25" dirty="0">
                <a:latin typeface="Calibri"/>
                <a:cs typeface="Calibri"/>
              </a:rPr>
              <a:t>s</a:t>
            </a:r>
            <a:r>
              <a:rPr sz="2000" b="1" i="1" dirty="0">
                <a:latin typeface="Calibri"/>
                <a:cs typeface="Calibri"/>
              </a:rPr>
              <a:t>tis</a:t>
            </a:r>
            <a:r>
              <a:rPr sz="2000" b="1" i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</a:t>
            </a:r>
            <a:r>
              <a:rPr sz="2000" b="1" dirty="0">
                <a:latin typeface="Calibri"/>
                <a:cs typeface="Calibri"/>
              </a:rPr>
              <a:t>aus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t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</a:t>
            </a:r>
            <a:r>
              <a:rPr sz="2000" b="1" spc="-55" dirty="0">
                <a:latin typeface="Calibri"/>
                <a:cs typeface="Calibri"/>
              </a:rPr>
              <a:t>r</a:t>
            </a:r>
            <a:r>
              <a:rPr sz="2000" b="1" spc="-30" dirty="0">
                <a:latin typeface="Calibri"/>
                <a:cs typeface="Calibri"/>
              </a:rPr>
              <a:t>a</a:t>
            </a:r>
            <a:r>
              <a:rPr sz="2000" b="1" spc="-5" dirty="0">
                <a:latin typeface="Calibri"/>
                <a:cs typeface="Calibri"/>
              </a:rPr>
              <a:t>vis</a:t>
            </a:r>
            <a:r>
              <a:rPr sz="2000" b="1" spc="5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ime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3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AND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MIE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Quella </a:t>
            </a:r>
            <a:r>
              <a:rPr sz="2000" b="1" dirty="0">
                <a:latin typeface="Calibri"/>
                <a:cs typeface="Calibri"/>
              </a:rPr>
              <a:t>del 1320, </a:t>
            </a:r>
            <a:r>
              <a:rPr sz="2000" b="1" spc="-20" dirty="0">
                <a:latin typeface="Calibri"/>
                <a:cs typeface="Calibri"/>
              </a:rPr>
              <a:t>durata </a:t>
            </a:r>
            <a:r>
              <a:rPr sz="2000" b="1" dirty="0">
                <a:latin typeface="Calibri"/>
                <a:cs typeface="Calibri"/>
              </a:rPr>
              <a:t>5 anni, ha </a:t>
            </a:r>
            <a:r>
              <a:rPr sz="2000" b="1" spc="-5" dirty="0">
                <a:latin typeface="Calibri"/>
                <a:cs typeface="Calibri"/>
              </a:rPr>
              <a:t>ucciso oltre </a:t>
            </a:r>
            <a:r>
              <a:rPr sz="2000" b="1" dirty="0">
                <a:latin typeface="Calibri"/>
                <a:cs typeface="Calibri"/>
              </a:rPr>
              <a:t>il 30% della popolazione </a:t>
            </a:r>
            <a:r>
              <a:rPr sz="2000" b="1" spc="-5" dirty="0">
                <a:latin typeface="Calibri"/>
                <a:cs typeface="Calibri"/>
              </a:rPr>
              <a:t>europea.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USA: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circa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10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casi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FF00"/>
                </a:solidFill>
                <a:latin typeface="Calibri"/>
                <a:cs typeface="Calibri"/>
              </a:rPr>
              <a:t>all’anno </a:t>
            </a:r>
            <a:r>
              <a:rPr sz="2000" b="1" spc="-10" dirty="0">
                <a:latin typeface="Calibri"/>
                <a:cs typeface="Calibri"/>
              </a:rPr>
              <a:t>(contagio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animali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selvatici).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Mondo: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circa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3000</a:t>
            </a:r>
            <a:r>
              <a:rPr sz="2000" b="1" spc="-3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casi</a:t>
            </a:r>
            <a:r>
              <a:rPr sz="2000" b="1" spc="-30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all’anno</a:t>
            </a:r>
            <a:r>
              <a:rPr sz="2000" b="1" spc="-1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0563" y="907922"/>
            <a:ext cx="4867215" cy="335508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3125723" y="0"/>
            <a:ext cx="2769235" cy="752475"/>
            <a:chOff x="3125723" y="0"/>
            <a:chExt cx="2769235" cy="752475"/>
          </a:xfrm>
        </p:grpSpPr>
        <p:sp>
          <p:nvSpPr>
            <p:cNvPr id="5" name="object 5"/>
            <p:cNvSpPr/>
            <p:nvPr/>
          </p:nvSpPr>
          <p:spPr>
            <a:xfrm>
              <a:off x="3348100" y="44450"/>
              <a:ext cx="2463800" cy="708025"/>
            </a:xfrm>
            <a:custGeom>
              <a:avLst/>
              <a:gdLst/>
              <a:ahLst/>
              <a:cxnLst/>
              <a:rect l="l" t="t" r="r" b="b"/>
              <a:pathLst>
                <a:path w="2463800" h="708025">
                  <a:moveTo>
                    <a:pt x="2463800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2463800" y="708025"/>
                  </a:lnTo>
                  <a:lnTo>
                    <a:pt x="24638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723" y="0"/>
              <a:ext cx="1304544" cy="74828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62755" y="0"/>
              <a:ext cx="2132076" cy="74828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72251" y="1125474"/>
            <a:ext cx="2717800" cy="26892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14D0F26-A679-4642-E762-1C361B8C2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3276600" cy="3048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695E143-32C9-77CD-CB2A-02E55341D2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65944"/>
            <a:ext cx="4471756" cy="3349752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A23FA81-C49C-9D00-9580-FEC64A61123B}"/>
              </a:ext>
            </a:extLst>
          </p:cNvPr>
          <p:cNvSpPr txBox="1"/>
          <p:nvPr/>
        </p:nvSpPr>
        <p:spPr>
          <a:xfrm>
            <a:off x="914400" y="4094489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 err="1"/>
              <a:t>E.Coli</a:t>
            </a:r>
            <a:r>
              <a:rPr lang="it-IT" b="1" dirty="0"/>
              <a:t> </a:t>
            </a:r>
          </a:p>
          <a:p>
            <a:r>
              <a:rPr lang="it-IT" b="1" dirty="0" err="1"/>
              <a:t>MacConkey</a:t>
            </a:r>
            <a:r>
              <a:rPr lang="it-IT" b="1" dirty="0"/>
              <a:t> agar </a:t>
            </a:r>
          </a:p>
        </p:txBody>
      </p:sp>
    </p:spTree>
    <p:extLst>
      <p:ext uri="{BB962C8B-B14F-4D97-AF65-F5344CB8AC3E}">
        <p14:creationId xmlns:p14="http://schemas.microsoft.com/office/powerpoint/2010/main" val="698818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562102"/>
            <a:ext cx="8665845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25" dirty="0">
                <a:latin typeface="Calibri"/>
                <a:cs typeface="Calibri"/>
              </a:rPr>
              <a:t>tratta</a:t>
            </a:r>
            <a:r>
              <a:rPr sz="2400" b="1" dirty="0">
                <a:latin typeface="Calibri"/>
                <a:cs typeface="Calibri"/>
              </a:rPr>
              <a:t> di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una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ZOONOSI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12700" marR="148590" algn="just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(di </a:t>
            </a:r>
            <a:r>
              <a:rPr sz="2400" b="1" u="heavy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2"/>
              </a:rPr>
              <a:t>topi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u="heavy" spc="-2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3"/>
              </a:rPr>
              <a:t>ratti</a:t>
            </a:r>
            <a:r>
              <a:rPr sz="2400" b="1" spc="-20" dirty="0">
                <a:latin typeface="Calibri"/>
                <a:cs typeface="Calibri"/>
              </a:rPr>
              <a:t>, </a:t>
            </a:r>
            <a:r>
              <a:rPr sz="2400" b="1" u="heavy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4"/>
              </a:rPr>
              <a:t>scoiattoli</a:t>
            </a:r>
            <a:r>
              <a:rPr sz="2400" b="1" spc="-10" dirty="0">
                <a:latin typeface="Calibri"/>
                <a:cs typeface="Calibri"/>
              </a:rPr>
              <a:t>, </a:t>
            </a:r>
            <a:r>
              <a:rPr sz="2400" b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5"/>
              </a:rPr>
              <a:t>conigli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6"/>
              </a:rPr>
              <a:t>lepri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u="heavy" spc="-10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7"/>
              </a:rPr>
              <a:t>marmotte</a:t>
            </a:r>
            <a:r>
              <a:rPr sz="2400" b="1" spc="-10" dirty="0">
                <a:latin typeface="Calibri"/>
                <a:cs typeface="Calibri"/>
              </a:rPr>
              <a:t>)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cui trasmissione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avviene </a:t>
            </a:r>
            <a:r>
              <a:rPr sz="2400" b="1" spc="-20" dirty="0">
                <a:latin typeface="Calibri"/>
                <a:cs typeface="Calibri"/>
              </a:rPr>
              <a:t>attraverso </a:t>
            </a:r>
            <a:r>
              <a:rPr sz="2400" b="1" dirty="0">
                <a:latin typeface="Calibri"/>
                <a:cs typeface="Calibri"/>
              </a:rPr>
              <a:t>le </a:t>
            </a:r>
            <a:r>
              <a:rPr sz="2400" b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8"/>
              </a:rPr>
              <a:t>pulci</a:t>
            </a:r>
            <a:r>
              <a:rPr sz="2400" b="1" spc="-5" dirty="0">
                <a:solidFill>
                  <a:srgbClr val="FF8118"/>
                </a:solidFill>
                <a:latin typeface="Calibri"/>
                <a:cs typeface="Calibri"/>
                <a:hlinkClick r:id="rId8"/>
              </a:rPr>
              <a:t> </a:t>
            </a:r>
            <a:r>
              <a:rPr sz="2400" b="1" dirty="0">
                <a:latin typeface="Calibri"/>
                <a:cs typeface="Calibri"/>
              </a:rPr>
              <a:t>(che </a:t>
            </a:r>
            <a:r>
              <a:rPr sz="2400" b="1" spc="-10" dirty="0">
                <a:latin typeface="Calibri"/>
                <a:cs typeface="Calibri"/>
              </a:rPr>
              <a:t>rigurgitano </a:t>
            </a:r>
            <a:r>
              <a:rPr sz="2400" b="1" dirty="0">
                <a:latin typeface="Calibri"/>
                <a:cs typeface="Calibri"/>
              </a:rPr>
              <a:t>il </a:t>
            </a:r>
            <a:r>
              <a:rPr sz="2400" b="1" spc="-15" dirty="0">
                <a:latin typeface="Calibri"/>
                <a:cs typeface="Calibri"/>
              </a:rPr>
              <a:t>contenuto batterico </a:t>
            </a:r>
            <a:r>
              <a:rPr sz="2400" b="1" dirty="0">
                <a:latin typeface="Calibri"/>
                <a:cs typeface="Calibri"/>
              </a:rPr>
              <a:t>al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pasto </a:t>
            </a:r>
            <a:r>
              <a:rPr sz="2400" b="1" spc="-5" dirty="0">
                <a:latin typeface="Calibri"/>
                <a:cs typeface="Calibri"/>
              </a:rPr>
              <a:t>successivo).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Calibri"/>
                <a:cs typeface="Calibri"/>
              </a:rPr>
              <a:t>Se </a:t>
            </a:r>
            <a:r>
              <a:rPr sz="2400" b="1" spc="-10" dirty="0">
                <a:latin typeface="Calibri"/>
                <a:cs typeface="Calibri"/>
              </a:rPr>
              <a:t>inoculato </a:t>
            </a:r>
            <a:r>
              <a:rPr sz="2400" b="1" spc="-5" dirty="0">
                <a:latin typeface="Calibri"/>
                <a:cs typeface="Calibri"/>
              </a:rPr>
              <a:t>dalla pulce nell'organismo </a:t>
            </a:r>
            <a:r>
              <a:rPr sz="2400" b="1" spc="-10" dirty="0">
                <a:latin typeface="Calibri"/>
                <a:cs typeface="Calibri"/>
              </a:rPr>
              <a:t>umano, </a:t>
            </a:r>
            <a:r>
              <a:rPr sz="2400" b="1" dirty="0">
                <a:latin typeface="Calibri"/>
                <a:cs typeface="Calibri"/>
              </a:rPr>
              <a:t>il </a:t>
            </a:r>
            <a:r>
              <a:rPr sz="2400" b="1" spc="-5" dirty="0">
                <a:latin typeface="Calibri"/>
                <a:cs typeface="Calibri"/>
              </a:rPr>
              <a:t>bacillo viene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fagocitato </a:t>
            </a:r>
            <a:r>
              <a:rPr sz="2400" b="1" dirty="0">
                <a:latin typeface="Calibri"/>
                <a:cs typeface="Calibri"/>
              </a:rPr>
              <a:t>dai </a:t>
            </a:r>
            <a:r>
              <a:rPr sz="2400" b="1" spc="-5" dirty="0">
                <a:latin typeface="Calibri"/>
                <a:cs typeface="Calibri"/>
              </a:rPr>
              <a:t>monociti </a:t>
            </a:r>
            <a:r>
              <a:rPr sz="2400" b="1" dirty="0">
                <a:latin typeface="Calibri"/>
                <a:cs typeface="Calibri"/>
              </a:rPr>
              <a:t>e dai </a:t>
            </a:r>
            <a:r>
              <a:rPr sz="2400" b="1" spc="-5" dirty="0">
                <a:latin typeface="Calibri"/>
                <a:cs typeface="Calibri"/>
              </a:rPr>
              <a:t>PMN. </a:t>
            </a:r>
            <a:r>
              <a:rPr sz="2400" b="1" dirty="0">
                <a:latin typeface="Calibri"/>
                <a:cs typeface="Calibri"/>
              </a:rPr>
              <a:t>Solo i </a:t>
            </a:r>
            <a:r>
              <a:rPr sz="2400" b="1" spc="-5" dirty="0">
                <a:latin typeface="Calibri"/>
                <a:cs typeface="Calibri"/>
              </a:rPr>
              <a:t>PMN riescono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0" dirty="0">
                <a:latin typeface="Calibri"/>
                <a:cs typeface="Calibri"/>
              </a:rPr>
              <a:t>degradare 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il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batterio,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che</a:t>
            </a:r>
            <a:r>
              <a:rPr sz="2400" b="1" spc="-15" dirty="0">
                <a:latin typeface="Calibri"/>
                <a:cs typeface="Calibri"/>
              </a:rPr>
              <a:t> invece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continua</a:t>
            </a:r>
            <a:r>
              <a:rPr sz="2400" b="1" dirty="0">
                <a:latin typeface="Calibri"/>
                <a:cs typeface="Calibri"/>
              </a:rPr>
              <a:t> 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vivere</a:t>
            </a:r>
            <a:r>
              <a:rPr sz="2400" b="1" spc="-10" dirty="0">
                <a:latin typeface="Calibri"/>
                <a:cs typeface="Calibri"/>
              </a:rPr>
              <a:t> all'interno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dei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monociti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dove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sviluppa</a:t>
            </a:r>
            <a:r>
              <a:rPr sz="2400" b="1" spc="-5" dirty="0">
                <a:latin typeface="Calibri"/>
                <a:cs typeface="Calibri"/>
              </a:rPr>
              <a:t> degli </a:t>
            </a:r>
            <a:r>
              <a:rPr sz="2400" b="1" spc="-10" dirty="0">
                <a:latin typeface="Calibri"/>
                <a:cs typeface="Calibri"/>
              </a:rPr>
              <a:t>antigeni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(frazione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I, </a:t>
            </a:r>
            <a:r>
              <a:rPr sz="2400" b="1" spc="-10" dirty="0">
                <a:latin typeface="Calibri"/>
                <a:cs typeface="Calibri"/>
              </a:rPr>
              <a:t>antigene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95" dirty="0">
                <a:latin typeface="Calibri"/>
                <a:cs typeface="Calibri"/>
              </a:rPr>
              <a:t>V,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antigene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W)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che gli 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conferiscono</a:t>
            </a:r>
            <a:r>
              <a:rPr sz="2400" b="1" spc="-6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particolare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potere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antifagocitario.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latin typeface="Calibri"/>
                <a:cs typeface="Calibri"/>
              </a:rPr>
              <a:t>L'</a:t>
            </a:r>
            <a:r>
              <a:rPr sz="2400" b="1" u="heavy" spc="-5" dirty="0">
                <a:solidFill>
                  <a:srgbClr val="FF8118"/>
                </a:solidFill>
                <a:uFill>
                  <a:solidFill>
                    <a:srgbClr val="FF8118"/>
                  </a:solidFill>
                </a:uFill>
                <a:latin typeface="Calibri"/>
                <a:cs typeface="Calibri"/>
                <a:hlinkClick r:id="rId9"/>
              </a:rPr>
              <a:t>incubazione</a:t>
            </a:r>
            <a:r>
              <a:rPr sz="2400" b="1" spc="-45" dirty="0">
                <a:solidFill>
                  <a:srgbClr val="FF8118"/>
                </a:solidFill>
                <a:latin typeface="Calibri"/>
                <a:cs typeface="Calibri"/>
                <a:hlinkClick r:id="rId9"/>
              </a:rPr>
              <a:t> </a:t>
            </a:r>
            <a:r>
              <a:rPr sz="2400" b="1" dirty="0">
                <a:latin typeface="Calibri"/>
                <a:cs typeface="Calibri"/>
              </a:rPr>
              <a:t>è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2-7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giorni,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poi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10" dirty="0">
                <a:latin typeface="Calibri"/>
                <a:cs typeface="Calibri"/>
              </a:rPr>
              <a:t>sviluppa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10" dirty="0">
                <a:latin typeface="Calibri"/>
                <a:cs typeface="Calibri"/>
              </a:rPr>
              <a:t>malattia.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00875" y="71499"/>
            <a:ext cx="2000250" cy="67229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9773" y="4288614"/>
            <a:ext cx="2952496" cy="25247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93014" y="273557"/>
            <a:ext cx="6253480" cy="42945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Si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distinguono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tre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forme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malattia: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 marR="29209">
              <a:lnSpc>
                <a:spcPct val="100000"/>
              </a:lnSpc>
            </a:pP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-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peste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bubbonica</a:t>
            </a:r>
            <a:r>
              <a:rPr sz="2000" b="1" dirty="0">
                <a:latin typeface="Calibri"/>
                <a:cs typeface="Calibri"/>
              </a:rPr>
              <a:t>: bubboni, </a:t>
            </a:r>
            <a:r>
              <a:rPr sz="2000" b="1" spc="-10" dirty="0">
                <a:latin typeface="Calibri"/>
                <a:cs typeface="Calibri"/>
              </a:rPr>
              <a:t>dati </a:t>
            </a:r>
            <a:r>
              <a:rPr sz="2000" b="1" dirty="0">
                <a:latin typeface="Calibri"/>
                <a:cs typeface="Calibri"/>
              </a:rPr>
              <a:t>dalla </a:t>
            </a:r>
            <a:r>
              <a:rPr sz="2000" b="1" spc="-10" dirty="0">
                <a:latin typeface="Calibri"/>
                <a:cs typeface="Calibri"/>
              </a:rPr>
              <a:t>proliferazione </a:t>
            </a:r>
            <a:r>
              <a:rPr sz="2000" b="1" dirty="0">
                <a:latin typeface="Calibri"/>
                <a:cs typeface="Calibri"/>
              </a:rPr>
              <a:t>nei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linfonodi</a:t>
            </a:r>
            <a:r>
              <a:rPr sz="2000" b="1" spc="-5" dirty="0">
                <a:latin typeface="Calibri"/>
                <a:cs typeface="Calibri"/>
              </a:rPr>
              <a:t> con conseguente necrosi. Può </a:t>
            </a:r>
            <a:r>
              <a:rPr sz="2000" b="1" spc="-10" dirty="0">
                <a:latin typeface="Calibri"/>
                <a:cs typeface="Calibri"/>
              </a:rPr>
              <a:t>talvolta </a:t>
            </a:r>
            <a:r>
              <a:rPr sz="2000" b="1" spc="-15" dirty="0">
                <a:latin typeface="Calibri"/>
                <a:cs typeface="Calibri"/>
              </a:rPr>
              <a:t>evolvere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polmonite </a:t>
            </a:r>
            <a:r>
              <a:rPr sz="2000" b="1" dirty="0">
                <a:latin typeface="Calibri"/>
                <a:cs typeface="Calibri"/>
              </a:rPr>
              <a:t>secondaria. </a:t>
            </a:r>
            <a:r>
              <a:rPr sz="2000" b="1" spc="-10" dirty="0">
                <a:latin typeface="Calibri"/>
                <a:cs typeface="Calibri"/>
              </a:rPr>
              <a:t>Letale </a:t>
            </a:r>
            <a:r>
              <a:rPr sz="2000" b="1" dirty="0">
                <a:latin typeface="Calibri"/>
                <a:cs typeface="Calibri"/>
              </a:rPr>
              <a:t>50% per shock </a:t>
            </a:r>
            <a:r>
              <a:rPr sz="2000" b="1" spc="-5" dirty="0">
                <a:latin typeface="Calibri"/>
                <a:cs typeface="Calibri"/>
              </a:rPr>
              <a:t>settico </a:t>
            </a:r>
            <a:r>
              <a:rPr sz="2000" b="1" dirty="0">
                <a:latin typeface="Calibri"/>
                <a:cs typeface="Calibri"/>
              </a:rPr>
              <a:t>se non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trattata.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-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peste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polmonare</a:t>
            </a:r>
            <a:r>
              <a:rPr sz="2000" b="1" spc="-5" dirty="0">
                <a:latin typeface="Calibri"/>
                <a:cs typeface="Calibri"/>
              </a:rPr>
              <a:t>,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trasmissione</a:t>
            </a:r>
            <a:r>
              <a:rPr sz="2000" b="1" spc="-20" dirty="0">
                <a:latin typeface="Calibri"/>
                <a:cs typeface="Calibri"/>
              </a:rPr>
              <a:t> attraverso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vie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aeree.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25" dirty="0">
                <a:latin typeface="Calibri"/>
                <a:cs typeface="Calibri"/>
              </a:rPr>
              <a:t>tratta </a:t>
            </a:r>
            <a:r>
              <a:rPr sz="2000" b="1" dirty="0">
                <a:latin typeface="Calibri"/>
                <a:cs typeface="Calibri"/>
              </a:rPr>
              <a:t>di una </a:t>
            </a:r>
            <a:r>
              <a:rPr sz="20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polmonite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primaria, purulenta, </a:t>
            </a:r>
            <a:r>
              <a:rPr sz="2000" b="1" spc="-10" dirty="0">
                <a:latin typeface="Calibri"/>
                <a:cs typeface="Calibri"/>
              </a:rPr>
              <a:t>altamnte </a:t>
            </a:r>
            <a:r>
              <a:rPr sz="2000" b="1" spc="-5" dirty="0">
                <a:latin typeface="Calibri"/>
                <a:cs typeface="Calibri"/>
              </a:rPr>
              <a:t> contagiosa,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letale </a:t>
            </a:r>
            <a:r>
              <a:rPr sz="2000" b="1" dirty="0">
                <a:latin typeface="Calibri"/>
                <a:cs typeface="Calibri"/>
              </a:rPr>
              <a:t>100%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meno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4</a:t>
            </a:r>
            <a:r>
              <a:rPr sz="2000" b="1" spc="-5" dirty="0">
                <a:latin typeface="Calibri"/>
                <a:cs typeface="Calibri"/>
              </a:rPr>
              <a:t> giorni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trattata.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513715">
              <a:lnSpc>
                <a:spcPct val="100000"/>
              </a:lnSpc>
              <a:spcBef>
                <a:spcPts val="5"/>
              </a:spcBef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-peste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setticemica</a:t>
            </a:r>
            <a:r>
              <a:rPr sz="2000" b="1" spc="-5" dirty="0">
                <a:latin typeface="Calibri"/>
                <a:cs typeface="Calibri"/>
              </a:rPr>
              <a:t>, forma </a:t>
            </a:r>
            <a:r>
              <a:rPr sz="2000" b="1" dirty="0">
                <a:latin typeface="Calibri"/>
                <a:cs typeface="Calibri"/>
              </a:rPr>
              <a:t>più </a:t>
            </a:r>
            <a:r>
              <a:rPr sz="2000" b="1" spc="-30" dirty="0">
                <a:latin typeface="Calibri"/>
                <a:cs typeface="Calibri"/>
              </a:rPr>
              <a:t>rara </a:t>
            </a:r>
            <a:r>
              <a:rPr sz="2000" b="1" dirty="0">
                <a:latin typeface="Calibri"/>
                <a:cs typeface="Calibri"/>
              </a:rPr>
              <a:t>ma </a:t>
            </a:r>
            <a:r>
              <a:rPr sz="2000" b="1" spc="-10" dirty="0">
                <a:latin typeface="Calibri"/>
                <a:cs typeface="Calibri"/>
              </a:rPr>
              <a:t>letale </a:t>
            </a:r>
            <a:r>
              <a:rPr sz="2000" b="1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via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dell'infezione </a:t>
            </a:r>
            <a:r>
              <a:rPr sz="2000" b="1" spc="-20" dirty="0">
                <a:latin typeface="Calibri"/>
                <a:cs typeface="Calibri"/>
              </a:rPr>
              <a:t>generata </a:t>
            </a:r>
            <a:r>
              <a:rPr sz="2000" b="1" dirty="0">
                <a:latin typeface="Calibri"/>
                <a:cs typeface="Calibri"/>
              </a:rPr>
              <a:t>nel sangue dopo la </a:t>
            </a:r>
            <a:r>
              <a:rPr sz="2000" b="1" spc="-10" dirty="0">
                <a:latin typeface="Calibri"/>
                <a:cs typeface="Calibri"/>
              </a:rPr>
              <a:t>puntura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bacillo.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3014" y="738581"/>
            <a:ext cx="5329555" cy="5209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5575" indent="-14351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156210" algn="l"/>
              </a:tabLst>
            </a:pPr>
            <a:r>
              <a:rPr sz="2000" b="1" dirty="0">
                <a:latin typeface="Calibri"/>
                <a:cs typeface="Calibri"/>
              </a:rPr>
              <a:t>Bacillo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Gram-, </a:t>
            </a:r>
            <a:r>
              <a:rPr sz="2000" b="1" spc="-5" dirty="0">
                <a:latin typeface="Calibri"/>
                <a:cs typeface="Calibri"/>
              </a:rPr>
              <a:t>coliforme</a:t>
            </a:r>
            <a:endParaRPr sz="2000" dirty="0">
              <a:latin typeface="Calibri"/>
              <a:cs typeface="Calibri"/>
            </a:endParaRPr>
          </a:p>
          <a:p>
            <a:pPr marL="12700" marR="569595">
              <a:lnSpc>
                <a:spcPct val="100000"/>
              </a:lnSpc>
              <a:buClr>
                <a:srgbClr val="00FF00"/>
              </a:buClr>
              <a:buFont typeface="Arial MT"/>
              <a:buChar char="•"/>
              <a:tabLst>
                <a:tab pos="156210" algn="l"/>
              </a:tabLst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Capsula </a:t>
            </a:r>
            <a:r>
              <a:rPr sz="2000" b="1" spc="-10" dirty="0">
                <a:latin typeface="Calibri"/>
                <a:cs typeface="Calibri"/>
              </a:rPr>
              <a:t>codificata </a:t>
            </a:r>
            <a:r>
              <a:rPr sz="2000" b="1" dirty="0">
                <a:latin typeface="Calibri"/>
                <a:cs typeface="Calibri"/>
              </a:rPr>
              <a:t>da plasmide (K, </a:t>
            </a:r>
            <a:r>
              <a:rPr sz="2000" b="1" spc="-5" dirty="0">
                <a:latin typeface="Calibri"/>
                <a:cs typeface="Calibri"/>
              </a:rPr>
              <a:t>molti </a:t>
            </a:r>
            <a:r>
              <a:rPr sz="2000" b="1" dirty="0">
                <a:latin typeface="Calibri"/>
                <a:cs typeface="Calibri"/>
              </a:rPr>
              <a:t>tipi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antigenici)</a:t>
            </a:r>
            <a:endParaRPr sz="2000" dirty="0">
              <a:latin typeface="Calibri"/>
              <a:cs typeface="Calibri"/>
            </a:endParaRPr>
          </a:p>
          <a:p>
            <a:pPr marL="155575" indent="-143510">
              <a:lnSpc>
                <a:spcPct val="100000"/>
              </a:lnSpc>
              <a:buClr>
                <a:srgbClr val="00FF00"/>
              </a:buClr>
              <a:buFont typeface="Arial MT"/>
              <a:buChar char="•"/>
              <a:tabLst>
                <a:tab pos="156210" algn="l"/>
              </a:tabLst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Immobile</a:t>
            </a:r>
            <a:r>
              <a:rPr sz="20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(no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H)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Commensale</a:t>
            </a:r>
            <a:r>
              <a:rPr sz="2000" b="1" spc="-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nell’intestino</a:t>
            </a:r>
            <a:r>
              <a:rPr sz="2000" b="1" spc="-5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(5-10%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individui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sani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elimina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feci)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nel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00B050"/>
                </a:solidFill>
                <a:latin typeface="Calibri"/>
                <a:cs typeface="Calibri"/>
              </a:rPr>
              <a:t>tratto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respiratorio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Associato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spesso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ad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infez.</a:t>
            </a:r>
            <a:r>
              <a:rPr sz="2000" b="1" spc="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opportunistiche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nosocomiali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Malattie: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Polmonite</a:t>
            </a:r>
            <a:r>
              <a:rPr sz="20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lobare</a:t>
            </a:r>
            <a:r>
              <a:rPr sz="2000" b="1" spc="-5" dirty="0">
                <a:latin typeface="Calibri"/>
                <a:cs typeface="Calibri"/>
              </a:rPr>
              <a:t>: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necrosi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spazi</a:t>
            </a:r>
            <a:r>
              <a:rPr sz="2000" b="1" spc="-5" dirty="0">
                <a:latin typeface="Calibri"/>
                <a:cs typeface="Calibri"/>
              </a:rPr>
              <a:t> alveolari,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formazione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cavità,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escreato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striato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sangue.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84010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Può </a:t>
            </a:r>
            <a:r>
              <a:rPr sz="2000" b="1" spc="-10" dirty="0">
                <a:latin typeface="Calibri"/>
                <a:cs typeface="Calibri"/>
              </a:rPr>
              <a:t>causare </a:t>
            </a:r>
            <a:r>
              <a:rPr sz="2000" b="1" dirty="0">
                <a:latin typeface="Calibri"/>
                <a:cs typeface="Calibri"/>
              </a:rPr>
              <a:t>anche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infez.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tratto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urinario </a:t>
            </a:r>
            <a:r>
              <a:rPr sz="2000" b="1" spc="-5" dirty="0">
                <a:latin typeface="Calibri"/>
                <a:cs typeface="Calibri"/>
              </a:rPr>
              <a:t>ed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infezione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ustioni.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Spesso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multiresistente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agli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antibiotici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534881" y="21031"/>
            <a:ext cx="6175375" cy="717550"/>
            <a:chOff x="1522475" y="0"/>
            <a:chExt cx="6175375" cy="717550"/>
          </a:xfrm>
        </p:grpSpPr>
        <p:sp>
          <p:nvSpPr>
            <p:cNvPr id="4" name="object 4"/>
            <p:cNvSpPr/>
            <p:nvPr/>
          </p:nvSpPr>
          <p:spPr>
            <a:xfrm>
              <a:off x="1714499" y="71437"/>
              <a:ext cx="5953125" cy="646430"/>
            </a:xfrm>
            <a:custGeom>
              <a:avLst/>
              <a:gdLst/>
              <a:ahLst/>
              <a:cxnLst/>
              <a:rect l="l" t="t" r="r" b="b"/>
              <a:pathLst>
                <a:path w="5953125" h="646430">
                  <a:moveTo>
                    <a:pt x="5953125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5953125" y="646112"/>
                  </a:lnTo>
                  <a:lnTo>
                    <a:pt x="5953125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2475" y="0"/>
              <a:ext cx="6175248" cy="711708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37301" y="1557400"/>
            <a:ext cx="3198749" cy="401955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7" y="3500437"/>
            <a:ext cx="2757424" cy="273685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508375" y="5832449"/>
            <a:ext cx="29895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Sciamatura</a:t>
            </a:r>
            <a:r>
              <a:rPr sz="2400" i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di</a:t>
            </a:r>
            <a:r>
              <a:rPr sz="2400" i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solidFill>
                  <a:srgbClr val="FF0000"/>
                </a:solidFill>
                <a:latin typeface="Arial"/>
                <a:cs typeface="Arial"/>
              </a:rPr>
              <a:t>proteus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2589" y="781557"/>
            <a:ext cx="799465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4005" indent="-256540">
              <a:lnSpc>
                <a:spcPct val="100000"/>
              </a:lnSpc>
              <a:spcBef>
                <a:spcPts val="105"/>
              </a:spcBef>
              <a:buFont typeface="Wingdings"/>
              <a:buChar char=""/>
              <a:tabLst>
                <a:tab pos="294640" algn="l"/>
              </a:tabLst>
            </a:pPr>
            <a:r>
              <a:rPr sz="2000" b="1" dirty="0">
                <a:latin typeface="Calibri"/>
                <a:cs typeface="Calibri"/>
              </a:rPr>
              <a:t>Bacillo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Gram-</a:t>
            </a:r>
            <a:endParaRPr sz="2000" dirty="0">
              <a:latin typeface="Calibri"/>
              <a:cs typeface="Calibri"/>
            </a:endParaRPr>
          </a:p>
          <a:p>
            <a:pPr marL="294005" indent="-256540">
              <a:lnSpc>
                <a:spcPct val="100000"/>
              </a:lnSpc>
              <a:buFont typeface="Wingdings"/>
              <a:buChar char=""/>
              <a:tabLst>
                <a:tab pos="294640" algn="l"/>
              </a:tabLst>
            </a:pP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Molto</a:t>
            </a:r>
            <a:r>
              <a:rPr sz="2000" b="1" spc="-2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mobile</a:t>
            </a:r>
            <a:r>
              <a:rPr sz="2000" b="1" spc="-2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 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presenza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5" dirty="0">
                <a:latin typeface="Calibri"/>
                <a:cs typeface="Calibri"/>
              </a:rPr>
              <a:t>di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flagelli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(in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agar</a:t>
            </a:r>
            <a:r>
              <a:rPr sz="2000" b="1" spc="5" dirty="0">
                <a:latin typeface="Calibri"/>
                <a:cs typeface="Calibri"/>
              </a:rPr>
              <a:t> non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forma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colonie</a:t>
            </a:r>
            <a:endParaRPr sz="2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definite,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sciami)</a:t>
            </a:r>
            <a:endParaRPr sz="2000" dirty="0">
              <a:latin typeface="Calibri"/>
              <a:cs typeface="Calibri"/>
            </a:endParaRPr>
          </a:p>
          <a:p>
            <a:pPr marL="294005" indent="-256540">
              <a:lnSpc>
                <a:spcPct val="100000"/>
              </a:lnSpc>
              <a:buFont typeface="Wingdings"/>
              <a:buChar char=""/>
              <a:tabLst>
                <a:tab pos="294640" algn="l"/>
              </a:tabLst>
            </a:pPr>
            <a:r>
              <a:rPr sz="2000" b="1" spc="-5" dirty="0">
                <a:latin typeface="Calibri"/>
                <a:cs typeface="Calibri"/>
              </a:rPr>
              <a:t>Produce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H</a:t>
            </a:r>
            <a:r>
              <a:rPr sz="1950" b="1" baseline="-21367" dirty="0">
                <a:solidFill>
                  <a:srgbClr val="00FF00"/>
                </a:solidFill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S</a:t>
            </a:r>
            <a:endParaRPr sz="2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Comune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commensale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fecale,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causa </a:t>
            </a:r>
            <a:r>
              <a:rPr sz="2000" b="1" spc="-15" dirty="0">
                <a:latin typeface="Calibri"/>
                <a:cs typeface="Calibri"/>
              </a:rPr>
              <a:t>soprattutto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infezioni</a:t>
            </a: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 del</a:t>
            </a:r>
            <a:r>
              <a:rPr sz="2000" b="1" spc="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25" dirty="0">
                <a:solidFill>
                  <a:srgbClr val="00FF00"/>
                </a:solidFill>
                <a:latin typeface="Calibri"/>
                <a:cs typeface="Calibri"/>
              </a:rPr>
              <a:t>tratto</a:t>
            </a:r>
            <a:endParaRPr sz="2000" dirty="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solidFill>
                  <a:srgbClr val="00FF00"/>
                </a:solidFill>
                <a:latin typeface="Calibri"/>
                <a:cs typeface="Calibri"/>
              </a:rPr>
              <a:t>urinario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38100" marR="3048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Produce </a:t>
            </a:r>
            <a:r>
              <a:rPr sz="2000" b="1" spc="-10" dirty="0">
                <a:latin typeface="Calibri"/>
                <a:cs typeface="Calibri"/>
              </a:rPr>
              <a:t>ureasi </a:t>
            </a:r>
            <a:r>
              <a:rPr sz="2000" b="1" spc="-5" dirty="0">
                <a:latin typeface="Calibri"/>
                <a:cs typeface="Calibri"/>
              </a:rPr>
              <a:t>(urea </a:t>
            </a:r>
            <a:r>
              <a:rPr sz="2000" b="1" dirty="0">
                <a:latin typeface="Calibri"/>
                <a:cs typeface="Calibri"/>
              </a:rPr>
              <a:t>→ NH</a:t>
            </a:r>
            <a:r>
              <a:rPr sz="1950" b="1" baseline="-21367" dirty="0">
                <a:latin typeface="Calibri"/>
                <a:cs typeface="Calibri"/>
              </a:rPr>
              <a:t>3</a:t>
            </a:r>
            <a:r>
              <a:rPr sz="1950" b="1" spc="7" baseline="-21367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 CO</a:t>
            </a:r>
            <a:r>
              <a:rPr sz="1950" b="1" baseline="-21367" dirty="0">
                <a:latin typeface="Calibri"/>
                <a:cs typeface="Calibri"/>
              </a:rPr>
              <a:t>2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,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aumentando il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pH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dell’urina</a:t>
            </a:r>
            <a:r>
              <a:rPr sz="2000" b="1" spc="-5" dirty="0">
                <a:latin typeface="Calibri"/>
                <a:cs typeface="Calibri"/>
              </a:rPr>
              <a:t>). </a:t>
            </a:r>
            <a:r>
              <a:rPr sz="2000" b="1" dirty="0">
                <a:latin typeface="Calibri"/>
                <a:cs typeface="Calibri"/>
              </a:rPr>
              <a:t>Due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effetti: </a:t>
            </a:r>
            <a:r>
              <a:rPr sz="2000" b="1" spc="-5" dirty="0">
                <a:latin typeface="Calibri"/>
                <a:cs typeface="Calibri"/>
              </a:rPr>
              <a:t>aumenta formazione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calcoli renali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permette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colonizzazione </a:t>
            </a:r>
            <a:r>
              <a:rPr sz="2000" b="1" spc="5" dirty="0">
                <a:latin typeface="Calibri"/>
                <a:cs typeface="Calibri"/>
              </a:rPr>
              <a:t>di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altri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batteri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776727" y="0"/>
            <a:ext cx="2895600" cy="779780"/>
            <a:chOff x="2776727" y="0"/>
            <a:chExt cx="2895600" cy="779780"/>
          </a:xfrm>
        </p:grpSpPr>
        <p:sp>
          <p:nvSpPr>
            <p:cNvPr id="6" name="object 6"/>
            <p:cNvSpPr/>
            <p:nvPr/>
          </p:nvSpPr>
          <p:spPr>
            <a:xfrm>
              <a:off x="3000375" y="71501"/>
              <a:ext cx="2651125" cy="708025"/>
            </a:xfrm>
            <a:custGeom>
              <a:avLst/>
              <a:gdLst/>
              <a:ahLst/>
              <a:cxnLst/>
              <a:rect l="l" t="t" r="r" b="b"/>
              <a:pathLst>
                <a:path w="2651125" h="708025">
                  <a:moveTo>
                    <a:pt x="2651125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2651125" y="708025"/>
                  </a:lnTo>
                  <a:lnTo>
                    <a:pt x="2651125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6727" y="0"/>
              <a:ext cx="2895600" cy="77571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6376" y="3429000"/>
            <a:ext cx="38100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931390" y="329184"/>
            <a:ext cx="5743575" cy="1096010"/>
            <a:chOff x="1931390" y="329184"/>
            <a:chExt cx="5743575" cy="10960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31390" y="615033"/>
              <a:ext cx="4892974" cy="58122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00800" y="329184"/>
              <a:ext cx="1274063" cy="109575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4867" y="434162"/>
            <a:ext cx="53689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011805" algn="l"/>
              </a:tabLst>
            </a:pPr>
            <a:r>
              <a:rPr sz="5400" spc="-880" dirty="0">
                <a:solidFill>
                  <a:srgbClr val="00AFEF"/>
                </a:solidFill>
                <a:latin typeface="Arial"/>
                <a:cs typeface="Arial"/>
              </a:rPr>
              <a:t>B</a:t>
            </a:r>
            <a:r>
              <a:rPr sz="5400" spc="-27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5400" spc="-254" dirty="0">
                <a:solidFill>
                  <a:srgbClr val="00AFEF"/>
                </a:solidFill>
                <a:latin typeface="Arial"/>
                <a:cs typeface="Arial"/>
              </a:rPr>
              <a:t>C</a:t>
            </a:r>
            <a:r>
              <a:rPr sz="5400" spc="-40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5400" spc="-51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5400" spc="-505" dirty="0">
                <a:solidFill>
                  <a:srgbClr val="00AFEF"/>
                </a:solidFill>
                <a:latin typeface="Arial"/>
                <a:cs typeface="Arial"/>
              </a:rPr>
              <a:t>L</a:t>
            </a:r>
            <a:r>
              <a:rPr sz="5400" spc="55" dirty="0">
                <a:solidFill>
                  <a:srgbClr val="00AFEF"/>
                </a:solidFill>
                <a:latin typeface="Arial"/>
                <a:cs typeface="Arial"/>
              </a:rPr>
              <a:t>I</a:t>
            </a:r>
            <a:r>
              <a:rPr sz="5400" dirty="0">
                <a:solidFill>
                  <a:srgbClr val="00AFEF"/>
                </a:solidFill>
                <a:latin typeface="Arial"/>
                <a:cs typeface="Arial"/>
              </a:rPr>
              <a:t>	</a:t>
            </a:r>
            <a:r>
              <a:rPr sz="5400" spc="-385" dirty="0">
                <a:solidFill>
                  <a:srgbClr val="00AFEF"/>
                </a:solidFill>
                <a:latin typeface="Arial"/>
                <a:cs typeface="Arial"/>
              </a:rPr>
              <a:t>G</a:t>
            </a:r>
            <a:r>
              <a:rPr sz="5400" spc="-565" dirty="0">
                <a:solidFill>
                  <a:srgbClr val="00AFEF"/>
                </a:solidFill>
                <a:latin typeface="Arial"/>
                <a:cs typeface="Arial"/>
              </a:rPr>
              <a:t>R</a:t>
            </a:r>
            <a:r>
              <a:rPr sz="5400" spc="-280" dirty="0">
                <a:solidFill>
                  <a:srgbClr val="00AFEF"/>
                </a:solidFill>
                <a:latin typeface="Arial"/>
                <a:cs typeface="Arial"/>
              </a:rPr>
              <a:t>A</a:t>
            </a:r>
            <a:r>
              <a:rPr sz="5400" spc="45" dirty="0">
                <a:solidFill>
                  <a:srgbClr val="00AFEF"/>
                </a:solidFill>
                <a:latin typeface="Arial"/>
                <a:cs typeface="Arial"/>
              </a:rPr>
              <a:t>M</a:t>
            </a:r>
            <a:r>
              <a:rPr sz="5400" spc="1325" dirty="0">
                <a:solidFill>
                  <a:srgbClr val="00AFEF"/>
                </a:solidFill>
                <a:latin typeface="Arial"/>
                <a:cs typeface="Arial"/>
              </a:rPr>
              <a:t>-</a:t>
            </a:r>
            <a:endParaRPr sz="54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944623" y="2845307"/>
            <a:ext cx="5111750" cy="1430020"/>
            <a:chOff x="1944623" y="2845307"/>
            <a:chExt cx="5111750" cy="1430020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6936" y="3114633"/>
              <a:ext cx="408270" cy="40819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72867" y="2845307"/>
              <a:ext cx="3639311" cy="8199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44623" y="3486911"/>
              <a:ext cx="1072896" cy="78790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72867" y="3454907"/>
              <a:ext cx="4683252" cy="81991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674619" y="4126991"/>
              <a:ext cx="4094987" cy="10972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2222119" y="2964002"/>
            <a:ext cx="4497705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5455" indent="-453390">
              <a:lnSpc>
                <a:spcPct val="100000"/>
              </a:lnSpc>
              <a:spcBef>
                <a:spcPts val="95"/>
              </a:spcBef>
              <a:buClr>
                <a:srgbClr val="FFFF00"/>
              </a:buClr>
              <a:buSzPct val="97500"/>
              <a:buFont typeface="Wingdings"/>
              <a:buChar char=""/>
              <a:tabLst>
                <a:tab pos="466090" algn="l"/>
              </a:tabLst>
            </a:pPr>
            <a:r>
              <a:rPr sz="4000" b="1" spc="-5" dirty="0">
                <a:latin typeface="Corbel"/>
                <a:cs typeface="Corbel"/>
              </a:rPr>
              <a:t>Enterobatteri</a:t>
            </a:r>
            <a:endParaRPr sz="4000">
              <a:latin typeface="Corbel"/>
              <a:cs typeface="Corbel"/>
            </a:endParaRPr>
          </a:p>
          <a:p>
            <a:pPr marL="465455" indent="-453390">
              <a:lnSpc>
                <a:spcPct val="100000"/>
              </a:lnSpc>
              <a:buClr>
                <a:srgbClr val="FFFF00"/>
              </a:buClr>
              <a:buSzPct val="97500"/>
              <a:buFont typeface="Wingdings"/>
              <a:buChar char=""/>
              <a:tabLst>
                <a:tab pos="466090" algn="l"/>
              </a:tabLst>
            </a:pPr>
            <a:r>
              <a:rPr sz="4000" b="1" u="heavy" spc="-10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Corbel"/>
                <a:cs typeface="Corbel"/>
              </a:rPr>
              <a:t>Bacilli</a:t>
            </a:r>
            <a:r>
              <a:rPr sz="4000" b="1" u="heavy" spc="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Corbel"/>
                <a:cs typeface="Corbel"/>
              </a:rPr>
              <a:t> </a:t>
            </a:r>
            <a:r>
              <a:rPr sz="4000" b="1" u="heavy" spc="-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Corbel"/>
                <a:cs typeface="Corbel"/>
              </a:rPr>
              <a:t>non</a:t>
            </a:r>
            <a:r>
              <a:rPr sz="4000" b="1" u="heavy" spc="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Corbel"/>
                <a:cs typeface="Corbel"/>
              </a:rPr>
              <a:t> </a:t>
            </a:r>
            <a:r>
              <a:rPr sz="4000" b="1" u="heavy" spc="-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Corbel"/>
                <a:cs typeface="Corbel"/>
              </a:rPr>
              <a:t>enterici</a:t>
            </a:r>
            <a:endParaRPr sz="4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2" y="214375"/>
            <a:ext cx="3676650" cy="63737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CARATTERISTICHE: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67175" y="736472"/>
            <a:ext cx="468693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17780">
              <a:lnSpc>
                <a:spcPct val="100000"/>
              </a:lnSpc>
              <a:spcBef>
                <a:spcPts val="100"/>
              </a:spcBef>
              <a:buSzPct val="95833"/>
              <a:buFont typeface="Wingdings"/>
              <a:buChar char=""/>
              <a:tabLst>
                <a:tab pos="268605" algn="l"/>
              </a:tabLst>
            </a:pP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-15" dirty="0">
                <a:latin typeface="Calibri"/>
                <a:cs typeface="Calibri"/>
              </a:rPr>
              <a:t>differenza </a:t>
            </a:r>
            <a:r>
              <a:rPr sz="2400" b="1" dirty="0">
                <a:latin typeface="Calibri"/>
                <a:cs typeface="Calibri"/>
              </a:rPr>
              <a:t>degli </a:t>
            </a:r>
            <a:r>
              <a:rPr sz="2400" b="1" spc="-15" dirty="0">
                <a:latin typeface="Calibri"/>
                <a:cs typeface="Calibri"/>
              </a:rPr>
              <a:t>enterobatteri 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(anaerobi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facoltativi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o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microaerofili), </a:t>
            </a:r>
            <a:r>
              <a:rPr sz="2400" b="1" spc="-5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sviluppano</a:t>
            </a:r>
            <a:r>
              <a:rPr sz="2400" b="1" dirty="0">
                <a:latin typeface="Calibri"/>
                <a:cs typeface="Calibri"/>
              </a:rPr>
              <a:t> in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presenza</a:t>
            </a:r>
            <a:r>
              <a:rPr sz="2400" b="1" dirty="0">
                <a:latin typeface="Calibri"/>
                <a:cs typeface="Calibri"/>
              </a:rPr>
              <a:t> di </a:t>
            </a:r>
            <a:r>
              <a:rPr sz="2400" b="1" spc="-20" dirty="0">
                <a:solidFill>
                  <a:srgbClr val="FF0000"/>
                </a:solidFill>
                <a:latin typeface="Calibri"/>
                <a:cs typeface="Calibri"/>
              </a:rPr>
              <a:t>elevata 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tensione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b="1" baseline="-20833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endParaRPr sz="2400" baseline="-20833"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47091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Distinti</a:t>
            </a:r>
            <a:r>
              <a:rPr spc="-55" dirty="0"/>
              <a:t> </a:t>
            </a:r>
            <a:r>
              <a:rPr dirty="0"/>
              <a:t>in</a:t>
            </a:r>
            <a:r>
              <a:rPr spc="-15" dirty="0"/>
              <a:t> </a:t>
            </a:r>
            <a:r>
              <a:rPr spc="-5" dirty="0"/>
              <a:t>gruppi:</a:t>
            </a:r>
          </a:p>
          <a:p>
            <a:pPr marL="3458210">
              <a:lnSpc>
                <a:spcPct val="100000"/>
              </a:lnSpc>
              <a:spcBef>
                <a:spcPts val="15"/>
              </a:spcBef>
            </a:pPr>
            <a:endParaRPr sz="1950"/>
          </a:p>
          <a:p>
            <a:pPr marL="3928110" indent="-457200">
              <a:lnSpc>
                <a:spcPct val="100000"/>
              </a:lnSpc>
              <a:buClr>
                <a:srgbClr val="FF0000"/>
              </a:buClr>
              <a:buAutoNum type="arabicPeriod"/>
              <a:tabLst>
                <a:tab pos="3928110" algn="l"/>
                <a:tab pos="3928745" algn="l"/>
              </a:tabLst>
            </a:pPr>
            <a:r>
              <a:rPr spc="-15" dirty="0"/>
              <a:t>Patogeni</a:t>
            </a:r>
            <a:r>
              <a:rPr spc="430" dirty="0"/>
              <a:t> </a:t>
            </a:r>
            <a:r>
              <a:rPr spc="-5" dirty="0"/>
              <a:t>umani</a:t>
            </a:r>
            <a:r>
              <a:rPr spc="-40" dirty="0"/>
              <a:t> </a:t>
            </a:r>
            <a:r>
              <a:rPr dirty="0"/>
              <a:t>delle</a:t>
            </a:r>
            <a:r>
              <a:rPr spc="5" dirty="0"/>
              <a:t> </a:t>
            </a:r>
            <a:r>
              <a:rPr spc="-5" dirty="0">
                <a:solidFill>
                  <a:srgbClr val="FF0000"/>
                </a:solidFill>
              </a:rPr>
              <a:t>vie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respiratorie</a:t>
            </a:r>
          </a:p>
          <a:p>
            <a:pPr marL="3928110">
              <a:lnSpc>
                <a:spcPct val="100000"/>
              </a:lnSpc>
              <a:spcBef>
                <a:spcPts val="5"/>
              </a:spcBef>
            </a:pP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Haemophilus</a:t>
            </a:r>
            <a:r>
              <a:rPr spc="-5" dirty="0"/>
              <a:t>,</a:t>
            </a:r>
            <a:r>
              <a:rPr spc="-60" dirty="0"/>
              <a:t> </a:t>
            </a:r>
            <a:r>
              <a:rPr i="1" spc="-5" dirty="0">
                <a:latin typeface="Calibri"/>
                <a:cs typeface="Calibri"/>
              </a:rPr>
              <a:t>Bordetella</a:t>
            </a:r>
            <a:r>
              <a:rPr spc="-5" dirty="0"/>
              <a:t>)</a:t>
            </a:r>
          </a:p>
          <a:p>
            <a:pPr marL="3458210">
              <a:lnSpc>
                <a:spcPct val="100000"/>
              </a:lnSpc>
              <a:spcBef>
                <a:spcPts val="20"/>
              </a:spcBef>
            </a:pPr>
            <a:endParaRPr sz="1950"/>
          </a:p>
          <a:p>
            <a:pPr marL="3928110" indent="-45720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3928110" algn="l"/>
                <a:tab pos="3928745" algn="l"/>
              </a:tabLst>
            </a:pPr>
            <a:r>
              <a:rPr spc="-15" dirty="0"/>
              <a:t>Patogeni</a:t>
            </a:r>
            <a:r>
              <a:rPr spc="-40" dirty="0"/>
              <a:t> </a:t>
            </a:r>
            <a:r>
              <a:rPr dirty="0">
                <a:solidFill>
                  <a:srgbClr val="FF0000"/>
                </a:solidFill>
              </a:rPr>
              <a:t>opportunisti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Pseudomonas</a:t>
            </a:r>
            <a:r>
              <a:rPr spc="-5" dirty="0"/>
              <a:t>)</a:t>
            </a:r>
          </a:p>
          <a:p>
            <a:pPr marL="3458210">
              <a:lnSpc>
                <a:spcPct val="100000"/>
              </a:lnSpc>
              <a:spcBef>
                <a:spcPts val="20"/>
              </a:spcBef>
              <a:buClr>
                <a:srgbClr val="FF0000"/>
              </a:buClr>
              <a:buFont typeface="Calibri"/>
              <a:buAutoNum type="arabicPeriod" startAt="2"/>
            </a:pPr>
            <a:endParaRPr sz="1950"/>
          </a:p>
          <a:p>
            <a:pPr marL="3928110" indent="-457200">
              <a:lnSpc>
                <a:spcPct val="100000"/>
              </a:lnSpc>
              <a:buClr>
                <a:srgbClr val="FF0000"/>
              </a:buClr>
              <a:buAutoNum type="arabicPeriod" startAt="2"/>
              <a:tabLst>
                <a:tab pos="3928110" algn="l"/>
                <a:tab pos="3928745" algn="l"/>
              </a:tabLst>
            </a:pPr>
            <a:r>
              <a:rPr spc="-15" dirty="0"/>
              <a:t>Patogeni</a:t>
            </a:r>
            <a:r>
              <a:rPr spc="-35" dirty="0"/>
              <a:t> </a:t>
            </a:r>
            <a:r>
              <a:rPr dirty="0"/>
              <a:t>degli</a:t>
            </a:r>
            <a:r>
              <a:rPr spc="-20" dirty="0"/>
              <a:t> </a:t>
            </a:r>
            <a:r>
              <a:rPr dirty="0">
                <a:solidFill>
                  <a:srgbClr val="FF0000"/>
                </a:solidFill>
              </a:rPr>
              <a:t>animali</a:t>
            </a:r>
            <a:r>
              <a:rPr spc="-35" dirty="0">
                <a:solidFill>
                  <a:srgbClr val="FF0000"/>
                </a:solidFill>
              </a:rPr>
              <a:t> </a:t>
            </a:r>
            <a:r>
              <a:rPr spc="-5" dirty="0"/>
              <a:t>(</a:t>
            </a:r>
            <a:r>
              <a:rPr i="1" spc="-5" dirty="0">
                <a:latin typeface="Calibri"/>
                <a:cs typeface="Calibri"/>
              </a:rPr>
              <a:t>Brucella</a:t>
            </a:r>
            <a:r>
              <a:rPr spc="-5" dirty="0"/>
              <a:t>,</a:t>
            </a:r>
          </a:p>
          <a:p>
            <a:pPr marL="3928110">
              <a:lnSpc>
                <a:spcPct val="100000"/>
              </a:lnSpc>
            </a:pPr>
            <a:r>
              <a:rPr i="1" spc="-5" dirty="0">
                <a:latin typeface="Calibri"/>
                <a:cs typeface="Calibri"/>
              </a:rPr>
              <a:t>Francisella</a:t>
            </a:r>
            <a:r>
              <a:rPr spc="-5" dirty="0"/>
              <a:t>,</a:t>
            </a:r>
            <a:r>
              <a:rPr spc="-80" dirty="0"/>
              <a:t> </a:t>
            </a:r>
            <a:r>
              <a:rPr i="1" spc="-10" dirty="0">
                <a:latin typeface="Calibri"/>
                <a:cs typeface="Calibri"/>
              </a:rPr>
              <a:t>Pasteurella</a:t>
            </a:r>
            <a:r>
              <a:rPr spc="-10" dirty="0"/>
              <a:t>)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8654" y="1772920"/>
            <a:ext cx="2976353" cy="243987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12191" y="916686"/>
            <a:ext cx="7977505" cy="27806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Bacilli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Gram-,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pleomorfi</a:t>
            </a:r>
            <a:r>
              <a:rPr sz="2000" b="1" dirty="0">
                <a:latin typeface="Calibri"/>
                <a:cs typeface="Calibri"/>
              </a:rPr>
              <a:t>, a </a:t>
            </a:r>
            <a:r>
              <a:rPr sz="2000" b="1" spc="-10" dirty="0">
                <a:latin typeface="Calibri"/>
                <a:cs typeface="Calibri"/>
              </a:rPr>
              <a:t>volte </a:t>
            </a:r>
            <a:r>
              <a:rPr sz="2000" b="1" spc="-5" dirty="0">
                <a:latin typeface="Calibri"/>
                <a:cs typeface="Calibri"/>
              </a:rPr>
              <a:t>capsulati, parassiti </a:t>
            </a:r>
            <a:r>
              <a:rPr sz="2000" b="1" spc="-10" dirty="0">
                <a:latin typeface="Calibri"/>
                <a:cs typeface="Calibri"/>
              </a:rPr>
              <a:t>obbligati </a:t>
            </a:r>
            <a:r>
              <a:rPr sz="2000" b="1" spc="-5" dirty="0">
                <a:latin typeface="Calibri"/>
                <a:cs typeface="Calibri"/>
              </a:rPr>
              <a:t>dell’uomo. 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Componente </a:t>
            </a:r>
            <a:r>
              <a:rPr sz="2000" b="1" dirty="0">
                <a:latin typeface="Calibri"/>
                <a:cs typeface="Calibri"/>
              </a:rPr>
              <a:t>normale della 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flora respiratoria </a:t>
            </a:r>
            <a:r>
              <a:rPr sz="2000" b="1" dirty="0">
                <a:latin typeface="Calibri"/>
                <a:cs typeface="Calibri"/>
              </a:rPr>
              <a:t>umana, può </a:t>
            </a:r>
            <a:r>
              <a:rPr sz="2000" b="1" spc="-10" dirty="0">
                <a:latin typeface="Calibri"/>
                <a:cs typeface="Calibri"/>
              </a:rPr>
              <a:t>colonizzare </a:t>
            </a:r>
            <a:r>
              <a:rPr sz="2000" b="1" dirty="0">
                <a:latin typeface="Calibri"/>
                <a:cs typeface="Calibri"/>
              </a:rPr>
              <a:t>anche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congiuntiva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tratto</a:t>
            </a:r>
            <a:r>
              <a:rPr sz="2000" b="1" spc="-10" dirty="0">
                <a:latin typeface="Calibri"/>
                <a:cs typeface="Calibri"/>
              </a:rPr>
              <a:t> genitale.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12700" marR="282702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Fattori </a:t>
            </a:r>
            <a:r>
              <a:rPr sz="2000" b="1" spc="-5" dirty="0">
                <a:latin typeface="Calibri"/>
                <a:cs typeface="Calibri"/>
              </a:rPr>
              <a:t>virulenza: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capsula </a:t>
            </a:r>
            <a:r>
              <a:rPr sz="2000" b="1" spc="-10" dirty="0">
                <a:latin typeface="Calibri"/>
                <a:cs typeface="Calibri"/>
              </a:rPr>
              <a:t>(attività antifagocitica),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IgA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proteasi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(colonizzazione mucose).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36195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Trasmesso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per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aereosol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respiratorio</a:t>
            </a:r>
            <a:r>
              <a:rPr sz="2000" b="1" spc="-10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38135" y="242697"/>
            <a:ext cx="155892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N.B.</a:t>
            </a:r>
            <a:r>
              <a:rPr sz="1600" spc="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Non</a:t>
            </a:r>
            <a:r>
              <a:rPr sz="1600" b="1" i="1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causa </a:t>
            </a:r>
            <a:r>
              <a:rPr sz="1600" b="1" i="1" spc="-4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i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"/>
                <a:cs typeface="Arial"/>
              </a:rPr>
              <a:t>l’influenza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011" y="0"/>
            <a:ext cx="7531734" cy="779780"/>
            <a:chOff x="96011" y="0"/>
            <a:chExt cx="7531734" cy="779780"/>
          </a:xfrm>
        </p:grpSpPr>
        <p:sp>
          <p:nvSpPr>
            <p:cNvPr id="6" name="object 6"/>
            <p:cNvSpPr/>
            <p:nvPr/>
          </p:nvSpPr>
          <p:spPr>
            <a:xfrm>
              <a:off x="319087" y="71501"/>
              <a:ext cx="7099300" cy="708025"/>
            </a:xfrm>
            <a:custGeom>
              <a:avLst/>
              <a:gdLst/>
              <a:ahLst/>
              <a:cxnLst/>
              <a:rect l="l" t="t" r="r" b="b"/>
              <a:pathLst>
                <a:path w="7099300" h="708025">
                  <a:moveTo>
                    <a:pt x="7099300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7099300" y="708025"/>
                  </a:lnTo>
                  <a:lnTo>
                    <a:pt x="7099300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011" y="0"/>
              <a:ext cx="7531608" cy="77571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917445" y="4221035"/>
            <a:ext cx="7128129" cy="2279777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64226" y="260350"/>
            <a:ext cx="3097149" cy="623887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02742" y="850138"/>
            <a:ext cx="3290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solidFill>
                  <a:srgbClr val="FF0000"/>
                </a:solidFill>
              </a:rPr>
              <a:t>Due</a:t>
            </a:r>
            <a:r>
              <a:rPr spc="-4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categorie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</a:t>
            </a:r>
            <a:r>
              <a:rPr spc="-30" dirty="0">
                <a:solidFill>
                  <a:srgbClr val="FF0000"/>
                </a:solidFill>
              </a:rPr>
              <a:t> </a:t>
            </a:r>
            <a:r>
              <a:rPr spc="-10" dirty="0">
                <a:solidFill>
                  <a:srgbClr val="FF0000"/>
                </a:solidFill>
              </a:rPr>
              <a:t>malattie: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02742" y="1581658"/>
            <a:ext cx="37014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5080" indent="-45720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Dovute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diffusione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siti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contigui</a:t>
            </a:r>
            <a:r>
              <a:rPr sz="2400" b="1" spc="-10" dirty="0">
                <a:latin typeface="Calibri"/>
                <a:cs typeface="Calibri"/>
              </a:rPr>
              <a:t>: otite, sinusite, </a:t>
            </a:r>
            <a:r>
              <a:rPr sz="2400" b="1" spc="-5" dirty="0">
                <a:latin typeface="Calibri"/>
                <a:cs typeface="Calibri"/>
              </a:rPr>
              <a:t> broncopolmonite.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AutoNum type="arabicPeriod"/>
            </a:pPr>
            <a:endParaRPr sz="2350">
              <a:latin typeface="Calibri"/>
              <a:cs typeface="Calibri"/>
            </a:endParaRPr>
          </a:p>
          <a:p>
            <a:pPr marL="469900" marR="20320" indent="-457200" algn="just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69900" algn="l"/>
              </a:tabLst>
            </a:pPr>
            <a:r>
              <a:rPr sz="2400" b="1" spc="-10" dirty="0">
                <a:latin typeface="Calibri"/>
                <a:cs typeface="Calibri"/>
              </a:rPr>
              <a:t>Dovuta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disseminazione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ematica </a:t>
            </a:r>
            <a:r>
              <a:rPr sz="2400" b="1" spc="-5" dirty="0">
                <a:latin typeface="Calibri"/>
                <a:cs typeface="Calibri"/>
              </a:rPr>
              <a:t>(Hib): </a:t>
            </a:r>
            <a:r>
              <a:rPr sz="2400" b="1" spc="-10" dirty="0">
                <a:latin typeface="Calibri"/>
                <a:cs typeface="Calibri"/>
              </a:rPr>
              <a:t>meningite,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artrite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settica,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cellulite.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3076" y="3357562"/>
            <a:ext cx="3714750" cy="32131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4065" y="202184"/>
            <a:ext cx="68008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00"/>
                </a:solidFill>
              </a:rPr>
              <a:t>E’ </a:t>
            </a:r>
            <a:r>
              <a:rPr spc="-25" dirty="0">
                <a:solidFill>
                  <a:srgbClr val="000000"/>
                </a:solidFill>
              </a:rPr>
              <a:t>stato </a:t>
            </a:r>
            <a:r>
              <a:rPr dirty="0">
                <a:solidFill>
                  <a:srgbClr val="000000"/>
                </a:solidFill>
              </a:rPr>
              <a:t>la </a:t>
            </a:r>
            <a:r>
              <a:rPr spc="-5" dirty="0">
                <a:solidFill>
                  <a:srgbClr val="000000"/>
                </a:solidFill>
              </a:rPr>
              <a:t>causa più comune </a:t>
            </a:r>
            <a:r>
              <a:rPr dirty="0">
                <a:solidFill>
                  <a:srgbClr val="000000"/>
                </a:solidFill>
              </a:rPr>
              <a:t>di </a:t>
            </a:r>
            <a:r>
              <a:rPr spc="-5" dirty="0">
                <a:solidFill>
                  <a:srgbClr val="FF0000"/>
                </a:solidFill>
              </a:rPr>
              <a:t>meningiti pediatriche</a:t>
            </a:r>
            <a:r>
              <a:rPr spc="-5" dirty="0">
                <a:solidFill>
                  <a:srgbClr val="000000"/>
                </a:solidFill>
              </a:rPr>
              <a:t>, </a:t>
            </a:r>
            <a:r>
              <a:rPr spc="-5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indistinguibili</a:t>
            </a:r>
            <a:r>
              <a:rPr dirty="0">
                <a:solidFill>
                  <a:srgbClr val="000000"/>
                </a:solidFill>
              </a:rPr>
              <a:t> da</a:t>
            </a:r>
            <a:r>
              <a:rPr spc="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altre</a:t>
            </a:r>
            <a:r>
              <a:rPr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meningiti </a:t>
            </a:r>
            <a:r>
              <a:rPr spc="-15" dirty="0">
                <a:solidFill>
                  <a:srgbClr val="000000"/>
                </a:solidFill>
              </a:rPr>
              <a:t>batteriche</a:t>
            </a:r>
            <a:r>
              <a:rPr spc="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purulente.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4065" y="1299717"/>
            <a:ext cx="7992109" cy="4303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disponibilità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di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un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VACCINO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ha </a:t>
            </a:r>
            <a:r>
              <a:rPr sz="2400" b="1" spc="-10" dirty="0">
                <a:latin typeface="Calibri"/>
                <a:cs typeface="Calibri"/>
              </a:rPr>
              <a:t>cambiato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la </a:t>
            </a:r>
            <a:r>
              <a:rPr sz="2400" b="1" spc="-5" dirty="0">
                <a:latin typeface="Calibri"/>
                <a:cs typeface="Calibri"/>
              </a:rPr>
              <a:t>situazione</a:t>
            </a:r>
            <a:r>
              <a:rPr sz="2400" b="1" dirty="0">
                <a:latin typeface="Calibri"/>
                <a:cs typeface="Calibri"/>
              </a:rPr>
              <a:t> (ma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NON nei </a:t>
            </a:r>
            <a:r>
              <a:rPr sz="2400" b="1" spc="-15" dirty="0">
                <a:latin typeface="Calibri"/>
                <a:cs typeface="Calibri"/>
              </a:rPr>
              <a:t>Paesi </a:t>
            </a:r>
            <a:r>
              <a:rPr sz="2400" b="1" dirty="0">
                <a:latin typeface="Calibri"/>
                <a:cs typeface="Calibri"/>
              </a:rPr>
              <a:t>in </a:t>
            </a:r>
            <a:r>
              <a:rPr sz="2400" b="1" spc="-5" dirty="0">
                <a:latin typeface="Calibri"/>
                <a:cs typeface="Calibri"/>
              </a:rPr>
              <a:t>via </a:t>
            </a:r>
            <a:r>
              <a:rPr sz="2400" b="1" dirty="0">
                <a:latin typeface="Calibri"/>
                <a:cs typeface="Calibri"/>
              </a:rPr>
              <a:t>di </a:t>
            </a:r>
            <a:r>
              <a:rPr sz="2400" b="1" spc="-10" dirty="0">
                <a:latin typeface="Calibri"/>
                <a:cs typeface="Calibri"/>
              </a:rPr>
              <a:t>sviluppo): vaccino </a:t>
            </a:r>
            <a:r>
              <a:rPr sz="2400" b="1" dirty="0">
                <a:latin typeface="Calibri"/>
                <a:cs typeface="Calibri"/>
              </a:rPr>
              <a:t>è </a:t>
            </a:r>
            <a:r>
              <a:rPr sz="2400" b="1" spc="-10" dirty="0">
                <a:latin typeface="Calibri"/>
                <a:cs typeface="Calibri"/>
              </a:rPr>
              <a:t>allestito </a:t>
            </a:r>
            <a:r>
              <a:rPr sz="2400" b="1" spc="-5" dirty="0">
                <a:latin typeface="Calibri"/>
                <a:cs typeface="Calibri"/>
              </a:rPr>
              <a:t>con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PRP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(poliribitol-fosfato,</a:t>
            </a:r>
            <a:r>
              <a:rPr sz="2400" b="1" spc="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polisaccaride</a:t>
            </a:r>
            <a:r>
              <a:rPr sz="2400" b="1" spc="-10" dirty="0">
                <a:latin typeface="Calibri"/>
                <a:cs typeface="Calibri"/>
              </a:rPr>
              <a:t> fondamentale</a:t>
            </a:r>
            <a:r>
              <a:rPr sz="2400" b="1" spc="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della</a:t>
            </a:r>
            <a:r>
              <a:rPr sz="2400" b="1" spc="25" dirty="0"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CAPSULA</a:t>
            </a:r>
            <a:r>
              <a:rPr sz="2400" b="1" spc="-5" dirty="0">
                <a:latin typeface="Calibri"/>
                <a:cs typeface="Calibri"/>
              </a:rPr>
              <a:t>)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purificato,</a:t>
            </a:r>
            <a:r>
              <a:rPr sz="2400" b="1" spc="-10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coniugato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ad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un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vettore</a:t>
            </a:r>
            <a:r>
              <a:rPr sz="2400" b="1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proteico,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anch’esso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usato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scopo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vaccinale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(anatossina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15" dirty="0">
                <a:latin typeface="Calibri"/>
                <a:cs typeface="Calibri"/>
              </a:rPr>
              <a:t>tetanica</a:t>
            </a:r>
            <a:r>
              <a:rPr sz="2400" b="1" dirty="0">
                <a:latin typeface="Calibri"/>
                <a:cs typeface="Calibri"/>
              </a:rPr>
              <a:t> e</a:t>
            </a:r>
            <a:r>
              <a:rPr sz="2400" b="1" spc="-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difterica).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6061710" marR="5080">
              <a:lnSpc>
                <a:spcPct val="100000"/>
              </a:lnSpc>
              <a:spcBef>
                <a:spcPts val="1940"/>
              </a:spcBef>
            </a:pPr>
            <a:r>
              <a:rPr sz="2000" b="1" spc="-10" dirty="0">
                <a:latin typeface="Calibri"/>
                <a:cs typeface="Calibri"/>
              </a:rPr>
              <a:t>Somministrato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nella</a:t>
            </a:r>
            <a:r>
              <a:rPr sz="2000" b="1" spc="-7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vaccinazione </a:t>
            </a:r>
            <a:r>
              <a:rPr sz="2000" b="1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esavalente</a:t>
            </a:r>
            <a:r>
              <a:rPr sz="2000" b="1" spc="-10" dirty="0"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6061710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difto-tetanica,</a:t>
            </a:r>
            <a:endParaRPr sz="2000">
              <a:latin typeface="Calibri"/>
              <a:cs typeface="Calibri"/>
            </a:endParaRPr>
          </a:p>
          <a:p>
            <a:pPr marL="606171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pertosse,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polio,</a:t>
            </a:r>
            <a:endParaRPr sz="2000">
              <a:latin typeface="Calibri"/>
              <a:cs typeface="Calibri"/>
            </a:endParaRPr>
          </a:p>
          <a:p>
            <a:pPr marL="6061710">
              <a:lnSpc>
                <a:spcPct val="100000"/>
              </a:lnSpc>
              <a:spcBef>
                <a:spcPts val="15"/>
              </a:spcBef>
            </a:pPr>
            <a:r>
              <a:rPr sz="2000" b="1" spc="-10" dirty="0">
                <a:latin typeface="Calibri"/>
                <a:cs typeface="Calibri"/>
              </a:rPr>
              <a:t>epatite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B,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Hib.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100" y="1636776"/>
            <a:ext cx="7629525" cy="507834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5965" y="302132"/>
            <a:ext cx="7974965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DIAGNOSI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b="1" spc="-10" dirty="0">
                <a:latin typeface="Calibri"/>
                <a:cs typeface="Calibri"/>
              </a:rPr>
              <a:t>coltura </a:t>
            </a:r>
            <a:r>
              <a:rPr sz="2000" b="1" dirty="0">
                <a:latin typeface="Calibri"/>
                <a:cs typeface="Calibri"/>
              </a:rPr>
              <a:t>da campioni di </a:t>
            </a:r>
            <a:r>
              <a:rPr sz="2000" b="1" spc="-5" dirty="0">
                <a:latin typeface="Calibri"/>
                <a:cs typeface="Calibri"/>
              </a:rPr>
              <a:t>CSF </a:t>
            </a:r>
            <a:r>
              <a:rPr sz="2000" b="1" dirty="0">
                <a:latin typeface="Calibri"/>
                <a:cs typeface="Calibri"/>
              </a:rPr>
              <a:t>su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agar cioccolato</a:t>
            </a:r>
            <a:r>
              <a:rPr sz="2000" b="1" spc="-10" dirty="0">
                <a:latin typeface="Calibri"/>
                <a:cs typeface="Calibri"/>
              </a:rPr>
              <a:t>, </a:t>
            </a:r>
            <a:r>
              <a:rPr sz="2000" b="1" spc="-5" dirty="0">
                <a:latin typeface="Calibri"/>
                <a:cs typeface="Calibri"/>
              </a:rPr>
              <a:t>con dimostrazione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capsula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(Quellung,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IFA).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TRATTAMENTO</a:t>
            </a:r>
            <a:r>
              <a:rPr sz="2000" b="1" spc="-30" dirty="0">
                <a:latin typeface="Calibri"/>
                <a:cs typeface="Calibri"/>
              </a:rPr>
              <a:t>: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vedi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sotto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(β-lattamasi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Hib).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Vaccino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PRP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coniugato.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8625" y="260692"/>
            <a:ext cx="4572000" cy="5940425"/>
          </a:xfrm>
          <a:custGeom>
            <a:avLst/>
            <a:gdLst/>
            <a:ahLst/>
            <a:cxnLst/>
            <a:rect l="l" t="t" r="r" b="b"/>
            <a:pathLst>
              <a:path w="4572000" h="5940425">
                <a:moveTo>
                  <a:pt x="4572000" y="0"/>
                </a:moveTo>
                <a:lnTo>
                  <a:pt x="0" y="0"/>
                </a:lnTo>
                <a:lnTo>
                  <a:pt x="0" y="5940044"/>
                </a:lnTo>
                <a:lnTo>
                  <a:pt x="4572000" y="5940044"/>
                </a:lnTo>
                <a:lnTo>
                  <a:pt x="457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2400" y="276809"/>
            <a:ext cx="4669383" cy="58191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762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EPIDEMIOLOGIA</a:t>
            </a:r>
            <a:r>
              <a:rPr sz="2000" b="1" spc="-5" dirty="0">
                <a:latin typeface="Calibri"/>
                <a:cs typeface="Calibri"/>
              </a:rPr>
              <a:t>. </a:t>
            </a:r>
            <a:r>
              <a:rPr sz="2000" b="1" spc="-15" dirty="0">
                <a:latin typeface="Calibri"/>
                <a:cs typeface="Calibri"/>
              </a:rPr>
              <a:t>Batteri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ubiquitari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(acqua,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suolo,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vegetazione)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fanno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parte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normale</a:t>
            </a:r>
            <a:r>
              <a:rPr sz="2000" b="1" spc="-15" dirty="0">
                <a:solidFill>
                  <a:srgbClr val="00AF50"/>
                </a:solidFill>
                <a:latin typeface="Calibri"/>
                <a:cs typeface="Calibri"/>
              </a:rPr>
              <a:t> flora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microbica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dell’uomo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degli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animali.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IMPORTANZA</a:t>
            </a:r>
            <a:r>
              <a:rPr sz="2000" b="1" spc="-6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CLINICA</a:t>
            </a:r>
            <a:r>
              <a:rPr sz="2000" b="1" dirty="0">
                <a:latin typeface="Calibri"/>
                <a:cs typeface="Calibri"/>
              </a:rPr>
              <a:t>.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Causano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30%</a:t>
            </a:r>
            <a:r>
              <a:rPr sz="2000" b="1" spc="-3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di </a:t>
            </a:r>
            <a:r>
              <a:rPr sz="2000" b="1" spc="-44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tutte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le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setticemie,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il 70% di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tutte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le </a:t>
            </a:r>
            <a:r>
              <a:rPr sz="2000" b="1" spc="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infezioni </a:t>
            </a:r>
            <a:r>
              <a:rPr sz="2000" b="1" dirty="0">
                <a:solidFill>
                  <a:srgbClr val="00AF50"/>
                </a:solidFill>
                <a:latin typeface="Calibri"/>
                <a:cs typeface="Calibri"/>
              </a:rPr>
              <a:t>urinarie,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molte infezioni </a:t>
            </a:r>
            <a:r>
              <a:rPr sz="2000" b="1" spc="-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AF50"/>
                </a:solidFill>
                <a:latin typeface="Calibri"/>
                <a:cs typeface="Calibri"/>
              </a:rPr>
              <a:t>gastrointestinali.</a:t>
            </a:r>
            <a:endParaRPr sz="2000" dirty="0">
              <a:latin typeface="Calibri"/>
              <a:cs typeface="Calibri"/>
            </a:endParaRPr>
          </a:p>
          <a:p>
            <a:pPr marL="12700" marR="825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Alcune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specie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(Salmonella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typhi,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Yersinia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pestis, Shigella) </a:t>
            </a:r>
            <a:r>
              <a:rPr sz="2000" b="1" dirty="0">
                <a:latin typeface="Calibri"/>
                <a:cs typeface="Calibri"/>
              </a:rPr>
              <a:t>sono </a:t>
            </a:r>
            <a:r>
              <a:rPr sz="2000" b="1" spc="-5" dirty="0">
                <a:latin typeface="Calibri"/>
                <a:cs typeface="Calibri"/>
              </a:rPr>
              <a:t>sempre associate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malattia, altre </a:t>
            </a:r>
            <a:r>
              <a:rPr sz="2000" b="1" dirty="0">
                <a:latin typeface="Calibri"/>
                <a:cs typeface="Calibri"/>
              </a:rPr>
              <a:t>(Escherichia </a:t>
            </a:r>
            <a:r>
              <a:rPr sz="2000" b="1" spc="-5" dirty="0">
                <a:latin typeface="Calibri"/>
                <a:cs typeface="Calibri"/>
              </a:rPr>
              <a:t>coli, </a:t>
            </a:r>
            <a:r>
              <a:rPr sz="2000" b="1" spc="-10" dirty="0">
                <a:latin typeface="Calibri"/>
                <a:cs typeface="Calibri"/>
              </a:rPr>
              <a:t>Proteus </a:t>
            </a:r>
            <a:r>
              <a:rPr sz="2000" b="1" spc="-5" dirty="0">
                <a:latin typeface="Calibri"/>
                <a:cs typeface="Calibri"/>
              </a:rPr>
              <a:t> mirabilis, Klebsiella </a:t>
            </a:r>
            <a:r>
              <a:rPr sz="2000" b="1" dirty="0">
                <a:latin typeface="Calibri"/>
                <a:cs typeface="Calibri"/>
              </a:rPr>
              <a:t>pneumoniae)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causano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infezioni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opportunistiche.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CLASSIFICAZIONE.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In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base a: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1)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STRUTTURA</a:t>
            </a:r>
            <a:r>
              <a:rPr sz="2000" b="1" spc="-6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ANTIGENICA,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2)</a:t>
            </a:r>
            <a:r>
              <a:rPr sz="2000" b="1" spc="-10" dirty="0">
                <a:latin typeface="Calibri"/>
                <a:cs typeface="Calibri"/>
              </a:rPr>
              <a:t> proprietà</a:t>
            </a:r>
            <a:endParaRPr sz="2000" dirty="0">
              <a:latin typeface="Calibri"/>
              <a:cs typeface="Calibri"/>
            </a:endParaRPr>
          </a:p>
          <a:p>
            <a:pPr marL="12700" marR="522605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biochimiche,</a:t>
            </a:r>
            <a:r>
              <a:rPr sz="2000" b="1" spc="-6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3)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omologia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degli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acidi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nucleici.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04485" y="260578"/>
            <a:ext cx="3974465" cy="6091555"/>
            <a:chOff x="4904485" y="260578"/>
            <a:chExt cx="3974465" cy="609155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43499" y="260578"/>
              <a:ext cx="3735324" cy="60913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2044" y="2204846"/>
              <a:ext cx="288290" cy="288290"/>
            </a:xfrm>
            <a:custGeom>
              <a:avLst/>
              <a:gdLst/>
              <a:ahLst/>
              <a:cxnLst/>
              <a:rect l="l" t="t" r="r" b="b"/>
              <a:pathLst>
                <a:path w="288289" h="288289">
                  <a:moveTo>
                    <a:pt x="144017" y="0"/>
                  </a:moveTo>
                  <a:lnTo>
                    <a:pt x="144017" y="72008"/>
                  </a:lnTo>
                  <a:lnTo>
                    <a:pt x="0" y="72008"/>
                  </a:lnTo>
                  <a:lnTo>
                    <a:pt x="0" y="216026"/>
                  </a:lnTo>
                  <a:lnTo>
                    <a:pt x="144017" y="216026"/>
                  </a:lnTo>
                  <a:lnTo>
                    <a:pt x="144017" y="288036"/>
                  </a:lnTo>
                  <a:lnTo>
                    <a:pt x="288035" y="144017"/>
                  </a:lnTo>
                  <a:lnTo>
                    <a:pt x="144017" y="0"/>
                  </a:lnTo>
                  <a:close/>
                </a:path>
              </a:pathLst>
            </a:custGeom>
            <a:solidFill>
              <a:srgbClr val="2CA1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04485" y="2138425"/>
              <a:ext cx="354965" cy="421005"/>
            </a:xfrm>
            <a:custGeom>
              <a:avLst/>
              <a:gdLst/>
              <a:ahLst/>
              <a:cxnLst/>
              <a:rect l="l" t="t" r="r" b="b"/>
              <a:pathLst>
                <a:path w="354964" h="421005">
                  <a:moveTo>
                    <a:pt x="144017" y="0"/>
                  </a:moveTo>
                  <a:lnTo>
                    <a:pt x="144017" y="110998"/>
                  </a:lnTo>
                  <a:lnTo>
                    <a:pt x="0" y="110998"/>
                  </a:lnTo>
                  <a:lnTo>
                    <a:pt x="0" y="310007"/>
                  </a:lnTo>
                  <a:lnTo>
                    <a:pt x="144017" y="310007"/>
                  </a:lnTo>
                  <a:lnTo>
                    <a:pt x="144017" y="420877"/>
                  </a:lnTo>
                  <a:lnTo>
                    <a:pt x="223646" y="341249"/>
                  </a:lnTo>
                  <a:lnTo>
                    <a:pt x="177037" y="341249"/>
                  </a:lnTo>
                  <a:lnTo>
                    <a:pt x="177037" y="276987"/>
                  </a:lnTo>
                  <a:lnTo>
                    <a:pt x="33019" y="276987"/>
                  </a:lnTo>
                  <a:lnTo>
                    <a:pt x="33019" y="143890"/>
                  </a:lnTo>
                  <a:lnTo>
                    <a:pt x="177037" y="143890"/>
                  </a:lnTo>
                  <a:lnTo>
                    <a:pt x="177037" y="79756"/>
                  </a:lnTo>
                  <a:lnTo>
                    <a:pt x="223774" y="79756"/>
                  </a:lnTo>
                  <a:lnTo>
                    <a:pt x="144017" y="0"/>
                  </a:lnTo>
                  <a:close/>
                </a:path>
                <a:path w="354964" h="421005">
                  <a:moveTo>
                    <a:pt x="223774" y="79756"/>
                  </a:moveTo>
                  <a:lnTo>
                    <a:pt x="177037" y="79756"/>
                  </a:lnTo>
                  <a:lnTo>
                    <a:pt x="307848" y="210438"/>
                  </a:lnTo>
                  <a:lnTo>
                    <a:pt x="177037" y="341249"/>
                  </a:lnTo>
                  <a:lnTo>
                    <a:pt x="223646" y="341249"/>
                  </a:lnTo>
                  <a:lnTo>
                    <a:pt x="354456" y="210438"/>
                  </a:lnTo>
                  <a:lnTo>
                    <a:pt x="223774" y="79756"/>
                  </a:lnTo>
                  <a:close/>
                </a:path>
                <a:path w="354964" h="421005">
                  <a:moveTo>
                    <a:pt x="188087" y="106299"/>
                  </a:moveTo>
                  <a:lnTo>
                    <a:pt x="188087" y="154939"/>
                  </a:lnTo>
                  <a:lnTo>
                    <a:pt x="44068" y="154939"/>
                  </a:lnTo>
                  <a:lnTo>
                    <a:pt x="44068" y="265938"/>
                  </a:lnTo>
                  <a:lnTo>
                    <a:pt x="188087" y="265938"/>
                  </a:lnTo>
                  <a:lnTo>
                    <a:pt x="188087" y="314578"/>
                  </a:lnTo>
                  <a:lnTo>
                    <a:pt x="214629" y="288036"/>
                  </a:lnTo>
                  <a:lnTo>
                    <a:pt x="199009" y="288036"/>
                  </a:lnTo>
                  <a:lnTo>
                    <a:pt x="199009" y="255015"/>
                  </a:lnTo>
                  <a:lnTo>
                    <a:pt x="54990" y="255015"/>
                  </a:lnTo>
                  <a:lnTo>
                    <a:pt x="54990" y="165988"/>
                  </a:lnTo>
                  <a:lnTo>
                    <a:pt x="199009" y="165988"/>
                  </a:lnTo>
                  <a:lnTo>
                    <a:pt x="199009" y="132841"/>
                  </a:lnTo>
                  <a:lnTo>
                    <a:pt x="214629" y="132841"/>
                  </a:lnTo>
                  <a:lnTo>
                    <a:pt x="188087" y="106299"/>
                  </a:lnTo>
                  <a:close/>
                </a:path>
                <a:path w="354964" h="421005">
                  <a:moveTo>
                    <a:pt x="214629" y="132841"/>
                  </a:moveTo>
                  <a:lnTo>
                    <a:pt x="199009" y="132841"/>
                  </a:lnTo>
                  <a:lnTo>
                    <a:pt x="276733" y="210438"/>
                  </a:lnTo>
                  <a:lnTo>
                    <a:pt x="199009" y="288036"/>
                  </a:lnTo>
                  <a:lnTo>
                    <a:pt x="214629" y="288036"/>
                  </a:lnTo>
                  <a:lnTo>
                    <a:pt x="292226" y="210438"/>
                  </a:lnTo>
                  <a:lnTo>
                    <a:pt x="214629" y="132841"/>
                  </a:lnTo>
                  <a:close/>
                </a:path>
              </a:pathLst>
            </a:custGeom>
            <a:solidFill>
              <a:srgbClr val="1E76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90444" y="0"/>
            <a:ext cx="3831590" cy="779780"/>
            <a:chOff x="2790444" y="0"/>
            <a:chExt cx="3831590" cy="779780"/>
          </a:xfrm>
        </p:grpSpPr>
        <p:sp>
          <p:nvSpPr>
            <p:cNvPr id="3" name="object 3"/>
            <p:cNvSpPr/>
            <p:nvPr/>
          </p:nvSpPr>
          <p:spPr>
            <a:xfrm>
              <a:off x="3013075" y="71501"/>
              <a:ext cx="3503929" cy="708025"/>
            </a:xfrm>
            <a:custGeom>
              <a:avLst/>
              <a:gdLst/>
              <a:ahLst/>
              <a:cxnLst/>
              <a:rect l="l" t="t" r="r" b="b"/>
              <a:pathLst>
                <a:path w="3503929" h="708025">
                  <a:moveTo>
                    <a:pt x="3503676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3503676" y="708025"/>
                  </a:lnTo>
                  <a:lnTo>
                    <a:pt x="3503676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90444" y="0"/>
              <a:ext cx="3831335" cy="7757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02742" y="843534"/>
            <a:ext cx="805497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Piccoli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cocco-bacilli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Gram-</a:t>
            </a:r>
            <a:r>
              <a:rPr sz="1800" b="1" spc="-10" dirty="0">
                <a:latin typeface="Calibri"/>
                <a:cs typeface="Calibri"/>
              </a:rPr>
              <a:t>,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Calibri"/>
                <a:cs typeface="Calibri"/>
              </a:rPr>
              <a:t>aerobi</a:t>
            </a:r>
            <a:r>
              <a:rPr sz="18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obbligati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molto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fragili</a:t>
            </a:r>
            <a:r>
              <a:rPr sz="1800" b="1" spc="-5" dirty="0">
                <a:latin typeface="Calibri"/>
                <a:cs typeface="Calibri"/>
              </a:rPr>
              <a:t> fuori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dall’organismo</a:t>
            </a:r>
            <a:r>
              <a:rPr sz="1800" b="1" spc="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umano.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802005">
              <a:lnSpc>
                <a:spcPct val="100000"/>
              </a:lnSpc>
            </a:pPr>
            <a:r>
              <a:rPr sz="1800" b="1" i="1" dirty="0">
                <a:solidFill>
                  <a:srgbClr val="FF0000"/>
                </a:solidFill>
                <a:latin typeface="Calibri"/>
                <a:cs typeface="Calibri"/>
              </a:rPr>
              <a:t>B. pertussis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5" dirty="0">
                <a:latin typeface="Calibri"/>
                <a:cs typeface="Calibri"/>
              </a:rPr>
              <a:t>responsabile </a:t>
            </a:r>
            <a:r>
              <a:rPr sz="1800" b="1" dirty="0">
                <a:latin typeface="Calibri"/>
                <a:cs typeface="Calibri"/>
              </a:rPr>
              <a:t>della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PERTOSSE </a:t>
            </a:r>
            <a:r>
              <a:rPr sz="1800" b="1" spc="-5" dirty="0">
                <a:latin typeface="Calibri"/>
                <a:cs typeface="Calibri"/>
              </a:rPr>
              <a:t>(tosse canina), </a:t>
            </a:r>
            <a:r>
              <a:rPr sz="1800" b="1" dirty="0">
                <a:latin typeface="Calibri"/>
                <a:cs typeface="Calibri"/>
              </a:rPr>
              <a:t>ed è a </a:t>
            </a:r>
            <a:r>
              <a:rPr sz="1800" b="1" spc="-5" dirty="0">
                <a:latin typeface="Calibri"/>
                <a:cs typeface="Calibri"/>
              </a:rPr>
              <a:t>circolazione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esclusivamente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interumana.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Trasmissione</a:t>
            </a:r>
            <a:r>
              <a:rPr sz="1800" b="1" spc="-5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respiratoria.</a:t>
            </a:r>
            <a:endParaRPr sz="1800">
              <a:latin typeface="Calibri"/>
              <a:cs typeface="Calibri"/>
            </a:endParaRPr>
          </a:p>
          <a:p>
            <a:pPr marL="12700" marR="1397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Il </a:t>
            </a:r>
            <a:r>
              <a:rPr sz="1800" b="1" spc="-10" dirty="0">
                <a:latin typeface="Calibri"/>
                <a:cs typeface="Calibri"/>
              </a:rPr>
              <a:t>batterio </a:t>
            </a:r>
            <a:r>
              <a:rPr sz="1800" b="1" dirty="0">
                <a:latin typeface="Calibri"/>
                <a:cs typeface="Calibri"/>
              </a:rPr>
              <a:t>si </a:t>
            </a:r>
            <a:r>
              <a:rPr sz="1800" b="1" spc="-5" dirty="0">
                <a:latin typeface="Calibri"/>
                <a:cs typeface="Calibri"/>
              </a:rPr>
              <a:t>localizza </a:t>
            </a:r>
            <a:r>
              <a:rPr sz="1800" b="1" spc="-15" dirty="0">
                <a:latin typeface="Calibri"/>
                <a:cs typeface="Calibri"/>
              </a:rPr>
              <a:t>sull’epitelio </a:t>
            </a:r>
            <a:r>
              <a:rPr sz="1800" b="1" spc="-10" dirty="0">
                <a:latin typeface="Calibri"/>
                <a:cs typeface="Calibri"/>
              </a:rPr>
              <a:t>ciliato </a:t>
            </a:r>
            <a:r>
              <a:rPr sz="1800" b="1" dirty="0">
                <a:latin typeface="Calibri"/>
                <a:cs typeface="Calibri"/>
              </a:rPr>
              <a:t>delle </a:t>
            </a:r>
            <a:r>
              <a:rPr sz="1800" b="1" spc="-5" dirty="0">
                <a:latin typeface="Calibri"/>
                <a:cs typeface="Calibri"/>
              </a:rPr>
              <a:t>vie </a:t>
            </a:r>
            <a:r>
              <a:rPr sz="1800" b="1" spc="-10" dirty="0">
                <a:latin typeface="Calibri"/>
                <a:cs typeface="Calibri"/>
              </a:rPr>
              <a:t>respiratorie superiori, dove </a:t>
            </a:r>
            <a:r>
              <a:rPr sz="1800" b="1" spc="-5" dirty="0">
                <a:latin typeface="Calibri"/>
                <a:cs typeface="Calibri"/>
              </a:rPr>
              <a:t>produce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molte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tossine </a:t>
            </a:r>
            <a:r>
              <a:rPr sz="1800" b="1" spc="-15" dirty="0">
                <a:latin typeface="Calibri"/>
                <a:cs typeface="Calibri"/>
              </a:rPr>
              <a:t>(fattori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5" dirty="0">
                <a:latin typeface="Calibri"/>
                <a:cs typeface="Calibri"/>
              </a:rPr>
              <a:t>virulenza) </a:t>
            </a:r>
            <a:r>
              <a:rPr sz="1800" b="1" dirty="0">
                <a:latin typeface="Calibri"/>
                <a:cs typeface="Calibri"/>
              </a:rPr>
              <a:t>che </a:t>
            </a:r>
            <a:r>
              <a:rPr sz="1800" b="1" spc="-5" dirty="0">
                <a:latin typeface="Calibri"/>
                <a:cs typeface="Calibri"/>
              </a:rPr>
              <a:t>paralizzano </a:t>
            </a:r>
            <a:r>
              <a:rPr sz="1800" b="1" dirty="0">
                <a:latin typeface="Calibri"/>
                <a:cs typeface="Calibri"/>
              </a:rPr>
              <a:t>le </a:t>
            </a:r>
            <a:r>
              <a:rPr sz="1800" b="1" spc="-5" dirty="0">
                <a:latin typeface="Calibri"/>
                <a:cs typeface="Calibri"/>
              </a:rPr>
              <a:t>ciglia </a:t>
            </a:r>
            <a:r>
              <a:rPr sz="1800" b="1" dirty="0">
                <a:latin typeface="Calibri"/>
                <a:cs typeface="Calibri"/>
              </a:rPr>
              <a:t>e </a:t>
            </a:r>
            <a:r>
              <a:rPr sz="1800" b="1" spc="-10" dirty="0">
                <a:latin typeface="Calibri"/>
                <a:cs typeface="Calibri"/>
              </a:rPr>
              <a:t>provocano morte </a:t>
            </a:r>
            <a:r>
              <a:rPr sz="1800" b="1" dirty="0">
                <a:latin typeface="Calibri"/>
                <a:cs typeface="Calibri"/>
              </a:rPr>
              <a:t>delle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cellule</a:t>
            </a:r>
            <a:r>
              <a:rPr sz="1800" b="1" spc="-6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epiteliali.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3126" y="3071876"/>
            <a:ext cx="6646799" cy="3636899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275" y="3880954"/>
            <a:ext cx="8807450" cy="250037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29590" y="215900"/>
            <a:ext cx="830199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spc="-5" dirty="0">
                <a:solidFill>
                  <a:srgbClr val="DA1F28"/>
                </a:solidFill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PERTOSSE</a:t>
            </a:r>
            <a:r>
              <a:rPr sz="1800" b="1" spc="-5" dirty="0">
                <a:latin typeface="Arial"/>
                <a:cs typeface="Arial"/>
              </a:rPr>
              <a:t>: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dopo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7-10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giorni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 incubazione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sviluppa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malattia,</a:t>
            </a:r>
            <a:r>
              <a:rPr sz="1800" b="1" dirty="0">
                <a:latin typeface="Arial"/>
                <a:cs typeface="Arial"/>
              </a:rPr>
              <a:t> in</a:t>
            </a:r>
            <a:r>
              <a:rPr sz="1800" b="1" spc="25" dirty="0"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fasi</a:t>
            </a:r>
            <a:r>
              <a:rPr sz="1800" b="1" spc="-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Fase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catarrale</a:t>
            </a:r>
            <a:r>
              <a:rPr sz="1800" b="1" spc="-10" dirty="0">
                <a:latin typeface="Arial"/>
                <a:cs typeface="Arial"/>
              </a:rPr>
              <a:t>: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simile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ad </a:t>
            </a:r>
            <a:r>
              <a:rPr sz="1800" b="1" dirty="0">
                <a:latin typeface="Arial"/>
                <a:cs typeface="Arial"/>
              </a:rPr>
              <a:t>un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raffreddore,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con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malessere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 febbre </a:t>
            </a:r>
            <a:r>
              <a:rPr sz="1800" b="1" spc="-5" dirty="0">
                <a:latin typeface="Arial"/>
                <a:cs typeface="Arial"/>
              </a:rPr>
              <a:t>modesta;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mancando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sintomi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specifici, è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fase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 </a:t>
            </a:r>
            <a:r>
              <a:rPr sz="1800" b="1" spc="-5" dirty="0">
                <a:latin typeface="Arial"/>
                <a:cs typeface="Arial"/>
              </a:rPr>
              <a:t>maggior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contagio.</a:t>
            </a:r>
            <a:endParaRPr sz="1800">
              <a:latin typeface="Arial"/>
              <a:cs typeface="Arial"/>
            </a:endParaRPr>
          </a:p>
          <a:p>
            <a:pPr marL="12700" marR="93345">
              <a:lnSpc>
                <a:spcPct val="100000"/>
              </a:lnSpc>
            </a:pP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Fase parossistica</a:t>
            </a:r>
            <a:r>
              <a:rPr sz="1800" b="1" spc="-5" dirty="0">
                <a:latin typeface="Arial"/>
                <a:cs typeface="Arial"/>
              </a:rPr>
              <a:t>: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le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cellule epiteliali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vengono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distrutte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hanno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sintomi </a:t>
            </a:r>
            <a:r>
              <a:rPr sz="1800" b="1" spc="-484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caratteristici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(colpi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 </a:t>
            </a:r>
            <a:r>
              <a:rPr sz="1800" b="1" spc="-5" dirty="0">
                <a:latin typeface="Arial"/>
                <a:cs typeface="Arial"/>
              </a:rPr>
              <a:t>tosse</a:t>
            </a:r>
            <a:r>
              <a:rPr sz="1800" b="1" dirty="0">
                <a:latin typeface="Arial"/>
                <a:cs typeface="Arial"/>
              </a:rPr>
              <a:t> ripetuti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seguiti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urlo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respiratorio,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spesso </a:t>
            </a:r>
            <a:r>
              <a:rPr sz="1800" b="1" dirty="0">
                <a:latin typeface="Arial"/>
                <a:cs typeface="Arial"/>
              </a:rPr>
              <a:t> con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vomito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sfinimento),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con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oltre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40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attacchi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al</a:t>
            </a:r>
            <a:r>
              <a:rPr sz="1800" b="1" dirty="0">
                <a:latin typeface="Arial"/>
                <a:cs typeface="Arial"/>
              </a:rPr>
              <a:t> giorno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marcata </a:t>
            </a:r>
            <a:r>
              <a:rPr sz="1800" b="1" dirty="0">
                <a:latin typeface="Arial"/>
                <a:cs typeface="Arial"/>
              </a:rPr>
              <a:t> linfocitosi.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Nella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convalescenza</a:t>
            </a:r>
            <a:r>
              <a:rPr sz="1800" b="1" spc="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gli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episodi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parossistici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diminuiscono,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 </a:t>
            </a:r>
            <a:r>
              <a:rPr sz="1800" b="1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possono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presentarsi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complicazioni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(polmoniti,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encefalopatie).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Malattia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 </a:t>
            </a:r>
            <a:r>
              <a:rPr sz="1800" b="1" dirty="0">
                <a:latin typeface="Arial"/>
                <a:cs typeface="Arial"/>
              </a:rPr>
              <a:t> prognosi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sono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più </a:t>
            </a:r>
            <a:r>
              <a:rPr sz="1800" b="1" spc="-15" dirty="0">
                <a:latin typeface="Arial"/>
                <a:cs typeface="Arial"/>
              </a:rPr>
              <a:t>gravi</a:t>
            </a:r>
            <a:r>
              <a:rPr sz="1800" b="1" spc="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nella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prima </a:t>
            </a:r>
            <a:r>
              <a:rPr sz="1800" b="1" dirty="0">
                <a:latin typeface="Arial"/>
                <a:cs typeface="Arial"/>
              </a:rPr>
              <a:t>infanzia.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7700" y="152463"/>
            <a:ext cx="3195825" cy="628167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5750" y="3644900"/>
            <a:ext cx="5143500" cy="1754505"/>
          </a:xfrm>
          <a:prstGeom prst="rect">
            <a:avLst/>
          </a:prstGeom>
          <a:ln w="28575">
            <a:solidFill>
              <a:srgbClr val="DA1F28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1440" marR="256540">
              <a:lnSpc>
                <a:spcPct val="100000"/>
              </a:lnSpc>
              <a:spcBef>
                <a:spcPts val="245"/>
              </a:spcBef>
            </a:pPr>
            <a:r>
              <a:rPr sz="1800" b="1" spc="-5" dirty="0">
                <a:latin typeface="Calibri"/>
                <a:cs typeface="Calibri"/>
              </a:rPr>
              <a:t>Negli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anni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recenti,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</a:t>
            </a:r>
            <a:r>
              <a:rPr sz="1800" b="1" spc="-15" dirty="0">
                <a:latin typeface="Calibri"/>
                <a:cs typeface="Calibri"/>
              </a:rPr>
              <a:t> sta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assistendo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ad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aumento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5" dirty="0">
                <a:latin typeface="Calibri"/>
                <a:cs typeface="Calibri"/>
              </a:rPr>
              <a:t>casi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5" dirty="0">
                <a:latin typeface="Calibri"/>
                <a:cs typeface="Calibri"/>
              </a:rPr>
              <a:t>pertosse (USA: </a:t>
            </a:r>
            <a:r>
              <a:rPr sz="1800" b="1" dirty="0">
                <a:latin typeface="Calibri"/>
                <a:cs typeface="Calibri"/>
              </a:rPr>
              <a:t>2000 nel 1975, &gt;8.000 nel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2003, 13 </a:t>
            </a:r>
            <a:r>
              <a:rPr sz="1800" b="1" spc="-5" dirty="0">
                <a:latin typeface="Calibri"/>
                <a:cs typeface="Calibri"/>
              </a:rPr>
              <a:t>morti), </a:t>
            </a:r>
            <a:r>
              <a:rPr sz="1800" b="1" spc="-15" dirty="0">
                <a:latin typeface="Calibri"/>
                <a:cs typeface="Calibri"/>
              </a:rPr>
              <a:t>soprattutto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dirty="0">
                <a:solidFill>
                  <a:srgbClr val="FF0000"/>
                </a:solidFill>
                <a:latin typeface="Calibri"/>
                <a:cs typeface="Calibri"/>
              </a:rPr>
              <a:t>bambini non </a:t>
            </a:r>
            <a:r>
              <a:rPr sz="1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vaccinati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</a:pPr>
            <a:r>
              <a:rPr sz="1800" b="1" spc="-5" dirty="0">
                <a:latin typeface="Calibri"/>
                <a:cs typeface="Calibri"/>
              </a:rPr>
              <a:t>Inoltre,</a:t>
            </a:r>
            <a:r>
              <a:rPr sz="1800" b="1" spc="-4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forse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stanno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cominciando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comparire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ceppi</a:t>
            </a:r>
            <a:endParaRPr sz="18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Calibri"/>
                <a:cs typeface="Calibri"/>
              </a:rPr>
              <a:t>diversi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non</a:t>
            </a:r>
            <a:r>
              <a:rPr sz="1800" b="1" spc="-10" dirty="0">
                <a:latin typeface="Calibri"/>
                <a:cs typeface="Calibri"/>
              </a:rPr>
              <a:t> sempre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riconosciuti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dal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vaccino.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29590" y="214376"/>
            <a:ext cx="4826000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u="heavy" spc="-30" dirty="0"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TRATTAMENTO</a:t>
            </a:r>
            <a:r>
              <a:rPr sz="2000" u="heavy" spc="-55" dirty="0"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E</a:t>
            </a:r>
            <a:r>
              <a:rPr sz="2000" u="heavy" spc="-20" dirty="0"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 </a:t>
            </a:r>
            <a:r>
              <a:rPr sz="2000" u="heavy" dirty="0">
                <a:uFill>
                  <a:solidFill>
                    <a:srgbClr val="DA1F28"/>
                  </a:solidFill>
                </a:uFill>
                <a:latin typeface="Arial"/>
                <a:cs typeface="Arial"/>
              </a:rPr>
              <a:t>PREVENZIONE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L’</a:t>
            </a:r>
            <a:r>
              <a:rPr sz="2000" spc="-10" dirty="0">
                <a:solidFill>
                  <a:srgbClr val="FF0000"/>
                </a:solidFill>
                <a:latin typeface="Arial"/>
                <a:cs typeface="Arial"/>
              </a:rPr>
              <a:t>eritromicina</a:t>
            </a:r>
            <a:r>
              <a:rPr sz="2000" spc="-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(macrolidi)</a:t>
            </a:r>
            <a:r>
              <a:rPr sz="20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è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il</a:t>
            </a:r>
            <a:r>
              <a:rPr sz="20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farmaco</a:t>
            </a:r>
            <a:r>
              <a:rPr sz="20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di </a:t>
            </a:r>
            <a:r>
              <a:rPr sz="2000" spc="-5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scelta, sia per la terapia che per la </a:t>
            </a:r>
            <a:r>
              <a:rPr sz="20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profilassi</a:t>
            </a:r>
            <a:r>
              <a:rPr sz="20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000000"/>
                </a:solidFill>
                <a:latin typeface="Arial"/>
                <a:cs typeface="Arial"/>
              </a:rPr>
              <a:t>dei</a:t>
            </a:r>
            <a:r>
              <a:rPr sz="2000" spc="-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Arial"/>
                <a:cs typeface="Arial"/>
              </a:rPr>
              <a:t>familiari.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9590" y="1738630"/>
            <a:ext cx="4869815" cy="1550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Arial"/>
                <a:cs typeface="Arial"/>
              </a:rPr>
              <a:t>Esiste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20" dirty="0">
                <a:solidFill>
                  <a:srgbClr val="FF0000"/>
                </a:solidFill>
                <a:latin typeface="Arial"/>
                <a:cs typeface="Arial"/>
              </a:rPr>
              <a:t>VACCINO </a:t>
            </a:r>
            <a:r>
              <a:rPr sz="2000" b="1" dirty="0">
                <a:latin typeface="Arial"/>
                <a:cs typeface="Arial"/>
              </a:rPr>
              <a:t>anti-pertosse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(batterio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ucciso),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che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ha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abbassato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moltissimo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l’incidenza </a:t>
            </a:r>
            <a:r>
              <a:rPr sz="2000" b="1" spc="-5" dirty="0">
                <a:latin typeface="Arial"/>
                <a:cs typeface="Arial"/>
              </a:rPr>
              <a:t>della malattia. </a:t>
            </a:r>
            <a:r>
              <a:rPr sz="2000" b="1" spc="-10" dirty="0">
                <a:latin typeface="Arial"/>
                <a:cs typeface="Arial"/>
              </a:rPr>
              <a:t>Viene 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somministrato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</a:t>
            </a:r>
            <a:r>
              <a:rPr sz="2000" b="1" spc="-2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2</a:t>
            </a:r>
            <a:r>
              <a:rPr sz="2000" b="1" spc="-5" dirty="0">
                <a:latin typeface="Arial"/>
                <a:cs typeface="Arial"/>
              </a:rPr>
              <a:t> mesi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età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insieme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al </a:t>
            </a:r>
            <a:r>
              <a:rPr sz="2000" b="1" spc="-5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difto-tetanico.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33727" y="0"/>
            <a:ext cx="4087495" cy="779780"/>
            <a:chOff x="1633727" y="0"/>
            <a:chExt cx="4087495" cy="779780"/>
          </a:xfrm>
        </p:grpSpPr>
        <p:sp>
          <p:nvSpPr>
            <p:cNvPr id="3" name="object 3"/>
            <p:cNvSpPr/>
            <p:nvPr/>
          </p:nvSpPr>
          <p:spPr>
            <a:xfrm>
              <a:off x="1857375" y="71501"/>
              <a:ext cx="3794125" cy="708025"/>
            </a:xfrm>
            <a:custGeom>
              <a:avLst/>
              <a:gdLst/>
              <a:ahLst/>
              <a:cxnLst/>
              <a:rect l="l" t="t" r="r" b="b"/>
              <a:pathLst>
                <a:path w="3794125" h="708025">
                  <a:moveTo>
                    <a:pt x="3794125" y="0"/>
                  </a:moveTo>
                  <a:lnTo>
                    <a:pt x="0" y="0"/>
                  </a:lnTo>
                  <a:lnTo>
                    <a:pt x="0" y="708025"/>
                  </a:lnTo>
                  <a:lnTo>
                    <a:pt x="3794125" y="708025"/>
                  </a:lnTo>
                  <a:lnTo>
                    <a:pt x="3794125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633727" y="0"/>
              <a:ext cx="4087367" cy="775715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435965" y="924559"/>
            <a:ext cx="5780405" cy="186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Saprofiti </a:t>
            </a:r>
            <a:r>
              <a:rPr sz="2000" b="1" spc="-5" dirty="0">
                <a:latin typeface="Calibri"/>
                <a:cs typeface="Calibri"/>
              </a:rPr>
              <a:t>ambientali, </a:t>
            </a:r>
            <a:r>
              <a:rPr sz="2000" b="1" dirty="0">
                <a:latin typeface="Calibri"/>
                <a:cs typeface="Calibri"/>
              </a:rPr>
              <a:t>che possono </a:t>
            </a:r>
            <a:r>
              <a:rPr sz="2000" b="1" spc="-10" dirty="0">
                <a:latin typeface="Calibri"/>
                <a:cs typeface="Calibri"/>
              </a:rPr>
              <a:t>dare infezioni 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opportunistiche</a:t>
            </a:r>
            <a:r>
              <a:rPr sz="2000" b="1" spc="-5" dirty="0">
                <a:latin typeface="Calibri"/>
                <a:cs typeface="Calibri"/>
              </a:rPr>
              <a:t>. </a:t>
            </a:r>
            <a:r>
              <a:rPr sz="2000" b="1" dirty="0">
                <a:latin typeface="Calibri"/>
                <a:cs typeface="Calibri"/>
              </a:rPr>
              <a:t>Bacilli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Gram-</a:t>
            </a:r>
            <a:r>
              <a:rPr sz="2000" b="1" spc="-15" dirty="0">
                <a:latin typeface="Calibri"/>
                <a:cs typeface="Calibri"/>
              </a:rPr>
              <a:t>,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mobili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5" dirty="0" err="1">
                <a:solidFill>
                  <a:srgbClr val="00B050"/>
                </a:solidFill>
                <a:latin typeface="Calibri"/>
                <a:cs typeface="Calibri"/>
              </a:rPr>
              <a:t>aerobi</a:t>
            </a:r>
            <a:r>
              <a:rPr lang="it-IT" sz="2000" b="1" spc="-5" dirty="0">
                <a:solidFill>
                  <a:srgbClr val="00B050"/>
                </a:solidFill>
                <a:latin typeface="Calibri"/>
                <a:cs typeface="Calibri"/>
              </a:rPr>
              <a:t> ( ossidasi </a:t>
            </a:r>
            <a:r>
              <a:rPr lang="it-IT" sz="2000" b="1" spc="-5" dirty="0" err="1">
                <a:solidFill>
                  <a:srgbClr val="00B050"/>
                </a:solidFill>
                <a:latin typeface="Calibri"/>
                <a:cs typeface="Calibri"/>
              </a:rPr>
              <a:t>pos</a:t>
            </a:r>
            <a:r>
              <a:rPr lang="it-IT" sz="2000" b="1" spc="-5" dirty="0">
                <a:solidFill>
                  <a:srgbClr val="00B050"/>
                </a:solidFill>
                <a:latin typeface="Calibri"/>
                <a:cs typeface="Calibri"/>
              </a:rPr>
              <a:t>)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specie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più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importante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è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i="1" spc="-5" dirty="0">
                <a:solidFill>
                  <a:srgbClr val="FF0000"/>
                </a:solidFill>
                <a:latin typeface="Calibri"/>
                <a:cs typeface="Calibri"/>
              </a:rPr>
              <a:t>Pseudomonas</a:t>
            </a:r>
            <a:r>
              <a:rPr sz="2000" b="1" i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i="1" dirty="0">
                <a:solidFill>
                  <a:srgbClr val="FF0000"/>
                </a:solidFill>
                <a:latin typeface="Calibri"/>
                <a:cs typeface="Calibri"/>
              </a:rPr>
              <a:t>aeruginosa</a:t>
            </a:r>
            <a:r>
              <a:rPr sz="2000" b="1" dirty="0">
                <a:latin typeface="Calibri"/>
                <a:cs typeface="Calibri"/>
              </a:rPr>
              <a:t>.</a:t>
            </a:r>
            <a:endParaRPr sz="2000" dirty="0">
              <a:latin typeface="Calibri"/>
              <a:cs typeface="Calibri"/>
            </a:endParaRPr>
          </a:p>
          <a:p>
            <a:pPr marL="12700" marR="33083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Possiede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molti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fattori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virulenza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spc="-20" dirty="0">
                <a:latin typeface="Calibri"/>
                <a:cs typeface="Calibri"/>
              </a:rPr>
              <a:t>fra </a:t>
            </a:r>
            <a:r>
              <a:rPr sz="2000" b="1" spc="-5" dirty="0">
                <a:latin typeface="Calibri"/>
                <a:cs typeface="Calibri"/>
              </a:rPr>
              <a:t>cui tossine ed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enzimi.</a:t>
            </a:r>
            <a:endParaRPr sz="2000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112" y="2789236"/>
            <a:ext cx="7442200" cy="399732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29375" y="349250"/>
            <a:ext cx="2540000" cy="22225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48326" y="3141726"/>
            <a:ext cx="3660775" cy="31669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74065" y="3735070"/>
            <a:ext cx="442531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70534" algn="just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solidFill>
                  <a:srgbClr val="DA1F28"/>
                </a:solidFill>
                <a:latin typeface="Calibri"/>
                <a:cs typeface="Calibri"/>
              </a:rPr>
              <a:t>TRATTAMENTO</a:t>
            </a:r>
            <a:r>
              <a:rPr sz="1800" b="1" spc="-35" dirty="0">
                <a:latin typeface="Calibri"/>
                <a:cs typeface="Calibri"/>
              </a:rPr>
              <a:t>. </a:t>
            </a:r>
            <a:r>
              <a:rPr sz="1800" b="1" dirty="0">
                <a:latin typeface="Calibri"/>
                <a:cs typeface="Calibri"/>
              </a:rPr>
              <a:t>Essendo </a:t>
            </a:r>
            <a:r>
              <a:rPr sz="1800" b="1" spc="-10" dirty="0">
                <a:latin typeface="Calibri"/>
                <a:cs typeface="Calibri"/>
              </a:rPr>
              <a:t>frequentemente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Calibri"/>
                <a:cs typeface="Calibri"/>
              </a:rPr>
              <a:t>resistente </a:t>
            </a:r>
            <a:r>
              <a:rPr sz="1800" b="1" dirty="0">
                <a:latin typeface="Calibri"/>
                <a:cs typeface="Calibri"/>
              </a:rPr>
              <a:t>a </a:t>
            </a:r>
            <a:r>
              <a:rPr sz="1800" b="1" spc="-5" dirty="0">
                <a:latin typeface="Calibri"/>
                <a:cs typeface="Calibri"/>
              </a:rPr>
              <a:t>molti antibiotici, </a:t>
            </a:r>
            <a:r>
              <a:rPr sz="1800" b="1" dirty="0">
                <a:latin typeface="Calibri"/>
                <a:cs typeface="Calibri"/>
              </a:rPr>
              <a:t>è </a:t>
            </a:r>
            <a:r>
              <a:rPr sz="1800" b="1" spc="-5" dirty="0">
                <a:latin typeface="Calibri"/>
                <a:cs typeface="Calibri"/>
              </a:rPr>
              <a:t>necessario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antibiogramma.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genere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si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usano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combinazioni</a:t>
            </a:r>
            <a:r>
              <a:rPr sz="1800" b="1" spc="-5" dirty="0">
                <a:latin typeface="Calibri"/>
                <a:cs typeface="Calibri"/>
              </a:rPr>
              <a:t>,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anche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perché </a:t>
            </a:r>
            <a:r>
              <a:rPr sz="1800" b="1" spc="-39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 pazienti </a:t>
            </a:r>
            <a:r>
              <a:rPr sz="1800" b="1" spc="-15" dirty="0">
                <a:latin typeface="Calibri"/>
                <a:cs typeface="Calibri"/>
              </a:rPr>
              <a:t>infettati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5" dirty="0">
                <a:latin typeface="Calibri"/>
                <a:cs typeface="Calibri"/>
              </a:rPr>
              <a:t>solito </a:t>
            </a:r>
            <a:r>
              <a:rPr sz="1800" b="1" dirty="0">
                <a:latin typeface="Calibri"/>
                <a:cs typeface="Calibri"/>
              </a:rPr>
              <a:t>sono </a:t>
            </a:r>
            <a:r>
              <a:rPr sz="1800" b="1" spc="-5" dirty="0">
                <a:latin typeface="Calibri"/>
                <a:cs typeface="Calibri"/>
              </a:rPr>
              <a:t>già </a:t>
            </a:r>
            <a:r>
              <a:rPr sz="1800" b="1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compromessi </a:t>
            </a:r>
            <a:r>
              <a:rPr sz="1800" b="1" dirty="0">
                <a:latin typeface="Calibri"/>
                <a:cs typeface="Calibri"/>
              </a:rPr>
              <a:t>ed è </a:t>
            </a:r>
            <a:r>
              <a:rPr sz="1800" b="1" spc="-5" dirty="0">
                <a:latin typeface="Calibri"/>
                <a:cs typeface="Calibri"/>
              </a:rPr>
              <a:t>necessaria </a:t>
            </a:r>
            <a:r>
              <a:rPr sz="1800" b="1" dirty="0">
                <a:latin typeface="Calibri"/>
                <a:cs typeface="Calibri"/>
              </a:rPr>
              <a:t>una </a:t>
            </a:r>
            <a:r>
              <a:rPr sz="1800" b="1" spc="-10" dirty="0">
                <a:latin typeface="Calibri"/>
                <a:cs typeface="Calibri"/>
              </a:rPr>
              <a:t>terapia </a:t>
            </a:r>
            <a:r>
              <a:rPr sz="1800" b="1" spc="-5" dirty="0">
                <a:latin typeface="Calibri"/>
                <a:cs typeface="Calibri"/>
              </a:rPr>
              <a:t> aggressiva.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2742" y="206755"/>
            <a:ext cx="804418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750">
              <a:lnSpc>
                <a:spcPct val="100000"/>
              </a:lnSpc>
              <a:spcBef>
                <a:spcPts val="100"/>
              </a:spcBef>
            </a:pPr>
            <a:r>
              <a:rPr sz="1800" b="1" spc="-20" dirty="0">
                <a:solidFill>
                  <a:srgbClr val="DA1F28"/>
                </a:solidFill>
                <a:latin typeface="Calibri"/>
                <a:cs typeface="Calibri"/>
              </a:rPr>
              <a:t>IMPORTANZA </a:t>
            </a:r>
            <a:r>
              <a:rPr sz="1800" b="1" spc="-5" dirty="0">
                <a:solidFill>
                  <a:srgbClr val="DA1F28"/>
                </a:solidFill>
                <a:latin typeface="Calibri"/>
                <a:cs typeface="Calibri"/>
              </a:rPr>
              <a:t>CLINICA</a:t>
            </a:r>
            <a:r>
              <a:rPr sz="1800" b="1" spc="-5" dirty="0">
                <a:latin typeface="Calibri"/>
                <a:cs typeface="Calibri"/>
              </a:rPr>
              <a:t>. </a:t>
            </a:r>
            <a:r>
              <a:rPr sz="1800" b="1" spc="-10" dirty="0">
                <a:latin typeface="Calibri"/>
                <a:cs typeface="Calibri"/>
              </a:rPr>
              <a:t>Considerando </a:t>
            </a:r>
            <a:r>
              <a:rPr sz="1800" b="1" dirty="0">
                <a:latin typeface="Calibri"/>
                <a:cs typeface="Calibri"/>
              </a:rPr>
              <a:t>la </a:t>
            </a:r>
            <a:r>
              <a:rPr sz="1800" b="1" spc="-10" dirty="0">
                <a:latin typeface="Calibri"/>
                <a:cs typeface="Calibri"/>
              </a:rPr>
              <a:t>loro </a:t>
            </a:r>
            <a:r>
              <a:rPr sz="1800" b="1" spc="-5" dirty="0">
                <a:latin typeface="Calibri"/>
                <a:cs typeface="Calibri"/>
              </a:rPr>
              <a:t>diffusione, capacità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5" dirty="0">
                <a:latin typeface="Calibri"/>
                <a:cs typeface="Calibri"/>
              </a:rPr>
              <a:t>crescita </a:t>
            </a:r>
            <a:r>
              <a:rPr sz="1800" b="1" dirty="0">
                <a:latin typeface="Calibri"/>
                <a:cs typeface="Calibri"/>
              </a:rPr>
              <a:t>(alcuni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anche in acqua </a:t>
            </a:r>
            <a:r>
              <a:rPr sz="1800" b="1" spc="-10" dirty="0">
                <a:latin typeface="Calibri"/>
                <a:cs typeface="Calibri"/>
              </a:rPr>
              <a:t>distillata </a:t>
            </a:r>
            <a:r>
              <a:rPr sz="1800" b="1" dirty="0">
                <a:latin typeface="Calibri"/>
                <a:cs typeface="Calibri"/>
              </a:rPr>
              <a:t>in </a:t>
            </a:r>
            <a:r>
              <a:rPr sz="1800" b="1" spc="-10" dirty="0">
                <a:latin typeface="Calibri"/>
                <a:cs typeface="Calibri"/>
              </a:rPr>
              <a:t>presenza </a:t>
            </a:r>
            <a:r>
              <a:rPr sz="1800" b="1" dirty="0">
                <a:latin typeface="Calibri"/>
                <a:cs typeface="Calibri"/>
              </a:rPr>
              <a:t>di </a:t>
            </a:r>
            <a:r>
              <a:rPr sz="1800" b="1" spc="-10" dirty="0">
                <a:latin typeface="Calibri"/>
                <a:cs typeface="Calibri"/>
              </a:rPr>
              <a:t>tracce </a:t>
            </a:r>
            <a:r>
              <a:rPr sz="1800" b="1" dirty="0">
                <a:latin typeface="Calibri"/>
                <a:cs typeface="Calibri"/>
              </a:rPr>
              <a:t>di nutrienti!), </a:t>
            </a:r>
            <a:r>
              <a:rPr sz="1800" b="1" spc="-10" dirty="0">
                <a:latin typeface="Calibri"/>
                <a:cs typeface="Calibri"/>
              </a:rPr>
              <a:t>virulenza, </a:t>
            </a:r>
            <a:r>
              <a:rPr sz="1800" b="1" spc="-5" dirty="0">
                <a:latin typeface="Calibri"/>
                <a:cs typeface="Calibri"/>
              </a:rPr>
              <a:t>ci </a:t>
            </a:r>
            <a:r>
              <a:rPr sz="1800" b="1" dirty="0">
                <a:latin typeface="Calibri"/>
                <a:cs typeface="Calibri"/>
              </a:rPr>
              <a:t>si 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attenderebbe </a:t>
            </a:r>
            <a:r>
              <a:rPr sz="1800" b="1" dirty="0">
                <a:latin typeface="Calibri"/>
                <a:cs typeface="Calibri"/>
              </a:rPr>
              <a:t>un </a:t>
            </a:r>
            <a:r>
              <a:rPr sz="1800" b="1" spc="-15" dirty="0">
                <a:latin typeface="Calibri"/>
                <a:cs typeface="Calibri"/>
              </a:rPr>
              <a:t>loro </a:t>
            </a:r>
            <a:r>
              <a:rPr sz="1800" b="1" spc="-5" dirty="0">
                <a:latin typeface="Calibri"/>
                <a:cs typeface="Calibri"/>
              </a:rPr>
              <a:t>ruolo </a:t>
            </a:r>
            <a:r>
              <a:rPr sz="1800" b="1" spc="-10" dirty="0">
                <a:latin typeface="Calibri"/>
                <a:cs typeface="Calibri"/>
              </a:rPr>
              <a:t>patogeno importante. Invece, </a:t>
            </a:r>
            <a:r>
              <a:rPr sz="1800" b="1" spc="-5" dirty="0">
                <a:latin typeface="Calibri"/>
                <a:cs typeface="Calibri"/>
              </a:rPr>
              <a:t>causa </a:t>
            </a:r>
            <a:r>
              <a:rPr sz="1800" b="1" spc="-10" dirty="0">
                <a:latin typeface="Calibri"/>
                <a:cs typeface="Calibri"/>
              </a:rPr>
              <a:t>soprattutto infezioni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opportunistiche</a:t>
            </a:r>
            <a:r>
              <a:rPr sz="18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pazienti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già debilitati.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Causa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infezioni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alibri"/>
                <a:cs typeface="Calibri"/>
              </a:rPr>
              <a:t>nosocomiali</a:t>
            </a:r>
            <a:r>
              <a:rPr sz="1800" b="1" spc="-5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Infezioni localizzate: </a:t>
            </a:r>
            <a:r>
              <a:rPr sz="1800" b="1" spc="-5" dirty="0">
                <a:latin typeface="Calibri"/>
                <a:cs typeface="Calibri"/>
              </a:rPr>
              <a:t>occhio, </a:t>
            </a:r>
            <a:r>
              <a:rPr sz="1800" b="1" spc="-10" dirty="0">
                <a:latin typeface="Calibri"/>
                <a:cs typeface="Calibri"/>
              </a:rPr>
              <a:t>orecchio, cute, </a:t>
            </a:r>
            <a:r>
              <a:rPr sz="1800" b="1" spc="-15" dirty="0">
                <a:latin typeface="Calibri"/>
                <a:cs typeface="Calibri"/>
              </a:rPr>
              <a:t>apparato </a:t>
            </a:r>
            <a:r>
              <a:rPr sz="1800" b="1" spc="-10" dirty="0">
                <a:latin typeface="Calibri"/>
                <a:cs typeface="Calibri"/>
              </a:rPr>
              <a:t>urinario, </a:t>
            </a:r>
            <a:r>
              <a:rPr sz="1800" b="1" spc="-5" dirty="0">
                <a:latin typeface="Calibri"/>
                <a:cs typeface="Calibri"/>
              </a:rPr>
              <a:t>vie </a:t>
            </a:r>
            <a:r>
              <a:rPr sz="1800" b="1" spc="-10" dirty="0">
                <a:latin typeface="Calibri"/>
                <a:cs typeface="Calibri"/>
              </a:rPr>
              <a:t>respiratorie, </a:t>
            </a:r>
            <a:r>
              <a:rPr sz="1800" b="1" dirty="0">
                <a:latin typeface="Calibri"/>
                <a:cs typeface="Calibri"/>
              </a:rPr>
              <a:t>SNC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(gravi</a:t>
            </a:r>
            <a:r>
              <a:rPr sz="1800" b="1" spc="-3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in</a:t>
            </a:r>
            <a:r>
              <a:rPr sz="1800" b="1" spc="-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pazienti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già</a:t>
            </a:r>
            <a:r>
              <a:rPr sz="1800" b="1" spc="-5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compromessi)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AFEF"/>
              </a:buClr>
              <a:buFont typeface="Calibri"/>
              <a:buAutoNum type="arabicPeriod"/>
            </a:pPr>
            <a:endParaRPr sz="1750">
              <a:latin typeface="Calibri"/>
              <a:cs typeface="Calibri"/>
            </a:endParaRPr>
          </a:p>
          <a:p>
            <a:pPr marL="12700" marR="608330">
              <a:lnSpc>
                <a:spcPct val="100000"/>
              </a:lnSpc>
              <a:buAutoNum type="arabicPeriod"/>
              <a:tabLst>
                <a:tab pos="240029" algn="l"/>
              </a:tabLst>
            </a:pPr>
            <a:r>
              <a:rPr sz="1800" b="1" spc="-10" dirty="0">
                <a:solidFill>
                  <a:srgbClr val="00AFEF"/>
                </a:solidFill>
                <a:latin typeface="Calibri"/>
                <a:cs typeface="Calibri"/>
              </a:rPr>
              <a:t>Infezioni sistemiche:</a:t>
            </a:r>
            <a:r>
              <a:rPr sz="1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la diffusione del </a:t>
            </a:r>
            <a:r>
              <a:rPr sz="1800" b="1" spc="-10" dirty="0">
                <a:latin typeface="Calibri"/>
                <a:cs typeface="Calibri"/>
              </a:rPr>
              <a:t>batterio </a:t>
            </a:r>
            <a:r>
              <a:rPr sz="1800" b="1" spc="-5" dirty="0">
                <a:latin typeface="Calibri"/>
                <a:cs typeface="Calibri"/>
              </a:rPr>
              <a:t>causa </a:t>
            </a:r>
            <a:r>
              <a:rPr sz="1800" b="1" spc="-10" dirty="0">
                <a:latin typeface="Calibri"/>
                <a:cs typeface="Calibri"/>
              </a:rPr>
              <a:t>batteriemia, </a:t>
            </a:r>
            <a:r>
              <a:rPr sz="1800" b="1" spc="-5" dirty="0">
                <a:latin typeface="Calibri"/>
                <a:cs typeface="Calibri"/>
              </a:rPr>
              <a:t>polmonite </a:t>
            </a:r>
            <a:r>
              <a:rPr sz="1800" b="1" spc="-39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secondaria,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infezioni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a</a:t>
            </a:r>
            <a:r>
              <a:rPr sz="1800" b="1" spc="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ossa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e</a:t>
            </a:r>
            <a:r>
              <a:rPr sz="1800" b="1" spc="-5" dirty="0">
                <a:latin typeface="Calibri"/>
                <a:cs typeface="Calibri"/>
              </a:rPr>
              <a:t> articolazioni, </a:t>
            </a:r>
            <a:r>
              <a:rPr sz="1800" b="1" spc="-10" dirty="0">
                <a:latin typeface="Calibri"/>
                <a:cs typeface="Calibri"/>
              </a:rPr>
              <a:t>endocardite,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infezioni </a:t>
            </a:r>
            <a:r>
              <a:rPr sz="1800" b="1" spc="-5" dirty="0">
                <a:latin typeface="Calibri"/>
                <a:cs typeface="Calibri"/>
              </a:rPr>
              <a:t>del </a:t>
            </a:r>
            <a:r>
              <a:rPr sz="1800" b="1" dirty="0">
                <a:latin typeface="Calibri"/>
                <a:cs typeface="Calibri"/>
              </a:rPr>
              <a:t>SNC,</a:t>
            </a:r>
            <a:r>
              <a:rPr sz="1800" b="1" spc="-4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ecc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5DE3ABB-E6B4-CFA9-22DE-9F44162679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2" r="3409"/>
          <a:stretch/>
        </p:blipFill>
        <p:spPr>
          <a:xfrm>
            <a:off x="16002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1962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18E0C9A-EF5C-F23D-1C55-019E0AC74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037" y="176369"/>
            <a:ext cx="6199163" cy="668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6686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CDFF48-26AD-CF1E-DC8B-34D700CA47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8" b="-537"/>
          <a:stretch/>
        </p:blipFill>
        <p:spPr>
          <a:xfrm>
            <a:off x="1676400" y="27253"/>
            <a:ext cx="6248400" cy="683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20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A9996BB-BCB2-EF9F-DF61-4F0B3DF67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8" b="-1172"/>
          <a:stretch/>
        </p:blipFill>
        <p:spPr>
          <a:xfrm>
            <a:off x="2286000" y="279400"/>
            <a:ext cx="5486400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49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495800" y="1752600"/>
            <a:ext cx="4568825" cy="4681601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58267" y="778255"/>
            <a:ext cx="7669530" cy="49371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classificazione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sierologica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si </a:t>
            </a:r>
            <a:r>
              <a:rPr sz="2400" b="1" spc="-5" dirty="0">
                <a:latin typeface="Calibri"/>
                <a:cs typeface="Calibri"/>
              </a:rPr>
              <a:t>basa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3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 gruppi</a:t>
            </a:r>
            <a:r>
              <a:rPr sz="24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antigeni</a:t>
            </a:r>
            <a:r>
              <a:rPr sz="2400" b="1" spc="-10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 dirty="0">
              <a:latin typeface="Calibri"/>
              <a:cs typeface="Calibri"/>
            </a:endParaRPr>
          </a:p>
          <a:p>
            <a:pPr marL="12700" marR="3464560">
              <a:lnSpc>
                <a:spcPct val="100000"/>
              </a:lnSpc>
              <a:buClr>
                <a:srgbClr val="000000"/>
              </a:buClr>
              <a:buAutoNum type="arabicPeriod"/>
              <a:tabLst>
                <a:tab pos="266065" algn="l"/>
              </a:tabLst>
            </a:pP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polisaccaride</a:t>
            </a:r>
            <a:r>
              <a:rPr sz="2000" b="1" u="heavy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O</a:t>
            </a:r>
            <a:r>
              <a:rPr dirty="0">
                <a:solidFill>
                  <a:srgbClr val="00B050"/>
                </a:solidFill>
              </a:rPr>
              <a:t>, </a:t>
            </a:r>
            <a:r>
              <a:rPr b="1" dirty="0">
                <a:solidFill>
                  <a:srgbClr val="00B050"/>
                </a:solidFill>
              </a:rPr>
              <a:t>contenuto nell’LPS</a:t>
            </a:r>
            <a:r>
              <a:rPr b="1" dirty="0"/>
              <a:t>, è  la maggiore componente antigenica: 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antigene</a:t>
            </a:r>
            <a:r>
              <a:rPr sz="2000" b="1" spc="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termostabile</a:t>
            </a:r>
            <a:r>
              <a:rPr sz="2000" b="1" spc="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comune</a:t>
            </a:r>
            <a:r>
              <a:rPr sz="2000" b="1" spc="4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000" b="1" spc="6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tutti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gli</a:t>
            </a:r>
            <a:r>
              <a:rPr sz="2000" b="1" spc="-3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Enterobatteri.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  <a:p>
            <a:pPr marL="12700" marR="3796029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Lo </a:t>
            </a:r>
            <a:r>
              <a:rPr sz="2000" b="1" spc="-10" dirty="0">
                <a:latin typeface="Calibri"/>
                <a:cs typeface="Calibri"/>
              </a:rPr>
              <a:t>stesso </a:t>
            </a:r>
            <a:r>
              <a:rPr sz="2000" b="1" spc="-15" dirty="0">
                <a:latin typeface="Calibri"/>
                <a:cs typeface="Calibri"/>
              </a:rPr>
              <a:t>batterio </a:t>
            </a:r>
            <a:r>
              <a:rPr sz="2000" b="1" dirty="0">
                <a:latin typeface="Calibri"/>
                <a:cs typeface="Calibri"/>
              </a:rPr>
              <a:t>può </a:t>
            </a:r>
            <a:r>
              <a:rPr sz="2000" b="1" spc="-10" dirty="0">
                <a:latin typeface="Calibri"/>
                <a:cs typeface="Calibri"/>
              </a:rPr>
              <a:t>averne diversi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tipi.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3535679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266065" algn="l"/>
              </a:tabLst>
            </a:pP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antigene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K, </a:t>
            </a:r>
            <a:r>
              <a:rPr sz="2000" b="1" spc="-5" dirty="0">
                <a:latin typeface="Calibri"/>
                <a:cs typeface="Calibri"/>
              </a:rPr>
              <a:t>capsulare polisaccaridico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(kapsel), termolabile,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presente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solo nei </a:t>
            </a:r>
            <a:r>
              <a:rPr sz="2000" b="1" spc="-44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batteri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dotati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di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capsula; </a:t>
            </a:r>
            <a:r>
              <a:rPr sz="2000" b="1" dirty="0">
                <a:latin typeface="Calibri"/>
                <a:cs typeface="Calibri"/>
              </a:rPr>
              <a:t>se </a:t>
            </a:r>
            <a:r>
              <a:rPr sz="2000" b="1" spc="-10" dirty="0">
                <a:latin typeface="Calibri"/>
                <a:cs typeface="Calibri"/>
              </a:rPr>
              <a:t>presente </a:t>
            </a:r>
            <a:r>
              <a:rPr sz="2000" b="1" spc="-5" dirty="0">
                <a:latin typeface="Calibri"/>
                <a:cs typeface="Calibri"/>
              </a:rPr>
              <a:t> tende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mascherare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l’antigene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O.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libri"/>
              <a:buAutoNum type="arabicPeriod" startAt="2"/>
            </a:pPr>
            <a:endParaRPr sz="1950" dirty="0">
              <a:latin typeface="Calibri"/>
              <a:cs typeface="Calibri"/>
            </a:endParaRPr>
          </a:p>
          <a:p>
            <a:pPr marL="12700" marR="4191000">
              <a:lnSpc>
                <a:spcPct val="100000"/>
              </a:lnSpc>
              <a:buClr>
                <a:srgbClr val="000000"/>
              </a:buClr>
              <a:buAutoNum type="arabicPeriod" startAt="2"/>
              <a:tabLst>
                <a:tab pos="266065" algn="l"/>
              </a:tabLst>
            </a:pPr>
            <a:r>
              <a:rPr sz="20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antigene </a:t>
            </a:r>
            <a:r>
              <a:rPr sz="2000" b="1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H, </a:t>
            </a:r>
            <a:r>
              <a:rPr sz="2000" b="1" spc="-10" dirty="0">
                <a:latin typeface="Calibri"/>
                <a:cs typeface="Calibri"/>
              </a:rPr>
              <a:t>proteina flagellare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presente</a:t>
            </a:r>
            <a:r>
              <a:rPr sz="2000" b="1" spc="-2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solo</a:t>
            </a:r>
            <a:r>
              <a:rPr sz="2000" b="1" spc="-3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nei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 batteri</a:t>
            </a:r>
            <a:r>
              <a:rPr sz="2000" b="1" spc="-2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mobili)</a:t>
            </a:r>
            <a:endParaRPr sz="20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95657" y="180046"/>
            <a:ext cx="5857534" cy="4169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67229" y="0"/>
            <a:ext cx="585597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spc="-5" dirty="0">
                <a:solidFill>
                  <a:srgbClr val="FF0000"/>
                </a:solidFill>
              </a:rPr>
              <a:t>STRUTTURA</a:t>
            </a:r>
            <a:r>
              <a:rPr sz="4400" spc="-90" dirty="0">
                <a:solidFill>
                  <a:srgbClr val="FF0000"/>
                </a:solidFill>
              </a:rPr>
              <a:t> </a:t>
            </a:r>
            <a:r>
              <a:rPr sz="4400" dirty="0">
                <a:solidFill>
                  <a:srgbClr val="FF0000"/>
                </a:solidFill>
              </a:rPr>
              <a:t>ANTIGENICA</a:t>
            </a:r>
            <a:endParaRPr sz="4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7715" y="945261"/>
            <a:ext cx="8524875" cy="4699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221615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Endotossina (LPS): </a:t>
            </a:r>
            <a:r>
              <a:rPr sz="2000" b="1" spc="-10" dirty="0">
                <a:latin typeface="Calibri"/>
                <a:cs typeface="Calibri"/>
              </a:rPr>
              <a:t>attività </a:t>
            </a:r>
            <a:r>
              <a:rPr sz="2000" b="1" spc="-5" dirty="0">
                <a:latin typeface="Calibri"/>
                <a:cs typeface="Calibri"/>
              </a:rPr>
              <a:t>tossica risiede </a:t>
            </a:r>
            <a:r>
              <a:rPr sz="2000" b="1" dirty="0">
                <a:latin typeface="Calibri"/>
                <a:cs typeface="Calibri"/>
              </a:rPr>
              <a:t>nel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lipide </a:t>
            </a:r>
            <a:r>
              <a:rPr sz="2000" b="1" spc="10" dirty="0">
                <a:solidFill>
                  <a:srgbClr val="00B050"/>
                </a:solidFill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,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viene </a:t>
            </a:r>
            <a:r>
              <a:rPr sz="2000" b="1" spc="-10" dirty="0">
                <a:latin typeface="Calibri"/>
                <a:cs typeface="Calibri"/>
              </a:rPr>
              <a:t>rilasciato </a:t>
            </a:r>
            <a:r>
              <a:rPr sz="2000" b="1" dirty="0">
                <a:latin typeface="Calibri"/>
                <a:cs typeface="Calibri"/>
              </a:rPr>
              <a:t>nella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lisi </a:t>
            </a:r>
            <a:r>
              <a:rPr sz="2000" b="1" spc="-10" dirty="0">
                <a:latin typeface="Calibri"/>
                <a:cs typeface="Calibri"/>
              </a:rPr>
              <a:t>batterica. </a:t>
            </a:r>
            <a:r>
              <a:rPr sz="2000" b="1" spc="-5" dirty="0">
                <a:latin typeface="Calibri"/>
                <a:cs typeface="Calibri"/>
              </a:rPr>
              <a:t>Causa molti </a:t>
            </a:r>
            <a:r>
              <a:rPr sz="2000" b="1" spc="-15" dirty="0">
                <a:latin typeface="Calibri"/>
                <a:cs typeface="Calibri"/>
              </a:rPr>
              <a:t>effetti </a:t>
            </a:r>
            <a:r>
              <a:rPr sz="2000" b="1" spc="-10" dirty="0">
                <a:latin typeface="Calibri"/>
                <a:cs typeface="Calibri"/>
              </a:rPr>
              <a:t>sistemici, </a:t>
            </a:r>
            <a:r>
              <a:rPr sz="2000" b="1" spc="-20" dirty="0">
                <a:latin typeface="Calibri"/>
                <a:cs typeface="Calibri"/>
              </a:rPr>
              <a:t>fra </a:t>
            </a:r>
            <a:r>
              <a:rPr sz="2000" b="1" spc="-5" dirty="0">
                <a:latin typeface="Calibri"/>
                <a:cs typeface="Calibri"/>
              </a:rPr>
              <a:t>cui </a:t>
            </a:r>
            <a:r>
              <a:rPr sz="2000" b="1" spc="-10" dirty="0">
                <a:latin typeface="Calibri"/>
                <a:cs typeface="Calibri"/>
              </a:rPr>
              <a:t>attivazione </a:t>
            </a:r>
            <a:r>
              <a:rPr sz="2000" b="1" dirty="0">
                <a:latin typeface="Calibri"/>
                <a:cs typeface="Calibri"/>
              </a:rPr>
              <a:t>del </a:t>
            </a:r>
            <a:r>
              <a:rPr sz="2000" b="1" spc="-5" dirty="0">
                <a:latin typeface="Calibri"/>
                <a:cs typeface="Calibri"/>
              </a:rPr>
              <a:t>complemento,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rilascio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5" dirty="0">
                <a:latin typeface="Calibri"/>
                <a:cs typeface="Calibri"/>
              </a:rPr>
              <a:t>citochine, leucocitosi, coagulazione disseminata, </a:t>
            </a:r>
            <a:r>
              <a:rPr sz="2000" b="1" dirty="0">
                <a:latin typeface="Calibri"/>
                <a:cs typeface="Calibri"/>
              </a:rPr>
              <a:t>diminuzione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circolazione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periferica,</a:t>
            </a:r>
            <a:r>
              <a:rPr sz="2000" b="1" dirty="0">
                <a:latin typeface="Calibri"/>
                <a:cs typeface="Calibri"/>
              </a:rPr>
              <a:t> shock,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morte.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50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Capsula: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protegge </a:t>
            </a:r>
            <a:r>
              <a:rPr sz="2000" b="1" spc="-5" dirty="0">
                <a:latin typeface="Calibri"/>
                <a:cs typeface="Calibri"/>
              </a:rPr>
              <a:t>dalla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fagocitosi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Variazione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fase</a:t>
            </a:r>
            <a:r>
              <a:rPr sz="2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antigenica: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antigeni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K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e H</a:t>
            </a:r>
            <a:r>
              <a:rPr sz="2000" b="1" spc="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possono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essere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espressi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-5" dirty="0">
                <a:latin typeface="Calibri"/>
                <a:cs typeface="Calibri"/>
              </a:rPr>
              <a:t> no,</a:t>
            </a:r>
            <a:endParaRPr sz="2000" dirty="0">
              <a:latin typeface="Calibri"/>
              <a:cs typeface="Calibri"/>
            </a:endParaRPr>
          </a:p>
          <a:p>
            <a:pPr marL="48895">
              <a:lnSpc>
                <a:spcPct val="100000"/>
              </a:lnSpc>
            </a:pPr>
            <a:r>
              <a:rPr sz="2000" b="1" spc="-10" dirty="0">
                <a:latin typeface="Calibri"/>
                <a:cs typeface="Calibri"/>
              </a:rPr>
              <a:t>alterando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l’efficacia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della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risposta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immune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specifica.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800" dirty="0">
              <a:latin typeface="Calibri"/>
              <a:cs typeface="Calibri"/>
            </a:endParaRPr>
          </a:p>
          <a:p>
            <a:pPr marL="37465" marR="5080">
              <a:lnSpc>
                <a:spcPct val="10000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Sequestro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fattori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di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crescita: </a:t>
            </a:r>
            <a:r>
              <a:rPr sz="2000" b="1" spc="-10" dirty="0">
                <a:latin typeface="Calibri"/>
                <a:cs typeface="Calibri"/>
              </a:rPr>
              <a:t>sostanze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chelanti </a:t>
            </a:r>
            <a:r>
              <a:rPr sz="2000" b="1" dirty="0">
                <a:latin typeface="Calibri"/>
                <a:cs typeface="Calibri"/>
              </a:rPr>
              <a:t>il </a:t>
            </a:r>
            <a:r>
              <a:rPr sz="2000" b="1" spc="-20" dirty="0">
                <a:latin typeface="Calibri"/>
                <a:cs typeface="Calibri"/>
              </a:rPr>
              <a:t>ferro, </a:t>
            </a:r>
            <a:r>
              <a:rPr sz="2000" b="1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riuscire </a:t>
            </a:r>
            <a:r>
              <a:rPr sz="2000" b="1" dirty="0">
                <a:latin typeface="Calibri"/>
                <a:cs typeface="Calibri"/>
              </a:rPr>
              <a:t>ad </a:t>
            </a:r>
            <a:r>
              <a:rPr sz="2000" b="1" spc="-5" dirty="0">
                <a:latin typeface="Calibri"/>
                <a:cs typeface="Calibri"/>
              </a:rPr>
              <a:t>utilizzare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il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ferro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dell’organismo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37465" marR="248285">
              <a:lnSpc>
                <a:spcPct val="100000"/>
              </a:lnSpc>
            </a:pP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Resistenza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all’uccisione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mediata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dal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siero: </a:t>
            </a:r>
            <a:r>
              <a:rPr sz="2000" b="1" dirty="0">
                <a:latin typeface="Calibri"/>
                <a:cs typeface="Calibri"/>
              </a:rPr>
              <a:t>sia per la </a:t>
            </a:r>
            <a:r>
              <a:rPr sz="2000" b="1" spc="-10" dirty="0">
                <a:latin typeface="Calibri"/>
                <a:cs typeface="Calibri"/>
              </a:rPr>
              <a:t>presenza </a:t>
            </a:r>
            <a:r>
              <a:rPr sz="2000" b="1" dirty="0">
                <a:latin typeface="Calibri"/>
                <a:cs typeface="Calibri"/>
              </a:rPr>
              <a:t>della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capsula,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sia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perché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producono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fattori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che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neutralizzano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l’azione</a:t>
            </a:r>
            <a:r>
              <a:rPr sz="2000" b="1" dirty="0">
                <a:latin typeface="Calibri"/>
                <a:cs typeface="Calibri"/>
              </a:rPr>
              <a:t> del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complemento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30932" y="45847"/>
            <a:ext cx="48329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90" dirty="0">
                <a:solidFill>
                  <a:srgbClr val="006FC0"/>
                </a:solidFill>
              </a:rPr>
              <a:t>FATTORI</a:t>
            </a:r>
            <a:r>
              <a:rPr sz="4000" spc="-40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DI</a:t>
            </a:r>
            <a:r>
              <a:rPr sz="4000" spc="-25" dirty="0">
                <a:solidFill>
                  <a:srgbClr val="006FC0"/>
                </a:solidFill>
              </a:rPr>
              <a:t> </a:t>
            </a:r>
            <a:r>
              <a:rPr sz="4000" spc="-15" dirty="0">
                <a:solidFill>
                  <a:srgbClr val="006FC0"/>
                </a:solidFill>
              </a:rPr>
              <a:t>VIRULENZA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637158"/>
            <a:ext cx="8991600" cy="277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3460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Anaerobi </a:t>
            </a:r>
            <a:r>
              <a:rPr sz="2000" b="1" spc="-10" dirty="0">
                <a:latin typeface="Calibri"/>
                <a:cs typeface="Calibri"/>
              </a:rPr>
              <a:t>facoltativi, </a:t>
            </a:r>
            <a:r>
              <a:rPr sz="2000" b="1" dirty="0">
                <a:latin typeface="Calibri"/>
                <a:cs typeface="Calibri"/>
              </a:rPr>
              <a:t>hanno </a:t>
            </a:r>
            <a:r>
              <a:rPr sz="2000" b="1" spc="-10" dirty="0">
                <a:latin typeface="Calibri"/>
                <a:cs typeface="Calibri"/>
              </a:rPr>
              <a:t>esigenze </a:t>
            </a:r>
            <a:r>
              <a:rPr sz="2000" b="1" dirty="0">
                <a:latin typeface="Calibri"/>
                <a:cs typeface="Calibri"/>
              </a:rPr>
              <a:t>nutrizionali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semplici</a:t>
            </a:r>
            <a:r>
              <a:rPr sz="2000" b="1" dirty="0">
                <a:latin typeface="Calibri"/>
                <a:cs typeface="Calibri"/>
              </a:rPr>
              <a:t>, </a:t>
            </a:r>
            <a:r>
              <a:rPr sz="2000" b="1" spc="-10" dirty="0">
                <a:latin typeface="Calibri"/>
                <a:cs typeface="Calibri"/>
              </a:rPr>
              <a:t>fermentano </a:t>
            </a:r>
            <a:r>
              <a:rPr sz="2000" b="1" dirty="0">
                <a:latin typeface="Calibri"/>
                <a:cs typeface="Calibri"/>
              </a:rPr>
              <a:t>il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glucosio.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Catalasi</a:t>
            </a:r>
            <a:r>
              <a:rPr sz="2000" b="1" spc="-1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+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Os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idasi</a:t>
            </a:r>
            <a:r>
              <a:rPr sz="2000" b="1" spc="-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-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000" b="1" spc="-15" dirty="0">
                <a:latin typeface="Calibri"/>
                <a:cs typeface="Calibri"/>
              </a:rPr>
              <a:t>Per </a:t>
            </a:r>
            <a:r>
              <a:rPr sz="2000" b="1" spc="-5" dirty="0">
                <a:latin typeface="Calibri"/>
                <a:cs typeface="Calibri"/>
              </a:rPr>
              <a:t>l’isolamento </a:t>
            </a:r>
            <a:r>
              <a:rPr sz="2000" b="1" dirty="0">
                <a:latin typeface="Calibri"/>
                <a:cs typeface="Calibri"/>
              </a:rPr>
              <a:t>→ </a:t>
            </a:r>
            <a:r>
              <a:rPr sz="2000" b="1" spc="-10" dirty="0">
                <a:latin typeface="Calibri"/>
                <a:cs typeface="Calibri"/>
              </a:rPr>
              <a:t>terreni </a:t>
            </a:r>
            <a:r>
              <a:rPr sz="2000" b="1" spc="-5" dirty="0">
                <a:latin typeface="Calibri"/>
                <a:cs typeface="Calibri"/>
              </a:rPr>
              <a:t>selettivi con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sali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biliari</a:t>
            </a:r>
            <a:r>
              <a:rPr sz="2000" b="1" dirty="0">
                <a:latin typeface="Calibri"/>
                <a:cs typeface="Calibri"/>
              </a:rPr>
              <a:t>: </a:t>
            </a:r>
            <a:r>
              <a:rPr sz="2000" b="1" spc="-10" dirty="0">
                <a:latin typeface="Calibri"/>
                <a:cs typeface="Calibri"/>
              </a:rPr>
              <a:t>terreno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Mac </a:t>
            </a:r>
            <a:r>
              <a:rPr sz="2000" b="1" spc="-20" dirty="0">
                <a:solidFill>
                  <a:srgbClr val="FF0000"/>
                </a:solidFill>
                <a:latin typeface="Calibri"/>
                <a:cs typeface="Calibri"/>
              </a:rPr>
              <a:t>Conkey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(sali biliari 1.5 </a:t>
            </a:r>
            <a:r>
              <a:rPr sz="2000" b="1" spc="10" dirty="0">
                <a:latin typeface="Calibri"/>
                <a:cs typeface="Calibri"/>
              </a:rPr>
              <a:t>g/l)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-10" dirty="0">
                <a:latin typeface="Calibri"/>
                <a:cs typeface="Calibri"/>
              </a:rPr>
              <a:t>terreno </a:t>
            </a:r>
            <a:r>
              <a:rPr sz="2000" b="1" dirty="0">
                <a:latin typeface="Calibri"/>
                <a:cs typeface="Calibri"/>
              </a:rPr>
              <a:t>di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Hektoen </a:t>
            </a:r>
            <a:r>
              <a:rPr sz="2000" b="1" dirty="0">
                <a:latin typeface="Calibri"/>
                <a:cs typeface="Calibri"/>
              </a:rPr>
              <a:t>(sali biliari 9 </a:t>
            </a:r>
            <a:r>
              <a:rPr sz="2000" b="1" spc="10" dirty="0">
                <a:latin typeface="Calibri"/>
                <a:cs typeface="Calibri"/>
              </a:rPr>
              <a:t>g/l).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Aumentando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la 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concentrazione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di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Sali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biliari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si</a:t>
            </a:r>
            <a:r>
              <a:rPr sz="2000" b="1" spc="10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consente</a:t>
            </a:r>
            <a:r>
              <a:rPr sz="2000" b="1" spc="-1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la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00B050"/>
                </a:solidFill>
                <a:latin typeface="Calibri"/>
                <a:cs typeface="Calibri"/>
              </a:rPr>
              <a:t>crescita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di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B050"/>
                </a:solidFill>
                <a:latin typeface="Calibri"/>
                <a:cs typeface="Calibri"/>
              </a:rPr>
              <a:t>Shigella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e</a:t>
            </a:r>
            <a:r>
              <a:rPr sz="2000" b="1" spc="5" dirty="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B050"/>
                </a:solidFill>
                <a:latin typeface="Calibri"/>
                <a:cs typeface="Calibri"/>
              </a:rPr>
              <a:t>Salmonella,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non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</a:t>
            </a:r>
            <a:r>
              <a:rPr sz="2000" b="1" spc="-5" dirty="0">
                <a:latin typeface="Calibri"/>
                <a:cs typeface="Calibri"/>
              </a:rPr>
              <a:t> altri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batteri </a:t>
            </a:r>
            <a:r>
              <a:rPr sz="2000" b="1" spc="-10" dirty="0">
                <a:latin typeface="Calibri"/>
                <a:cs typeface="Calibri"/>
              </a:rPr>
              <a:t>presenti </a:t>
            </a:r>
            <a:r>
              <a:rPr sz="2000" b="1" dirty="0">
                <a:latin typeface="Calibri"/>
                <a:cs typeface="Calibri"/>
              </a:rPr>
              <a:t>nel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tratto</a:t>
            </a:r>
            <a:r>
              <a:rPr sz="2000" b="1" spc="-5" dirty="0">
                <a:latin typeface="Calibri"/>
                <a:cs typeface="Calibri"/>
              </a:rPr>
              <a:t> GI.</a:t>
            </a:r>
            <a:endParaRPr sz="2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20" dirty="0">
                <a:latin typeface="Calibri"/>
                <a:cs typeface="Calibri"/>
              </a:rPr>
              <a:t>Vengono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poi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differenziati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mediante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test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biochimici.</a:t>
            </a:r>
            <a:endParaRPr sz="20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995041" y="0"/>
            <a:ext cx="324104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5" dirty="0">
                <a:solidFill>
                  <a:srgbClr val="006FC0"/>
                </a:solidFill>
              </a:rPr>
              <a:t>METABOLISMO</a:t>
            </a:r>
            <a:endParaRPr sz="40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1" y="4145407"/>
            <a:ext cx="4828667" cy="10838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04737" y="4038600"/>
            <a:ext cx="2029079" cy="165569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724525" y="5807011"/>
            <a:ext cx="2389505" cy="646430"/>
          </a:xfrm>
          <a:prstGeom prst="rect">
            <a:avLst/>
          </a:prstGeom>
          <a:solidFill>
            <a:srgbClr val="FFFFCC"/>
          </a:solidFill>
        </p:spPr>
        <p:txBody>
          <a:bodyPr vert="horz" wrap="square" lIns="0" tIns="38100" rIns="0" bIns="0" rtlCol="0">
            <a:spAutoFit/>
          </a:bodyPr>
          <a:lstStyle/>
          <a:p>
            <a:pPr marL="92075" marR="113030">
              <a:lnSpc>
                <a:spcPct val="100000"/>
              </a:lnSpc>
              <a:spcBef>
                <a:spcPts val="300"/>
              </a:spcBef>
            </a:pP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Fermentazione</a:t>
            </a:r>
            <a:r>
              <a:rPr sz="1200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degli</a:t>
            </a:r>
            <a:r>
              <a:rPr sz="1200" spc="-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zuccheri.</a:t>
            </a:r>
            <a:r>
              <a:rPr sz="1200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nella </a:t>
            </a:r>
            <a:r>
              <a:rPr sz="1200" spc="-25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provetta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a dx 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reazione positiva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e </a:t>
            </a:r>
            <a:r>
              <a:rPr sz="1200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006FC0"/>
                </a:solidFill>
                <a:latin typeface="Calibri"/>
                <a:cs typeface="Calibri"/>
              </a:rPr>
              <a:t>produzione</a:t>
            </a:r>
            <a:r>
              <a:rPr sz="1200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006FC0"/>
                </a:solidFill>
                <a:latin typeface="Calibri"/>
                <a:cs typeface="Calibri"/>
              </a:rPr>
              <a:t>di</a:t>
            </a:r>
            <a:r>
              <a:rPr sz="1200" spc="-10" dirty="0">
                <a:solidFill>
                  <a:srgbClr val="006FC0"/>
                </a:solidFill>
                <a:latin typeface="Calibri"/>
                <a:cs typeface="Calibri"/>
              </a:rPr>
              <a:t> gas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39725" y="5057863"/>
            <a:ext cx="8625205" cy="1323975"/>
          </a:xfrm>
          <a:custGeom>
            <a:avLst/>
            <a:gdLst/>
            <a:ahLst/>
            <a:cxnLst/>
            <a:rect l="l" t="t" r="r" b="b"/>
            <a:pathLst>
              <a:path w="8625205" h="1323975">
                <a:moveTo>
                  <a:pt x="8624824" y="0"/>
                </a:moveTo>
                <a:lnTo>
                  <a:pt x="0" y="0"/>
                </a:lnTo>
                <a:lnTo>
                  <a:pt x="0" y="1323467"/>
                </a:lnTo>
                <a:lnTo>
                  <a:pt x="8624824" y="1323467"/>
                </a:lnTo>
                <a:lnTo>
                  <a:pt x="862482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46705" y="72643"/>
            <a:ext cx="46786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0" dirty="0">
                <a:solidFill>
                  <a:srgbClr val="006FC0"/>
                </a:solidFill>
              </a:rPr>
              <a:t>IMPORTANZA</a:t>
            </a:r>
            <a:r>
              <a:rPr sz="4000" spc="-70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CLINICA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364642" y="781303"/>
            <a:ext cx="8329295" cy="5539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430" indent="-25336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266065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INFEZIONI</a:t>
            </a:r>
            <a:r>
              <a:rPr sz="2000" b="1" u="heavy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1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ESCLUSIVAMENTE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INTESTINALI</a:t>
            </a:r>
            <a:endParaRPr sz="2000">
              <a:latin typeface="Calibri"/>
              <a:cs typeface="Calibri"/>
            </a:endParaRPr>
          </a:p>
          <a:p>
            <a:pPr marL="12700" marR="166370">
              <a:lnSpc>
                <a:spcPct val="100000"/>
              </a:lnSpc>
            </a:pP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Enteriti</a:t>
            </a:r>
            <a:r>
              <a:rPr sz="2000" b="1" spc="-10" dirty="0">
                <a:latin typeface="Calibri"/>
                <a:cs typeface="Calibri"/>
              </a:rPr>
              <a:t>,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FF00"/>
                </a:solidFill>
                <a:latin typeface="Calibri"/>
                <a:cs typeface="Calibri"/>
              </a:rPr>
              <a:t>gastroenteriti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diarrea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dissenteria (con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mortalità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infantile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molto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15" dirty="0">
                <a:latin typeface="Calibri"/>
                <a:cs typeface="Calibri"/>
              </a:rPr>
              <a:t>elevate </a:t>
            </a:r>
            <a:r>
              <a:rPr sz="2000" b="1" dirty="0">
                <a:latin typeface="Calibri"/>
                <a:cs typeface="Calibri"/>
              </a:rPr>
              <a:t>nelle</a:t>
            </a:r>
            <a:r>
              <a:rPr sz="2000" b="1" spc="-10" dirty="0">
                <a:latin typeface="Calibri"/>
                <a:cs typeface="Calibri"/>
              </a:rPr>
              <a:t> zone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più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povere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del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mondo).</a:t>
            </a:r>
            <a:endParaRPr sz="2000">
              <a:latin typeface="Calibri"/>
              <a:cs typeface="Calibri"/>
            </a:endParaRPr>
          </a:p>
          <a:p>
            <a:pPr marL="12700" marR="64897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spc="-15" dirty="0">
                <a:latin typeface="Calibri"/>
                <a:cs typeface="Calibri"/>
              </a:rPr>
              <a:t>enterobatteri </a:t>
            </a:r>
            <a:r>
              <a:rPr sz="2000" b="1" i="1" dirty="0">
                <a:solidFill>
                  <a:srgbClr val="FFC000"/>
                </a:solidFill>
                <a:latin typeface="Calibri"/>
                <a:cs typeface="Calibri"/>
              </a:rPr>
              <a:t>NON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INVASIVI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5" dirty="0">
                <a:latin typeface="Calibri"/>
                <a:cs typeface="Calibri"/>
              </a:rPr>
              <a:t>localizzano nell’intestino tenue </a:t>
            </a:r>
            <a:r>
              <a:rPr sz="2000" b="1" dirty="0">
                <a:latin typeface="Calibri"/>
                <a:cs typeface="Calibri"/>
              </a:rPr>
              <a:t>e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producono </a:t>
            </a:r>
            <a:r>
              <a:rPr sz="2000" b="1" spc="-10" dirty="0">
                <a:latin typeface="Calibri"/>
                <a:cs typeface="Calibri"/>
              </a:rPr>
              <a:t>enterotossine </a:t>
            </a:r>
            <a:r>
              <a:rPr sz="2000" b="1" dirty="0">
                <a:latin typeface="Calibri"/>
                <a:cs typeface="Calibri"/>
              </a:rPr>
              <a:t>che </a:t>
            </a:r>
            <a:r>
              <a:rPr sz="2000" b="1" spc="-5" dirty="0">
                <a:latin typeface="Calibri"/>
                <a:cs typeface="Calibri"/>
              </a:rPr>
              <a:t>stimolano </a:t>
            </a:r>
            <a:r>
              <a:rPr sz="2000" b="1" spc="-20" dirty="0">
                <a:latin typeface="Calibri"/>
                <a:cs typeface="Calibri"/>
              </a:rPr>
              <a:t>l’attività </a:t>
            </a:r>
            <a:r>
              <a:rPr sz="2000" b="1" spc="-10" dirty="0">
                <a:latin typeface="Calibri"/>
                <a:cs typeface="Calibri"/>
              </a:rPr>
              <a:t>secretoria </a:t>
            </a:r>
            <a:r>
              <a:rPr sz="2000" b="1" spc="-5" dirty="0">
                <a:latin typeface="Calibri"/>
                <a:cs typeface="Calibri"/>
              </a:rPr>
              <a:t>della mucosa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senza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causare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lesioni.</a:t>
            </a:r>
            <a:endParaRPr sz="2000">
              <a:latin typeface="Calibri"/>
              <a:cs typeface="Calibri"/>
            </a:endParaRPr>
          </a:p>
          <a:p>
            <a:pPr marL="12700" marR="1835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Gli </a:t>
            </a:r>
            <a:r>
              <a:rPr sz="2000" b="1" spc="-15" dirty="0">
                <a:latin typeface="Calibri"/>
                <a:cs typeface="Calibri"/>
              </a:rPr>
              <a:t>enterobatteri </a:t>
            </a:r>
            <a:r>
              <a:rPr sz="2000" b="1" i="1" spc="-10" dirty="0">
                <a:solidFill>
                  <a:srgbClr val="FFC000"/>
                </a:solidFill>
                <a:latin typeface="Calibri"/>
                <a:cs typeface="Calibri"/>
              </a:rPr>
              <a:t>INVASIVI </a:t>
            </a:r>
            <a:r>
              <a:rPr sz="2000" b="1" dirty="0">
                <a:latin typeface="Calibri"/>
                <a:cs typeface="Calibri"/>
              </a:rPr>
              <a:t>si </a:t>
            </a:r>
            <a:r>
              <a:rPr sz="2000" b="1" spc="-5" dirty="0">
                <a:latin typeface="Calibri"/>
                <a:cs typeface="Calibri"/>
              </a:rPr>
              <a:t>localizzano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10" dirty="0">
                <a:latin typeface="Calibri"/>
                <a:cs typeface="Calibri"/>
              </a:rPr>
              <a:t>intestino </a:t>
            </a:r>
            <a:r>
              <a:rPr sz="2000" b="1" spc="-5" dirty="0">
                <a:latin typeface="Calibri"/>
                <a:cs typeface="Calibri"/>
              </a:rPr>
              <a:t>tenue </a:t>
            </a:r>
            <a:r>
              <a:rPr sz="2000" b="1" dirty="0">
                <a:latin typeface="Calibri"/>
                <a:cs typeface="Calibri"/>
              </a:rPr>
              <a:t>e colon, </a:t>
            </a:r>
            <a:r>
              <a:rPr sz="2000" b="1" spc="-5" dirty="0">
                <a:latin typeface="Calibri"/>
                <a:cs typeface="Calibri"/>
              </a:rPr>
              <a:t>penetrano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la </a:t>
            </a:r>
            <a:r>
              <a:rPr sz="2000" b="1" spc="-5" dirty="0">
                <a:latin typeface="Calibri"/>
                <a:cs typeface="Calibri"/>
              </a:rPr>
              <a:t>mucosa </a:t>
            </a:r>
            <a:r>
              <a:rPr sz="2000" b="1" dirty="0">
                <a:latin typeface="Calibri"/>
                <a:cs typeface="Calibri"/>
              </a:rPr>
              <a:t>e causano </a:t>
            </a:r>
            <a:r>
              <a:rPr sz="2000" b="1" spc="-10" dirty="0">
                <a:latin typeface="Calibri"/>
                <a:cs typeface="Calibri"/>
              </a:rPr>
              <a:t>evidenti </a:t>
            </a:r>
            <a:r>
              <a:rPr sz="2000" b="1" spc="-5" dirty="0">
                <a:latin typeface="Calibri"/>
                <a:cs typeface="Calibri"/>
              </a:rPr>
              <a:t>processi </a:t>
            </a:r>
            <a:r>
              <a:rPr sz="2000" b="1" spc="-10" dirty="0">
                <a:latin typeface="Calibri"/>
                <a:cs typeface="Calibri"/>
              </a:rPr>
              <a:t>infiammatori </a:t>
            </a:r>
            <a:r>
              <a:rPr sz="2000" b="1" spc="-5" dirty="0">
                <a:latin typeface="Calibri"/>
                <a:cs typeface="Calibri"/>
              </a:rPr>
              <a:t>con </a:t>
            </a:r>
            <a:r>
              <a:rPr sz="2000" b="1" dirty="0">
                <a:latin typeface="Calibri"/>
                <a:cs typeface="Calibri"/>
              </a:rPr>
              <a:t>lesioni 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istopatologiche.</a:t>
            </a:r>
            <a:endParaRPr sz="2000">
              <a:latin typeface="Calibri"/>
              <a:cs typeface="Calibri"/>
            </a:endParaRPr>
          </a:p>
          <a:p>
            <a:pPr marL="303530" indent="-253365">
              <a:lnSpc>
                <a:spcPct val="100000"/>
              </a:lnSpc>
              <a:spcBef>
                <a:spcPts val="1590"/>
              </a:spcBef>
              <a:buAutoNum type="arabicPeriod" startAt="2"/>
              <a:tabLst>
                <a:tab pos="304165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INFEZIONI</a:t>
            </a:r>
            <a:r>
              <a:rPr sz="2000" b="1" u="heavy" spc="-7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EXTRAINTESTINALI</a:t>
            </a:r>
            <a:endParaRPr sz="2000">
              <a:latin typeface="Calibri"/>
              <a:cs typeface="Calibri"/>
            </a:endParaRPr>
          </a:p>
          <a:p>
            <a:pPr marL="50800" marR="35433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Spesso di origine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endogena</a:t>
            </a:r>
            <a:r>
              <a:rPr sz="2000" b="1" spc="-5" dirty="0">
                <a:latin typeface="Calibri"/>
                <a:cs typeface="Calibri"/>
              </a:rPr>
              <a:t>, </a:t>
            </a: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opportunistica</a:t>
            </a:r>
            <a:r>
              <a:rPr sz="2000" b="1" spc="-5" dirty="0">
                <a:latin typeface="Calibri"/>
                <a:cs typeface="Calibri"/>
              </a:rPr>
              <a:t>: </a:t>
            </a:r>
            <a:r>
              <a:rPr sz="2000" b="1" spc="-10" dirty="0">
                <a:latin typeface="Calibri"/>
                <a:cs typeface="Calibri"/>
              </a:rPr>
              <a:t>infezioni </a:t>
            </a:r>
            <a:r>
              <a:rPr sz="2000" b="1" dirty="0">
                <a:latin typeface="Calibri"/>
                <a:cs typeface="Calibri"/>
              </a:rPr>
              <a:t>urinarie, nosocomiali,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respiratorie.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 marL="319405" indent="-254000">
              <a:lnSpc>
                <a:spcPct val="100000"/>
              </a:lnSpc>
              <a:buAutoNum type="arabicPeriod" startAt="3"/>
              <a:tabLst>
                <a:tab pos="320040" algn="l"/>
              </a:tabLst>
            </a:pP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INFEZIONI</a:t>
            </a:r>
            <a:r>
              <a:rPr sz="2000" b="1" u="heavy" spc="-7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 </a:t>
            </a:r>
            <a:r>
              <a:rPr sz="2000" b="1" u="heavy" spc="-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SISTEMICHE</a:t>
            </a:r>
            <a:endParaRPr sz="2000">
              <a:latin typeface="Calibri"/>
              <a:cs typeface="Calibri"/>
            </a:endParaRPr>
          </a:p>
          <a:p>
            <a:pPr marL="66040" marR="5080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solidFill>
                  <a:srgbClr val="00FF00"/>
                </a:solidFill>
                <a:latin typeface="Calibri"/>
                <a:cs typeface="Calibri"/>
              </a:rPr>
              <a:t>Febbri </a:t>
            </a:r>
            <a:r>
              <a:rPr sz="2000" b="1" spc="-10" dirty="0">
                <a:solidFill>
                  <a:srgbClr val="00FF00"/>
                </a:solidFill>
                <a:latin typeface="Calibri"/>
                <a:cs typeface="Calibri"/>
              </a:rPr>
              <a:t>enteriche </a:t>
            </a:r>
            <a:r>
              <a:rPr sz="2000" b="1" spc="-10" dirty="0">
                <a:latin typeface="Calibri"/>
                <a:cs typeface="Calibri"/>
              </a:rPr>
              <a:t>(tifo, </a:t>
            </a:r>
            <a:r>
              <a:rPr sz="2000" b="1" spc="-15" dirty="0">
                <a:latin typeface="Calibri"/>
                <a:cs typeface="Calibri"/>
              </a:rPr>
              <a:t>paratifo, </a:t>
            </a:r>
            <a:r>
              <a:rPr sz="2000" b="1" dirty="0">
                <a:latin typeface="Calibri"/>
                <a:cs typeface="Calibri"/>
              </a:rPr>
              <a:t>in </a:t>
            </a:r>
            <a:r>
              <a:rPr sz="2000" b="1" spc="-5" dirty="0">
                <a:latin typeface="Calibri"/>
                <a:cs typeface="Calibri"/>
              </a:rPr>
              <a:t>cui </a:t>
            </a:r>
            <a:r>
              <a:rPr sz="2000" b="1" spc="-10" dirty="0">
                <a:latin typeface="Calibri"/>
                <a:cs typeface="Calibri"/>
              </a:rPr>
              <a:t>l’interessamento intestinale </a:t>
            </a:r>
            <a:r>
              <a:rPr sz="2000" b="1" dirty="0">
                <a:latin typeface="Calibri"/>
                <a:cs typeface="Calibri"/>
              </a:rPr>
              <a:t>è </a:t>
            </a:r>
            <a:r>
              <a:rPr sz="2000" b="1" spc="-5" dirty="0">
                <a:latin typeface="Calibri"/>
                <a:cs typeface="Calibri"/>
              </a:rPr>
              <a:t>associato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4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diffusione </a:t>
            </a:r>
            <a:r>
              <a:rPr sz="2000" b="1" spc="-5" dirty="0">
                <a:latin typeface="Calibri"/>
                <a:cs typeface="Calibri"/>
              </a:rPr>
              <a:t>dell’infezione </a:t>
            </a:r>
            <a:r>
              <a:rPr sz="2000" b="1" dirty="0">
                <a:latin typeface="Calibri"/>
                <a:cs typeface="Calibri"/>
              </a:rPr>
              <a:t>a </a:t>
            </a:r>
            <a:r>
              <a:rPr sz="2000" b="1" spc="-10" dirty="0">
                <a:latin typeface="Calibri"/>
                <a:cs typeface="Calibri"/>
              </a:rPr>
              <a:t>tutto </a:t>
            </a:r>
            <a:r>
              <a:rPr sz="2000" b="1" spc="-20" dirty="0">
                <a:latin typeface="Calibri"/>
                <a:cs typeface="Calibri"/>
              </a:rPr>
              <a:t>l’organismo </a:t>
            </a:r>
            <a:r>
              <a:rPr sz="2000" b="1" spc="-5" dirty="0">
                <a:latin typeface="Calibri"/>
                <a:cs typeface="Calibri"/>
              </a:rPr>
              <a:t>con localizzazioni </a:t>
            </a:r>
            <a:r>
              <a:rPr sz="2000" b="1" spc="-15" dirty="0">
                <a:latin typeface="Calibri"/>
                <a:cs typeface="Calibri"/>
              </a:rPr>
              <a:t>extraintestinali </a:t>
            </a:r>
            <a:r>
              <a:rPr sz="2000" b="1" spc="-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(es.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epatiche)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60418" y="9939"/>
            <a:ext cx="4206875" cy="717550"/>
            <a:chOff x="2165604" y="0"/>
            <a:chExt cx="4206875" cy="717550"/>
          </a:xfrm>
        </p:grpSpPr>
        <p:sp>
          <p:nvSpPr>
            <p:cNvPr id="3" name="object 3"/>
            <p:cNvSpPr/>
            <p:nvPr/>
          </p:nvSpPr>
          <p:spPr>
            <a:xfrm>
              <a:off x="2357501" y="71437"/>
              <a:ext cx="4015104" cy="646430"/>
            </a:xfrm>
            <a:custGeom>
              <a:avLst/>
              <a:gdLst/>
              <a:ahLst/>
              <a:cxnLst/>
              <a:rect l="l" t="t" r="r" b="b"/>
              <a:pathLst>
                <a:path w="4015104" h="646430">
                  <a:moveTo>
                    <a:pt x="4014724" y="0"/>
                  </a:moveTo>
                  <a:lnTo>
                    <a:pt x="0" y="0"/>
                  </a:lnTo>
                  <a:lnTo>
                    <a:pt x="0" y="646112"/>
                  </a:lnTo>
                  <a:lnTo>
                    <a:pt x="4014724" y="646112"/>
                  </a:lnTo>
                  <a:lnTo>
                    <a:pt x="4014724" y="0"/>
                  </a:lnTo>
                  <a:close/>
                </a:path>
              </a:pathLst>
            </a:custGeom>
            <a:solidFill>
              <a:srgbClr val="DEF5F9"/>
            </a:solidFill>
          </p:spPr>
          <p:txBody>
            <a:bodyPr wrap="square" lIns="0" tIns="0" rIns="0" bIns="0" rtlCol="0"/>
            <a:lstStyle/>
            <a:p>
              <a:endParaRPr i="1">
                <a:solidFill>
                  <a:schemeClr val="accent1"/>
                </a:solidFill>
                <a:highlight>
                  <a:srgbClr val="FFFF00"/>
                </a:highlight>
              </a:endParaRPr>
            </a:p>
          </p:txBody>
        </p:sp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65604" y="0"/>
              <a:ext cx="3086099" cy="71170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33188" y="0"/>
              <a:ext cx="1386839" cy="711708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402437" y="1138173"/>
            <a:ext cx="3902710" cy="3318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972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Commensale </a:t>
            </a:r>
            <a:r>
              <a:rPr sz="2400" b="1" dirty="0">
                <a:latin typeface="Calibri"/>
                <a:cs typeface="Calibri"/>
              </a:rPr>
              <a:t>del </a:t>
            </a:r>
            <a:r>
              <a:rPr sz="2400" b="1" spc="-25" dirty="0">
                <a:latin typeface="Calibri"/>
                <a:cs typeface="Calibri"/>
              </a:rPr>
              <a:t>tratto </a:t>
            </a:r>
            <a:r>
              <a:rPr sz="2400" b="1" spc="-5" dirty="0">
                <a:latin typeface="Calibri"/>
                <a:cs typeface="Calibri"/>
              </a:rPr>
              <a:t>GI di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uomo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ed</a:t>
            </a:r>
            <a:r>
              <a:rPr sz="2400" b="1" spc="-1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animali: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la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sua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presenza</a:t>
            </a:r>
            <a:r>
              <a:rPr sz="2400" b="1" spc="-2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in</a:t>
            </a:r>
            <a:r>
              <a:rPr sz="2400" b="1" spc="-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acqua</a:t>
            </a:r>
            <a:r>
              <a:rPr sz="2400" b="1" spc="-4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indica </a:t>
            </a:r>
            <a:r>
              <a:rPr sz="2400" b="1" spc="-5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contaminazione</a:t>
            </a:r>
            <a:r>
              <a:rPr sz="2400" b="1" spc="-45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fecale.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2700" marR="123825">
              <a:lnSpc>
                <a:spcPct val="100000"/>
              </a:lnSpc>
            </a:pPr>
            <a:r>
              <a:rPr sz="2400" b="1" dirty="0">
                <a:latin typeface="Calibri"/>
                <a:cs typeface="Calibri"/>
              </a:rPr>
              <a:t>Ha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molti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diversi antigeni </a:t>
            </a:r>
            <a:r>
              <a:rPr sz="2400" b="1" spc="-30" dirty="0">
                <a:solidFill>
                  <a:srgbClr val="FF0000"/>
                </a:solidFill>
                <a:latin typeface="Calibri"/>
                <a:cs typeface="Calibri"/>
              </a:rPr>
              <a:t>O,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H, </a:t>
            </a:r>
            <a:r>
              <a:rPr sz="2400" b="1" spc="-5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K</a:t>
            </a:r>
            <a:r>
              <a:rPr sz="2400" b="1" spc="-5" dirty="0">
                <a:latin typeface="Calibri"/>
                <a:cs typeface="Calibri"/>
              </a:rPr>
              <a:t>, </a:t>
            </a:r>
            <a:r>
              <a:rPr sz="2400" b="1" dirty="0">
                <a:latin typeface="Calibri"/>
                <a:cs typeface="Calibri"/>
              </a:rPr>
              <a:t>e </a:t>
            </a:r>
            <a:r>
              <a:rPr sz="2400" b="1" spc="-5" dirty="0">
                <a:latin typeface="Calibri"/>
                <a:cs typeface="Calibri"/>
              </a:rPr>
              <a:t>specifici sierotipi </a:t>
            </a:r>
            <a:r>
              <a:rPr sz="2400" b="1" dirty="0">
                <a:latin typeface="Calibri"/>
                <a:cs typeface="Calibri"/>
              </a:rPr>
              <a:t>sono </a:t>
            </a:r>
            <a:r>
              <a:rPr sz="2400" b="1" spc="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associati </a:t>
            </a:r>
            <a:r>
              <a:rPr sz="2400" b="1" dirty="0">
                <a:latin typeface="Calibri"/>
                <a:cs typeface="Calibri"/>
              </a:rPr>
              <a:t>ad </a:t>
            </a:r>
            <a:r>
              <a:rPr sz="2400" b="1" spc="-15" dirty="0">
                <a:latin typeface="Calibri"/>
                <a:cs typeface="Calibri"/>
              </a:rPr>
              <a:t>aumentata </a:t>
            </a:r>
            <a:r>
              <a:rPr sz="2400" b="1" spc="-10" dirty="0">
                <a:latin typeface="Calibri"/>
                <a:cs typeface="Calibri"/>
              </a:rPr>
              <a:t> virulenza.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57750" y="3871912"/>
            <a:ext cx="4000500" cy="277177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929251" y="857122"/>
            <a:ext cx="3941699" cy="241465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811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3725</Words>
  <Application>Microsoft Office PowerPoint</Application>
  <PresentationFormat>Presentazione su schermo (4:3)</PresentationFormat>
  <Paragraphs>340</Paragraphs>
  <Slides>48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48</vt:i4>
      </vt:variant>
    </vt:vector>
  </HeadingPairs>
  <TitlesOfParts>
    <vt:vector size="54" baseType="lpstr">
      <vt:lpstr>Arial</vt:lpstr>
      <vt:lpstr>Arial MT</vt:lpstr>
      <vt:lpstr>Calibri</vt:lpstr>
      <vt:lpstr>Corbel</vt:lpstr>
      <vt:lpstr>Wingdings</vt:lpstr>
      <vt:lpstr>Office Theme</vt:lpstr>
      <vt:lpstr>Presentazione standard di PowerPoint</vt:lpstr>
      <vt:lpstr>Enterobatteri</vt:lpstr>
      <vt:lpstr>Presentazione standard di PowerPoint</vt:lpstr>
      <vt:lpstr>Presentazione standard di PowerPoint</vt:lpstr>
      <vt:lpstr>STRUTTURA ANTIGENICA</vt:lpstr>
      <vt:lpstr>FATTORI DI VIRULENZA</vt:lpstr>
      <vt:lpstr>METABOLISMO</vt:lpstr>
      <vt:lpstr>IMPORTANZA CLINICA</vt:lpstr>
      <vt:lpstr>Presentazione standard di PowerPoint</vt:lpstr>
      <vt:lpstr>Presentazione standard di PowerPoint</vt:lpstr>
      <vt:lpstr>MALATTIE INTESTINALI Causate da ceppi enteropatogeni.</vt:lpstr>
      <vt:lpstr>MALATTIE  EXTRAINTESTINALI</vt:lpstr>
      <vt:lpstr>TRATTAMENTO E PREVENZIONE</vt:lpstr>
      <vt:lpstr>Salmonella</vt:lpstr>
      <vt:lpstr>Presentazione standard di PowerPoint</vt:lpstr>
      <vt:lpstr>MALATTIE INTESTINALI</vt:lpstr>
      <vt:lpstr>MALATTIE EXTRAINTESTINALI</vt:lpstr>
      <vt:lpstr>Presentazione standard di PowerPoint</vt:lpstr>
      <vt:lpstr>Shighella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VIBRIONI</vt:lpstr>
      <vt:lpstr>Presentazione standard di PowerPoint</vt:lpstr>
      <vt:lpstr>Presentazione standard di PowerPoint</vt:lpstr>
      <vt:lpstr>YERSINIA</vt:lpstr>
      <vt:lpstr>Y. Enterocolitica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BACILLI GRAM-</vt:lpstr>
      <vt:lpstr>CARATTERISTICHE:</vt:lpstr>
      <vt:lpstr>Presentazione standard di PowerPoint</vt:lpstr>
      <vt:lpstr>Due categorie di malattie:</vt:lpstr>
      <vt:lpstr>E’ stato la causa più comune di meningiti pediatriche,  indistinguibili da altre meningiti batteriche purulente.</vt:lpstr>
      <vt:lpstr>Presentazione standard di PowerPoint</vt:lpstr>
      <vt:lpstr>Presentazione standard di PowerPoint</vt:lpstr>
      <vt:lpstr>Presentazione standard di PowerPoint</vt:lpstr>
      <vt:lpstr>TRATTAMENTO E PREVENZIONE L’eritromicina (macrolidi) è il farmaco di  scelta, sia per la terapia che per la  profilassi dei familiari.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Bacilli gram-negativi</dc:title>
  <dc:creator>Utente Windows</dc:creator>
  <cp:lastModifiedBy>COMAR MANOLA</cp:lastModifiedBy>
  <cp:revision>9</cp:revision>
  <dcterms:created xsi:type="dcterms:W3CDTF">2022-04-11T09:28:37Z</dcterms:created>
  <dcterms:modified xsi:type="dcterms:W3CDTF">2022-05-03T13:08:45Z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2015-11-03T00:00:00Z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2022-04-11T00:00:00Z</vt:filetime>
  </property>
</Properties>
</file>