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311" r:id="rId3"/>
    <p:sldId id="312" r:id="rId4"/>
    <p:sldId id="304" r:id="rId5"/>
    <p:sldId id="298" r:id="rId6"/>
    <p:sldId id="308" r:id="rId7"/>
    <p:sldId id="305" r:id="rId8"/>
    <p:sldId id="306" r:id="rId9"/>
    <p:sldId id="309" r:id="rId10"/>
    <p:sldId id="310" r:id="rId11"/>
    <p:sldId id="301" r:id="rId12"/>
    <p:sldId id="299" r:id="rId13"/>
    <p:sldId id="300" r:id="rId14"/>
    <p:sldId id="302" r:id="rId15"/>
    <p:sldId id="315" r:id="rId16"/>
    <p:sldId id="316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4" d="100"/>
          <a:sy n="104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03/05/22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/>
              <a:t> 18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A3977-53B9-A94E-8123-D04D5246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108" y="447188"/>
            <a:ext cx="3411890" cy="970450"/>
          </a:xfrm>
        </p:spPr>
        <p:txBody>
          <a:bodyPr/>
          <a:lstStyle/>
          <a:p>
            <a:r>
              <a:rPr lang="it-IT" dirty="0"/>
              <a:t>2021 FVG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934640-BD91-8C49-8F56-70CB08644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721600" cy="3200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BAC67D-A278-DF43-BFA2-6099343E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200400"/>
            <a:ext cx="7696200" cy="1282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D8FBD4-3A2C-2246-B8CC-E547EDE3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4483100"/>
            <a:ext cx="7734300" cy="9779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AE3AF79-8ACA-9E49-A82A-E6122000A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78" y="5740400"/>
            <a:ext cx="7486822" cy="8336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097B89-0D0D-7041-8719-830332D4A079}"/>
              </a:ext>
            </a:extLst>
          </p:cNvPr>
          <p:cNvSpPr txBox="1"/>
          <p:nvPr/>
        </p:nvSpPr>
        <p:spPr>
          <a:xfrm>
            <a:off x="8649730" y="2458995"/>
            <a:ext cx="2038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Europa 64%</a:t>
            </a:r>
          </a:p>
          <a:p>
            <a:r>
              <a:rPr lang="it-IT" dirty="0"/>
              <a:t>Asia      18%</a:t>
            </a:r>
          </a:p>
          <a:p>
            <a:r>
              <a:rPr lang="it-IT" dirty="0"/>
              <a:t>Africa   13%</a:t>
            </a:r>
          </a:p>
          <a:p>
            <a:r>
              <a:rPr lang="it-IT" dirty="0"/>
              <a:t>Resto      5%</a:t>
            </a:r>
          </a:p>
        </p:txBody>
      </p:sp>
    </p:spTree>
    <p:extLst>
      <p:ext uri="{BB962C8B-B14F-4D97-AF65-F5344CB8AC3E}">
        <p14:creationId xmlns:p14="http://schemas.microsoft.com/office/powerpoint/2010/main" val="103041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1987D-D0FD-F247-8065-B4636F9B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5" y="330169"/>
            <a:ext cx="8496675" cy="1269564"/>
          </a:xfrm>
        </p:spPr>
        <p:txBody>
          <a:bodyPr/>
          <a:lstStyle/>
          <a:p>
            <a:r>
              <a:rPr lang="it-IT" dirty="0"/>
              <a:t>Residenti stranieri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BC8D50-9542-054C-9637-4142CA182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488" y="2089690"/>
            <a:ext cx="9140937" cy="377976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34263E7-8335-2345-B4B8-F0F244E75CF2}"/>
              </a:ext>
            </a:extLst>
          </p:cNvPr>
          <p:cNvSpPr/>
          <p:nvPr/>
        </p:nvSpPr>
        <p:spPr>
          <a:xfrm>
            <a:off x="7078388" y="6280270"/>
            <a:ext cx="4812887" cy="250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2277579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3DE9D-E670-3241-9A05-3117C165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65" y="111211"/>
            <a:ext cx="11727305" cy="1443655"/>
          </a:xfrm>
        </p:spPr>
        <p:txBody>
          <a:bodyPr>
            <a:normAutofit/>
          </a:bodyPr>
          <a:lstStyle/>
          <a:p>
            <a:r>
              <a:rPr lang="it-IT" dirty="0"/>
              <a:t>Migranti in Italia e presenze nei centri di accoglienza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18A8191-30BA-7E48-AD1C-35280959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32" y="1826714"/>
            <a:ext cx="9292552" cy="410452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BF7347A-6342-9746-A0C3-F95E056EF647}"/>
              </a:ext>
            </a:extLst>
          </p:cNvPr>
          <p:cNvSpPr/>
          <p:nvPr/>
        </p:nvSpPr>
        <p:spPr>
          <a:xfrm>
            <a:off x="6356952" y="630420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197405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0934" y="927442"/>
            <a:ext cx="1597110" cy="753277"/>
          </a:xfrm>
        </p:spPr>
        <p:txBody>
          <a:bodyPr/>
          <a:lstStyle/>
          <a:p>
            <a:r>
              <a:rPr lang="it-IT" dirty="0"/>
              <a:t>Italia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1341" y="1828800"/>
            <a:ext cx="11078067" cy="5029200"/>
          </a:xfrm>
        </p:spPr>
        <p:txBody>
          <a:bodyPr>
            <a:normAutofit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Fino 1970 paese di emigranti</a:t>
            </a:r>
          </a:p>
          <a:p>
            <a:r>
              <a:rPr lang="it-IT" sz="2200" dirty="0">
                <a:solidFill>
                  <a:schemeClr val="tx1"/>
                </a:solidFill>
              </a:rPr>
              <a:t>Tra il 1861 e il 1975 sono emigrati 29 milioni di italiani, di cui almeno 9 non sono rientrati</a:t>
            </a:r>
          </a:p>
          <a:p>
            <a:r>
              <a:rPr lang="it-IT" sz="2200" dirty="0">
                <a:solidFill>
                  <a:schemeClr val="tx1"/>
                </a:solidFill>
              </a:rPr>
              <a:t>Diversità di epoca, di area geografica, per destinazione</a:t>
            </a:r>
          </a:p>
          <a:p>
            <a:r>
              <a:rPr lang="it-IT" sz="2200" dirty="0">
                <a:solidFill>
                  <a:schemeClr val="tx1"/>
                </a:solidFill>
              </a:rPr>
              <a:t>Ultimo quarto del Novecento, brusco rallentamento emigrazione</a:t>
            </a:r>
          </a:p>
          <a:p>
            <a:r>
              <a:rPr lang="it-IT" sz="2200" dirty="0">
                <a:solidFill>
                  <a:schemeClr val="tx1"/>
                </a:solidFill>
              </a:rPr>
              <a:t>Crescita economica, differenziazione dei lavori</a:t>
            </a:r>
          </a:p>
          <a:p>
            <a:r>
              <a:rPr lang="it-IT" sz="2200" dirty="0">
                <a:solidFill>
                  <a:schemeClr val="tx1"/>
                </a:solidFill>
              </a:rPr>
              <a:t>Attrazione dell’immagine diffusa</a:t>
            </a:r>
          </a:p>
          <a:p>
            <a:r>
              <a:rPr lang="it-IT" sz="2200" dirty="0">
                <a:solidFill>
                  <a:schemeClr val="tx1"/>
                </a:solidFill>
              </a:rPr>
              <a:t>Confine sul mediterraneo / ampia disponibilità costa / unione europea</a:t>
            </a:r>
          </a:p>
          <a:p>
            <a:r>
              <a:rPr lang="it-IT" sz="2200" dirty="0">
                <a:solidFill>
                  <a:schemeClr val="tx1"/>
                </a:solidFill>
              </a:rPr>
              <a:t>Circa un decimo dei residenti è immigrato; 85% nel centro nord del paese</a:t>
            </a:r>
          </a:p>
        </p:txBody>
      </p:sp>
    </p:spTree>
    <p:extLst>
      <p:ext uri="{BB962C8B-B14F-4D97-AF65-F5344CB8AC3E}">
        <p14:creationId xmlns:p14="http://schemas.microsoft.com/office/powerpoint/2010/main" val="3966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71"/>
    </mc:Choice>
    <mc:Fallback xmlns="">
      <p:transition spd="slow" advTm="38907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D1ABA-98A3-9A43-9251-200D3E49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16" y="339113"/>
            <a:ext cx="10205187" cy="1094272"/>
          </a:xfrm>
        </p:spPr>
        <p:txBody>
          <a:bodyPr/>
          <a:lstStyle/>
          <a:p>
            <a:r>
              <a:rPr lang="it-IT" dirty="0"/>
              <a:t>Persone sbarcate in Italia 2016-2020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F33288-BA3E-B249-AB02-D3B83E49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58" y="1700417"/>
            <a:ext cx="8255494" cy="44656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9C155F-F5BD-8F44-B1B5-5F86B9425480}"/>
              </a:ext>
            </a:extLst>
          </p:cNvPr>
          <p:cNvSpPr txBox="1"/>
          <p:nvPr/>
        </p:nvSpPr>
        <p:spPr>
          <a:xfrm>
            <a:off x="4530318" y="6344991"/>
            <a:ext cx="749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www.youtrend.it</a:t>
            </a:r>
            <a:r>
              <a:rPr lang="it-IT" sz="1000" dirty="0"/>
              <a:t>/2021/02/15/sbarchi-e-immigrazione-in-</a:t>
            </a:r>
            <a:r>
              <a:rPr lang="it-IT" sz="1000" dirty="0" err="1"/>
              <a:t>italia</a:t>
            </a:r>
            <a:r>
              <a:rPr lang="it-IT" sz="1000" dirty="0"/>
              <a:t>-il-punto-della-situazione/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AE820BE-73F7-D94A-B724-74DC8AB8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0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09BDC-8DB7-AF40-900F-D370E801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46" y="598614"/>
            <a:ext cx="11505236" cy="100792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Paesi di provenienza dei migranti, secondo le dichiarazioni degli sbarcati. Anni 2018, 2019, 2020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F75ECA2-A034-7F4B-952D-213B171D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081" y="2109324"/>
            <a:ext cx="3643839" cy="3539039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5C324A-79E7-A848-8E5C-F7B87733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0" y="2109324"/>
            <a:ext cx="3885794" cy="356265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1B5A7F-D91D-FA45-8A2C-A2451940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177" y="2121129"/>
            <a:ext cx="3770026" cy="35390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D7C997-458D-F04F-88D4-F27320763131}"/>
              </a:ext>
            </a:extLst>
          </p:cNvPr>
          <p:cNvSpPr txBox="1"/>
          <p:nvPr/>
        </p:nvSpPr>
        <p:spPr>
          <a:xfrm>
            <a:off x="5231757" y="6261904"/>
            <a:ext cx="6852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www.youtrend.it</a:t>
            </a:r>
            <a:r>
              <a:rPr lang="it-IT" sz="1000" dirty="0"/>
              <a:t>/2021/02/15/sbarchi-e-immigrazione-in-</a:t>
            </a:r>
            <a:r>
              <a:rPr lang="it-IT" sz="1000" dirty="0" err="1"/>
              <a:t>italia</a:t>
            </a:r>
            <a:r>
              <a:rPr lang="it-IT" sz="1000" dirty="0"/>
              <a:t>-il-punto-della-situazione/</a:t>
            </a:r>
          </a:p>
        </p:txBody>
      </p:sp>
    </p:spTree>
    <p:extLst>
      <p:ext uri="{BB962C8B-B14F-4D97-AF65-F5344CB8AC3E}">
        <p14:creationId xmlns:p14="http://schemas.microsoft.com/office/powerpoint/2010/main" val="290117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1B01A-8C9A-2D45-801F-72C5CBCE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20" y="119516"/>
            <a:ext cx="10195772" cy="881381"/>
          </a:xfrm>
        </p:spPr>
        <p:txBody>
          <a:bodyPr/>
          <a:lstStyle/>
          <a:p>
            <a:r>
              <a:rPr lang="it-IT" dirty="0"/>
              <a:t>Migranti irregolari in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98CD2D-A4CF-134A-8028-2FC2044BA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806" y="1268256"/>
            <a:ext cx="8264010" cy="506731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B780676-F0DF-744C-9FB0-F6C6EC3CDE15}"/>
              </a:ext>
            </a:extLst>
          </p:cNvPr>
          <p:cNvSpPr/>
          <p:nvPr/>
        </p:nvSpPr>
        <p:spPr>
          <a:xfrm>
            <a:off x="2051222" y="6335568"/>
            <a:ext cx="100460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www.huffingtonpost.it</a:t>
            </a:r>
            <a:r>
              <a:rPr lang="it-IT" sz="1000" dirty="0"/>
              <a:t>/entry/650-mila-invisibili-chi-sono-e-come-vivono-i-migranti-irregolari-in-italia_it_5ea7d862c5b6085825787cb1</a:t>
            </a:r>
          </a:p>
        </p:txBody>
      </p:sp>
    </p:spTree>
    <p:extLst>
      <p:ext uri="{BB962C8B-B14F-4D97-AF65-F5344CB8AC3E}">
        <p14:creationId xmlns:p14="http://schemas.microsoft.com/office/powerpoint/2010/main" val="231232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A9486-4607-274B-AD1E-C567BF4A5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italiane (2002 - 2020)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C4F36D-6869-3E4B-9204-80153F295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995" y="2384855"/>
            <a:ext cx="10869003" cy="3755403"/>
          </a:xfrm>
        </p:spPr>
      </p:pic>
    </p:spTree>
    <p:extLst>
      <p:ext uri="{BB962C8B-B14F-4D97-AF65-F5344CB8AC3E}">
        <p14:creationId xmlns:p14="http://schemas.microsoft.com/office/powerpoint/2010/main" val="83344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80880-956E-204C-A487-6E20FF60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45" y="249480"/>
            <a:ext cx="10571998" cy="669653"/>
          </a:xfrm>
        </p:spPr>
        <p:txBody>
          <a:bodyPr/>
          <a:lstStyle/>
          <a:p>
            <a:r>
              <a:rPr lang="it-IT" dirty="0"/>
              <a:t>Emigrazione italiana 2020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56A46B-A5CE-1B40-A608-09944BCAE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8122" y="1116841"/>
            <a:ext cx="5741160" cy="57411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FA218B-26ED-E346-B3A1-ACBC7BB4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84" y="1116840"/>
            <a:ext cx="5741160" cy="57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1B22C-D01D-E848-AAB5-F058D5DE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02" y="132653"/>
            <a:ext cx="11925697" cy="970450"/>
          </a:xfrm>
        </p:spPr>
        <p:txBody>
          <a:bodyPr/>
          <a:lstStyle/>
          <a:p>
            <a:r>
              <a:rPr lang="it-IT" sz="2400" dirty="0"/>
              <a:t>peso percentuale della presenza di stranieri regolari rispetto al totale della popolazione residente (UE + UK), distinguendo tra stranieri extracomunitari, comunitari e apolidi o con nazionalità sconosciuta.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04F29-045B-C845-9A9A-E52EC639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0CBF4C-9FEE-534A-83B2-20178671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1103103"/>
            <a:ext cx="11392929" cy="57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4C7CC-8F48-934C-BBEA-7A28F4DA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5" y="428242"/>
            <a:ext cx="6489725" cy="758007"/>
          </a:xfrm>
        </p:spPr>
        <p:txBody>
          <a:bodyPr>
            <a:normAutofit/>
          </a:bodyPr>
          <a:lstStyle/>
          <a:p>
            <a:r>
              <a:rPr lang="it-IT" dirty="0"/>
              <a:t>2019  </a:t>
            </a:r>
            <a:r>
              <a:rPr lang="it-IT" sz="2000" i="1" dirty="0"/>
              <a:t>in milioni di unità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C80C54-90B3-5440-8EFB-D39DA9059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396" y="1473843"/>
            <a:ext cx="10695632" cy="481929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90A989-21D0-314C-A312-0A814F9E5182}"/>
              </a:ext>
            </a:extLst>
          </p:cNvPr>
          <p:cNvSpPr txBox="1"/>
          <p:nvPr/>
        </p:nvSpPr>
        <p:spPr>
          <a:xfrm>
            <a:off x="5931243" y="6437870"/>
            <a:ext cx="5691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Fonte: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ilbolive.unipd.it</a:t>
            </a:r>
            <a:r>
              <a:rPr lang="it-IT" sz="1000" dirty="0"/>
              <a:t>/</a:t>
            </a:r>
            <a:r>
              <a:rPr lang="it-IT" sz="1000" dirty="0" err="1"/>
              <a:t>it</a:t>
            </a:r>
            <a:r>
              <a:rPr lang="it-IT" sz="1000" dirty="0"/>
              <a:t>/news/dossier-statistico-immigrazione-</a:t>
            </a:r>
            <a:r>
              <a:rPr lang="it-IT" sz="1000" dirty="0" err="1"/>
              <a:t>italia</a:t>
            </a:r>
            <a:r>
              <a:rPr lang="it-IT" sz="1000" dirty="0"/>
              <a:t>-stranieri</a:t>
            </a:r>
          </a:p>
        </p:txBody>
      </p:sp>
    </p:spTree>
    <p:extLst>
      <p:ext uri="{BB962C8B-B14F-4D97-AF65-F5344CB8AC3E}">
        <p14:creationId xmlns:p14="http://schemas.microsoft.com/office/powerpoint/2010/main" val="80792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A9B99-A03A-DD4C-941A-022E641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2021 Italia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5699A32-1A16-E347-8D6E-34E4E472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511" y="1414040"/>
            <a:ext cx="10029003" cy="247833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F56E5A-3B78-E547-80BA-827181058505}"/>
              </a:ext>
            </a:extLst>
          </p:cNvPr>
          <p:cNvSpPr txBox="1"/>
          <p:nvPr/>
        </p:nvSpPr>
        <p:spPr>
          <a:xfrm>
            <a:off x="1248031" y="4522573"/>
            <a:ext cx="10033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stranieri residenti in Italia al 1° gennaio 2021 sono </a:t>
            </a:r>
            <a:r>
              <a:rPr lang="it-IT" b="1" dirty="0"/>
              <a:t>5.171.894</a:t>
            </a:r>
            <a:r>
              <a:rPr lang="it-IT" dirty="0"/>
              <a:t> e rappresentano l'8,7% della popolazione residente.</a:t>
            </a:r>
          </a:p>
          <a:p>
            <a:endParaRPr lang="it-IT" dirty="0"/>
          </a:p>
          <a:p>
            <a:r>
              <a:rPr lang="it-IT" dirty="0"/>
              <a:t>La comunità straniera più numerosa è quella proveniente dalla </a:t>
            </a:r>
            <a:r>
              <a:rPr lang="it-IT" b="1" dirty="0"/>
              <a:t>Romania</a:t>
            </a:r>
            <a:r>
              <a:rPr lang="it-IT" dirty="0"/>
              <a:t> con il 20,8% di tutti gli stranieri presenti sul territorio, seguita dall'</a:t>
            </a:r>
            <a:r>
              <a:rPr lang="it-IT" b="1" dirty="0"/>
              <a:t>Albania</a:t>
            </a:r>
            <a:r>
              <a:rPr lang="it-IT" dirty="0"/>
              <a:t> (8,4%) e dal </a:t>
            </a:r>
            <a:r>
              <a:rPr lang="it-IT" b="1" dirty="0"/>
              <a:t>Marocco</a:t>
            </a:r>
            <a:r>
              <a:rPr lang="it-IT" dirty="0"/>
              <a:t> (8,3%).</a:t>
            </a:r>
          </a:p>
        </p:txBody>
      </p:sp>
    </p:spTree>
    <p:extLst>
      <p:ext uri="{BB962C8B-B14F-4D97-AF65-F5344CB8AC3E}">
        <p14:creationId xmlns:p14="http://schemas.microsoft.com/office/powerpoint/2010/main" val="297661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E57109-5D30-C94E-A94C-AE4D41A1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Presenza straniera in Italia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C6127C-4088-EA40-BD66-B8665137F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26508"/>
            <a:ext cx="5867244" cy="4349577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F9551224-DBAA-A14C-B9AD-2C756E7B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26" y="2026508"/>
            <a:ext cx="6198973" cy="434957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40FB28-8EFF-5E49-A8B1-55BB9E38112A}"/>
              </a:ext>
            </a:extLst>
          </p:cNvPr>
          <p:cNvSpPr txBox="1"/>
          <p:nvPr/>
        </p:nvSpPr>
        <p:spPr>
          <a:xfrm>
            <a:off x="6549082" y="6487297"/>
            <a:ext cx="4151870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www.ismu.org</a:t>
            </a:r>
            <a:r>
              <a:rPr lang="it-IT" dirty="0"/>
              <a:t>/</a:t>
            </a:r>
            <a:r>
              <a:rPr lang="it-IT" dirty="0" err="1"/>
              <a:t>italy-italia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33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B6AD0E-166C-C34D-9ABC-ABF3D58EE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172" y="447188"/>
            <a:ext cx="3201825" cy="970450"/>
          </a:xfrm>
        </p:spPr>
        <p:txBody>
          <a:bodyPr/>
          <a:lstStyle/>
          <a:p>
            <a:r>
              <a:rPr lang="it-IT" dirty="0"/>
              <a:t>2021 Italia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9A93B38-65D1-DD43-B5E5-23BC7C91B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77"/>
            <a:ext cx="7721600" cy="1612900"/>
          </a:xfr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EA89BF7-4BF3-F744-9AD3-F5A67B85A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782"/>
            <a:ext cx="7696200" cy="1625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A953EFB-CED7-6446-A646-3C15AF2E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" y="3438488"/>
            <a:ext cx="7658100" cy="16129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8FF761B-4BC5-3D4B-9944-258949E67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" y="5193024"/>
            <a:ext cx="7734300" cy="16129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26D108D-5145-4040-B1CD-515EA98F9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635" y="1942757"/>
            <a:ext cx="4140200" cy="254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9CA86C-299C-314D-B2BE-962F2344F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692" y="2264882"/>
            <a:ext cx="4096143" cy="28673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32F252F-E70B-624E-B2FB-CAC81FBD5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1286" y="2721875"/>
            <a:ext cx="4109549" cy="23861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494B950-1CD6-C245-BAB6-D14399AC3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135" y="3102131"/>
            <a:ext cx="4076700" cy="2032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B4744EB-C256-9146-ADE1-DC8BA908D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6050" y="3855850"/>
            <a:ext cx="430478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1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BCD013-AE98-574D-B225-8193BE11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FVG 2021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ACB9409-539A-EC4E-986B-39DC55725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034" y="2060919"/>
            <a:ext cx="8625016" cy="206656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5AA651-E4A0-FB47-952D-47A02CD79CD1}"/>
              </a:ext>
            </a:extLst>
          </p:cNvPr>
          <p:cNvSpPr txBox="1"/>
          <p:nvPr/>
        </p:nvSpPr>
        <p:spPr>
          <a:xfrm>
            <a:off x="1427033" y="4460789"/>
            <a:ext cx="9199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stranieri residenti nel Friuli Venezia Giulia al 1° gennaio 2021 sono </a:t>
            </a:r>
            <a:r>
              <a:rPr lang="it-IT" b="1" dirty="0"/>
              <a:t>114.863</a:t>
            </a:r>
            <a:r>
              <a:rPr lang="it-IT" dirty="0"/>
              <a:t> e rappresentano il 9,6% della popolazione residente. </a:t>
            </a:r>
          </a:p>
          <a:p>
            <a:r>
              <a:rPr lang="it-IT" dirty="0"/>
              <a:t>La comunità straniera più numerosa è quella proveniente dalla </a:t>
            </a:r>
            <a:r>
              <a:rPr lang="it-IT" b="1" dirty="0"/>
              <a:t>Romania</a:t>
            </a:r>
            <a:r>
              <a:rPr lang="it-IT" dirty="0"/>
              <a:t> con il 22,2% di tutti gli stranieri presenti sul territorio, seguita dall'</a:t>
            </a:r>
            <a:r>
              <a:rPr lang="it-IT" b="1" dirty="0"/>
              <a:t>Albania</a:t>
            </a:r>
            <a:r>
              <a:rPr lang="it-IT" dirty="0"/>
              <a:t> (8,4%) e dalla </a:t>
            </a:r>
            <a:r>
              <a:rPr lang="it-IT" b="1" dirty="0"/>
              <a:t>Repubblica di Serbia</a:t>
            </a:r>
            <a:r>
              <a:rPr lang="it-IT" dirty="0"/>
              <a:t> (5,3%).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2211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5230</TotalTime>
  <Words>435</Words>
  <Application>Microsoft Macintosh PowerPoint</Application>
  <PresentationFormat>Widescreen</PresentationFormat>
  <Paragraphs>42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Calibri</vt:lpstr>
      <vt:lpstr>Century Gothic</vt:lpstr>
      <vt:lpstr>Wingdings 2</vt:lpstr>
      <vt:lpstr>Citazione</vt:lpstr>
      <vt:lpstr>Geografia (LE006)   Corso di Studio  LE01 - DISCIPLINE STORICHE E FILOSOFICHE </vt:lpstr>
      <vt:lpstr>Migrazioni italiane (2002 - 2020)</vt:lpstr>
      <vt:lpstr>Emigrazione italiana 2020</vt:lpstr>
      <vt:lpstr>peso percentuale della presenza di stranieri regolari rispetto al totale della popolazione residente (UE + UK), distinguendo tra stranieri extracomunitari, comunitari e apolidi o con nazionalità sconosciuta.</vt:lpstr>
      <vt:lpstr>2019  in milioni di unità</vt:lpstr>
      <vt:lpstr>2021 Italia</vt:lpstr>
      <vt:lpstr>Presenza straniera in Italia </vt:lpstr>
      <vt:lpstr>2021 Italia</vt:lpstr>
      <vt:lpstr>FVG 2021</vt:lpstr>
      <vt:lpstr>2021 FVG </vt:lpstr>
      <vt:lpstr>Residenti stranieri </vt:lpstr>
      <vt:lpstr>Migranti in Italia e presenze nei centri di accoglienza</vt:lpstr>
      <vt:lpstr>Italia</vt:lpstr>
      <vt:lpstr>Persone sbarcate in Italia 2016-2020</vt:lpstr>
      <vt:lpstr>Paesi di provenienza dei migranti, secondo le dichiarazioni degli sbarcati. Anni 2018, 2019, 2020</vt:lpstr>
      <vt:lpstr>Migranti irregolari in Italia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72</cp:revision>
  <dcterms:created xsi:type="dcterms:W3CDTF">2022-03-01T08:25:09Z</dcterms:created>
  <dcterms:modified xsi:type="dcterms:W3CDTF">2022-05-03T15:55:42Z</dcterms:modified>
</cp:coreProperties>
</file>