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2"/>
  </p:notesMasterIdLst>
  <p:sldIdLst>
    <p:sldId id="329" r:id="rId2"/>
    <p:sldId id="271" r:id="rId3"/>
    <p:sldId id="273" r:id="rId4"/>
    <p:sldId id="274" r:id="rId5"/>
    <p:sldId id="275" r:id="rId6"/>
    <p:sldId id="276" r:id="rId7"/>
    <p:sldId id="277" r:id="rId8"/>
    <p:sldId id="262" r:id="rId9"/>
    <p:sldId id="279" r:id="rId10"/>
    <p:sldId id="264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46B6E-FB9A-E14B-86BE-766435F3F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8F6FD5-8115-384C-94E4-179E329F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0B999E-06ED-074E-9B6F-1424B05C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F356E4-855C-4B4A-B17B-F680E21E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31DBB4-EEFF-7141-A283-A07288BD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42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726496-ACE4-3144-AC5C-40FB10F6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61DAC59-E50E-8F4C-BFFA-F3B3B9000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E1B291-32DC-BA42-BD7B-DCC0E355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32D430-2C51-8846-8F2C-1E0D753C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1F7871-7EDA-2343-9163-6A2DD916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41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00C3923-1BB9-6140-98BF-D7FF79072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B1683B-C992-9B4B-9C06-56EFC7F2E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2A9A10-B138-8341-9F5E-9DC7F02E1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DFAC8E-DD23-C546-B60E-26EF84DC7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0870AA-A030-334F-9310-4D018EE1C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56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61241A-F91C-3441-A523-B813D7C7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5C4280-7124-FE4E-BBDA-01BFC8418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16B3B5-1590-884A-BC6A-22ADE257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556AB4-201B-2940-BB01-AD516A2F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38489B-0CC3-B84C-B426-B474A8BE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71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54908-3950-8945-878F-56A3533E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E55DBA-44F1-EB44-B77C-F0FD2399A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FAC86F-1C79-1248-A938-DF06786D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F5484A-7C07-1441-8422-5F973AE1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899C48-85E4-0448-B939-63BAD2EE2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92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358F3B-C028-AD4A-A4A2-D59607627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9CCE24-F12B-C345-AA95-767891445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55C0C3-DFAA-0E4D-BC83-5CB664C2A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A07F7E-9731-2D40-9B17-323E2BD4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CDD9B2-CAB9-D441-AA99-5185EEB5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2E4FC8-AC68-6542-8F65-60D5831D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7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67D63-5949-5145-B15C-9E40203D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5D717A-EC20-BC43-8A6D-8CF2B7C8E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3B659D-E739-CD4E-9C2B-3497A029F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97BEAD7-102F-9147-8100-F0E126273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EFBAD81-91D1-0E4C-B40A-8249DE710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54A5F23-744F-9F4D-891A-BF6F06BF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EF70224-7F7B-D947-8103-08856E19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FD11A5-C210-914B-95CF-7D4E4016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07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A717F-B309-D84A-872C-5E59CB76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3015BB-117D-A540-B698-29898B26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2E90A4-2D01-8043-9C33-E7676CEE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05E9EC3-448D-4242-BBF9-F61792C3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68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EABEBB9-3A7F-CA4E-AA0E-7BB5E0DD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4E384-27D5-7346-B058-E79FDC38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AB69191-1E24-E84E-B444-A938A5AE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93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0208CD-02D7-FB42-BF98-640F821E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49400D-48C6-BC4F-8F73-1EE6D66B6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9E55D77-385C-A743-9F45-AFDC26C24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51860E-1C7A-7643-A3A9-F998BE0D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752806-55A9-604A-88E8-C1A05AB2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871448-EBBB-044E-B4CC-A29150AC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61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C870B-989B-9B4D-A011-ADCE1A77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AE6433-FC7A-F947-B100-3294AC9EB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3C8ADDF-0609-E54A-90F6-4A9643151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CDE3B8-FC53-B249-B219-DAE6CE70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EAB59A-3416-8647-8329-A50E54D6F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33EFBF-57AE-D642-A6B3-3C072D2B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00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F285015-466F-874B-86C4-70E75E1D1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CC8F44-30FC-F34F-920D-741ECE4E5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9B7E42-E238-7B49-A3E0-6DFE56857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05/05/22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5B32F6-64F2-9D48-A99C-5FD92F24D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D859D8-0207-F34B-AFDE-40CE903F1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39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/>
          </a:bodyPr>
          <a:lstStyle/>
          <a:p>
            <a:r>
              <a:rPr lang="it-IT" b="1" cap="small" dirty="0"/>
              <a:t>Territorio e Società</a:t>
            </a:r>
            <a:r>
              <a:rPr lang="it-IT" dirty="0">
                <a:effectLst/>
              </a:rPr>
              <a:t> (LE225) </a:t>
            </a:r>
            <a:br>
              <a:rPr lang="it-IT" dirty="0"/>
            </a:br>
            <a:br>
              <a:rPr lang="it-IT" dirty="0"/>
            </a:br>
            <a:r>
              <a:rPr lang="it-IT" sz="3200" dirty="0"/>
              <a:t>Corso di Studio </a:t>
            </a:r>
            <a:br>
              <a:rPr lang="it-IT" sz="4000" dirty="0"/>
            </a:br>
            <a:r>
              <a:rPr lang="it-IT" sz="3200" b="1" dirty="0"/>
              <a:t>LE07 – Lettere antiche e moderne, arti, comunicazione</a:t>
            </a:r>
            <a:r>
              <a:rPr lang="it-IT" sz="3200" dirty="0">
                <a:effectLst/>
              </a:rPr>
              <a:t> </a:t>
            </a: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2021-2022</a:t>
            </a:r>
          </a:p>
        </p:txBody>
      </p:sp>
    </p:spTree>
    <p:extLst>
      <p:ext uri="{BB962C8B-B14F-4D97-AF65-F5344CB8AC3E}">
        <p14:creationId xmlns:p14="http://schemas.microsoft.com/office/powerpoint/2010/main" val="134023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A1468C-BBF8-7D49-8C58-DE70211F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Lingua e Lingue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27A076-5DC9-2D49-9B1F-9F0AC25CA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622" y="2222287"/>
            <a:ext cx="10693664" cy="4376221"/>
          </a:xfrm>
        </p:spPr>
        <p:txBody>
          <a:bodyPr>
            <a:normAutofit/>
          </a:bodyPr>
          <a:lstStyle/>
          <a:p>
            <a:r>
              <a:rPr lang="it-IT" sz="2400" dirty="0"/>
              <a:t>6900 lingue al mondo</a:t>
            </a:r>
          </a:p>
          <a:p>
            <a:pPr marL="457200" lvl="1" indent="0">
              <a:buNone/>
            </a:pPr>
            <a:r>
              <a:rPr lang="it-IT" sz="2400" dirty="0"/>
              <a:t>9 parlate da una popolazione superiore ai 100 milioni</a:t>
            </a:r>
          </a:p>
          <a:p>
            <a:pPr marL="457200" lvl="1" indent="0">
              <a:buNone/>
            </a:pPr>
            <a:r>
              <a:rPr lang="it-IT" sz="2400" dirty="0"/>
              <a:t>380 parlate da popolazione comprese fra 1 milione e 100 milioni</a:t>
            </a:r>
          </a:p>
          <a:p>
            <a:pPr marL="0" indent="0">
              <a:buNone/>
            </a:pPr>
            <a:r>
              <a:rPr lang="it-IT" sz="2400" dirty="0"/>
              <a:t>Ma</a:t>
            </a:r>
          </a:p>
          <a:p>
            <a:r>
              <a:rPr lang="it-IT" sz="2400" dirty="0"/>
              <a:t>Ci sono 200 stati</a:t>
            </a:r>
          </a:p>
          <a:p>
            <a:endParaRPr lang="it-IT" sz="1100" dirty="0"/>
          </a:p>
          <a:p>
            <a:pPr marL="0" indent="0">
              <a:buNone/>
            </a:pPr>
            <a:r>
              <a:rPr lang="it-IT" sz="2400" dirty="0"/>
              <a:t>Quindi….</a:t>
            </a:r>
          </a:p>
          <a:p>
            <a:endParaRPr lang="it-IT" sz="1050" dirty="0"/>
          </a:p>
          <a:p>
            <a:r>
              <a:rPr lang="it-IT" sz="2400" dirty="0"/>
              <a:t>Onu ha sei lingue ufficiali: inglese, francese, russo, arabo, spagnolo e cinese</a:t>
            </a:r>
          </a:p>
        </p:txBody>
      </p:sp>
    </p:spTree>
    <p:extLst>
      <p:ext uri="{BB962C8B-B14F-4D97-AF65-F5344CB8AC3E}">
        <p14:creationId xmlns:p14="http://schemas.microsoft.com/office/powerpoint/2010/main" val="170068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242207-5789-3E4A-906A-F47EB56C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DD783C-2832-5843-950B-6155EC747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927" y="228600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600" dirty="0"/>
          </a:p>
          <a:p>
            <a:endParaRPr lang="it-IT" sz="2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35391" y="2903567"/>
            <a:ext cx="6897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rgbClr val="FF0000"/>
                </a:solidFill>
              </a:rPr>
              <a:t>Lingue, gruppi umani, etnie, religioni</a:t>
            </a:r>
          </a:p>
        </p:txBody>
      </p:sp>
    </p:spTree>
    <p:extLst>
      <p:ext uri="{BB962C8B-B14F-4D97-AF65-F5344CB8AC3E}">
        <p14:creationId xmlns:p14="http://schemas.microsoft.com/office/powerpoint/2010/main" val="30266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408"/>
    </mc:Choice>
    <mc:Fallback xmlns="">
      <p:transition spd="slow" advTm="44340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862BF0-403A-9B41-9623-11B217DDE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Identità  e  lingue, etnie  e religioni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7D804E-9A4D-4F45-9289-BFA921EC0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Lingue, etnie e religioni sono fattori che svolgono un ruolo importante nella costruzione dell’</a:t>
            </a:r>
            <a:r>
              <a:rPr lang="it-IT" sz="2400" b="1" dirty="0"/>
              <a:t>identità </a:t>
            </a:r>
            <a:r>
              <a:rPr lang="it-IT" sz="2400" dirty="0"/>
              <a:t>(personale, collettiva, locale, globale)</a:t>
            </a:r>
          </a:p>
          <a:p>
            <a:r>
              <a:rPr lang="it-IT" sz="2400" dirty="0"/>
              <a:t>L’identità non è fissa, ma dipende dal contesto storico, geografico e sociale in cui il soggetto cui si riferisce si trova  </a:t>
            </a:r>
          </a:p>
          <a:p>
            <a:r>
              <a:rPr lang="it-IT" sz="2400" dirty="0"/>
              <a:t>L’identità è elemento geografico in quanto influenza le rappresentazioni del vissuto spaziale, che a loro volta condizionano le relazione sociali, che modificano e strutturano infine lo spazio</a:t>
            </a:r>
          </a:p>
        </p:txBody>
      </p:sp>
    </p:spTree>
    <p:extLst>
      <p:ext uri="{BB962C8B-B14F-4D97-AF65-F5344CB8AC3E}">
        <p14:creationId xmlns:p14="http://schemas.microsoft.com/office/powerpoint/2010/main" val="249134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B0BB31-E5AA-1A4F-8C48-11EB1CC7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Linguaggio  e  varianti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B1C49B-CA8F-334A-AAFE-A348CFD53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59" y="2222287"/>
            <a:ext cx="11808941" cy="44750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400" dirty="0"/>
              <a:t>Linguaggio</a:t>
            </a:r>
            <a:r>
              <a:rPr lang="it-IT" sz="2400" dirty="0">
                <a:sym typeface="Wingdings" pitchFamily="2" charset="2"/>
              </a:rPr>
              <a:t> capacità di comunicare</a:t>
            </a:r>
          </a:p>
          <a:p>
            <a:r>
              <a:rPr lang="it-IT" sz="2400" dirty="0">
                <a:sym typeface="Wingdings" pitchFamily="2" charset="2"/>
              </a:rPr>
              <a:t>Geografia delle lingue geografia delle culture</a:t>
            </a:r>
          </a:p>
          <a:p>
            <a:r>
              <a:rPr lang="it-IT" sz="2400" dirty="0"/>
              <a:t>Conoscenza della distribuzione delle lingue (per geografi) = conoscenza delle relazioni storiche dei territori e delle popolazioni</a:t>
            </a:r>
          </a:p>
          <a:p>
            <a:pPr lvl="1"/>
            <a:r>
              <a:rPr lang="it-IT" dirty="0">
                <a:sym typeface="Wingdings" pitchFamily="2" charset="2"/>
              </a:rPr>
              <a:t> evoluzione delle società del passato, delle loro relazioni reciproche e dei percorsi delle migrazioni umane</a:t>
            </a:r>
            <a:endParaRPr lang="it-IT" sz="800" dirty="0">
              <a:sym typeface="Wingdings" pitchFamily="2" charset="2"/>
            </a:endParaRPr>
          </a:p>
          <a:p>
            <a:r>
              <a:rPr lang="it-IT" sz="2400" dirty="0">
                <a:sym typeface="Wingdings" pitchFamily="2" charset="2"/>
              </a:rPr>
              <a:t>Linguaggi  processo di interazione comunicativa</a:t>
            </a:r>
          </a:p>
          <a:p>
            <a:endParaRPr lang="it-IT" sz="900" dirty="0">
              <a:sym typeface="Wingdings" pitchFamily="2" charset="2"/>
            </a:endParaRPr>
          </a:p>
          <a:p>
            <a:pPr lvl="2"/>
            <a:r>
              <a:rPr lang="it-IT" sz="2400" dirty="0">
                <a:sym typeface="Wingdings" pitchFamily="2" charset="2"/>
              </a:rPr>
              <a:t>Varianti:</a:t>
            </a:r>
          </a:p>
          <a:p>
            <a:pPr marL="1601788" lvl="2" indent="-184150"/>
            <a:r>
              <a:rPr lang="it-IT" sz="2400" dirty="0">
                <a:sym typeface="Wingdings" pitchFamily="2" charset="2"/>
              </a:rPr>
              <a:t>Lingue</a:t>
            </a:r>
          </a:p>
          <a:p>
            <a:pPr lvl="3"/>
            <a:r>
              <a:rPr lang="it-IT" sz="2400" dirty="0">
                <a:sym typeface="Wingdings" pitchFamily="2" charset="2"/>
              </a:rPr>
              <a:t>Dialetti</a:t>
            </a:r>
          </a:p>
          <a:p>
            <a:pPr lvl="3"/>
            <a:r>
              <a:rPr lang="it-IT" sz="2400" dirty="0">
                <a:sym typeface="Wingdings" pitchFamily="2" charset="2"/>
              </a:rPr>
              <a:t>Lingue minoritarie</a:t>
            </a:r>
          </a:p>
          <a:p>
            <a:pPr lvl="3"/>
            <a:r>
              <a:rPr lang="it-IT" sz="2400" dirty="0">
                <a:sym typeface="Wingdings" pitchFamily="2" charset="2"/>
              </a:rPr>
              <a:t>Lingue naturali </a:t>
            </a:r>
          </a:p>
          <a:p>
            <a:pPr lvl="3"/>
            <a:r>
              <a:rPr lang="it-IT" sz="2400" dirty="0">
                <a:sym typeface="Wingdings" pitchFamily="2" charset="2"/>
              </a:rPr>
              <a:t>Lingue artificiali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5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5CE9EC-92A7-754C-BA38-EE7298F02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Linguaggio  e  varianti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968BAA-D7B6-9044-B9E4-13D2B64D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22287"/>
            <a:ext cx="10563286" cy="4376221"/>
          </a:xfrm>
        </p:spPr>
        <p:txBody>
          <a:bodyPr>
            <a:normAutofit/>
          </a:bodyPr>
          <a:lstStyle/>
          <a:p>
            <a:pPr marL="136525" indent="-125413"/>
            <a:r>
              <a:rPr lang="it-IT" sz="2400" b="1" dirty="0">
                <a:sym typeface="Wingdings" pitchFamily="2" charset="2"/>
              </a:rPr>
              <a:t>Linguaggio</a:t>
            </a:r>
            <a:r>
              <a:rPr lang="it-IT" sz="2400" dirty="0">
                <a:sym typeface="Wingdings" pitchFamily="2" charset="2"/>
              </a:rPr>
              <a:t>: Sistema di comunicazione basato su simboli ai quali vengono attribuiti significati condivisi</a:t>
            </a:r>
          </a:p>
          <a:p>
            <a:pPr marL="136525" indent="-125413"/>
            <a:r>
              <a:rPr lang="it-IT" sz="2400" b="1" dirty="0">
                <a:sym typeface="Wingdings" pitchFamily="2" charset="2"/>
              </a:rPr>
              <a:t>Dialetto</a:t>
            </a:r>
            <a:r>
              <a:rPr lang="it-IT" sz="2400" dirty="0">
                <a:sym typeface="Wingdings" pitchFamily="2" charset="2"/>
              </a:rPr>
              <a:t>: </a:t>
            </a:r>
            <a:r>
              <a:rPr lang="it-IT" sz="2400" dirty="0"/>
              <a:t>Varietà linguistica (o idioma) usata tra di loro da abitanti originari di una ristretta area geografica, in aggiunta alla lingua ufficiale</a:t>
            </a:r>
          </a:p>
          <a:p>
            <a:pPr marL="136525" indent="-125413"/>
            <a:r>
              <a:rPr lang="it-IT" sz="2400" b="1" dirty="0"/>
              <a:t>Lingua</a:t>
            </a:r>
            <a:r>
              <a:rPr lang="it-IT" sz="2400" dirty="0"/>
              <a:t>: Idioma che si è imposto su altri in un’area più o meno vasta per motivi</a:t>
            </a:r>
          </a:p>
          <a:p>
            <a:pPr marL="2779713" lvl="1" indent="-217488"/>
            <a:r>
              <a:rPr lang="it-IT" sz="2400" dirty="0"/>
              <a:t>Letterari</a:t>
            </a:r>
          </a:p>
          <a:p>
            <a:pPr marL="2779713" lvl="1" indent="-217488"/>
            <a:r>
              <a:rPr lang="it-IT" sz="2400" dirty="0"/>
              <a:t>Sociali</a:t>
            </a:r>
          </a:p>
          <a:p>
            <a:pPr marL="2779713" lvl="1" indent="-217488"/>
            <a:r>
              <a:rPr lang="it-IT" sz="2400" dirty="0"/>
              <a:t>Politici</a:t>
            </a:r>
          </a:p>
        </p:txBody>
      </p:sp>
    </p:spTree>
    <p:extLst>
      <p:ext uri="{BB962C8B-B14F-4D97-AF65-F5344CB8AC3E}">
        <p14:creationId xmlns:p14="http://schemas.microsoft.com/office/powerpoint/2010/main" val="174659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4F60FC-E4CF-9B4B-9D54-CA3E901FC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Linguaggio  e  varianti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960781-EE8A-4B4B-A445-D65F6FA07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65" y="2222287"/>
            <a:ext cx="10706021" cy="4302081"/>
          </a:xfrm>
        </p:spPr>
        <p:txBody>
          <a:bodyPr>
            <a:normAutofit/>
          </a:bodyPr>
          <a:lstStyle/>
          <a:p>
            <a:r>
              <a:rPr lang="it-IT" sz="2400" dirty="0"/>
              <a:t>Lingua </a:t>
            </a:r>
            <a:r>
              <a:rPr lang="it-IT" sz="2400" b="1" dirty="0"/>
              <a:t>minoritaria</a:t>
            </a:r>
            <a:r>
              <a:rPr lang="it-IT" sz="2400" dirty="0"/>
              <a:t>: lingua tradizionalmente usata nel territorio di una lingua ufficiale da un gruppo di persone meno numeroso del resto della popolazione</a:t>
            </a:r>
          </a:p>
          <a:p>
            <a:r>
              <a:rPr lang="it-IT" sz="2400" dirty="0"/>
              <a:t>Lingua </a:t>
            </a:r>
            <a:r>
              <a:rPr lang="it-IT" sz="2400" b="1" dirty="0"/>
              <a:t>naturale</a:t>
            </a:r>
            <a:r>
              <a:rPr lang="it-IT" sz="2400" dirty="0"/>
              <a:t>: lingua nata e che si è evoluta nel corso della storia delle comunità umane</a:t>
            </a:r>
          </a:p>
          <a:p>
            <a:r>
              <a:rPr lang="it-IT" sz="2400" dirty="0"/>
              <a:t>Lingua </a:t>
            </a:r>
            <a:r>
              <a:rPr lang="it-IT" sz="2400" b="1" dirty="0"/>
              <a:t>artificiale</a:t>
            </a:r>
            <a:r>
              <a:rPr lang="it-IT" sz="2400" dirty="0"/>
              <a:t>: lingua inventata intenzionalmente dall’uomo per facilitare la comunicazione tra parlanti lingue diverse (</a:t>
            </a:r>
            <a:r>
              <a:rPr lang="it-IT" sz="2400" i="1" dirty="0"/>
              <a:t>ma scollegata dalla formazione culturale</a:t>
            </a:r>
            <a:r>
              <a:rPr lang="it-IT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000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593EFE-578A-0D40-B2E2-4B5532CF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Famiglie linguistiche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B78AED-A090-B148-A1F7-EF143809B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65" y="2496065"/>
            <a:ext cx="11788345" cy="4361936"/>
          </a:xfrm>
        </p:spPr>
        <p:txBody>
          <a:bodyPr>
            <a:normAutofit/>
          </a:bodyPr>
          <a:lstStyle/>
          <a:p>
            <a:pPr marL="11112" lvl="1" indent="0">
              <a:buNone/>
            </a:pPr>
            <a:r>
              <a:rPr lang="it-IT" sz="2400" i="1" dirty="0">
                <a:sym typeface="Wingdings" pitchFamily="2" charset="2"/>
              </a:rPr>
              <a:t>Famiglie linguistiche</a:t>
            </a:r>
            <a:r>
              <a:rPr lang="it-IT" sz="2400" dirty="0">
                <a:sym typeface="Wingdings" pitchFamily="2" charset="2"/>
              </a:rPr>
              <a:t>: insieme di lingue che </a:t>
            </a:r>
          </a:p>
          <a:p>
            <a:pPr marL="11112" lvl="1" indent="0">
              <a:buNone/>
            </a:pPr>
            <a:r>
              <a:rPr lang="it-IT" sz="2400" dirty="0">
                <a:sym typeface="Wingdings" pitchFamily="2" charset="2"/>
              </a:rPr>
              <a:t>condividono un’origine comune</a:t>
            </a:r>
          </a:p>
          <a:p>
            <a:pPr marL="228600" lvl="1" indent="-217488"/>
            <a:endParaRPr lang="it-IT" sz="800" dirty="0">
              <a:sym typeface="Wingdings" pitchFamily="2" charset="2"/>
            </a:endParaRPr>
          </a:p>
          <a:p>
            <a:pPr marL="228600" lvl="1" indent="-217488"/>
            <a:r>
              <a:rPr lang="it-IT" sz="2400" dirty="0">
                <a:sym typeface="Wingdings" pitchFamily="2" charset="2"/>
              </a:rPr>
              <a:t> 45% popolazione mondiale parla lingue appartenenti alla famiglia indo-europea (cui appartengono sei delle nove lingue più diffuse al mondo)</a:t>
            </a:r>
          </a:p>
          <a:p>
            <a:pPr marL="228600" lvl="1" indent="-217488"/>
            <a:r>
              <a:rPr lang="it-IT" sz="2400" dirty="0">
                <a:sym typeface="Wingdings" pitchFamily="2" charset="2"/>
              </a:rPr>
              <a:t> ¼ circa delle lingue del mondo appartiene alla famiglia Niger </a:t>
            </a:r>
            <a:r>
              <a:rPr lang="it-IT" sz="2400" dirty="0" err="1">
                <a:sym typeface="Wingdings" pitchFamily="2" charset="2"/>
              </a:rPr>
              <a:t>Kordofaniana</a:t>
            </a:r>
            <a:endParaRPr lang="it-IT" sz="2400" dirty="0">
              <a:sym typeface="Wingdings" pitchFamily="2" charset="2"/>
            </a:endParaRPr>
          </a:p>
          <a:p>
            <a:pPr marL="273050" lvl="2" indent="-215900"/>
            <a:r>
              <a:rPr lang="it-IT" sz="2400" dirty="0">
                <a:sym typeface="Wingdings" pitchFamily="2" charset="2"/>
              </a:rPr>
              <a:t> Sviluppo agricoltura</a:t>
            </a:r>
          </a:p>
          <a:p>
            <a:pPr marL="273050" lvl="2" indent="-215900"/>
            <a:r>
              <a:rPr lang="it-IT" sz="2400" dirty="0">
                <a:sym typeface="Wingdings" pitchFamily="2" charset="2"/>
              </a:rPr>
              <a:t> Migrazione popolazioni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60AD10C-91A1-E34F-AE7D-E55399775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10" y="0"/>
            <a:ext cx="5696571" cy="368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1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6B324B-0DFA-784A-830E-96078B86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Minoranze linguistiche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D52F89-216C-6C47-842C-290B76C63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43200"/>
            <a:ext cx="12192000" cy="4114800"/>
          </a:xfrm>
        </p:spPr>
        <p:txBody>
          <a:bodyPr>
            <a:normAutofit/>
          </a:bodyPr>
          <a:lstStyle/>
          <a:p>
            <a:r>
              <a:rPr lang="it-IT" sz="2200" dirty="0"/>
              <a:t>Comunità storicamente insediate in un</a:t>
            </a:r>
          </a:p>
          <a:p>
            <a:pPr marL="0" indent="0">
              <a:buNone/>
            </a:pPr>
            <a:r>
              <a:rPr lang="it-IT" sz="2200" dirty="0"/>
              <a:t>    territorio che, oltre la lingua ufficiale del paese, </a:t>
            </a:r>
          </a:p>
          <a:p>
            <a:pPr marL="0" indent="0">
              <a:buNone/>
            </a:pPr>
            <a:r>
              <a:rPr lang="it-IT" sz="2200" dirty="0"/>
              <a:t>	parlano una lingua minoritaria (diversa dalla lingua più diffusa nel resto del paese) </a:t>
            </a:r>
          </a:p>
          <a:p>
            <a:r>
              <a:rPr lang="it-IT" sz="2200" dirty="0"/>
              <a:t>In Unione Europea ci sono 27 Stati, 24 lingue ufficiali e 60 lingue minoritarie (10% popolazione, in Italia il 5%)</a:t>
            </a:r>
          </a:p>
          <a:p>
            <a:r>
              <a:rPr lang="it-IT" sz="2200" dirty="0"/>
              <a:t>Riconosciute come patrimonio storico e socioculturale (Carta dei diritti fondamentali dell’Unione Europea)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2AEDF4D-6B34-4342-B1D0-DFBCA5E22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5643" y="0"/>
            <a:ext cx="5346357" cy="411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3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F46F0C-83C5-7F4B-B639-EEBD3F9B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633"/>
            <a:ext cx="4609071" cy="1544594"/>
          </a:xfrm>
        </p:spPr>
        <p:txBody>
          <a:bodyPr/>
          <a:lstStyle/>
          <a:p>
            <a:r>
              <a:rPr lang="it-IT" dirty="0"/>
              <a:t>Lingue minoritarie </a:t>
            </a:r>
            <a:br>
              <a:rPr lang="it-IT" dirty="0"/>
            </a:br>
            <a:r>
              <a:rPr lang="it-IT" dirty="0"/>
              <a:t>in Italia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A8E00CD-9A23-8B43-A4C0-2C5DB43AE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0061" y="456150"/>
            <a:ext cx="7336424" cy="5267176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8C21CFF-A05F-2748-BB53-4E5E103523DC}"/>
              </a:ext>
            </a:extLst>
          </p:cNvPr>
          <p:cNvSpPr txBox="1"/>
          <p:nvPr/>
        </p:nvSpPr>
        <p:spPr>
          <a:xfrm>
            <a:off x="322226" y="2112377"/>
            <a:ext cx="46451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Con la Legge 482 del 15 dicembre 1999 lo Stato Italiano riconosce e tutela le minoranze linguistiche.</a:t>
            </a:r>
          </a:p>
          <a:p>
            <a:endParaRPr lang="it-IT" sz="2000" dirty="0"/>
          </a:p>
          <a:p>
            <a:r>
              <a:rPr lang="it-IT" sz="2000" dirty="0"/>
              <a:t>Ovvero la lingua e la cultura delle popolazioni albanesi, catalane, germaniche, greche, slovene e croate e di quelle parlanti il francese, il franco-provenzale, il friulano, il ladino, l’occitano e il sardo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51E2393-58BC-734E-8463-B5D87E45663E}"/>
              </a:ext>
            </a:extLst>
          </p:cNvPr>
          <p:cNvSpPr txBox="1"/>
          <p:nvPr/>
        </p:nvSpPr>
        <p:spPr>
          <a:xfrm>
            <a:off x="322226" y="5723326"/>
            <a:ext cx="11200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Quindi italiano + 12 lingue:</a:t>
            </a:r>
          </a:p>
          <a:p>
            <a:r>
              <a:rPr lang="it-IT" sz="2000" dirty="0"/>
              <a:t>Albanese, Catalano, Croato, Francese, Francoprovenzale, Friulano, Greco, Ladino,  Occitano, Sardo, Sloveno, Tedesco </a:t>
            </a:r>
          </a:p>
        </p:txBody>
      </p:sp>
    </p:spTree>
    <p:extLst>
      <p:ext uri="{BB962C8B-B14F-4D97-AF65-F5344CB8AC3E}">
        <p14:creationId xmlns:p14="http://schemas.microsoft.com/office/powerpoint/2010/main" val="1221149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5085</TotalTime>
  <Words>583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di Office</vt:lpstr>
      <vt:lpstr>Territorio e Società (LE225)   Corso di Studio  LE07 – Lettere antiche e moderne, arti, comunicazione </vt:lpstr>
      <vt:lpstr>Presentazione standard di PowerPoint</vt:lpstr>
      <vt:lpstr>Identità  e  lingue, etnie  e religioni</vt:lpstr>
      <vt:lpstr>Linguaggio  e  varianti</vt:lpstr>
      <vt:lpstr>Linguaggio  e  varianti 2</vt:lpstr>
      <vt:lpstr>Linguaggio  e  varianti 3</vt:lpstr>
      <vt:lpstr>Famiglie linguistiche</vt:lpstr>
      <vt:lpstr>Minoranze linguistiche</vt:lpstr>
      <vt:lpstr>Lingue minoritarie  in Italia</vt:lpstr>
      <vt:lpstr>Lingua e Lingue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88</cp:revision>
  <dcterms:created xsi:type="dcterms:W3CDTF">2022-03-01T08:25:09Z</dcterms:created>
  <dcterms:modified xsi:type="dcterms:W3CDTF">2022-05-05T10:26:08Z</dcterms:modified>
</cp:coreProperties>
</file>