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5"/>
  </p:notesMasterIdLst>
  <p:sldIdLst>
    <p:sldId id="329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86" r:id="rId11"/>
    <p:sldId id="281" r:id="rId12"/>
    <p:sldId id="282" r:id="rId13"/>
    <p:sldId id="285" r:id="rId14"/>
    <p:sldId id="284" r:id="rId15"/>
    <p:sldId id="283" r:id="rId16"/>
    <p:sldId id="278" r:id="rId17"/>
    <p:sldId id="287" r:id="rId18"/>
    <p:sldId id="257" r:id="rId19"/>
    <p:sldId id="258" r:id="rId20"/>
    <p:sldId id="259" r:id="rId21"/>
    <p:sldId id="260" r:id="rId22"/>
    <p:sldId id="261" r:id="rId23"/>
    <p:sldId id="262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46B6E-FB9A-E14B-86BE-766435F3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8F6FD5-8115-384C-94E4-179E329FC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0B999E-06ED-074E-9B6F-1424B05C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F356E4-855C-4B4A-B17B-F680E21E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1DBB4-EEFF-7141-A283-A07288BD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42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26496-ACE4-3144-AC5C-40FB10F6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1DAC59-E50E-8F4C-BFFA-F3B3B9000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E1B291-32DC-BA42-BD7B-DCC0E355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32D430-2C51-8846-8F2C-1E0D753C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F7871-7EDA-2343-9163-6A2DD916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41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00C3923-1BB9-6140-98BF-D7FF79072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B1683B-C992-9B4B-9C06-56EFC7F2E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A9A10-B138-8341-9F5E-9DC7F02E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DFAC8E-DD23-C546-B60E-26EF84DC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870AA-A030-334F-9310-4D018EE1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56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1241A-F91C-3441-A523-B813D7C7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5C4280-7124-FE4E-BBDA-01BFC841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16B3B5-1590-884A-BC6A-22ADE257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556AB4-201B-2940-BB01-AD516A2F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38489B-0CC3-B84C-B426-B474A8BE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7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54908-3950-8945-878F-56A3533E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E55DBA-44F1-EB44-B77C-F0FD2399A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FAC86F-1C79-1248-A938-DF06786D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F5484A-7C07-1441-8422-5F973AE1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899C48-85E4-0448-B939-63BAD2EE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9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58F3B-C028-AD4A-A4A2-D5960762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9CCE24-F12B-C345-AA95-767891445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55C0C3-DFAA-0E4D-BC83-5CB664C2A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A07F7E-9731-2D40-9B17-323E2BD4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CDD9B2-CAB9-D441-AA99-5185EEB5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2E4FC8-AC68-6542-8F65-60D5831D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70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67D63-5949-5145-B15C-9E40203D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5D717A-EC20-BC43-8A6D-8CF2B7C8E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3B659D-E739-CD4E-9C2B-3497A029F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7BEAD7-102F-9147-8100-F0E12627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FBAD81-91D1-0E4C-B40A-8249DE710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4A5F23-744F-9F4D-891A-BF6F06BF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F70224-7F7B-D947-8103-08856E19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FD11A5-C210-914B-95CF-7D4E4016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07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A717F-B309-D84A-872C-5E59CB76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3015BB-117D-A540-B698-29898B26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2E90A4-2D01-8043-9C33-E7676CEE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5E9EC3-448D-4242-BBF9-F61792C3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6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ABEBB9-3A7F-CA4E-AA0E-7BB5E0DD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4E384-27D5-7346-B058-E79FDC38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B69191-1E24-E84E-B444-A938A5AE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9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208CD-02D7-FB42-BF98-640F821E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49400D-48C6-BC4F-8F73-1EE6D66B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E55D77-385C-A743-9F45-AFDC26C24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51860E-1C7A-7643-A3A9-F998BE0D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752806-55A9-604A-88E8-C1A05AB2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871448-EBBB-044E-B4CC-A29150AC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61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C870B-989B-9B4D-A011-ADCE1A77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AE6433-FC7A-F947-B100-3294AC9EB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C8ADDF-0609-E54A-90F6-4A964315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CDE3B8-FC53-B249-B219-DAE6CE70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EAB59A-3416-8647-8329-A50E54D6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33EFBF-57AE-D642-A6B3-3C072D2B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0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F285015-466F-874B-86C4-70E75E1D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CC8F44-30FC-F34F-920D-741ECE4E5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B7E42-E238-7B49-A3E0-6DFE56857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06/05/22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5B32F6-64F2-9D48-A99C-5FD92F24D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D859D8-0207-F34B-AFDE-40CE903F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3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/>
          </a:bodyPr>
          <a:lstStyle/>
          <a:p>
            <a:r>
              <a:rPr lang="it-IT" b="1" cap="small" dirty="0"/>
              <a:t>Territorio e Società</a:t>
            </a:r>
            <a:r>
              <a:rPr lang="it-IT" dirty="0">
                <a:effectLst/>
              </a:rPr>
              <a:t> (LE225) </a:t>
            </a:r>
            <a:br>
              <a:rPr lang="it-IT" dirty="0"/>
            </a:br>
            <a:br>
              <a:rPr lang="it-IT" dirty="0"/>
            </a:br>
            <a:r>
              <a:rPr lang="it-IT" sz="3200" dirty="0"/>
              <a:t>Corso di Studio </a:t>
            </a:r>
            <a:br>
              <a:rPr lang="it-IT" sz="4000" dirty="0"/>
            </a:br>
            <a:r>
              <a:rPr lang="it-IT" sz="3200" b="1" dirty="0"/>
              <a:t>LE07 – Lettere antiche e moderne, arti, comunicazione</a:t>
            </a:r>
            <a:r>
              <a:rPr lang="it-IT" sz="3200" dirty="0">
                <a:effectLst/>
              </a:rPr>
              <a:t> 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</p:spTree>
    <p:extLst>
      <p:ext uri="{BB962C8B-B14F-4D97-AF65-F5344CB8AC3E}">
        <p14:creationId xmlns:p14="http://schemas.microsoft.com/office/powerpoint/2010/main" val="134023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AC7DD-F0DA-8747-86D4-685223A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43" y="447188"/>
            <a:ext cx="10571998" cy="970450"/>
          </a:xfrm>
        </p:spPr>
        <p:txBody>
          <a:bodyPr/>
          <a:lstStyle/>
          <a:p>
            <a:r>
              <a:rPr lang="it-IT" dirty="0"/>
              <a:t>Religioni principali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1492BE-8107-4D42-A1D6-66D4F8DC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2162432"/>
            <a:ext cx="11689492" cy="4695568"/>
          </a:xfrm>
        </p:spPr>
        <p:txBody>
          <a:bodyPr>
            <a:normAutofit lnSpcReduction="10000"/>
          </a:bodyPr>
          <a:lstStyle/>
          <a:p>
            <a:r>
              <a:rPr lang="it-IT" sz="2400" b="1" dirty="0"/>
              <a:t>Cristianesimo</a:t>
            </a:r>
            <a:r>
              <a:rPr lang="it-IT" sz="2400" dirty="0"/>
              <a:t>:  2,3 miliardi fedeli; Cattolicesimo, chiesa Ortodossa e Protestantesimo ne raccolgono l’80%</a:t>
            </a:r>
          </a:p>
          <a:p>
            <a:r>
              <a:rPr lang="it-IT" sz="2400" b="1" dirty="0"/>
              <a:t>Islam</a:t>
            </a:r>
            <a:r>
              <a:rPr lang="it-IT" sz="2400" dirty="0"/>
              <a:t>: 1,5 miliardi fedeli, in crescita. Distinti fra Sunniti (i più numerosi, 80%) e Sciti (15%, concentrati in Iran, Iraq, Azerbaijan e Bahrein)</a:t>
            </a:r>
          </a:p>
          <a:p>
            <a:r>
              <a:rPr lang="it-IT" sz="2400" b="1" dirty="0"/>
              <a:t>Induismo</a:t>
            </a:r>
            <a:r>
              <a:rPr lang="it-IT" sz="2400" dirty="0"/>
              <a:t>: 900 milioni adepti, la principale religione etnica (cui si appartiene per nascita); prevalente in India e Sud dell’Asia</a:t>
            </a:r>
          </a:p>
          <a:p>
            <a:r>
              <a:rPr lang="it-IT" sz="2400" b="1" dirty="0"/>
              <a:t>Buddhismo</a:t>
            </a:r>
            <a:r>
              <a:rPr lang="it-IT" sz="2400" dirty="0"/>
              <a:t>: 500 milioni, Asia orientale e sud orientale, religione prevalente in Cina, Giappone, Singapore</a:t>
            </a:r>
          </a:p>
          <a:p>
            <a:r>
              <a:rPr lang="it-IT" sz="2400" b="1" dirty="0"/>
              <a:t>Sikhismo</a:t>
            </a:r>
            <a:r>
              <a:rPr lang="it-IT" sz="2400" dirty="0"/>
              <a:t>: 23milioni di adepti, origine nel nord dell’India</a:t>
            </a:r>
          </a:p>
          <a:p>
            <a:r>
              <a:rPr lang="it-IT" sz="2400" b="1" dirty="0"/>
              <a:t>Ebraismo</a:t>
            </a:r>
            <a:r>
              <a:rPr lang="it-IT" sz="2400" dirty="0"/>
              <a:t>: 13 milioni di fedeli (Israele e USA 5 milioni a </a:t>
            </a:r>
            <a:r>
              <a:rPr lang="it-IT" dirty="0"/>
              <a:t>testa)</a:t>
            </a:r>
          </a:p>
          <a:p>
            <a:endParaRPr lang="it-IT" sz="1100" dirty="0"/>
          </a:p>
          <a:p>
            <a:r>
              <a:rPr lang="it-IT" dirty="0"/>
              <a:t>Restano fuori oltre 2 miliardi di persone</a:t>
            </a:r>
          </a:p>
        </p:txBody>
      </p:sp>
    </p:spTree>
    <p:extLst>
      <p:ext uri="{BB962C8B-B14F-4D97-AF65-F5344CB8AC3E}">
        <p14:creationId xmlns:p14="http://schemas.microsoft.com/office/powerpoint/2010/main" val="318447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296FC-BC9E-FF44-B7DB-CD6F99FA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Diffusione delle  religioni nel  mondo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210401D-9021-6149-8935-DC60779A2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378" y="1920210"/>
            <a:ext cx="9238955" cy="50069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25E686-9ED6-BE42-91C1-31AE4F42B875}"/>
              </a:ext>
            </a:extLst>
          </p:cNvPr>
          <p:cNvSpPr txBox="1"/>
          <p:nvPr/>
        </p:nvSpPr>
        <p:spPr>
          <a:xfrm>
            <a:off x="4757351" y="1545813"/>
            <a:ext cx="7434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http://</a:t>
            </a:r>
            <a:r>
              <a:rPr lang="it-IT" sz="1000" dirty="0" err="1"/>
              <a:t>miaplacidusedaltriracconti.blogspot.com</a:t>
            </a:r>
            <a:r>
              <a:rPr lang="it-IT" sz="1000" dirty="0"/>
              <a:t>/2008/06/la-mappa-delle-religioni-nel-</a:t>
            </a:r>
            <a:r>
              <a:rPr lang="it-IT" sz="1000" dirty="0" err="1"/>
              <a:t>mondo.html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51870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4BF16-8BDD-6C4A-900A-45BEFCDA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Distribuzione delle religioni nell’Unione Europea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61BE6E-1601-3940-AF2F-778CAC68E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627" y="1080405"/>
            <a:ext cx="6480132" cy="537155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57E3A0-05EB-BC4B-AA20-60A448BB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09" y="2047645"/>
            <a:ext cx="2453991" cy="36809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8B0EDE-CD4D-D24C-9C33-058345E5FD6C}"/>
              </a:ext>
            </a:extLst>
          </p:cNvPr>
          <p:cNvSpPr txBox="1"/>
          <p:nvPr/>
        </p:nvSpPr>
        <p:spPr>
          <a:xfrm>
            <a:off x="210065" y="6451961"/>
            <a:ext cx="486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www.termometropolitico.com</a:t>
            </a:r>
            <a:r>
              <a:rPr lang="it-IT" sz="1000" dirty="0"/>
              <a:t>/1267962_religione-in-europa-mappa.html</a:t>
            </a:r>
          </a:p>
        </p:txBody>
      </p:sp>
    </p:spTree>
    <p:extLst>
      <p:ext uri="{BB962C8B-B14F-4D97-AF65-F5344CB8AC3E}">
        <p14:creationId xmlns:p14="http://schemas.microsoft.com/office/powerpoint/2010/main" val="169362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4B8AF-021F-484D-9078-DCB22E6C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Religioni prevalenti nei singoli Stati </a:t>
            </a:r>
            <a:br>
              <a:rPr lang="it-IT" dirty="0"/>
            </a:br>
            <a:r>
              <a:rPr lang="it-IT" dirty="0"/>
              <a:t>USA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5099FB-8B0B-BC4B-AA3F-41CE06D72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651" y="1492400"/>
            <a:ext cx="6993306" cy="47641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B41823-EBC3-164F-9107-8DD78FB46FED}"/>
              </a:ext>
            </a:extLst>
          </p:cNvPr>
          <p:cNvSpPr txBox="1"/>
          <p:nvPr/>
        </p:nvSpPr>
        <p:spPr>
          <a:xfrm>
            <a:off x="7974957" y="6331352"/>
            <a:ext cx="4039565" cy="25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File:Religions_of_the_US.PNG</a:t>
            </a:r>
            <a:endParaRPr lang="it-IT" sz="1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FEED13-3EE3-D145-AD96-3C82A794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732" y="1492399"/>
            <a:ext cx="2180295" cy="44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76961-87FE-9D48-A200-35F19F60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Religioni non cristiane in USA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DAF91F7-8ADF-CE46-9CD7-B9DD4D18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743" y="1500746"/>
            <a:ext cx="8464511" cy="504656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631ECF-CA04-F345-B85B-C66B77FD6028}"/>
              </a:ext>
            </a:extLst>
          </p:cNvPr>
          <p:cNvSpPr txBox="1"/>
          <p:nvPr/>
        </p:nvSpPr>
        <p:spPr>
          <a:xfrm>
            <a:off x="6423949" y="6250329"/>
            <a:ext cx="4398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matadornetwork.com</a:t>
            </a:r>
            <a:r>
              <a:rPr lang="it-IT" sz="1000" dirty="0"/>
              <a:t>/</a:t>
            </a:r>
            <a:r>
              <a:rPr lang="it-IT" sz="1000" dirty="0" err="1"/>
              <a:t>read</a:t>
            </a:r>
            <a:r>
              <a:rPr lang="it-IT" sz="1000" dirty="0"/>
              <a:t>/</a:t>
            </a:r>
            <a:r>
              <a:rPr lang="it-IT" sz="1000" dirty="0" err="1"/>
              <a:t>mapped-largest-religions-us</a:t>
            </a:r>
            <a:r>
              <a:rPr lang="it-IT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1072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89B0EC-FC03-794B-B4B4-EBE1E55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447187"/>
            <a:ext cx="10917541" cy="976067"/>
          </a:xfrm>
        </p:spPr>
        <p:txBody>
          <a:bodyPr/>
          <a:lstStyle/>
          <a:p>
            <a:r>
              <a:rPr lang="it-IT" dirty="0"/>
              <a:t>La religione dei governatori degli Stati USA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0B762C-212A-0749-9D3B-C3A1423C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CFF1E5-F7AC-B548-B353-D1653032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74" y="1177034"/>
            <a:ext cx="8869050" cy="54807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33D39B-45C8-1B44-9144-1B39E2AE3A1A}"/>
              </a:ext>
            </a:extLst>
          </p:cNvPr>
          <p:cNvSpPr txBox="1"/>
          <p:nvPr/>
        </p:nvSpPr>
        <p:spPr>
          <a:xfrm>
            <a:off x="6727707" y="6417226"/>
            <a:ext cx="6678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File:United_States_Governors_religion_map.svg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29642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3F617-544F-8F43-9335-23B1C3E7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054"/>
            <a:ext cx="11973696" cy="853243"/>
          </a:xfrm>
        </p:spPr>
        <p:txBody>
          <a:bodyPr/>
          <a:lstStyle/>
          <a:p>
            <a:r>
              <a:rPr lang="it-IT" dirty="0"/>
              <a:t>Condizionamenti nel rapporto col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5FB3F-2E2C-4144-AC9F-C72C04E2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8" y="2222287"/>
            <a:ext cx="10681308" cy="4487432"/>
          </a:xfrm>
        </p:spPr>
        <p:txBody>
          <a:bodyPr>
            <a:normAutofit/>
          </a:bodyPr>
          <a:lstStyle/>
          <a:p>
            <a:r>
              <a:rPr lang="it-IT" sz="2800" dirty="0"/>
              <a:t>Luoghi sacri / pellegrinaggi</a:t>
            </a:r>
          </a:p>
          <a:p>
            <a:r>
              <a:rPr lang="it-IT" sz="2800" dirty="0"/>
              <a:t>Insediamenti</a:t>
            </a:r>
          </a:p>
          <a:p>
            <a:r>
              <a:rPr lang="it-IT" sz="2800" dirty="0"/>
              <a:t>Dipendenza (leggi ex religione)</a:t>
            </a:r>
          </a:p>
          <a:p>
            <a:r>
              <a:rPr lang="it-IT" sz="2800" dirty="0"/>
              <a:t>Tradizione</a:t>
            </a:r>
          </a:p>
          <a:p>
            <a:r>
              <a:rPr lang="it-IT" sz="2800" dirty="0"/>
              <a:t>Cambiamento</a:t>
            </a:r>
          </a:p>
          <a:p>
            <a:r>
              <a:rPr lang="it-IT" sz="2800" dirty="0"/>
              <a:t>Resistenza al cambiamento</a:t>
            </a:r>
          </a:p>
        </p:txBody>
      </p:sp>
    </p:spTree>
    <p:extLst>
      <p:ext uri="{BB962C8B-B14F-4D97-AF65-F5344CB8AC3E}">
        <p14:creationId xmlns:p14="http://schemas.microsoft.com/office/powerpoint/2010/main" val="242888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97409" y="2286000"/>
            <a:ext cx="689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Globalizzazione  e</a:t>
            </a:r>
          </a:p>
          <a:p>
            <a:r>
              <a:rPr lang="it-IT" sz="4800" dirty="0">
                <a:solidFill>
                  <a:srgbClr val="FF0000"/>
                </a:solidFill>
              </a:rPr>
              <a:t>geografia culturale</a:t>
            </a:r>
          </a:p>
        </p:txBody>
      </p:sp>
    </p:spTree>
    <p:extLst>
      <p:ext uri="{BB962C8B-B14F-4D97-AF65-F5344CB8AC3E}">
        <p14:creationId xmlns:p14="http://schemas.microsoft.com/office/powerpoint/2010/main" val="17802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439F5B-FDA0-EB48-9204-DC45955D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7704832" cy="433114"/>
          </a:xfrm>
        </p:spPr>
        <p:txBody>
          <a:bodyPr>
            <a:normAutofit fontScale="90000"/>
          </a:bodyPr>
          <a:lstStyle/>
          <a:p>
            <a:r>
              <a:rPr lang="it-IT" dirty="0"/>
              <a:t>Geografia culturale e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BCF75-673C-B741-B53B-195879CED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Due esempi di come le culture locali si impongo sul globale e di come quest’ultimo si impone e distrugge le culture locali</a:t>
            </a:r>
          </a:p>
          <a:p>
            <a:r>
              <a:rPr lang="it-IT" sz="2200" dirty="0"/>
              <a:t>I </a:t>
            </a:r>
            <a:r>
              <a:rPr lang="it-IT" sz="2200" b="1" dirty="0"/>
              <a:t>tatuaggi </a:t>
            </a:r>
            <a:r>
              <a:rPr lang="it-IT" sz="2200" dirty="0"/>
              <a:t>e la diffusione dal locale (maori, Nuova Zelanda, viaggi Cook, fine XVIII secolo) al generale </a:t>
            </a:r>
          </a:p>
          <a:p>
            <a:r>
              <a:rPr lang="it-IT" sz="2200" b="1" dirty="0" err="1"/>
              <a:t>Adivasi</a:t>
            </a:r>
            <a:r>
              <a:rPr lang="it-IT" sz="2200" dirty="0"/>
              <a:t>, popolazioni native dell’India in cui la terra è considerata un dono trasmesso dagli antenati, che non può essere venduta né comperata, ma soltanto gestita per la comunità, presente e futura. Espropriate dai loro territori nel nome del guadagno, sfollati verso altri centri, hanno perso la propria identità</a:t>
            </a:r>
          </a:p>
        </p:txBody>
      </p:sp>
    </p:spTree>
    <p:extLst>
      <p:ext uri="{BB962C8B-B14F-4D97-AF65-F5344CB8AC3E}">
        <p14:creationId xmlns:p14="http://schemas.microsoft.com/office/powerpoint/2010/main" val="126790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F147E3-5992-7446-B76C-4454D1BD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1123838"/>
            <a:ext cx="5691147" cy="420758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35389-068A-A34F-83F1-16A35DFC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220" y="2254076"/>
            <a:ext cx="9313866" cy="421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dirty="0"/>
              <a:t>Globalizzazione</a:t>
            </a:r>
            <a:r>
              <a:rPr lang="it-IT" sz="2200" dirty="0"/>
              <a:t>  come insieme dei processi che favoriscono (e dipendono da) l’interconnessione e l’interdipendenza tra persone, luoghi, organizzazioni di tutto il mondo (es: cibo/vestiti)</a:t>
            </a:r>
          </a:p>
          <a:p>
            <a:r>
              <a:rPr lang="it-IT" sz="2200" dirty="0"/>
              <a:t>Già in precedenza (le spezie nel XV secolo)</a:t>
            </a:r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200" dirty="0"/>
              <a:t>Globalizzazione contemporanea implica:</a:t>
            </a:r>
          </a:p>
          <a:p>
            <a:r>
              <a:rPr lang="it-IT" sz="2200" dirty="0"/>
              <a:t>Espansione orizzontale (da luogo a luogo) con flussi veloci di beni, persone e idee</a:t>
            </a:r>
          </a:p>
          <a:p>
            <a:r>
              <a:rPr lang="it-IT" sz="2200" dirty="0"/>
              <a:t>Espansione verticale (da soggetti locali a organizzazioni sovranazionali) che collega strettamente i legami, vincolandoli </a:t>
            </a:r>
          </a:p>
        </p:txBody>
      </p:sp>
    </p:spTree>
    <p:extLst>
      <p:ext uri="{BB962C8B-B14F-4D97-AF65-F5344CB8AC3E}">
        <p14:creationId xmlns:p14="http://schemas.microsoft.com/office/powerpoint/2010/main" val="33119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658E6-100C-5C40-B0B8-E644EBFE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Diffusione delle  lingue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728EAC-CC7D-E244-9298-AB0C9B6C4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43" y="1989439"/>
            <a:ext cx="11195221" cy="47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Deriva da</a:t>
            </a:r>
          </a:p>
          <a:p>
            <a:r>
              <a:rPr lang="it-IT" sz="2000" dirty="0"/>
              <a:t>Fattori sociali</a:t>
            </a:r>
          </a:p>
          <a:p>
            <a:r>
              <a:rPr lang="it-IT" sz="2000" dirty="0"/>
              <a:t>Fattori geografici</a:t>
            </a:r>
            <a:r>
              <a:rPr lang="it-IT" sz="2000" dirty="0">
                <a:sym typeface="Wingdings" pitchFamily="2" charset="2"/>
              </a:rPr>
              <a:t> mobilità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Condizionata da forze 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Politiche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Economiche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Religiose</a:t>
            </a:r>
          </a:p>
          <a:p>
            <a:pPr marL="3113088" lvl="1" indent="44450">
              <a:buNone/>
            </a:pPr>
            <a:r>
              <a:rPr lang="it-IT" sz="2000" dirty="0">
                <a:sym typeface="Wingdings" pitchFamily="2" charset="2"/>
              </a:rPr>
              <a:t>(oggi tecnologia/globalizzazione)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da cui</a:t>
            </a:r>
          </a:p>
          <a:p>
            <a:r>
              <a:rPr lang="it-IT" sz="2000" dirty="0">
                <a:sym typeface="Wingdings" pitchFamily="2" charset="2"/>
              </a:rPr>
              <a:t>Dominanza linguistica (influenza superiore alle altre)</a:t>
            </a:r>
          </a:p>
          <a:p>
            <a:r>
              <a:rPr lang="it-IT" sz="2000" dirty="0">
                <a:sym typeface="Wingdings" pitchFamily="2" charset="2"/>
              </a:rPr>
              <a:t>Estinzione linguistica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6497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C1459-A796-4B48-A115-8F27AFD1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1123837"/>
            <a:ext cx="4999169" cy="704963"/>
          </a:xfrm>
        </p:spPr>
        <p:txBody>
          <a:bodyPr/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7B149-D58E-AD4C-8A3F-340A6218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543" y="2333019"/>
            <a:ext cx="9046553" cy="4209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È un processo di velocizzazione e di vincolo</a:t>
            </a:r>
            <a:endParaRPr lang="it-IT" sz="24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400" dirty="0"/>
              <a:t>Oggi alta interdipendenza finanziaria, politica e culturale tra le diverse parti del mondo, sviluppo di reti di stretti legami 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>
                <a:sym typeface="Wingdings" pitchFamily="2" charset="2"/>
              </a:rPr>
              <a:t> compressione spazio temporale</a:t>
            </a:r>
            <a:endParaRPr lang="it-IT" sz="24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400" dirty="0"/>
              <a:t>La globalizzazione odierna è il frutto della </a:t>
            </a:r>
            <a:r>
              <a:rPr lang="it-IT" sz="2400" b="1" dirty="0"/>
              <a:t>diffusione del capitalismo </a:t>
            </a:r>
            <a:r>
              <a:rPr lang="it-IT" sz="2400" dirty="0"/>
              <a:t>e del </a:t>
            </a:r>
            <a:r>
              <a:rPr lang="it-IT" sz="2400" b="1" dirty="0"/>
              <a:t>primato dell’economia di mercato</a:t>
            </a:r>
            <a:r>
              <a:rPr lang="it-IT" sz="2400" dirty="0"/>
              <a:t> (commercio e finanzia internazionale) e </a:t>
            </a:r>
            <a:r>
              <a:rPr lang="it-IT" sz="2400" b="1" dirty="0"/>
              <a:t>dell’interconnessione spaziale </a:t>
            </a:r>
            <a:r>
              <a:rPr lang="it-IT" sz="2400" dirty="0"/>
              <a:t>anche fra lunghe distanze</a:t>
            </a:r>
          </a:p>
        </p:txBody>
      </p:sp>
    </p:spTree>
    <p:extLst>
      <p:ext uri="{BB962C8B-B14F-4D97-AF65-F5344CB8AC3E}">
        <p14:creationId xmlns:p14="http://schemas.microsoft.com/office/powerpoint/2010/main" val="214035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51EA6-1805-9542-9B35-5AFAE3F4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" y="1123837"/>
            <a:ext cx="5480300" cy="54432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EC2A73-FB64-854A-9D8B-9121075B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16" y="2508421"/>
            <a:ext cx="10501184" cy="3668541"/>
          </a:xfrm>
        </p:spPr>
        <p:txBody>
          <a:bodyPr/>
          <a:lstStyle/>
          <a:p>
            <a:r>
              <a:rPr lang="it-IT" sz="2400" dirty="0"/>
              <a:t>Globalizzazione causa ed effetto dell’interazione spaziale, favorita da: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Ricerca di mercati mondiali (capitalismo)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Innovazioni tecnologiche (spostamenti fisici e immateriali)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Riduzione dei tempi e costi di trasporto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Aumento flussi di capitale finanziario, degli investimenti e delle speculazioni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Diffusione di politiche che hanno favorito i quattro fattori precedenti</a:t>
            </a:r>
          </a:p>
        </p:txBody>
      </p:sp>
    </p:spTree>
    <p:extLst>
      <p:ext uri="{BB962C8B-B14F-4D97-AF65-F5344CB8AC3E}">
        <p14:creationId xmlns:p14="http://schemas.microsoft.com/office/powerpoint/2010/main" val="348823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0DFD6-4E75-0343-9D85-3BC0ED33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6" y="1123837"/>
            <a:ext cx="6705183" cy="581395"/>
          </a:xfrm>
        </p:spPr>
        <p:txBody>
          <a:bodyPr>
            <a:normAutofit fontScale="90000"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DCD41D-53A6-A549-964A-08AFFD71D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0538" indent="-446088">
              <a:buNone/>
            </a:pPr>
            <a:r>
              <a:rPr lang="it-IT" sz="2400" b="1" dirty="0"/>
              <a:t>Capitalismo</a:t>
            </a:r>
            <a:r>
              <a:rPr lang="it-IT" sz="2400" dirty="0"/>
              <a:t>: sistema economico e sociale in cui il capitale produttivo è detenuto di regola da privati (individui o società) che lo utilizzano per ottenere profitti dalla vendita di beni e servizi prodotti da lavoratori dipendenti, per poi reinvestirli in attività produttive e/o finanziarie al fine di accrescere il capitale stesso</a:t>
            </a:r>
          </a:p>
          <a:p>
            <a:pPr marL="490538" indent="-446088">
              <a:buNone/>
            </a:pPr>
            <a:endParaRPr lang="it-IT" sz="2400" dirty="0"/>
          </a:p>
          <a:p>
            <a:pPr marL="490538" indent="-446088">
              <a:buNone/>
            </a:pPr>
            <a:r>
              <a:rPr lang="it-IT" sz="2400" b="1" dirty="0"/>
              <a:t>Capitale</a:t>
            </a:r>
            <a:r>
              <a:rPr lang="it-IT" sz="2400" dirty="0"/>
              <a:t>: insieme dei mezzi di produzione che, combinandosi con il lavoro, permettono la produzione di beni e servizi. Comprende il denaro (</a:t>
            </a:r>
            <a:r>
              <a:rPr lang="it-IT" sz="2400" i="1" dirty="0"/>
              <a:t>capitale finanziario</a:t>
            </a:r>
            <a:r>
              <a:rPr lang="it-IT" sz="2400" dirty="0"/>
              <a:t>), gli immobili, i macchinari, gli impianti produttivi, i brevetti, etc.</a:t>
            </a:r>
          </a:p>
        </p:txBody>
      </p:sp>
    </p:spTree>
    <p:extLst>
      <p:ext uri="{BB962C8B-B14F-4D97-AF65-F5344CB8AC3E}">
        <p14:creationId xmlns:p14="http://schemas.microsoft.com/office/powerpoint/2010/main" val="126330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46183-D656-074D-A6EC-4A85FD46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" y="469557"/>
            <a:ext cx="7950870" cy="790833"/>
          </a:xfrm>
        </p:spPr>
        <p:txBody>
          <a:bodyPr>
            <a:normAutofit/>
          </a:bodyPr>
          <a:lstStyle/>
          <a:p>
            <a:r>
              <a:rPr lang="it-IT" dirty="0"/>
              <a:t>Globalizzazione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B4232C-8C70-FA41-BB64-C62677C8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1995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b="1" dirty="0"/>
              <a:t>World </a:t>
            </a:r>
            <a:r>
              <a:rPr lang="it-IT" sz="2400" b="1" dirty="0" err="1"/>
              <a:t>Trade</a:t>
            </a:r>
            <a:r>
              <a:rPr lang="it-IT" sz="2400" b="1" dirty="0"/>
              <a:t> Organization </a:t>
            </a:r>
            <a:r>
              <a:rPr lang="it-IT" sz="2400" dirty="0"/>
              <a:t>(WTO), comprende 150 paesi e ha come obiettivo istituire e attuare una regolamentazione in senso liberista del commercio internazionale</a:t>
            </a:r>
          </a:p>
          <a:p>
            <a:r>
              <a:rPr lang="it-IT" sz="2400" dirty="0"/>
              <a:t>Imprese </a:t>
            </a:r>
            <a:r>
              <a:rPr lang="it-IT" sz="2400" b="1" dirty="0"/>
              <a:t>multinazionali </a:t>
            </a:r>
            <a:r>
              <a:rPr lang="it-IT" sz="2400" dirty="0"/>
              <a:t>(o </a:t>
            </a:r>
            <a:r>
              <a:rPr lang="it-IT" sz="2400" dirty="0" err="1"/>
              <a:t>transanzionali</a:t>
            </a:r>
            <a:r>
              <a:rPr lang="it-IT" sz="2400" dirty="0"/>
              <a:t>) come strumento di affermazione della globalizzazione, attraverso concentrazioni produttive, investimenti all’estero e flussi di capitale</a:t>
            </a:r>
          </a:p>
          <a:p>
            <a:r>
              <a:rPr lang="it-IT" sz="2400" b="1" dirty="0"/>
              <a:t>Investimenti diretti all’estero </a:t>
            </a:r>
            <a:r>
              <a:rPr lang="it-IT" sz="2400" dirty="0"/>
              <a:t>(IDE) trasferimenti di denaro (proprio o a prestito) da un paese all’altro per produrre beni. Crea nuove economie ma alla fine favoriscono le imprese che re-incamerano gli utili (e la sede delle maggiori imprese multinazionali si trova nei Paesi dell’occidente)</a:t>
            </a:r>
          </a:p>
        </p:txBody>
      </p:sp>
    </p:spTree>
    <p:extLst>
      <p:ext uri="{BB962C8B-B14F-4D97-AF65-F5344CB8AC3E}">
        <p14:creationId xmlns:p14="http://schemas.microsoft.com/office/powerpoint/2010/main" val="351125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C6895-0CA3-4F4F-8102-68B94122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Dialetti  italiani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785E4-DE5C-BE47-A1E8-457A5759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72" y="2293619"/>
            <a:ext cx="6057590" cy="4087368"/>
          </a:xfrm>
        </p:spPr>
        <p:txBody>
          <a:bodyPr>
            <a:normAutofit/>
          </a:bodyPr>
          <a:lstStyle/>
          <a:p>
            <a:r>
              <a:rPr lang="it-IT" sz="2400" dirty="0"/>
              <a:t>44% italiani parla soltanto in italiano</a:t>
            </a:r>
          </a:p>
          <a:p>
            <a:r>
              <a:rPr lang="it-IT" sz="2400" dirty="0"/>
              <a:t>51% lo alterna con un dialetto / lingua minoritaria</a:t>
            </a:r>
          </a:p>
          <a:p>
            <a:r>
              <a:rPr lang="it-IT" sz="2400" dirty="0"/>
              <a:t>5% parla soltanto in dialetto / lingua minoritaria</a:t>
            </a:r>
          </a:p>
          <a:p>
            <a:endParaRPr lang="it-IT" sz="1050" dirty="0"/>
          </a:p>
          <a:p>
            <a:r>
              <a:rPr lang="it-IT" sz="2400" dirty="0"/>
              <a:t>12 lingue minoritarie riconosciute per legge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B092CE-422B-6E46-BB17-30FA86F6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92" y="0"/>
            <a:ext cx="5428733" cy="67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C3330-B6D0-6044-A17F-01DF45BB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Idiomi  e Lingue standard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34D79-8783-4A4A-A293-80940F75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22287"/>
            <a:ext cx="10563286" cy="400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Dominanza linguistica (scelta dell’idioma standard) in ragione di:</a:t>
            </a:r>
          </a:p>
          <a:p>
            <a:pPr marL="2122488" indent="-342900"/>
            <a:r>
              <a:rPr lang="it-IT" sz="2400" dirty="0"/>
              <a:t>Proprio della maggioranza della popolazione</a:t>
            </a:r>
          </a:p>
          <a:p>
            <a:pPr marL="2122488" indent="-342900"/>
            <a:r>
              <a:rPr lang="it-IT" sz="2400" dirty="0"/>
              <a:t>Uso da parte delle classi più elevate</a:t>
            </a:r>
          </a:p>
          <a:p>
            <a:pPr marL="2122488" indent="-342900"/>
            <a:r>
              <a:rPr lang="it-IT" sz="2400" dirty="0"/>
              <a:t>Fattori socio economici</a:t>
            </a:r>
          </a:p>
          <a:p>
            <a:pPr marL="2122488" indent="-342900"/>
            <a:r>
              <a:rPr lang="it-IT" sz="2400" dirty="0"/>
              <a:t>Fattori culturali</a:t>
            </a:r>
          </a:p>
          <a:p>
            <a:pPr marL="2122488" indent="-342900"/>
            <a:r>
              <a:rPr lang="it-IT" sz="2400" dirty="0"/>
              <a:t>Fattori politici</a:t>
            </a:r>
          </a:p>
        </p:txBody>
      </p:sp>
    </p:spTree>
    <p:extLst>
      <p:ext uri="{BB962C8B-B14F-4D97-AF65-F5344CB8AC3E}">
        <p14:creationId xmlns:p14="http://schemas.microsoft.com/office/powerpoint/2010/main" val="11911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E31DE-259C-F049-B4FD-B60DB876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Toponimi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7B81C-3781-CB42-AEFE-6AE37AC4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39" y="1987508"/>
            <a:ext cx="10866659" cy="4759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i="1" dirty="0"/>
              <a:t>Nomi di un luogo.</a:t>
            </a:r>
          </a:p>
          <a:p>
            <a:pPr marL="0" indent="0">
              <a:buNone/>
            </a:pPr>
            <a:r>
              <a:rPr lang="it-IT" sz="2400" dirty="0"/>
              <a:t>Danno informazioni sul rapporto tra la popolazione e quel luogo</a:t>
            </a:r>
          </a:p>
          <a:p>
            <a:pPr lvl="1"/>
            <a:r>
              <a:rPr lang="it-IT" sz="2000" dirty="0"/>
              <a:t>Danno informazioni sulla prassi di possesso del territorio e sul potere politico </a:t>
            </a:r>
          </a:p>
          <a:p>
            <a:pPr lvl="1"/>
            <a:r>
              <a:rPr lang="it-IT" sz="2000" dirty="0"/>
              <a:t>Testimoni della storia dell’insediamento</a:t>
            </a:r>
          </a:p>
          <a:p>
            <a:pPr marL="502920" lvl="1" indent="0">
              <a:buNone/>
            </a:pPr>
            <a:endParaRPr lang="it-IT" sz="800" dirty="0"/>
          </a:p>
          <a:p>
            <a:pPr marL="11113" lvl="1" indent="0">
              <a:buNone/>
            </a:pPr>
            <a:r>
              <a:rPr lang="it-IT" sz="2400" dirty="0"/>
              <a:t>Attribuire un nome a un luogo è espressione di culture e al contempo un prodotto sociale</a:t>
            </a:r>
          </a:p>
          <a:p>
            <a:pPr marL="2044700" lvl="1" indent="-347663">
              <a:buFont typeface="Wingdings" pitchFamily="2" charset="2"/>
              <a:buChar char="à"/>
            </a:pPr>
            <a:r>
              <a:rPr lang="it-IT" dirty="0">
                <a:sym typeface="Wingdings" pitchFamily="2" charset="2"/>
              </a:rPr>
              <a:t>Geografia simbolica del territorio</a:t>
            </a:r>
          </a:p>
          <a:p>
            <a:pPr marL="2044700" lvl="1" indent="-347663">
              <a:buFont typeface="Wingdings" pitchFamily="2" charset="2"/>
              <a:buChar char="à"/>
            </a:pPr>
            <a:r>
              <a:rPr lang="it-IT" dirty="0">
                <a:sym typeface="Wingdings" pitchFamily="2" charset="2"/>
              </a:rPr>
              <a:t>Esprime un senso di appartenenza di un gruppo nei confronti di un luogo / porzione di territorio</a:t>
            </a:r>
          </a:p>
          <a:p>
            <a:pPr marL="811213" lvl="2" indent="-342900">
              <a:buFont typeface="Wingdings" pitchFamily="2" charset="2"/>
              <a:buChar char="à"/>
            </a:pPr>
            <a:r>
              <a:rPr lang="it-IT" sz="2800" dirty="0">
                <a:sym typeface="Wingdings" pitchFamily="2" charset="2"/>
              </a:rPr>
              <a:t>Nomi politici</a:t>
            </a:r>
          </a:p>
          <a:p>
            <a:pPr marL="811213" lvl="2" indent="-342900">
              <a:buFont typeface="Wingdings" pitchFamily="2" charset="2"/>
              <a:buChar char="à"/>
            </a:pPr>
            <a:r>
              <a:rPr lang="it-IT" sz="2800" dirty="0">
                <a:sym typeface="Wingdings" pitchFamily="2" charset="2"/>
              </a:rPr>
              <a:t>Nomi agricoli</a:t>
            </a:r>
          </a:p>
          <a:p>
            <a:pPr marL="1520825" lvl="2" indent="-342900">
              <a:buFont typeface="Wingdings" pitchFamily="2" charset="2"/>
              <a:buChar char="à"/>
            </a:pPr>
            <a:r>
              <a:rPr lang="it-IT" sz="2800" dirty="0">
                <a:sym typeface="Wingdings" pitchFamily="2" charset="2"/>
              </a:rPr>
              <a:t>STORIA DEL PAESAGGIO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0645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250C4-308B-8543-9018-61CDCFD0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Razze  e razzismo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7D0C17-1119-D94D-B924-A9FB326E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33" y="2014152"/>
            <a:ext cx="11670324" cy="4366012"/>
          </a:xfrm>
        </p:spPr>
        <p:txBody>
          <a:bodyPr>
            <a:normAutofit/>
          </a:bodyPr>
          <a:lstStyle/>
          <a:p>
            <a:r>
              <a:rPr lang="it-IT" sz="2400" dirty="0" err="1"/>
              <a:t>Linneo</a:t>
            </a:r>
            <a:r>
              <a:rPr lang="it-IT" sz="2400" dirty="0"/>
              <a:t>,  XVIII secolo</a:t>
            </a:r>
          </a:p>
          <a:p>
            <a:r>
              <a:rPr lang="it-IT" sz="2400" dirty="0"/>
              <a:t>Il punto di partenza è l’idea di poter distinguere gli esseri umani classificando alcuni suoi aspetti (pelle, statura, cranio, occhi…). </a:t>
            </a:r>
          </a:p>
          <a:p>
            <a:pPr marL="2592388" indent="-45720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Strumentale: distinguere per dominare / gestire</a:t>
            </a:r>
          </a:p>
          <a:p>
            <a:pPr marL="2135188" indent="0">
              <a:buNone/>
            </a:pPr>
            <a:endParaRPr lang="it-IT" sz="8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Razza: gruppo umano individuato sulla base di appartenenze somatiche («fenotipi») che di regola non sono correlate con differenze genetiche rilevanti</a:t>
            </a:r>
            <a:endParaRPr lang="it-IT" sz="8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Razzismo: intolleranza nei confronti di persone considerate geneticamente diverse e inferiori</a:t>
            </a:r>
          </a:p>
        </p:txBody>
      </p:sp>
    </p:spTree>
    <p:extLst>
      <p:ext uri="{BB962C8B-B14F-4D97-AF65-F5344CB8AC3E}">
        <p14:creationId xmlns:p14="http://schemas.microsoft.com/office/powerpoint/2010/main" val="392593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20B1D-3957-4C4A-8970-31BC6E24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Razze  e razzismo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4E88C-92C6-9F4B-906F-8121A019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3" y="2224216"/>
            <a:ext cx="11491783" cy="4534930"/>
          </a:xfrm>
        </p:spPr>
        <p:txBody>
          <a:bodyPr>
            <a:normAutofit/>
          </a:bodyPr>
          <a:lstStyle/>
          <a:p>
            <a:r>
              <a:rPr lang="it-IT" sz="2400" dirty="0"/>
              <a:t>Le varietà genetiche fra i popoli dei cinque continenti è inferiore al 4% del totale del patrimonio genetico</a:t>
            </a:r>
          </a:p>
          <a:p>
            <a:endParaRPr lang="it-IT" sz="2400" dirty="0"/>
          </a:p>
          <a:p>
            <a:r>
              <a:rPr lang="it-IT" sz="2400" dirty="0"/>
              <a:t>La razza è una costruzione sociale, un’idea/fenomeno che non esiste in natura, ma viene creato dalle persone attribuendo un significato alle apparenze somatiche degli individui per raggiungere altri scopi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Razzismo: convinzione che a differenze somatiche e genetiche corrisponde una gerarchia sociale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>
                <a:sym typeface="Wingdings" pitchFamily="2" charset="2"/>
              </a:rPr>
              <a:t> diviene ideologia finalizzata alla gestione del potere (conquista / schiavitù / apartheid)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3610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CF0EE-4EEF-9D4A-8063-1A57F51C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239E19-4535-B34F-A857-EE69FEFF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2222287"/>
            <a:ext cx="10829589" cy="4635713"/>
          </a:xfrm>
        </p:spPr>
        <p:txBody>
          <a:bodyPr>
            <a:normAutofit/>
          </a:bodyPr>
          <a:lstStyle/>
          <a:p>
            <a:r>
              <a:rPr lang="it-IT" sz="2400" dirty="0"/>
              <a:t>Monoteiste (un solo dio/divinità)</a:t>
            </a:r>
          </a:p>
          <a:p>
            <a:r>
              <a:rPr lang="it-IT" sz="2400" dirty="0"/>
              <a:t>Politeistiche (plurimi)</a:t>
            </a:r>
          </a:p>
          <a:p>
            <a:r>
              <a:rPr lang="it-IT" sz="2400" dirty="0"/>
              <a:t>Ateistiche (assenza di qualunque forma di divinità)</a:t>
            </a:r>
          </a:p>
          <a:p>
            <a:r>
              <a:rPr lang="it-IT" sz="2400" dirty="0"/>
              <a:t>Animistiche (credere nella presenza di divinità e entità spirituali e nelle manifestazioni della natura)</a:t>
            </a:r>
          </a:p>
          <a:p>
            <a:r>
              <a:rPr lang="it-IT" sz="2400" dirty="0"/>
              <a:t>Sincretismo (mescolanza di credi e pratiche religiose dovute al contatto prolungato fra fedi diverse in una certa area)</a:t>
            </a:r>
          </a:p>
          <a:p>
            <a:endParaRPr lang="it-IT" dirty="0"/>
          </a:p>
          <a:p>
            <a:r>
              <a:rPr lang="it-IT" sz="2400" dirty="0"/>
              <a:t>Universali (con un fondatore, riferimento spirituale per i fedeli)</a:t>
            </a:r>
          </a:p>
          <a:p>
            <a:r>
              <a:rPr lang="it-IT" sz="2400" dirty="0"/>
              <a:t>Etniche (cui si appartiene per nascita)</a:t>
            </a:r>
          </a:p>
        </p:txBody>
      </p:sp>
    </p:spTree>
    <p:extLst>
      <p:ext uri="{BB962C8B-B14F-4D97-AF65-F5344CB8AC3E}">
        <p14:creationId xmlns:p14="http://schemas.microsoft.com/office/powerpoint/2010/main" val="355166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C5645-2795-784B-899F-AF84887D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Religioni principali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2DACA45-02C3-DF43-A02E-2C60E2A266C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88292" y="1926434"/>
          <a:ext cx="7512908" cy="479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454">
                  <a:extLst>
                    <a:ext uri="{9D8B030D-6E8A-4147-A177-3AD203B41FA5}">
                      <a16:colId xmlns:a16="http://schemas.microsoft.com/office/drawing/2014/main" val="2197951277"/>
                    </a:ext>
                  </a:extLst>
                </a:gridCol>
                <a:gridCol w="3756454">
                  <a:extLst>
                    <a:ext uri="{9D8B030D-6E8A-4147-A177-3AD203B41FA5}">
                      <a16:colId xmlns:a16="http://schemas.microsoft.com/office/drawing/2014/main" val="2050577771"/>
                    </a:ext>
                  </a:extLst>
                </a:gridCol>
              </a:tblGrid>
              <a:tr h="435967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12833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Cristiani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4304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Musulmani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6362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Induisti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378729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Non religiosi / atei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76049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Buddisti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35463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Sikh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48911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Ebrei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31024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Altri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2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53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5099</TotalTime>
  <Words>1239</Words>
  <Application>Microsoft Macintosh PowerPoint</Application>
  <PresentationFormat>Widescreen</PresentationFormat>
  <Paragraphs>141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Tema di Office</vt:lpstr>
      <vt:lpstr>Territorio e Società (LE225)   Corso di Studio  LE07 – Lettere antiche e moderne, arti, comunicazione </vt:lpstr>
      <vt:lpstr>Diffusione delle  lingue</vt:lpstr>
      <vt:lpstr>Dialetti  italiani</vt:lpstr>
      <vt:lpstr>Idiomi  e Lingue standard</vt:lpstr>
      <vt:lpstr>Toponimi</vt:lpstr>
      <vt:lpstr>Razze  e razzismo</vt:lpstr>
      <vt:lpstr>Razze  e razzismo</vt:lpstr>
      <vt:lpstr>Religioni</vt:lpstr>
      <vt:lpstr>Religioni principali</vt:lpstr>
      <vt:lpstr>Religioni principali 2</vt:lpstr>
      <vt:lpstr>Diffusione delle  religioni nel  mondo</vt:lpstr>
      <vt:lpstr>Distribuzione delle religioni nell’Unione Europea</vt:lpstr>
      <vt:lpstr>Religioni prevalenti nei singoli Stati  USA</vt:lpstr>
      <vt:lpstr>Religioni non cristiane in USA</vt:lpstr>
      <vt:lpstr>La religione dei governatori degli Stati USA</vt:lpstr>
      <vt:lpstr>Condizionamenti nel rapporto col territorio</vt:lpstr>
      <vt:lpstr>Presentazione standard di PowerPoint</vt:lpstr>
      <vt:lpstr>Geografia culturale e globalizzazione</vt:lpstr>
      <vt:lpstr>Globalizzazione oggi</vt:lpstr>
      <vt:lpstr>Globalizzazione oggi</vt:lpstr>
      <vt:lpstr>Globalizzazione oggi</vt:lpstr>
      <vt:lpstr>Globalizzazione oggi</vt:lpstr>
      <vt:lpstr>Globalizzazione oggi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91</cp:revision>
  <dcterms:created xsi:type="dcterms:W3CDTF">2022-03-01T08:25:09Z</dcterms:created>
  <dcterms:modified xsi:type="dcterms:W3CDTF">2022-05-06T10:26:39Z</dcterms:modified>
</cp:coreProperties>
</file>