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317" r:id="rId2"/>
    <p:sldId id="338" r:id="rId3"/>
    <p:sldId id="318" r:id="rId4"/>
    <p:sldId id="324" r:id="rId5"/>
    <p:sldId id="325" r:id="rId6"/>
    <p:sldId id="346" r:id="rId7"/>
    <p:sldId id="345" r:id="rId8"/>
    <p:sldId id="302" r:id="rId9"/>
    <p:sldId id="326" r:id="rId10"/>
    <p:sldId id="288" r:id="rId11"/>
    <p:sldId id="334" r:id="rId12"/>
    <p:sldId id="266" r:id="rId13"/>
    <p:sldId id="347" r:id="rId14"/>
    <p:sldId id="303" r:id="rId15"/>
    <p:sldId id="265" r:id="rId16"/>
    <p:sldId id="275" r:id="rId17"/>
    <p:sldId id="330" r:id="rId18"/>
    <p:sldId id="329" r:id="rId19"/>
    <p:sldId id="319" r:id="rId20"/>
    <p:sldId id="342" r:id="rId21"/>
    <p:sldId id="290" r:id="rId22"/>
    <p:sldId id="332" r:id="rId23"/>
    <p:sldId id="336" r:id="rId24"/>
    <p:sldId id="337" r:id="rId25"/>
    <p:sldId id="257" r:id="rId26"/>
    <p:sldId id="274" r:id="rId27"/>
    <p:sldId id="296" r:id="rId28"/>
    <p:sldId id="259" r:id="rId29"/>
    <p:sldId id="348" r:id="rId30"/>
    <p:sldId id="349" r:id="rId31"/>
    <p:sldId id="261" r:id="rId32"/>
  </p:sldIdLst>
  <p:sldSz cx="12192000" cy="6858000"/>
  <p:notesSz cx="6858000" cy="9144000"/>
  <p:defaultTextStyle>
    <a:defPPr>
      <a:defRPr lang="it-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82"/>
    <p:restoredTop sz="94631"/>
  </p:normalViewPr>
  <p:slideViewPr>
    <p:cSldViewPr snapToGrid="0" snapToObjects="1">
      <p:cViewPr varScale="1">
        <p:scale>
          <a:sx n="97" d="100"/>
          <a:sy n="97" d="100"/>
        </p:scale>
        <p:origin x="78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F92F7C-1F73-E647-9C5E-EC27111698DD}" type="datetimeFigureOut">
              <a:t>09/05/22</a:t>
            </a:fld>
            <a:endParaRPr lang="it-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F238D7-3DDB-5441-B4D5-BB3C206D5739}" type="slidenum">
              <a:t>‹N›</a:t>
            </a:fld>
            <a:endParaRPr lang="it-GB"/>
          </a:p>
        </p:txBody>
      </p:sp>
    </p:spTree>
    <p:extLst>
      <p:ext uri="{BB962C8B-B14F-4D97-AF65-F5344CB8AC3E}">
        <p14:creationId xmlns:p14="http://schemas.microsoft.com/office/powerpoint/2010/main" val="439516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5362"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a:p>
        </p:txBody>
      </p:sp>
      <p:sp>
        <p:nvSpPr>
          <p:cNvPr id="15363"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14006732-00C9-4FCD-8506-51026CA367EC}" type="slidenum">
              <a:rPr lang="it-IT" sz="1200"/>
              <a:pPr algn="r"/>
              <a:t>1</a:t>
            </a:fld>
            <a:endParaRPr lang="it-IT"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noFill/>
          <a:ln>
            <a:solidFill>
              <a:srgbClr val="000000"/>
            </a:solidFill>
            <a:miter lim="800000"/>
            <a:headEnd/>
            <a:tailEnd/>
          </a:ln>
        </p:spPr>
      </p:sp>
      <p:sp>
        <p:nvSpPr>
          <p:cNvPr id="43010" name="Rectangle 3"/>
          <p:cNvSpPr>
            <a:spLocks noGrp="1"/>
          </p:cNvSpPr>
          <p:nvPr>
            <p:ph type="body" idx="1"/>
          </p:nvPr>
        </p:nvSpPr>
        <p:spPr bwMode="auto">
          <a:noFill/>
        </p:spPr>
        <p:txBody>
          <a:bodyPr wrap="square" numCol="1" anchor="t" anchorCtr="0" compatLnSpc="1">
            <a:prstTxWarp prst="textNoShape">
              <a:avLst/>
            </a:prstTxWarp>
          </a:bodyPr>
          <a:lstStyle/>
          <a:p>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t>
            </a:r>
          </a:p>
        </p:txBody>
      </p:sp>
      <p:sp>
        <p:nvSpPr>
          <p:cNvPr id="4" name="Segnaposto numero diapositiva 3"/>
          <p:cNvSpPr>
            <a:spLocks noGrp="1"/>
          </p:cNvSpPr>
          <p:nvPr>
            <p:ph type="sldNum" sz="quarter" idx="5"/>
          </p:nvPr>
        </p:nvSpPr>
        <p:spPr/>
        <p:txBody>
          <a:bodyPr/>
          <a:lstStyle/>
          <a:p>
            <a:pPr>
              <a:defRPr/>
            </a:pPr>
            <a:fld id="{BEDA8CFB-10EA-4EDD-A8FF-75F631BE960F}" type="slidenum">
              <a:rPr lang="it-IT" smtClean="0"/>
              <a:pPr>
                <a:defRPr/>
              </a:pPr>
              <a:t>20</a:t>
            </a:fld>
            <a:endParaRPr lang="it-IT"/>
          </a:p>
        </p:txBody>
      </p:sp>
    </p:spTree>
    <p:extLst>
      <p:ext uri="{BB962C8B-B14F-4D97-AF65-F5344CB8AC3E}">
        <p14:creationId xmlns:p14="http://schemas.microsoft.com/office/powerpoint/2010/main" val="2167518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400" dirty="0"/>
              <a:t>.</a:t>
            </a:r>
          </a:p>
          <a:p>
            <a:endParaRPr lang="it-IT" dirty="0"/>
          </a:p>
        </p:txBody>
      </p:sp>
      <p:sp>
        <p:nvSpPr>
          <p:cNvPr id="4" name="Segnaposto numero diapositiva 3"/>
          <p:cNvSpPr>
            <a:spLocks noGrp="1"/>
          </p:cNvSpPr>
          <p:nvPr>
            <p:ph type="sldNum" sz="quarter" idx="5"/>
          </p:nvPr>
        </p:nvSpPr>
        <p:spPr/>
        <p:txBody>
          <a:bodyPr/>
          <a:lstStyle/>
          <a:p>
            <a:pPr>
              <a:defRPr/>
            </a:pPr>
            <a:fld id="{BEDA8CFB-10EA-4EDD-A8FF-75F631BE960F}" type="slidenum">
              <a:rPr lang="it-IT" smtClean="0"/>
              <a:pPr>
                <a:defRPr/>
              </a:pPr>
              <a:t>21</a:t>
            </a:fld>
            <a:endParaRPr lang="it-IT"/>
          </a:p>
        </p:txBody>
      </p:sp>
    </p:spTree>
    <p:extLst>
      <p:ext uri="{BB962C8B-B14F-4D97-AF65-F5344CB8AC3E}">
        <p14:creationId xmlns:p14="http://schemas.microsoft.com/office/powerpoint/2010/main" val="469214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TextEdit="1"/>
          </p:cNvSpPr>
          <p:nvPr>
            <p:ph type="sldImg"/>
          </p:nvPr>
        </p:nvSpPr>
        <p:spPr bwMode="auto">
          <a:noFill/>
          <a:ln>
            <a:solidFill>
              <a:srgbClr val="000000"/>
            </a:solidFill>
            <a:miter lim="800000"/>
            <a:headEnd/>
            <a:tailEnd/>
          </a:ln>
        </p:spPr>
      </p:sp>
      <p:sp>
        <p:nvSpPr>
          <p:cNvPr id="46082" name="Rectangle 3"/>
          <p:cNvSpPr>
            <a:spLocks noGrp="1"/>
          </p:cNvSpPr>
          <p:nvPr>
            <p:ph type="body" idx="1"/>
          </p:nvPr>
        </p:nvSpPr>
        <p:spPr bwMode="auto">
          <a:noFill/>
        </p:spPr>
        <p:txBody>
          <a:bodyPr wrap="square" numCol="1" anchor="t" anchorCtr="0" compatLnSpc="1">
            <a:prstTxWarp prst="textNoShape">
              <a:avLst/>
            </a:prstTxWarp>
          </a:bodyPr>
          <a:lstStyle/>
          <a:p>
            <a:pPr>
              <a:lnSpc>
                <a:spcPct val="90000"/>
              </a:lnSpc>
            </a:pPr>
            <a:endParaRPr lang="it-IT"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egnaposto immagine diapositiva 1"/>
          <p:cNvSpPr>
            <a:spLocks noGrp="1" noRot="1" noChangeAspect="1"/>
          </p:cNvSpPr>
          <p:nvPr>
            <p:ph type="sldImg"/>
          </p:nvPr>
        </p:nvSpPr>
        <p:spPr bwMode="auto">
          <a:noFill/>
          <a:ln>
            <a:solidFill>
              <a:srgbClr val="000000"/>
            </a:solidFill>
            <a:miter lim="800000"/>
            <a:headEnd/>
            <a:tailEnd/>
          </a:ln>
        </p:spPr>
      </p:sp>
      <p:sp>
        <p:nvSpPr>
          <p:cNvPr id="52226" name="Segnaposto note 2"/>
          <p:cNvSpPr>
            <a:spLocks noGrp="1"/>
          </p:cNvSpPr>
          <p:nvPr>
            <p:ph type="body" idx="1"/>
          </p:nvPr>
        </p:nvSpPr>
        <p:spPr bwMode="auto">
          <a:noFill/>
        </p:spPr>
        <p:txBody>
          <a:bodyPr wrap="square" numCol="1" anchor="t" anchorCtr="0" compatLnSpc="1">
            <a:prstTxWarp prst="textNoShape">
              <a:avLst/>
            </a:prstTxWarp>
          </a:bodyPr>
          <a:lstStyle/>
          <a:p>
            <a:r>
              <a:rPr lang="it-IT"/>
              <a:t>. </a:t>
            </a:r>
          </a:p>
        </p:txBody>
      </p:sp>
      <p:sp>
        <p:nvSpPr>
          <p:cNvPr id="52227"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082C319-1657-4BE9-8455-E39BF4968CA4}" type="slidenum">
              <a:rPr lang="it-IT" smtClean="0"/>
              <a:pPr/>
              <a:t>23</a:t>
            </a:fld>
            <a:endParaRPr lang="it-IT"/>
          </a:p>
        </p:txBody>
      </p:sp>
    </p:spTree>
    <p:extLst>
      <p:ext uri="{BB962C8B-B14F-4D97-AF65-F5344CB8AC3E}">
        <p14:creationId xmlns:p14="http://schemas.microsoft.com/office/powerpoint/2010/main" val="1172652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egnaposto immagine diapositiva 1"/>
          <p:cNvSpPr>
            <a:spLocks noGrp="1" noRot="1" noChangeAspect="1"/>
          </p:cNvSpPr>
          <p:nvPr>
            <p:ph type="sldImg"/>
          </p:nvPr>
        </p:nvSpPr>
        <p:spPr bwMode="auto">
          <a:noFill/>
          <a:ln>
            <a:solidFill>
              <a:srgbClr val="000000"/>
            </a:solidFill>
            <a:miter lim="800000"/>
            <a:headEnd/>
            <a:tailEnd/>
          </a:ln>
        </p:spPr>
      </p:sp>
      <p:sp>
        <p:nvSpPr>
          <p:cNvPr id="55298"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a:p>
        </p:txBody>
      </p:sp>
      <p:sp>
        <p:nvSpPr>
          <p:cNvPr id="55299"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E34403C-895C-4DE8-B702-5A4CECD4CEB3}" type="slidenum">
              <a:rPr lang="it-IT" smtClean="0"/>
              <a:pPr/>
              <a:t>24</a:t>
            </a:fld>
            <a:endParaRPr lang="it-IT"/>
          </a:p>
        </p:txBody>
      </p:sp>
    </p:spTree>
    <p:extLst>
      <p:ext uri="{BB962C8B-B14F-4D97-AF65-F5344CB8AC3E}">
        <p14:creationId xmlns:p14="http://schemas.microsoft.com/office/powerpoint/2010/main" val="2766009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it-GB"/>
              <a:t>.</a:t>
            </a:r>
          </a:p>
        </p:txBody>
      </p:sp>
      <p:sp>
        <p:nvSpPr>
          <p:cNvPr id="4" name="Segnaposto numero diapositiva 3"/>
          <p:cNvSpPr>
            <a:spLocks noGrp="1"/>
          </p:cNvSpPr>
          <p:nvPr>
            <p:ph type="sldNum" sz="quarter" idx="5"/>
          </p:nvPr>
        </p:nvSpPr>
        <p:spPr/>
        <p:txBody>
          <a:bodyPr/>
          <a:lstStyle/>
          <a:p>
            <a:pPr>
              <a:defRPr/>
            </a:pPr>
            <a:fld id="{BEDA8CFB-10EA-4EDD-A8FF-75F631BE960F}" type="slidenum">
              <a:rPr lang="it-IT"/>
              <a:pPr>
                <a:defRPr/>
              </a:pPr>
              <a:t>25</a:t>
            </a:fld>
            <a:endParaRPr lang="it-IT"/>
          </a:p>
        </p:txBody>
      </p:sp>
    </p:spTree>
    <p:extLst>
      <p:ext uri="{BB962C8B-B14F-4D97-AF65-F5344CB8AC3E}">
        <p14:creationId xmlns:p14="http://schemas.microsoft.com/office/powerpoint/2010/main" val="748537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200" b="0" i="0" u="none" strike="noStrike" kern="1200">
              <a:solidFill>
                <a:schemeClr val="tx1"/>
              </a:solidFill>
              <a:effectLst/>
              <a:latin typeface="+mn-lt"/>
              <a:ea typeface="+mn-ea"/>
              <a:cs typeface="+mn-cs"/>
            </a:endParaRPr>
          </a:p>
          <a:p>
            <a:endParaRPr lang="it-GB"/>
          </a:p>
        </p:txBody>
      </p:sp>
      <p:sp>
        <p:nvSpPr>
          <p:cNvPr id="4" name="Segnaposto numero diapositiva 3"/>
          <p:cNvSpPr>
            <a:spLocks noGrp="1"/>
          </p:cNvSpPr>
          <p:nvPr>
            <p:ph type="sldNum" sz="quarter" idx="5"/>
          </p:nvPr>
        </p:nvSpPr>
        <p:spPr/>
        <p:txBody>
          <a:bodyPr/>
          <a:lstStyle/>
          <a:p>
            <a:fld id="{A189032F-2EFC-5E47-9CEF-046614FE08F5}" type="slidenum">
              <a:t>26</a:t>
            </a:fld>
            <a:endParaRPr lang="it-GB"/>
          </a:p>
        </p:txBody>
      </p:sp>
    </p:spTree>
    <p:extLst>
      <p:ext uri="{BB962C8B-B14F-4D97-AF65-F5344CB8AC3E}">
        <p14:creationId xmlns:p14="http://schemas.microsoft.com/office/powerpoint/2010/main" val="28062551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egnaposto immagine diapositiva 1"/>
          <p:cNvSpPr>
            <a:spLocks noGrp="1" noRot="1" noChangeAspect="1"/>
          </p:cNvSpPr>
          <p:nvPr>
            <p:ph type="sldImg"/>
          </p:nvPr>
        </p:nvSpPr>
        <p:spPr bwMode="auto">
          <a:noFill/>
          <a:ln>
            <a:solidFill>
              <a:srgbClr val="000000"/>
            </a:solidFill>
            <a:miter lim="800000"/>
            <a:headEnd/>
            <a:tailEnd/>
          </a:ln>
        </p:spPr>
      </p:sp>
      <p:sp>
        <p:nvSpPr>
          <p:cNvPr id="61442"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a:p>
        </p:txBody>
      </p:sp>
      <p:sp>
        <p:nvSpPr>
          <p:cNvPr id="61443"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13FBD46-6C69-4218-936F-4E277620DAFB}" type="slidenum">
              <a:rPr lang="it-IT" smtClean="0"/>
              <a:pPr/>
              <a:t>27</a:t>
            </a:fld>
            <a:endParaRPr 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GB"/>
          </a:p>
        </p:txBody>
      </p:sp>
      <p:sp>
        <p:nvSpPr>
          <p:cNvPr id="4" name="Segnaposto numero diapositiva 3"/>
          <p:cNvSpPr>
            <a:spLocks noGrp="1"/>
          </p:cNvSpPr>
          <p:nvPr>
            <p:ph type="sldNum" sz="quarter" idx="5"/>
          </p:nvPr>
        </p:nvSpPr>
        <p:spPr/>
        <p:txBody>
          <a:bodyPr/>
          <a:lstStyle/>
          <a:p>
            <a:pPr>
              <a:defRPr/>
            </a:pPr>
            <a:fld id="{BEDA8CFB-10EA-4EDD-A8FF-75F631BE960F}" type="slidenum">
              <a:rPr lang="it-IT"/>
              <a:pPr>
                <a:defRPr/>
              </a:pPr>
              <a:t>29</a:t>
            </a:fld>
            <a:endParaRPr lang="it-IT"/>
          </a:p>
        </p:txBody>
      </p:sp>
    </p:spTree>
    <p:extLst>
      <p:ext uri="{BB962C8B-B14F-4D97-AF65-F5344CB8AC3E}">
        <p14:creationId xmlns:p14="http://schemas.microsoft.com/office/powerpoint/2010/main" val="1803487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7410"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a:p>
          <a:p>
            <a:pPr>
              <a:spcBef>
                <a:spcPct val="0"/>
              </a:spcBef>
            </a:pPr>
            <a:endParaRPr lang="it-IT" dirty="0"/>
          </a:p>
        </p:txBody>
      </p:sp>
      <p:sp>
        <p:nvSpPr>
          <p:cNvPr id="17411"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0ABD6A9B-CF94-4F16-B6AE-09AA027BA362}" type="slidenum">
              <a:rPr lang="it-IT" sz="1200"/>
              <a:pPr algn="r"/>
              <a:t>3</a:t>
            </a:fld>
            <a:endParaRPr lang="it-IT"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TextEdit="1"/>
          </p:cNvSpPr>
          <p:nvPr>
            <p:ph type="sldImg"/>
          </p:nvPr>
        </p:nvSpPr>
        <p:spPr bwMode="auto">
          <a:noFill/>
          <a:ln>
            <a:solidFill>
              <a:srgbClr val="000000"/>
            </a:solidFill>
            <a:miter lim="800000"/>
            <a:headEnd/>
            <a:tailEnd/>
          </a:ln>
        </p:spPr>
      </p:sp>
      <p:sp>
        <p:nvSpPr>
          <p:cNvPr id="20482" name="Rectangle 3"/>
          <p:cNvSpPr>
            <a:spLocks noGrp="1"/>
          </p:cNvSpPr>
          <p:nvPr>
            <p:ph type="body" idx="1"/>
          </p:nvPr>
        </p:nvSpPr>
        <p:spPr bwMode="auto">
          <a:noFill/>
        </p:spPr>
        <p:txBody>
          <a:bodyPr wrap="square" numCol="1" anchor="t" anchorCtr="0" compatLnSpc="1">
            <a:prstTxWarp prst="textNoShape">
              <a:avLst/>
            </a:prstTxWarp>
          </a:bodyPr>
          <a:lstStyle/>
          <a:p>
            <a:br>
              <a:rPr lang="it-IT" sz="1200" b="0" dirty="0"/>
            </a:br>
            <a:r>
              <a:rPr lang="it-IT" sz="1200" b="0" dirty="0"/>
              <a:t>)</a:t>
            </a:r>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TextEdit="1"/>
          </p:cNvSpPr>
          <p:nvPr>
            <p:ph type="sldImg"/>
          </p:nvPr>
        </p:nvSpPr>
        <p:spPr bwMode="auto">
          <a:noFill/>
          <a:ln>
            <a:solidFill>
              <a:srgbClr val="000000"/>
            </a:solidFill>
            <a:miter lim="800000"/>
            <a:headEnd/>
            <a:tailEnd/>
          </a:ln>
        </p:spPr>
      </p:sp>
      <p:sp>
        <p:nvSpPr>
          <p:cNvPr id="22530" name="Rectangle 3"/>
          <p:cNvSpPr>
            <a:spLocks noGrp="1"/>
          </p:cNvSpPr>
          <p:nvPr>
            <p:ph type="body" idx="1"/>
          </p:nvPr>
        </p:nvSpPr>
        <p:spPr bwMode="auto">
          <a:noFill/>
        </p:spPr>
        <p:txBody>
          <a:bodyPr wrap="square" numCol="1" anchor="t" anchorCtr="0" compatLnSpc="1">
            <a:prstTxWarp prst="textNoShape">
              <a:avLst/>
            </a:prstTxWarp>
          </a:bodyPr>
          <a:lstStyle/>
          <a:p>
            <a:endParaRPr lang="it-IT"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Ngs</a:t>
            </a:r>
            <a:r>
              <a:rPr lang="it-IT" dirty="0"/>
              <a:t> </a:t>
            </a:r>
            <a:r>
              <a:rPr lang="it-IT" dirty="0" err="1"/>
              <a:t>matagenomica</a:t>
            </a:r>
            <a:endParaRPr lang="it-IT" dirty="0"/>
          </a:p>
        </p:txBody>
      </p:sp>
      <p:sp>
        <p:nvSpPr>
          <p:cNvPr id="4" name="Segnaposto numero diapositiva 3"/>
          <p:cNvSpPr>
            <a:spLocks noGrp="1"/>
          </p:cNvSpPr>
          <p:nvPr>
            <p:ph type="sldNum" sz="quarter" idx="10"/>
          </p:nvPr>
        </p:nvSpPr>
        <p:spPr/>
        <p:txBody>
          <a:bodyPr/>
          <a:lstStyle/>
          <a:p>
            <a:pPr>
              <a:defRPr/>
            </a:pPr>
            <a:fld id="{BEDA8CFB-10EA-4EDD-A8FF-75F631BE960F}" type="slidenum">
              <a:rPr lang="it-IT" smtClean="0"/>
              <a:pPr>
                <a:defRPr/>
              </a:pPr>
              <a:t>9</a:t>
            </a:fld>
            <a:endParaRPr lang="it-IT"/>
          </a:p>
        </p:txBody>
      </p:sp>
    </p:spTree>
    <p:extLst>
      <p:ext uri="{BB962C8B-B14F-4D97-AF65-F5344CB8AC3E}">
        <p14:creationId xmlns:p14="http://schemas.microsoft.com/office/powerpoint/2010/main" val="595087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egnaposto immagine diapositiva 1"/>
          <p:cNvSpPr>
            <a:spLocks noGrp="1" noRot="1" noChangeAspect="1"/>
          </p:cNvSpPr>
          <p:nvPr>
            <p:ph type="sldImg"/>
          </p:nvPr>
        </p:nvSpPr>
        <p:spPr bwMode="auto">
          <a:noFill/>
          <a:ln>
            <a:solidFill>
              <a:srgbClr val="000000"/>
            </a:solidFill>
            <a:miter lim="800000"/>
            <a:headEnd/>
            <a:tailEnd/>
          </a:ln>
        </p:spPr>
      </p:sp>
      <p:sp>
        <p:nvSpPr>
          <p:cNvPr id="25602"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b="1"/>
          </a:p>
        </p:txBody>
      </p:sp>
      <p:sp>
        <p:nvSpPr>
          <p:cNvPr id="25603"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1B0CE4A-630E-49DA-BA5B-82BE048B7473}" type="slidenum">
              <a:rPr lang="it-IT" smtClean="0"/>
              <a:pPr/>
              <a:t>10</a:t>
            </a:fld>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9698"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29699"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618B9F76-CD0A-42A9-877F-E7EDCE853ECA}" type="slidenum">
              <a:rPr lang="it-IT" sz="1200"/>
              <a:pPr algn="r"/>
              <a:t>11</a:t>
            </a:fld>
            <a:endParaRPr lang="it-IT"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GB"/>
          </a:p>
        </p:txBody>
      </p:sp>
      <p:sp>
        <p:nvSpPr>
          <p:cNvPr id="4" name="Segnaposto numero diapositiva 3"/>
          <p:cNvSpPr>
            <a:spLocks noGrp="1"/>
          </p:cNvSpPr>
          <p:nvPr>
            <p:ph type="sldNum" sz="quarter" idx="5"/>
          </p:nvPr>
        </p:nvSpPr>
        <p:spPr/>
        <p:txBody>
          <a:bodyPr/>
          <a:lstStyle/>
          <a:p>
            <a:pPr>
              <a:defRPr/>
            </a:pPr>
            <a:fld id="{BEDA8CFB-10EA-4EDD-A8FF-75F631BE960F}" type="slidenum">
              <a:rPr lang="it-IT"/>
              <a:pPr>
                <a:defRPr/>
              </a:pPr>
              <a:t>17</a:t>
            </a:fld>
            <a:endParaRPr lang="it-IT"/>
          </a:p>
        </p:txBody>
      </p:sp>
    </p:spTree>
    <p:extLst>
      <p:ext uri="{BB962C8B-B14F-4D97-AF65-F5344CB8AC3E}">
        <p14:creationId xmlns:p14="http://schemas.microsoft.com/office/powerpoint/2010/main" val="376717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39938"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39939"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9A15B419-D0BF-4218-8B47-C2857D296734}" type="slidenum">
              <a:rPr lang="it-IT" sz="1200"/>
              <a:pPr algn="r"/>
              <a:t>18</a:t>
            </a:fld>
            <a:endParaRPr lang="it-IT"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B9C4E6-9E51-414D-BB0E-65030DF26845}"/>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it-GB"/>
          </a:p>
        </p:txBody>
      </p:sp>
      <p:sp>
        <p:nvSpPr>
          <p:cNvPr id="3" name="Sottotitolo 2">
            <a:extLst>
              <a:ext uri="{FF2B5EF4-FFF2-40B4-BE49-F238E27FC236}">
                <a16:creationId xmlns:a16="http://schemas.microsoft.com/office/drawing/2014/main" id="{17E216D0-5486-1B44-A408-161A8EAAA0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it-GB"/>
          </a:p>
        </p:txBody>
      </p:sp>
      <p:sp>
        <p:nvSpPr>
          <p:cNvPr id="4" name="Segnaposto data 3">
            <a:extLst>
              <a:ext uri="{FF2B5EF4-FFF2-40B4-BE49-F238E27FC236}">
                <a16:creationId xmlns:a16="http://schemas.microsoft.com/office/drawing/2014/main" id="{A899B482-6ECB-6F4E-90DD-2F2C058E57DF}"/>
              </a:ext>
            </a:extLst>
          </p:cNvPr>
          <p:cNvSpPr>
            <a:spLocks noGrp="1"/>
          </p:cNvSpPr>
          <p:nvPr>
            <p:ph type="dt" sz="half" idx="10"/>
          </p:nvPr>
        </p:nvSpPr>
        <p:spPr/>
        <p:txBody>
          <a:bodyPr/>
          <a:lstStyle/>
          <a:p>
            <a:fld id="{096A11FE-495E-4C4B-8A10-5F91D34EED43}" type="datetimeFigureOut">
              <a:t>09/05/22</a:t>
            </a:fld>
            <a:endParaRPr lang="it-GB"/>
          </a:p>
        </p:txBody>
      </p:sp>
      <p:sp>
        <p:nvSpPr>
          <p:cNvPr id="5" name="Segnaposto piè di pagina 4">
            <a:extLst>
              <a:ext uri="{FF2B5EF4-FFF2-40B4-BE49-F238E27FC236}">
                <a16:creationId xmlns:a16="http://schemas.microsoft.com/office/drawing/2014/main" id="{D9724473-D6DA-4143-B83D-7A9C7862B312}"/>
              </a:ext>
            </a:extLst>
          </p:cNvPr>
          <p:cNvSpPr>
            <a:spLocks noGrp="1"/>
          </p:cNvSpPr>
          <p:nvPr>
            <p:ph type="ftr" sz="quarter" idx="11"/>
          </p:nvPr>
        </p:nvSpPr>
        <p:spPr/>
        <p:txBody>
          <a:bodyPr/>
          <a:lstStyle/>
          <a:p>
            <a:endParaRPr lang="it-GB"/>
          </a:p>
        </p:txBody>
      </p:sp>
      <p:sp>
        <p:nvSpPr>
          <p:cNvPr id="6" name="Segnaposto numero diapositiva 5">
            <a:extLst>
              <a:ext uri="{FF2B5EF4-FFF2-40B4-BE49-F238E27FC236}">
                <a16:creationId xmlns:a16="http://schemas.microsoft.com/office/drawing/2014/main" id="{03F15BB2-B9C3-B349-86BC-918D600E5A0C}"/>
              </a:ext>
            </a:extLst>
          </p:cNvPr>
          <p:cNvSpPr>
            <a:spLocks noGrp="1"/>
          </p:cNvSpPr>
          <p:nvPr>
            <p:ph type="sldNum" sz="quarter" idx="12"/>
          </p:nvPr>
        </p:nvSpPr>
        <p:spPr/>
        <p:txBody>
          <a:bodyPr/>
          <a:lstStyle/>
          <a:p>
            <a:fld id="{20E036CF-93C5-8142-AE2A-74143576669A}" type="slidenum">
              <a:t>‹N›</a:t>
            </a:fld>
            <a:endParaRPr lang="it-GB"/>
          </a:p>
        </p:txBody>
      </p:sp>
    </p:spTree>
    <p:extLst>
      <p:ext uri="{BB962C8B-B14F-4D97-AF65-F5344CB8AC3E}">
        <p14:creationId xmlns:p14="http://schemas.microsoft.com/office/powerpoint/2010/main" val="217122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4D64A6-14EE-244C-BCDD-EF62A086B495}"/>
              </a:ext>
            </a:extLst>
          </p:cNvPr>
          <p:cNvSpPr>
            <a:spLocks noGrp="1"/>
          </p:cNvSpPr>
          <p:nvPr>
            <p:ph type="title"/>
          </p:nvPr>
        </p:nvSpPr>
        <p:spPr/>
        <p:txBody>
          <a:bodyPr/>
          <a:lstStyle/>
          <a:p>
            <a:r>
              <a:rPr lang="it-IT"/>
              <a:t>Fare clic per modificare lo stile del titolo dello schema</a:t>
            </a:r>
            <a:endParaRPr lang="it-GB"/>
          </a:p>
        </p:txBody>
      </p:sp>
      <p:sp>
        <p:nvSpPr>
          <p:cNvPr id="3" name="Segnaposto testo verticale 2">
            <a:extLst>
              <a:ext uri="{FF2B5EF4-FFF2-40B4-BE49-F238E27FC236}">
                <a16:creationId xmlns:a16="http://schemas.microsoft.com/office/drawing/2014/main" id="{0D46ADCA-1464-0E44-818B-159683873781}"/>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GB"/>
          </a:p>
        </p:txBody>
      </p:sp>
      <p:sp>
        <p:nvSpPr>
          <p:cNvPr id="4" name="Segnaposto data 3">
            <a:extLst>
              <a:ext uri="{FF2B5EF4-FFF2-40B4-BE49-F238E27FC236}">
                <a16:creationId xmlns:a16="http://schemas.microsoft.com/office/drawing/2014/main" id="{6EF5E414-F8EC-3A4F-BB47-25274068F3C1}"/>
              </a:ext>
            </a:extLst>
          </p:cNvPr>
          <p:cNvSpPr>
            <a:spLocks noGrp="1"/>
          </p:cNvSpPr>
          <p:nvPr>
            <p:ph type="dt" sz="half" idx="10"/>
          </p:nvPr>
        </p:nvSpPr>
        <p:spPr/>
        <p:txBody>
          <a:bodyPr/>
          <a:lstStyle/>
          <a:p>
            <a:fld id="{096A11FE-495E-4C4B-8A10-5F91D34EED43}" type="datetimeFigureOut">
              <a:t>09/05/22</a:t>
            </a:fld>
            <a:endParaRPr lang="it-GB"/>
          </a:p>
        </p:txBody>
      </p:sp>
      <p:sp>
        <p:nvSpPr>
          <p:cNvPr id="5" name="Segnaposto piè di pagina 4">
            <a:extLst>
              <a:ext uri="{FF2B5EF4-FFF2-40B4-BE49-F238E27FC236}">
                <a16:creationId xmlns:a16="http://schemas.microsoft.com/office/drawing/2014/main" id="{08536B0F-DDF5-D44A-8D28-6FCA012FEEC8}"/>
              </a:ext>
            </a:extLst>
          </p:cNvPr>
          <p:cNvSpPr>
            <a:spLocks noGrp="1"/>
          </p:cNvSpPr>
          <p:nvPr>
            <p:ph type="ftr" sz="quarter" idx="11"/>
          </p:nvPr>
        </p:nvSpPr>
        <p:spPr/>
        <p:txBody>
          <a:bodyPr/>
          <a:lstStyle/>
          <a:p>
            <a:endParaRPr lang="it-GB"/>
          </a:p>
        </p:txBody>
      </p:sp>
      <p:sp>
        <p:nvSpPr>
          <p:cNvPr id="6" name="Segnaposto numero diapositiva 5">
            <a:extLst>
              <a:ext uri="{FF2B5EF4-FFF2-40B4-BE49-F238E27FC236}">
                <a16:creationId xmlns:a16="http://schemas.microsoft.com/office/drawing/2014/main" id="{B6607278-945D-4142-BB5F-B74A470323C1}"/>
              </a:ext>
            </a:extLst>
          </p:cNvPr>
          <p:cNvSpPr>
            <a:spLocks noGrp="1"/>
          </p:cNvSpPr>
          <p:nvPr>
            <p:ph type="sldNum" sz="quarter" idx="12"/>
          </p:nvPr>
        </p:nvSpPr>
        <p:spPr/>
        <p:txBody>
          <a:bodyPr/>
          <a:lstStyle/>
          <a:p>
            <a:fld id="{20E036CF-93C5-8142-AE2A-74143576669A}" type="slidenum">
              <a:t>‹N›</a:t>
            </a:fld>
            <a:endParaRPr lang="it-GB"/>
          </a:p>
        </p:txBody>
      </p:sp>
    </p:spTree>
    <p:extLst>
      <p:ext uri="{BB962C8B-B14F-4D97-AF65-F5344CB8AC3E}">
        <p14:creationId xmlns:p14="http://schemas.microsoft.com/office/powerpoint/2010/main" val="1161644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289771B8-9519-7947-8517-84D22012A4CB}"/>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it-GB"/>
          </a:p>
        </p:txBody>
      </p:sp>
      <p:sp>
        <p:nvSpPr>
          <p:cNvPr id="3" name="Segnaposto testo verticale 2">
            <a:extLst>
              <a:ext uri="{FF2B5EF4-FFF2-40B4-BE49-F238E27FC236}">
                <a16:creationId xmlns:a16="http://schemas.microsoft.com/office/drawing/2014/main" id="{DFBC4858-C61A-2040-A238-89D0A92005C8}"/>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GB"/>
          </a:p>
        </p:txBody>
      </p:sp>
      <p:sp>
        <p:nvSpPr>
          <p:cNvPr id="4" name="Segnaposto data 3">
            <a:extLst>
              <a:ext uri="{FF2B5EF4-FFF2-40B4-BE49-F238E27FC236}">
                <a16:creationId xmlns:a16="http://schemas.microsoft.com/office/drawing/2014/main" id="{01CD8024-7843-EF4F-9457-E7E18EA408B2}"/>
              </a:ext>
            </a:extLst>
          </p:cNvPr>
          <p:cNvSpPr>
            <a:spLocks noGrp="1"/>
          </p:cNvSpPr>
          <p:nvPr>
            <p:ph type="dt" sz="half" idx="10"/>
          </p:nvPr>
        </p:nvSpPr>
        <p:spPr/>
        <p:txBody>
          <a:bodyPr/>
          <a:lstStyle/>
          <a:p>
            <a:fld id="{096A11FE-495E-4C4B-8A10-5F91D34EED43}" type="datetimeFigureOut">
              <a:t>09/05/22</a:t>
            </a:fld>
            <a:endParaRPr lang="it-GB"/>
          </a:p>
        </p:txBody>
      </p:sp>
      <p:sp>
        <p:nvSpPr>
          <p:cNvPr id="5" name="Segnaposto piè di pagina 4">
            <a:extLst>
              <a:ext uri="{FF2B5EF4-FFF2-40B4-BE49-F238E27FC236}">
                <a16:creationId xmlns:a16="http://schemas.microsoft.com/office/drawing/2014/main" id="{BD6DA1C0-8E59-044C-BF44-790D5D858BAC}"/>
              </a:ext>
            </a:extLst>
          </p:cNvPr>
          <p:cNvSpPr>
            <a:spLocks noGrp="1"/>
          </p:cNvSpPr>
          <p:nvPr>
            <p:ph type="ftr" sz="quarter" idx="11"/>
          </p:nvPr>
        </p:nvSpPr>
        <p:spPr/>
        <p:txBody>
          <a:bodyPr/>
          <a:lstStyle/>
          <a:p>
            <a:endParaRPr lang="it-GB"/>
          </a:p>
        </p:txBody>
      </p:sp>
      <p:sp>
        <p:nvSpPr>
          <p:cNvPr id="6" name="Segnaposto numero diapositiva 5">
            <a:extLst>
              <a:ext uri="{FF2B5EF4-FFF2-40B4-BE49-F238E27FC236}">
                <a16:creationId xmlns:a16="http://schemas.microsoft.com/office/drawing/2014/main" id="{514CD6D1-EFCE-9641-A9CC-E99F7824EDD5}"/>
              </a:ext>
            </a:extLst>
          </p:cNvPr>
          <p:cNvSpPr>
            <a:spLocks noGrp="1"/>
          </p:cNvSpPr>
          <p:nvPr>
            <p:ph type="sldNum" sz="quarter" idx="12"/>
          </p:nvPr>
        </p:nvSpPr>
        <p:spPr/>
        <p:txBody>
          <a:bodyPr/>
          <a:lstStyle/>
          <a:p>
            <a:fld id="{20E036CF-93C5-8142-AE2A-74143576669A}" type="slidenum">
              <a:t>‹N›</a:t>
            </a:fld>
            <a:endParaRPr lang="it-GB"/>
          </a:p>
        </p:txBody>
      </p:sp>
    </p:spTree>
    <p:extLst>
      <p:ext uri="{BB962C8B-B14F-4D97-AF65-F5344CB8AC3E}">
        <p14:creationId xmlns:p14="http://schemas.microsoft.com/office/powerpoint/2010/main" val="3540065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1F403B-4DD2-FD47-9A5F-0277A0F5A3AE}"/>
              </a:ext>
            </a:extLst>
          </p:cNvPr>
          <p:cNvSpPr>
            <a:spLocks noGrp="1"/>
          </p:cNvSpPr>
          <p:nvPr>
            <p:ph type="title"/>
          </p:nvPr>
        </p:nvSpPr>
        <p:spPr/>
        <p:txBody>
          <a:bodyPr/>
          <a:lstStyle/>
          <a:p>
            <a:r>
              <a:rPr lang="it-IT"/>
              <a:t>Fare clic per modificare lo stile del titolo dello schema</a:t>
            </a:r>
            <a:endParaRPr lang="it-GB"/>
          </a:p>
        </p:txBody>
      </p:sp>
      <p:sp>
        <p:nvSpPr>
          <p:cNvPr id="3" name="Segnaposto contenuto 2">
            <a:extLst>
              <a:ext uri="{FF2B5EF4-FFF2-40B4-BE49-F238E27FC236}">
                <a16:creationId xmlns:a16="http://schemas.microsoft.com/office/drawing/2014/main" id="{4EDC9083-BFEB-BB46-9067-F59E893DFB0F}"/>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GB"/>
          </a:p>
        </p:txBody>
      </p:sp>
      <p:sp>
        <p:nvSpPr>
          <p:cNvPr id="4" name="Segnaposto data 3">
            <a:extLst>
              <a:ext uri="{FF2B5EF4-FFF2-40B4-BE49-F238E27FC236}">
                <a16:creationId xmlns:a16="http://schemas.microsoft.com/office/drawing/2014/main" id="{1D626A05-F512-3942-9212-4CC9FEC5930C}"/>
              </a:ext>
            </a:extLst>
          </p:cNvPr>
          <p:cNvSpPr>
            <a:spLocks noGrp="1"/>
          </p:cNvSpPr>
          <p:nvPr>
            <p:ph type="dt" sz="half" idx="10"/>
          </p:nvPr>
        </p:nvSpPr>
        <p:spPr/>
        <p:txBody>
          <a:bodyPr/>
          <a:lstStyle/>
          <a:p>
            <a:fld id="{096A11FE-495E-4C4B-8A10-5F91D34EED43}" type="datetimeFigureOut">
              <a:t>09/05/22</a:t>
            </a:fld>
            <a:endParaRPr lang="it-GB"/>
          </a:p>
        </p:txBody>
      </p:sp>
      <p:sp>
        <p:nvSpPr>
          <p:cNvPr id="5" name="Segnaposto piè di pagina 4">
            <a:extLst>
              <a:ext uri="{FF2B5EF4-FFF2-40B4-BE49-F238E27FC236}">
                <a16:creationId xmlns:a16="http://schemas.microsoft.com/office/drawing/2014/main" id="{24CB5826-C793-0D4A-975B-94A5978C74A8}"/>
              </a:ext>
            </a:extLst>
          </p:cNvPr>
          <p:cNvSpPr>
            <a:spLocks noGrp="1"/>
          </p:cNvSpPr>
          <p:nvPr>
            <p:ph type="ftr" sz="quarter" idx="11"/>
          </p:nvPr>
        </p:nvSpPr>
        <p:spPr/>
        <p:txBody>
          <a:bodyPr/>
          <a:lstStyle/>
          <a:p>
            <a:endParaRPr lang="it-GB"/>
          </a:p>
        </p:txBody>
      </p:sp>
      <p:sp>
        <p:nvSpPr>
          <p:cNvPr id="6" name="Segnaposto numero diapositiva 5">
            <a:extLst>
              <a:ext uri="{FF2B5EF4-FFF2-40B4-BE49-F238E27FC236}">
                <a16:creationId xmlns:a16="http://schemas.microsoft.com/office/drawing/2014/main" id="{3CA0B7BD-F518-2F4C-9092-F58FB12ED066}"/>
              </a:ext>
            </a:extLst>
          </p:cNvPr>
          <p:cNvSpPr>
            <a:spLocks noGrp="1"/>
          </p:cNvSpPr>
          <p:nvPr>
            <p:ph type="sldNum" sz="quarter" idx="12"/>
          </p:nvPr>
        </p:nvSpPr>
        <p:spPr/>
        <p:txBody>
          <a:bodyPr/>
          <a:lstStyle/>
          <a:p>
            <a:fld id="{20E036CF-93C5-8142-AE2A-74143576669A}" type="slidenum">
              <a:t>‹N›</a:t>
            </a:fld>
            <a:endParaRPr lang="it-GB"/>
          </a:p>
        </p:txBody>
      </p:sp>
    </p:spTree>
    <p:extLst>
      <p:ext uri="{BB962C8B-B14F-4D97-AF65-F5344CB8AC3E}">
        <p14:creationId xmlns:p14="http://schemas.microsoft.com/office/powerpoint/2010/main" val="3829423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2332E0-00B8-CA46-9623-FB0E1C097925}"/>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it-GB"/>
          </a:p>
        </p:txBody>
      </p:sp>
      <p:sp>
        <p:nvSpPr>
          <p:cNvPr id="3" name="Segnaposto testo 2">
            <a:extLst>
              <a:ext uri="{FF2B5EF4-FFF2-40B4-BE49-F238E27FC236}">
                <a16:creationId xmlns:a16="http://schemas.microsoft.com/office/drawing/2014/main" id="{487276AB-10E3-1D4B-81A4-B39690E31F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C88B7701-D01B-B942-AD56-908BB95B4313}"/>
              </a:ext>
            </a:extLst>
          </p:cNvPr>
          <p:cNvSpPr>
            <a:spLocks noGrp="1"/>
          </p:cNvSpPr>
          <p:nvPr>
            <p:ph type="dt" sz="half" idx="10"/>
          </p:nvPr>
        </p:nvSpPr>
        <p:spPr/>
        <p:txBody>
          <a:bodyPr/>
          <a:lstStyle/>
          <a:p>
            <a:fld id="{096A11FE-495E-4C4B-8A10-5F91D34EED43}" type="datetimeFigureOut">
              <a:t>09/05/22</a:t>
            </a:fld>
            <a:endParaRPr lang="it-GB"/>
          </a:p>
        </p:txBody>
      </p:sp>
      <p:sp>
        <p:nvSpPr>
          <p:cNvPr id="5" name="Segnaposto piè di pagina 4">
            <a:extLst>
              <a:ext uri="{FF2B5EF4-FFF2-40B4-BE49-F238E27FC236}">
                <a16:creationId xmlns:a16="http://schemas.microsoft.com/office/drawing/2014/main" id="{274C72D5-2B81-E240-8689-66B3E602BB48}"/>
              </a:ext>
            </a:extLst>
          </p:cNvPr>
          <p:cNvSpPr>
            <a:spLocks noGrp="1"/>
          </p:cNvSpPr>
          <p:nvPr>
            <p:ph type="ftr" sz="quarter" idx="11"/>
          </p:nvPr>
        </p:nvSpPr>
        <p:spPr/>
        <p:txBody>
          <a:bodyPr/>
          <a:lstStyle/>
          <a:p>
            <a:endParaRPr lang="it-GB"/>
          </a:p>
        </p:txBody>
      </p:sp>
      <p:sp>
        <p:nvSpPr>
          <p:cNvPr id="6" name="Segnaposto numero diapositiva 5">
            <a:extLst>
              <a:ext uri="{FF2B5EF4-FFF2-40B4-BE49-F238E27FC236}">
                <a16:creationId xmlns:a16="http://schemas.microsoft.com/office/drawing/2014/main" id="{726CE578-C48B-C448-84BF-E1D8C1112C0A}"/>
              </a:ext>
            </a:extLst>
          </p:cNvPr>
          <p:cNvSpPr>
            <a:spLocks noGrp="1"/>
          </p:cNvSpPr>
          <p:nvPr>
            <p:ph type="sldNum" sz="quarter" idx="12"/>
          </p:nvPr>
        </p:nvSpPr>
        <p:spPr/>
        <p:txBody>
          <a:bodyPr/>
          <a:lstStyle/>
          <a:p>
            <a:fld id="{20E036CF-93C5-8142-AE2A-74143576669A}" type="slidenum">
              <a:t>‹N›</a:t>
            </a:fld>
            <a:endParaRPr lang="it-GB"/>
          </a:p>
        </p:txBody>
      </p:sp>
    </p:spTree>
    <p:extLst>
      <p:ext uri="{BB962C8B-B14F-4D97-AF65-F5344CB8AC3E}">
        <p14:creationId xmlns:p14="http://schemas.microsoft.com/office/powerpoint/2010/main" val="3026673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C2CBB8-868F-4344-8785-1CC2A00D3BE5}"/>
              </a:ext>
            </a:extLst>
          </p:cNvPr>
          <p:cNvSpPr>
            <a:spLocks noGrp="1"/>
          </p:cNvSpPr>
          <p:nvPr>
            <p:ph type="title"/>
          </p:nvPr>
        </p:nvSpPr>
        <p:spPr/>
        <p:txBody>
          <a:bodyPr/>
          <a:lstStyle/>
          <a:p>
            <a:r>
              <a:rPr lang="it-IT"/>
              <a:t>Fare clic per modificare lo stile del titolo dello schema</a:t>
            </a:r>
            <a:endParaRPr lang="it-GB"/>
          </a:p>
        </p:txBody>
      </p:sp>
      <p:sp>
        <p:nvSpPr>
          <p:cNvPr id="3" name="Segnaposto contenuto 2">
            <a:extLst>
              <a:ext uri="{FF2B5EF4-FFF2-40B4-BE49-F238E27FC236}">
                <a16:creationId xmlns:a16="http://schemas.microsoft.com/office/drawing/2014/main" id="{C61F51B8-D49F-1645-B4DC-B0EFFE1E4113}"/>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GB"/>
          </a:p>
        </p:txBody>
      </p:sp>
      <p:sp>
        <p:nvSpPr>
          <p:cNvPr id="4" name="Segnaposto contenuto 3">
            <a:extLst>
              <a:ext uri="{FF2B5EF4-FFF2-40B4-BE49-F238E27FC236}">
                <a16:creationId xmlns:a16="http://schemas.microsoft.com/office/drawing/2014/main" id="{65753036-23C5-684E-B81A-950FF4C4A876}"/>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GB"/>
          </a:p>
        </p:txBody>
      </p:sp>
      <p:sp>
        <p:nvSpPr>
          <p:cNvPr id="5" name="Segnaposto data 4">
            <a:extLst>
              <a:ext uri="{FF2B5EF4-FFF2-40B4-BE49-F238E27FC236}">
                <a16:creationId xmlns:a16="http://schemas.microsoft.com/office/drawing/2014/main" id="{25C8B9D9-5C74-9846-A9FC-6611B8D75749}"/>
              </a:ext>
            </a:extLst>
          </p:cNvPr>
          <p:cNvSpPr>
            <a:spLocks noGrp="1"/>
          </p:cNvSpPr>
          <p:nvPr>
            <p:ph type="dt" sz="half" idx="10"/>
          </p:nvPr>
        </p:nvSpPr>
        <p:spPr/>
        <p:txBody>
          <a:bodyPr/>
          <a:lstStyle/>
          <a:p>
            <a:fld id="{096A11FE-495E-4C4B-8A10-5F91D34EED43}" type="datetimeFigureOut">
              <a:t>09/05/22</a:t>
            </a:fld>
            <a:endParaRPr lang="it-GB"/>
          </a:p>
        </p:txBody>
      </p:sp>
      <p:sp>
        <p:nvSpPr>
          <p:cNvPr id="6" name="Segnaposto piè di pagina 5">
            <a:extLst>
              <a:ext uri="{FF2B5EF4-FFF2-40B4-BE49-F238E27FC236}">
                <a16:creationId xmlns:a16="http://schemas.microsoft.com/office/drawing/2014/main" id="{1CE9E1B3-859A-F447-88EE-4775A1A85AA1}"/>
              </a:ext>
            </a:extLst>
          </p:cNvPr>
          <p:cNvSpPr>
            <a:spLocks noGrp="1"/>
          </p:cNvSpPr>
          <p:nvPr>
            <p:ph type="ftr" sz="quarter" idx="11"/>
          </p:nvPr>
        </p:nvSpPr>
        <p:spPr/>
        <p:txBody>
          <a:bodyPr/>
          <a:lstStyle/>
          <a:p>
            <a:endParaRPr lang="it-GB"/>
          </a:p>
        </p:txBody>
      </p:sp>
      <p:sp>
        <p:nvSpPr>
          <p:cNvPr id="7" name="Segnaposto numero diapositiva 6">
            <a:extLst>
              <a:ext uri="{FF2B5EF4-FFF2-40B4-BE49-F238E27FC236}">
                <a16:creationId xmlns:a16="http://schemas.microsoft.com/office/drawing/2014/main" id="{6F31EECC-6408-E647-989A-5D344E7F5572}"/>
              </a:ext>
            </a:extLst>
          </p:cNvPr>
          <p:cNvSpPr>
            <a:spLocks noGrp="1"/>
          </p:cNvSpPr>
          <p:nvPr>
            <p:ph type="sldNum" sz="quarter" idx="12"/>
          </p:nvPr>
        </p:nvSpPr>
        <p:spPr/>
        <p:txBody>
          <a:bodyPr/>
          <a:lstStyle/>
          <a:p>
            <a:fld id="{20E036CF-93C5-8142-AE2A-74143576669A}" type="slidenum">
              <a:t>‹N›</a:t>
            </a:fld>
            <a:endParaRPr lang="it-GB"/>
          </a:p>
        </p:txBody>
      </p:sp>
    </p:spTree>
    <p:extLst>
      <p:ext uri="{BB962C8B-B14F-4D97-AF65-F5344CB8AC3E}">
        <p14:creationId xmlns:p14="http://schemas.microsoft.com/office/powerpoint/2010/main" val="3273898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CDB69F4-2626-AE4A-848A-5A0DB5D0E28B}"/>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it-GB"/>
          </a:p>
        </p:txBody>
      </p:sp>
      <p:sp>
        <p:nvSpPr>
          <p:cNvPr id="3" name="Segnaposto testo 2">
            <a:extLst>
              <a:ext uri="{FF2B5EF4-FFF2-40B4-BE49-F238E27FC236}">
                <a16:creationId xmlns:a16="http://schemas.microsoft.com/office/drawing/2014/main" id="{7A0634CB-7D0D-F242-8A80-F91E5C5AAA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C55D4801-12BF-EE4C-B3A8-AA29094A2F62}"/>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GB"/>
          </a:p>
        </p:txBody>
      </p:sp>
      <p:sp>
        <p:nvSpPr>
          <p:cNvPr id="5" name="Segnaposto testo 4">
            <a:extLst>
              <a:ext uri="{FF2B5EF4-FFF2-40B4-BE49-F238E27FC236}">
                <a16:creationId xmlns:a16="http://schemas.microsoft.com/office/drawing/2014/main" id="{1EBB84B3-8582-D741-9C2B-C8B9138386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D1C3BE9B-976B-B640-8060-020B43E02C3B}"/>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GB"/>
          </a:p>
        </p:txBody>
      </p:sp>
      <p:sp>
        <p:nvSpPr>
          <p:cNvPr id="7" name="Segnaposto data 6">
            <a:extLst>
              <a:ext uri="{FF2B5EF4-FFF2-40B4-BE49-F238E27FC236}">
                <a16:creationId xmlns:a16="http://schemas.microsoft.com/office/drawing/2014/main" id="{8DC5C509-25AC-8943-BA85-C72999DD0CF0}"/>
              </a:ext>
            </a:extLst>
          </p:cNvPr>
          <p:cNvSpPr>
            <a:spLocks noGrp="1"/>
          </p:cNvSpPr>
          <p:nvPr>
            <p:ph type="dt" sz="half" idx="10"/>
          </p:nvPr>
        </p:nvSpPr>
        <p:spPr/>
        <p:txBody>
          <a:bodyPr/>
          <a:lstStyle/>
          <a:p>
            <a:fld id="{096A11FE-495E-4C4B-8A10-5F91D34EED43}" type="datetimeFigureOut">
              <a:t>09/05/22</a:t>
            </a:fld>
            <a:endParaRPr lang="it-GB"/>
          </a:p>
        </p:txBody>
      </p:sp>
      <p:sp>
        <p:nvSpPr>
          <p:cNvPr id="8" name="Segnaposto piè di pagina 7">
            <a:extLst>
              <a:ext uri="{FF2B5EF4-FFF2-40B4-BE49-F238E27FC236}">
                <a16:creationId xmlns:a16="http://schemas.microsoft.com/office/drawing/2014/main" id="{F8E8FA29-B899-7B41-BE0F-9807E574CF72}"/>
              </a:ext>
            </a:extLst>
          </p:cNvPr>
          <p:cNvSpPr>
            <a:spLocks noGrp="1"/>
          </p:cNvSpPr>
          <p:nvPr>
            <p:ph type="ftr" sz="quarter" idx="11"/>
          </p:nvPr>
        </p:nvSpPr>
        <p:spPr/>
        <p:txBody>
          <a:bodyPr/>
          <a:lstStyle/>
          <a:p>
            <a:endParaRPr lang="it-GB"/>
          </a:p>
        </p:txBody>
      </p:sp>
      <p:sp>
        <p:nvSpPr>
          <p:cNvPr id="9" name="Segnaposto numero diapositiva 8">
            <a:extLst>
              <a:ext uri="{FF2B5EF4-FFF2-40B4-BE49-F238E27FC236}">
                <a16:creationId xmlns:a16="http://schemas.microsoft.com/office/drawing/2014/main" id="{09C106EE-E312-8347-9A23-243C39B6C46A}"/>
              </a:ext>
            </a:extLst>
          </p:cNvPr>
          <p:cNvSpPr>
            <a:spLocks noGrp="1"/>
          </p:cNvSpPr>
          <p:nvPr>
            <p:ph type="sldNum" sz="quarter" idx="12"/>
          </p:nvPr>
        </p:nvSpPr>
        <p:spPr/>
        <p:txBody>
          <a:bodyPr/>
          <a:lstStyle/>
          <a:p>
            <a:fld id="{20E036CF-93C5-8142-AE2A-74143576669A}" type="slidenum">
              <a:t>‹N›</a:t>
            </a:fld>
            <a:endParaRPr lang="it-GB"/>
          </a:p>
        </p:txBody>
      </p:sp>
    </p:spTree>
    <p:extLst>
      <p:ext uri="{BB962C8B-B14F-4D97-AF65-F5344CB8AC3E}">
        <p14:creationId xmlns:p14="http://schemas.microsoft.com/office/powerpoint/2010/main" val="2239653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A9D67A-5298-CC4F-BB2C-6C1E64CD13F8}"/>
              </a:ext>
            </a:extLst>
          </p:cNvPr>
          <p:cNvSpPr>
            <a:spLocks noGrp="1"/>
          </p:cNvSpPr>
          <p:nvPr>
            <p:ph type="title"/>
          </p:nvPr>
        </p:nvSpPr>
        <p:spPr/>
        <p:txBody>
          <a:bodyPr/>
          <a:lstStyle/>
          <a:p>
            <a:r>
              <a:rPr lang="it-IT"/>
              <a:t>Fare clic per modificare lo stile del titolo dello schema</a:t>
            </a:r>
            <a:endParaRPr lang="it-GB"/>
          </a:p>
        </p:txBody>
      </p:sp>
      <p:sp>
        <p:nvSpPr>
          <p:cNvPr id="3" name="Segnaposto data 2">
            <a:extLst>
              <a:ext uri="{FF2B5EF4-FFF2-40B4-BE49-F238E27FC236}">
                <a16:creationId xmlns:a16="http://schemas.microsoft.com/office/drawing/2014/main" id="{F5F1E8EF-0BC5-E24D-8CE9-715635C6FC9A}"/>
              </a:ext>
            </a:extLst>
          </p:cNvPr>
          <p:cNvSpPr>
            <a:spLocks noGrp="1"/>
          </p:cNvSpPr>
          <p:nvPr>
            <p:ph type="dt" sz="half" idx="10"/>
          </p:nvPr>
        </p:nvSpPr>
        <p:spPr/>
        <p:txBody>
          <a:bodyPr/>
          <a:lstStyle/>
          <a:p>
            <a:fld id="{096A11FE-495E-4C4B-8A10-5F91D34EED43}" type="datetimeFigureOut">
              <a:t>09/05/22</a:t>
            </a:fld>
            <a:endParaRPr lang="it-GB"/>
          </a:p>
        </p:txBody>
      </p:sp>
      <p:sp>
        <p:nvSpPr>
          <p:cNvPr id="4" name="Segnaposto piè di pagina 3">
            <a:extLst>
              <a:ext uri="{FF2B5EF4-FFF2-40B4-BE49-F238E27FC236}">
                <a16:creationId xmlns:a16="http://schemas.microsoft.com/office/drawing/2014/main" id="{57497C89-5B59-7B49-8F75-80A140B5D6C1}"/>
              </a:ext>
            </a:extLst>
          </p:cNvPr>
          <p:cNvSpPr>
            <a:spLocks noGrp="1"/>
          </p:cNvSpPr>
          <p:nvPr>
            <p:ph type="ftr" sz="quarter" idx="11"/>
          </p:nvPr>
        </p:nvSpPr>
        <p:spPr/>
        <p:txBody>
          <a:bodyPr/>
          <a:lstStyle/>
          <a:p>
            <a:endParaRPr lang="it-GB"/>
          </a:p>
        </p:txBody>
      </p:sp>
      <p:sp>
        <p:nvSpPr>
          <p:cNvPr id="5" name="Segnaposto numero diapositiva 4">
            <a:extLst>
              <a:ext uri="{FF2B5EF4-FFF2-40B4-BE49-F238E27FC236}">
                <a16:creationId xmlns:a16="http://schemas.microsoft.com/office/drawing/2014/main" id="{60A1EAD3-CF3A-154C-8688-ADD8CE405C6E}"/>
              </a:ext>
            </a:extLst>
          </p:cNvPr>
          <p:cNvSpPr>
            <a:spLocks noGrp="1"/>
          </p:cNvSpPr>
          <p:nvPr>
            <p:ph type="sldNum" sz="quarter" idx="12"/>
          </p:nvPr>
        </p:nvSpPr>
        <p:spPr/>
        <p:txBody>
          <a:bodyPr/>
          <a:lstStyle/>
          <a:p>
            <a:fld id="{20E036CF-93C5-8142-AE2A-74143576669A}" type="slidenum">
              <a:t>‹N›</a:t>
            </a:fld>
            <a:endParaRPr lang="it-GB"/>
          </a:p>
        </p:txBody>
      </p:sp>
    </p:spTree>
    <p:extLst>
      <p:ext uri="{BB962C8B-B14F-4D97-AF65-F5344CB8AC3E}">
        <p14:creationId xmlns:p14="http://schemas.microsoft.com/office/powerpoint/2010/main" val="1248674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674A0CE3-923C-0A4B-A1AD-F2D54592E5AA}"/>
              </a:ext>
            </a:extLst>
          </p:cNvPr>
          <p:cNvSpPr>
            <a:spLocks noGrp="1"/>
          </p:cNvSpPr>
          <p:nvPr>
            <p:ph type="dt" sz="half" idx="10"/>
          </p:nvPr>
        </p:nvSpPr>
        <p:spPr/>
        <p:txBody>
          <a:bodyPr/>
          <a:lstStyle/>
          <a:p>
            <a:fld id="{096A11FE-495E-4C4B-8A10-5F91D34EED43}" type="datetimeFigureOut">
              <a:t>09/05/22</a:t>
            </a:fld>
            <a:endParaRPr lang="it-GB"/>
          </a:p>
        </p:txBody>
      </p:sp>
      <p:sp>
        <p:nvSpPr>
          <p:cNvPr id="3" name="Segnaposto piè di pagina 2">
            <a:extLst>
              <a:ext uri="{FF2B5EF4-FFF2-40B4-BE49-F238E27FC236}">
                <a16:creationId xmlns:a16="http://schemas.microsoft.com/office/drawing/2014/main" id="{40F2B3FD-C5F2-7F41-B34A-A1C0B7739F3D}"/>
              </a:ext>
            </a:extLst>
          </p:cNvPr>
          <p:cNvSpPr>
            <a:spLocks noGrp="1"/>
          </p:cNvSpPr>
          <p:nvPr>
            <p:ph type="ftr" sz="quarter" idx="11"/>
          </p:nvPr>
        </p:nvSpPr>
        <p:spPr/>
        <p:txBody>
          <a:bodyPr/>
          <a:lstStyle/>
          <a:p>
            <a:endParaRPr lang="it-GB"/>
          </a:p>
        </p:txBody>
      </p:sp>
      <p:sp>
        <p:nvSpPr>
          <p:cNvPr id="4" name="Segnaposto numero diapositiva 3">
            <a:extLst>
              <a:ext uri="{FF2B5EF4-FFF2-40B4-BE49-F238E27FC236}">
                <a16:creationId xmlns:a16="http://schemas.microsoft.com/office/drawing/2014/main" id="{6BD4E7EB-B6E0-4D41-B51B-0A1F67238B44}"/>
              </a:ext>
            </a:extLst>
          </p:cNvPr>
          <p:cNvSpPr>
            <a:spLocks noGrp="1"/>
          </p:cNvSpPr>
          <p:nvPr>
            <p:ph type="sldNum" sz="quarter" idx="12"/>
          </p:nvPr>
        </p:nvSpPr>
        <p:spPr/>
        <p:txBody>
          <a:bodyPr/>
          <a:lstStyle/>
          <a:p>
            <a:fld id="{20E036CF-93C5-8142-AE2A-74143576669A}" type="slidenum">
              <a:t>‹N›</a:t>
            </a:fld>
            <a:endParaRPr lang="it-GB"/>
          </a:p>
        </p:txBody>
      </p:sp>
    </p:spTree>
    <p:extLst>
      <p:ext uri="{BB962C8B-B14F-4D97-AF65-F5344CB8AC3E}">
        <p14:creationId xmlns:p14="http://schemas.microsoft.com/office/powerpoint/2010/main" val="3139306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A32A13-E25D-2541-9945-25B3DB6F2CA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it-GB"/>
          </a:p>
        </p:txBody>
      </p:sp>
      <p:sp>
        <p:nvSpPr>
          <p:cNvPr id="3" name="Segnaposto contenuto 2">
            <a:extLst>
              <a:ext uri="{FF2B5EF4-FFF2-40B4-BE49-F238E27FC236}">
                <a16:creationId xmlns:a16="http://schemas.microsoft.com/office/drawing/2014/main" id="{B1103D1A-A04B-264D-8F04-1050AEA227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GB"/>
          </a:p>
        </p:txBody>
      </p:sp>
      <p:sp>
        <p:nvSpPr>
          <p:cNvPr id="4" name="Segnaposto testo 3">
            <a:extLst>
              <a:ext uri="{FF2B5EF4-FFF2-40B4-BE49-F238E27FC236}">
                <a16:creationId xmlns:a16="http://schemas.microsoft.com/office/drawing/2014/main" id="{0101A5D4-C36D-2F42-A0BE-E95F6121E9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2C14FF7-943F-C24B-AC5D-99492BA61B0C}"/>
              </a:ext>
            </a:extLst>
          </p:cNvPr>
          <p:cNvSpPr>
            <a:spLocks noGrp="1"/>
          </p:cNvSpPr>
          <p:nvPr>
            <p:ph type="dt" sz="half" idx="10"/>
          </p:nvPr>
        </p:nvSpPr>
        <p:spPr/>
        <p:txBody>
          <a:bodyPr/>
          <a:lstStyle/>
          <a:p>
            <a:fld id="{096A11FE-495E-4C4B-8A10-5F91D34EED43}" type="datetimeFigureOut">
              <a:t>09/05/22</a:t>
            </a:fld>
            <a:endParaRPr lang="it-GB"/>
          </a:p>
        </p:txBody>
      </p:sp>
      <p:sp>
        <p:nvSpPr>
          <p:cNvPr id="6" name="Segnaposto piè di pagina 5">
            <a:extLst>
              <a:ext uri="{FF2B5EF4-FFF2-40B4-BE49-F238E27FC236}">
                <a16:creationId xmlns:a16="http://schemas.microsoft.com/office/drawing/2014/main" id="{E5D8203B-566F-5A45-89E6-3E0F0F43DF24}"/>
              </a:ext>
            </a:extLst>
          </p:cNvPr>
          <p:cNvSpPr>
            <a:spLocks noGrp="1"/>
          </p:cNvSpPr>
          <p:nvPr>
            <p:ph type="ftr" sz="quarter" idx="11"/>
          </p:nvPr>
        </p:nvSpPr>
        <p:spPr/>
        <p:txBody>
          <a:bodyPr/>
          <a:lstStyle/>
          <a:p>
            <a:endParaRPr lang="it-GB"/>
          </a:p>
        </p:txBody>
      </p:sp>
      <p:sp>
        <p:nvSpPr>
          <p:cNvPr id="7" name="Segnaposto numero diapositiva 6">
            <a:extLst>
              <a:ext uri="{FF2B5EF4-FFF2-40B4-BE49-F238E27FC236}">
                <a16:creationId xmlns:a16="http://schemas.microsoft.com/office/drawing/2014/main" id="{00318B4F-CED4-6245-B10E-11E2F22D291B}"/>
              </a:ext>
            </a:extLst>
          </p:cNvPr>
          <p:cNvSpPr>
            <a:spLocks noGrp="1"/>
          </p:cNvSpPr>
          <p:nvPr>
            <p:ph type="sldNum" sz="quarter" idx="12"/>
          </p:nvPr>
        </p:nvSpPr>
        <p:spPr/>
        <p:txBody>
          <a:bodyPr/>
          <a:lstStyle/>
          <a:p>
            <a:fld id="{20E036CF-93C5-8142-AE2A-74143576669A}" type="slidenum">
              <a:t>‹N›</a:t>
            </a:fld>
            <a:endParaRPr lang="it-GB"/>
          </a:p>
        </p:txBody>
      </p:sp>
    </p:spTree>
    <p:extLst>
      <p:ext uri="{BB962C8B-B14F-4D97-AF65-F5344CB8AC3E}">
        <p14:creationId xmlns:p14="http://schemas.microsoft.com/office/powerpoint/2010/main" val="1165951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201F89-7D87-E348-BA6E-C48DF4F8573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it-GB"/>
          </a:p>
        </p:txBody>
      </p:sp>
      <p:sp>
        <p:nvSpPr>
          <p:cNvPr id="3" name="Segnaposto immagine 2">
            <a:extLst>
              <a:ext uri="{FF2B5EF4-FFF2-40B4-BE49-F238E27FC236}">
                <a16:creationId xmlns:a16="http://schemas.microsoft.com/office/drawing/2014/main" id="{814B7988-B562-564F-9243-BE76A5C156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GB"/>
          </a:p>
        </p:txBody>
      </p:sp>
      <p:sp>
        <p:nvSpPr>
          <p:cNvPr id="4" name="Segnaposto testo 3">
            <a:extLst>
              <a:ext uri="{FF2B5EF4-FFF2-40B4-BE49-F238E27FC236}">
                <a16:creationId xmlns:a16="http://schemas.microsoft.com/office/drawing/2014/main" id="{9239FA76-0EEE-8345-B744-DCFA437F84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6D38FC0-FD09-1543-BCC5-BEC606465D23}"/>
              </a:ext>
            </a:extLst>
          </p:cNvPr>
          <p:cNvSpPr>
            <a:spLocks noGrp="1"/>
          </p:cNvSpPr>
          <p:nvPr>
            <p:ph type="dt" sz="half" idx="10"/>
          </p:nvPr>
        </p:nvSpPr>
        <p:spPr/>
        <p:txBody>
          <a:bodyPr/>
          <a:lstStyle/>
          <a:p>
            <a:fld id="{096A11FE-495E-4C4B-8A10-5F91D34EED43}" type="datetimeFigureOut">
              <a:t>09/05/22</a:t>
            </a:fld>
            <a:endParaRPr lang="it-GB"/>
          </a:p>
        </p:txBody>
      </p:sp>
      <p:sp>
        <p:nvSpPr>
          <p:cNvPr id="6" name="Segnaposto piè di pagina 5">
            <a:extLst>
              <a:ext uri="{FF2B5EF4-FFF2-40B4-BE49-F238E27FC236}">
                <a16:creationId xmlns:a16="http://schemas.microsoft.com/office/drawing/2014/main" id="{B02897A8-476B-104A-9C97-BACFEE40F766}"/>
              </a:ext>
            </a:extLst>
          </p:cNvPr>
          <p:cNvSpPr>
            <a:spLocks noGrp="1"/>
          </p:cNvSpPr>
          <p:nvPr>
            <p:ph type="ftr" sz="quarter" idx="11"/>
          </p:nvPr>
        </p:nvSpPr>
        <p:spPr/>
        <p:txBody>
          <a:bodyPr/>
          <a:lstStyle/>
          <a:p>
            <a:endParaRPr lang="it-GB"/>
          </a:p>
        </p:txBody>
      </p:sp>
      <p:sp>
        <p:nvSpPr>
          <p:cNvPr id="7" name="Segnaposto numero diapositiva 6">
            <a:extLst>
              <a:ext uri="{FF2B5EF4-FFF2-40B4-BE49-F238E27FC236}">
                <a16:creationId xmlns:a16="http://schemas.microsoft.com/office/drawing/2014/main" id="{677CF808-2E7C-754E-9937-D2E4F4D6B355}"/>
              </a:ext>
            </a:extLst>
          </p:cNvPr>
          <p:cNvSpPr>
            <a:spLocks noGrp="1"/>
          </p:cNvSpPr>
          <p:nvPr>
            <p:ph type="sldNum" sz="quarter" idx="12"/>
          </p:nvPr>
        </p:nvSpPr>
        <p:spPr/>
        <p:txBody>
          <a:bodyPr/>
          <a:lstStyle/>
          <a:p>
            <a:fld id="{20E036CF-93C5-8142-AE2A-74143576669A}" type="slidenum">
              <a:t>‹N›</a:t>
            </a:fld>
            <a:endParaRPr lang="it-GB"/>
          </a:p>
        </p:txBody>
      </p:sp>
    </p:spTree>
    <p:extLst>
      <p:ext uri="{BB962C8B-B14F-4D97-AF65-F5344CB8AC3E}">
        <p14:creationId xmlns:p14="http://schemas.microsoft.com/office/powerpoint/2010/main" val="1197997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84EB3837-132D-B649-938D-DC23218309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it-GB"/>
          </a:p>
        </p:txBody>
      </p:sp>
      <p:sp>
        <p:nvSpPr>
          <p:cNvPr id="3" name="Segnaposto testo 2">
            <a:extLst>
              <a:ext uri="{FF2B5EF4-FFF2-40B4-BE49-F238E27FC236}">
                <a16:creationId xmlns:a16="http://schemas.microsoft.com/office/drawing/2014/main" id="{1DF9755B-BE4D-BB45-8374-F3687747DA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GB"/>
          </a:p>
        </p:txBody>
      </p:sp>
      <p:sp>
        <p:nvSpPr>
          <p:cNvPr id="4" name="Segnaposto data 3">
            <a:extLst>
              <a:ext uri="{FF2B5EF4-FFF2-40B4-BE49-F238E27FC236}">
                <a16:creationId xmlns:a16="http://schemas.microsoft.com/office/drawing/2014/main" id="{699C34DE-76B3-DB47-AF0D-326CC971E0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6A11FE-495E-4C4B-8A10-5F91D34EED43}" type="datetimeFigureOut">
              <a:t>09/05/22</a:t>
            </a:fld>
            <a:endParaRPr lang="it-GB"/>
          </a:p>
        </p:txBody>
      </p:sp>
      <p:sp>
        <p:nvSpPr>
          <p:cNvPr id="5" name="Segnaposto piè di pagina 4">
            <a:extLst>
              <a:ext uri="{FF2B5EF4-FFF2-40B4-BE49-F238E27FC236}">
                <a16:creationId xmlns:a16="http://schemas.microsoft.com/office/drawing/2014/main" id="{5D0CE6FC-71AE-764B-8B8E-D251668DDF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GB"/>
          </a:p>
        </p:txBody>
      </p:sp>
      <p:sp>
        <p:nvSpPr>
          <p:cNvPr id="6" name="Segnaposto numero diapositiva 5">
            <a:extLst>
              <a:ext uri="{FF2B5EF4-FFF2-40B4-BE49-F238E27FC236}">
                <a16:creationId xmlns:a16="http://schemas.microsoft.com/office/drawing/2014/main" id="{17789F92-1361-844F-B2AD-C3F842776D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E036CF-93C5-8142-AE2A-74143576669A}" type="slidenum">
              <a:t>‹N›</a:t>
            </a:fld>
            <a:endParaRPr lang="it-GB"/>
          </a:p>
        </p:txBody>
      </p:sp>
    </p:spTree>
    <p:extLst>
      <p:ext uri="{BB962C8B-B14F-4D97-AF65-F5344CB8AC3E}">
        <p14:creationId xmlns:p14="http://schemas.microsoft.com/office/powerpoint/2010/main" val="797282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7.tiff"/></Relationships>
</file>

<file path=ppt/slides/_rels/slide27.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0.wmf"/><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olo 1"/>
          <p:cNvSpPr>
            <a:spLocks noGrp="1"/>
          </p:cNvSpPr>
          <p:nvPr>
            <p:ph type="ctrTitle" idx="4294967295"/>
          </p:nvPr>
        </p:nvSpPr>
        <p:spPr>
          <a:xfrm>
            <a:off x="2279650" y="260351"/>
            <a:ext cx="7702550" cy="1655763"/>
          </a:xfrm>
        </p:spPr>
        <p:txBody>
          <a:bodyPr/>
          <a:lstStyle/>
          <a:p>
            <a:r>
              <a:rPr lang="it-IT" sz="2400" i="1"/>
              <a:t>” </a:t>
            </a:r>
            <a:r>
              <a:rPr lang="it-IT" sz="2800" b="1" i="1"/>
              <a:t>i virus sono il creatore nascosto che ha contribuito a renderci umani”</a:t>
            </a:r>
            <a:br>
              <a:rPr lang="it-IT" sz="2800" b="1" i="1"/>
            </a:br>
            <a:r>
              <a:rPr lang="it-IT" sz="2400" i="1"/>
              <a:t>                                                                               </a:t>
            </a:r>
            <a:r>
              <a:rPr lang="it-IT" sz="1800" i="1"/>
              <a:t>Luis Villarreal</a:t>
            </a:r>
            <a:r>
              <a:rPr lang="it-IT" sz="4000" b="1"/>
              <a:t> </a:t>
            </a:r>
          </a:p>
        </p:txBody>
      </p:sp>
      <p:pic>
        <p:nvPicPr>
          <p:cNvPr id="14338" name="Immagine 3"/>
          <p:cNvPicPr>
            <a:picLocks noChangeAspect="1"/>
          </p:cNvPicPr>
          <p:nvPr/>
        </p:nvPicPr>
        <p:blipFill>
          <a:blip r:embed="rId3"/>
          <a:srcRect/>
          <a:stretch>
            <a:fillRect/>
          </a:stretch>
        </p:blipFill>
        <p:spPr bwMode="auto">
          <a:xfrm>
            <a:off x="3791745" y="1268682"/>
            <a:ext cx="4105275" cy="2786063"/>
          </a:xfrm>
          <a:prstGeom prst="rect">
            <a:avLst/>
          </a:prstGeom>
          <a:noFill/>
          <a:ln w="9525">
            <a:noFill/>
            <a:miter lim="800000"/>
            <a:headEnd/>
            <a:tailEnd/>
          </a:ln>
        </p:spPr>
      </p:pic>
      <p:sp>
        <p:nvSpPr>
          <p:cNvPr id="14339" name="Rectangle 4"/>
          <p:cNvSpPr>
            <a:spLocks noChangeArrowheads="1"/>
          </p:cNvSpPr>
          <p:nvPr/>
        </p:nvSpPr>
        <p:spPr bwMode="auto">
          <a:xfrm>
            <a:off x="1775520" y="5349695"/>
            <a:ext cx="8892480" cy="1477328"/>
          </a:xfrm>
          <a:prstGeom prst="rect">
            <a:avLst/>
          </a:prstGeom>
          <a:noFill/>
          <a:ln w="9525">
            <a:noFill/>
            <a:miter lim="800000"/>
            <a:headEnd/>
            <a:tailEnd/>
          </a:ln>
        </p:spPr>
        <p:txBody>
          <a:bodyPr wrap="square">
            <a:spAutoFit/>
          </a:bodyPr>
          <a:lstStyle/>
          <a:p>
            <a:r>
              <a:rPr lang="it-IT" b="1"/>
              <a:t>                                                         M. Comar</a:t>
            </a:r>
          </a:p>
          <a:p>
            <a:endParaRPr lang="it-IT" b="1"/>
          </a:p>
          <a:p>
            <a:r>
              <a:rPr lang="it-IT" b="1"/>
              <a:t>                        Dip. Scienze Mediche, Chirurgiche e della Salute </a:t>
            </a:r>
          </a:p>
          <a:p>
            <a:r>
              <a:rPr lang="it-IT" b="1"/>
              <a:t>                                   Universita’</a:t>
            </a:r>
            <a:r>
              <a:rPr lang="it-IT" altLang="ja-JP" b="1"/>
              <a:t> degli Studi di Trieste</a:t>
            </a:r>
          </a:p>
          <a:p>
            <a:r>
              <a:rPr lang="it-IT" b="1"/>
              <a:t>                                     IRCCS-Burlo Garofalo, Trieste</a:t>
            </a:r>
          </a:p>
        </p:txBody>
      </p:sp>
      <p:sp>
        <p:nvSpPr>
          <p:cNvPr id="2" name="Rettangolo 1">
            <a:extLst>
              <a:ext uri="{FF2B5EF4-FFF2-40B4-BE49-F238E27FC236}">
                <a16:creationId xmlns:a16="http://schemas.microsoft.com/office/drawing/2014/main" id="{980DB85A-B638-554A-9FEB-FE0F3E593571}"/>
              </a:ext>
            </a:extLst>
          </p:cNvPr>
          <p:cNvSpPr/>
          <p:nvPr/>
        </p:nvSpPr>
        <p:spPr>
          <a:xfrm rot="10800000" flipV="1">
            <a:off x="1678656" y="4302871"/>
            <a:ext cx="8989344" cy="646331"/>
          </a:xfrm>
          <a:prstGeom prst="rect">
            <a:avLst/>
          </a:prstGeom>
        </p:spPr>
        <p:txBody>
          <a:bodyPr wrap="square">
            <a:spAutoFit/>
          </a:bodyPr>
          <a:lstStyle/>
          <a:p>
            <a:r>
              <a:rPr lang="it-IT"/>
              <a:t>Parte delle nostre vite in un senso piu’ letterale di quanto immaginiamo e almeno il 30% degli adattamenti evolutivi a livello molecolare è servito a difenderci dai virus.</a:t>
            </a:r>
            <a:endParaRPr lang="it-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4"/>
          <p:cNvPicPr>
            <a:picLocks noChangeAspect="1" noChangeArrowheads="1"/>
          </p:cNvPicPr>
          <p:nvPr/>
        </p:nvPicPr>
        <p:blipFill>
          <a:blip r:embed="rId3"/>
          <a:srcRect/>
          <a:stretch>
            <a:fillRect/>
          </a:stretch>
        </p:blipFill>
        <p:spPr bwMode="auto">
          <a:xfrm>
            <a:off x="1524000" y="0"/>
            <a:ext cx="5410200" cy="6669360"/>
          </a:xfrm>
          <a:prstGeom prst="rect">
            <a:avLst/>
          </a:prstGeom>
          <a:noFill/>
          <a:ln w="9525">
            <a:noFill/>
            <a:miter lim="800000"/>
            <a:headEnd/>
            <a:tailEnd/>
          </a:ln>
        </p:spPr>
      </p:pic>
      <p:pic>
        <p:nvPicPr>
          <p:cNvPr id="24578" name="Picture 5" descr="virome technique"/>
          <p:cNvPicPr>
            <a:picLocks noChangeAspect="1" noChangeArrowheads="1"/>
          </p:cNvPicPr>
          <p:nvPr/>
        </p:nvPicPr>
        <p:blipFill>
          <a:blip r:embed="rId4"/>
          <a:srcRect/>
          <a:stretch>
            <a:fillRect/>
          </a:stretch>
        </p:blipFill>
        <p:spPr bwMode="auto">
          <a:xfrm>
            <a:off x="6744072" y="3861048"/>
            <a:ext cx="3744416" cy="2376264"/>
          </a:xfrm>
          <a:prstGeom prst="rect">
            <a:avLst/>
          </a:prstGeom>
          <a:noFill/>
          <a:ln w="9525">
            <a:noFill/>
            <a:miter lim="800000"/>
            <a:headEnd/>
            <a:tailEnd/>
          </a:ln>
        </p:spPr>
      </p:pic>
      <p:pic>
        <p:nvPicPr>
          <p:cNvPr id="24579" name="Picture 7" descr="Immagine correlata"/>
          <p:cNvPicPr>
            <a:picLocks noChangeAspect="1" noChangeArrowheads="1"/>
          </p:cNvPicPr>
          <p:nvPr/>
        </p:nvPicPr>
        <p:blipFill>
          <a:blip r:embed="rId5"/>
          <a:srcRect/>
          <a:stretch>
            <a:fillRect/>
          </a:stretch>
        </p:blipFill>
        <p:spPr bwMode="auto">
          <a:xfrm>
            <a:off x="6960096" y="764704"/>
            <a:ext cx="3707904" cy="2736304"/>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Freeform 156"/>
          <p:cNvSpPr/>
          <p:nvPr/>
        </p:nvSpPr>
        <p:spPr>
          <a:xfrm>
            <a:off x="1528531" y="265703"/>
            <a:ext cx="8964488" cy="6858000"/>
          </a:xfrm>
          <a:custGeom>
            <a:avLst/>
            <a:gdLst>
              <a:gd name="connsiteX0" fmla="*/ 0 w 9144000"/>
              <a:gd name="connsiteY0" fmla="*/ 6858000 h 6858000"/>
              <a:gd name="connsiteX1" fmla="*/ 9144000 w 9144000"/>
              <a:gd name="connsiteY1" fmla="*/ 6858000 h 6858000"/>
              <a:gd name="connsiteX2" fmla="*/ 9144000 w 9144000"/>
              <a:gd name="connsiteY2" fmla="*/ 0 h 6858000"/>
              <a:gd name="connsiteX3" fmla="*/ 0 w 9144000"/>
              <a:gd name="connsiteY3" fmla="*/ 0 h 6858000"/>
              <a:gd name="connsiteX4" fmla="*/ 0 w 9144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858000">
                <a:moveTo>
                  <a:pt x="0" y="6858000"/>
                </a:moveTo>
                <a:lnTo>
                  <a:pt x="9144000" y="6858000"/>
                </a:lnTo>
                <a:lnTo>
                  <a:pt x="9144000" y="0"/>
                </a:lnTo>
                <a:lnTo>
                  <a:pt x="0" y="0"/>
                </a:lnTo>
                <a:lnTo>
                  <a:pt x="0" y="6858000"/>
                </a:lnTo>
                <a:close/>
              </a:path>
            </a:pathLst>
          </a:custGeom>
          <a:solidFill>
            <a:schemeClr val="bg1"/>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pic>
        <p:nvPicPr>
          <p:cNvPr id="28674" name="Picture 158"/>
          <p:cNvPicPr>
            <a:picLocks noChangeAspect="1"/>
          </p:cNvPicPr>
          <p:nvPr/>
        </p:nvPicPr>
        <p:blipFill>
          <a:blip r:embed="rId3"/>
          <a:srcRect l="55067" t="51955" r="8215" b="6583"/>
          <a:stretch>
            <a:fillRect/>
          </a:stretch>
        </p:blipFill>
        <p:spPr bwMode="auto">
          <a:xfrm>
            <a:off x="7427914" y="4122738"/>
            <a:ext cx="3240087" cy="2735262"/>
          </a:xfrm>
          <a:prstGeom prst="rect">
            <a:avLst/>
          </a:prstGeom>
          <a:noFill/>
          <a:ln w="9525">
            <a:noFill/>
            <a:miter lim="800000"/>
            <a:headEnd/>
            <a:tailEnd/>
          </a:ln>
        </p:spPr>
      </p:pic>
      <p:sp>
        <p:nvSpPr>
          <p:cNvPr id="28675" name="TextBox 158"/>
          <p:cNvSpPr txBox="1">
            <a:spLocks noChangeArrowheads="1"/>
          </p:cNvSpPr>
          <p:nvPr/>
        </p:nvSpPr>
        <p:spPr bwMode="auto">
          <a:xfrm>
            <a:off x="1703512" y="265704"/>
            <a:ext cx="8964488" cy="6090385"/>
          </a:xfrm>
          <a:prstGeom prst="rect">
            <a:avLst/>
          </a:prstGeom>
          <a:noFill/>
          <a:ln w="9525">
            <a:noFill/>
            <a:miter lim="800000"/>
            <a:headEnd/>
            <a:tailEnd/>
          </a:ln>
        </p:spPr>
        <p:txBody>
          <a:bodyPr wrap="square" lIns="0" tIns="0" rIns="0" bIns="0">
            <a:spAutoFit/>
          </a:bodyPr>
          <a:lstStyle/>
          <a:p>
            <a:pPr indent="2519363"/>
            <a:endParaRPr lang="en-US" altLang="zh-CN" sz="3200" b="1" dirty="0">
              <a:solidFill>
                <a:srgbClr val="000000"/>
              </a:solidFill>
              <a:latin typeface="Verdana" pitchFamily="34" charset="0"/>
            </a:endParaRPr>
          </a:p>
          <a:p>
            <a:pPr indent="2519363"/>
            <a:r>
              <a:rPr lang="en-US" altLang="zh-CN" sz="2800" b="1" dirty="0">
                <a:solidFill>
                  <a:srgbClr val="000000"/>
                </a:solidFill>
                <a:latin typeface="Verdana" pitchFamily="34" charset="0"/>
              </a:rPr>
              <a:t>Cross Assembly phage (2014)</a:t>
            </a:r>
          </a:p>
          <a:p>
            <a:pPr indent="2519363" algn="ctr"/>
            <a:r>
              <a:rPr lang="en-US" altLang="zh-CN" dirty="0">
                <a:solidFill>
                  <a:srgbClr val="FF3300"/>
                </a:solidFill>
                <a:latin typeface="Verdana" pitchFamily="34" charset="0"/>
              </a:rPr>
              <a:t>the first organism named after </a:t>
            </a:r>
            <a:r>
              <a:rPr lang="en-US" altLang="zh-CN" dirty="0" err="1">
                <a:solidFill>
                  <a:srgbClr val="FF3300"/>
                </a:solidFill>
                <a:latin typeface="Verdana" pitchFamily="34" charset="0"/>
              </a:rPr>
              <a:t>metagenomic</a:t>
            </a:r>
            <a:r>
              <a:rPr lang="en-US" altLang="zh-CN" dirty="0">
                <a:solidFill>
                  <a:srgbClr val="FF3300"/>
                </a:solidFill>
                <a:latin typeface="Verdana" pitchFamily="34" charset="0"/>
              </a:rPr>
              <a:t> analysis </a:t>
            </a:r>
            <a:endParaRPr lang="en-US" dirty="0">
              <a:solidFill>
                <a:srgbClr val="FF3300"/>
              </a:solidFill>
            </a:endParaRPr>
          </a:p>
          <a:p>
            <a:pPr indent="2519363">
              <a:lnSpc>
                <a:spcPts val="1000"/>
              </a:lnSpc>
            </a:pPr>
            <a:endParaRPr lang="en-US" dirty="0"/>
          </a:p>
          <a:p>
            <a:pPr indent="2519363">
              <a:lnSpc>
                <a:spcPts val="1000"/>
              </a:lnSpc>
            </a:pPr>
            <a:endParaRPr lang="en-US" dirty="0"/>
          </a:p>
          <a:p>
            <a:pPr indent="2519363">
              <a:lnSpc>
                <a:spcPts val="1000"/>
              </a:lnSpc>
            </a:pPr>
            <a:endParaRPr lang="en-US" dirty="0"/>
          </a:p>
          <a:p>
            <a:pPr indent="2519363">
              <a:lnSpc>
                <a:spcPts val="1175"/>
              </a:lnSpc>
            </a:pPr>
            <a:endParaRPr lang="en-US" dirty="0"/>
          </a:p>
          <a:p>
            <a:pPr indent="2519363"/>
            <a:r>
              <a:rPr lang="en-US" altLang="zh-CN" sz="1600" dirty="0">
                <a:solidFill>
                  <a:srgbClr val="5E5E5E"/>
                </a:solidFill>
                <a:latin typeface="Wingdings" pitchFamily="2" charset="2"/>
              </a:rPr>
              <a:t></a:t>
            </a:r>
            <a:r>
              <a:rPr lang="en-US" altLang="zh-CN" sz="1600" dirty="0">
                <a:solidFill>
                  <a:srgbClr val="5E5E5E"/>
                </a:solidFill>
                <a:latin typeface="Wingdings" pitchFamily="2" charset="2"/>
                <a:cs typeface="Wingdings" pitchFamily="2" charset="2"/>
              </a:rPr>
              <a:t> </a:t>
            </a:r>
            <a:r>
              <a:rPr lang="en-US" altLang="zh-CN" sz="1600" dirty="0">
                <a:solidFill>
                  <a:srgbClr val="000000"/>
                </a:solidFill>
              </a:rPr>
              <a:t>6x more abundant in feces than all other known phages together</a:t>
            </a:r>
          </a:p>
          <a:p>
            <a:pPr indent="2519363">
              <a:lnSpc>
                <a:spcPts val="1150"/>
              </a:lnSpc>
            </a:pPr>
            <a:endParaRPr lang="en-US" dirty="0"/>
          </a:p>
          <a:p>
            <a:pPr indent="2519363"/>
            <a:r>
              <a:rPr lang="en-US" altLang="zh-CN" sz="1600" dirty="0">
                <a:solidFill>
                  <a:srgbClr val="5E5E5E"/>
                </a:solidFill>
                <a:latin typeface="Wingdings" pitchFamily="2" charset="2"/>
              </a:rPr>
              <a:t> </a:t>
            </a:r>
            <a:r>
              <a:rPr lang="en-US" altLang="zh-CN" sz="1600" dirty="0">
                <a:solidFill>
                  <a:srgbClr val="000000"/>
                </a:solidFill>
              </a:rPr>
              <a:t>90% of all reads in virus-like particle (VLP)-derived </a:t>
            </a:r>
            <a:r>
              <a:rPr lang="en-US" altLang="zh-CN" sz="1600" dirty="0" err="1">
                <a:solidFill>
                  <a:srgbClr val="000000"/>
                </a:solidFill>
              </a:rPr>
              <a:t>metagenomes</a:t>
            </a:r>
            <a:endParaRPr lang="en-US" altLang="zh-CN" sz="1600" dirty="0">
              <a:solidFill>
                <a:srgbClr val="000000"/>
              </a:solidFill>
            </a:endParaRPr>
          </a:p>
          <a:p>
            <a:pPr indent="2519363">
              <a:lnSpc>
                <a:spcPts val="1150"/>
              </a:lnSpc>
            </a:pPr>
            <a:endParaRPr lang="en-US" dirty="0"/>
          </a:p>
          <a:p>
            <a:pPr indent="2519363"/>
            <a:r>
              <a:rPr lang="en-US" altLang="zh-CN" sz="1600" dirty="0">
                <a:solidFill>
                  <a:srgbClr val="5E5E5E"/>
                </a:solidFill>
                <a:latin typeface="Wingdings" pitchFamily="2" charset="2"/>
              </a:rPr>
              <a:t> </a:t>
            </a:r>
            <a:r>
              <a:rPr lang="en-US" altLang="zh-CN" sz="1600" dirty="0">
                <a:solidFill>
                  <a:srgbClr val="000000"/>
                </a:solidFill>
              </a:rPr>
              <a:t>22% of total community </a:t>
            </a:r>
            <a:r>
              <a:rPr lang="en-US" altLang="zh-CN" sz="1600" dirty="0" err="1">
                <a:solidFill>
                  <a:srgbClr val="000000"/>
                </a:solidFill>
              </a:rPr>
              <a:t>metagenomes</a:t>
            </a:r>
            <a:endParaRPr lang="en-US" altLang="zh-CN" sz="1600" dirty="0">
              <a:solidFill>
                <a:srgbClr val="000000"/>
              </a:solidFill>
            </a:endParaRPr>
          </a:p>
          <a:p>
            <a:pPr indent="2519363">
              <a:lnSpc>
                <a:spcPts val="813"/>
              </a:lnSpc>
            </a:pPr>
            <a:endParaRPr lang="en-US" dirty="0"/>
          </a:p>
          <a:p>
            <a:pPr indent="2519363" hangingPunct="0">
              <a:lnSpc>
                <a:spcPct val="135000"/>
              </a:lnSpc>
            </a:pPr>
            <a:r>
              <a:rPr lang="en-US" altLang="zh-CN" sz="1600" dirty="0">
                <a:solidFill>
                  <a:srgbClr val="5E5E5E"/>
                </a:solidFill>
                <a:latin typeface="Wingdings" pitchFamily="2" charset="2"/>
              </a:rPr>
              <a:t> </a:t>
            </a:r>
            <a:r>
              <a:rPr lang="en-US" altLang="zh-CN" sz="1600" dirty="0">
                <a:solidFill>
                  <a:srgbClr val="000000"/>
                </a:solidFill>
              </a:rPr>
              <a:t>1.68% sequences in the database </a:t>
            </a:r>
            <a:r>
              <a:rPr lang="en-US" altLang="zh-CN" sz="1600" dirty="0">
                <a:solidFill>
                  <a:srgbClr val="000000"/>
                </a:solidFill>
                <a:latin typeface="Wingdings" pitchFamily="2" charset="2"/>
              </a:rPr>
              <a:t></a:t>
            </a:r>
            <a:br>
              <a:rPr lang="it-IT" dirty="0"/>
            </a:br>
            <a:r>
              <a:rPr lang="it-IT" dirty="0"/>
              <a:t>                                       </a:t>
            </a:r>
            <a:r>
              <a:rPr lang="en-US" altLang="zh-CN" sz="1600" dirty="0">
                <a:solidFill>
                  <a:srgbClr val="000000"/>
                </a:solidFill>
              </a:rPr>
              <a:t>of all human fecal </a:t>
            </a:r>
            <a:r>
              <a:rPr lang="en-US" altLang="zh-CN" sz="1600" dirty="0" err="1">
                <a:solidFill>
                  <a:srgbClr val="000000"/>
                </a:solidFill>
              </a:rPr>
              <a:t>metagenomic</a:t>
            </a:r>
            <a:r>
              <a:rPr lang="en-US" altLang="zh-CN" sz="1600" dirty="0">
                <a:solidFill>
                  <a:srgbClr val="000000"/>
                </a:solidFill>
              </a:rPr>
              <a:t> sequencing reads in the public datab</a:t>
            </a:r>
            <a:endParaRPr lang="en-US" dirty="0"/>
          </a:p>
          <a:p>
            <a:pPr indent="2519363"/>
            <a:r>
              <a:rPr lang="en-US" altLang="zh-CN" sz="1600" dirty="0">
                <a:solidFill>
                  <a:srgbClr val="5E5E5E"/>
                </a:solidFill>
                <a:latin typeface="Wingdings" pitchFamily="2" charset="2"/>
              </a:rPr>
              <a:t> </a:t>
            </a:r>
            <a:r>
              <a:rPr lang="en-US" altLang="zh-CN" sz="1600" dirty="0">
                <a:solidFill>
                  <a:srgbClr val="000000"/>
                </a:solidFill>
              </a:rPr>
              <a:t>Year of discovery: 2014</a:t>
            </a:r>
          </a:p>
          <a:p>
            <a:pPr indent="2519363">
              <a:lnSpc>
                <a:spcPts val="813"/>
              </a:lnSpc>
            </a:pPr>
            <a:endParaRPr lang="en-US" dirty="0"/>
          </a:p>
          <a:p>
            <a:pPr indent="2519363" hangingPunct="0">
              <a:lnSpc>
                <a:spcPct val="135000"/>
              </a:lnSpc>
            </a:pPr>
            <a:r>
              <a:rPr lang="en-US" altLang="zh-CN" sz="1600" dirty="0">
                <a:solidFill>
                  <a:srgbClr val="5E5E5E"/>
                </a:solidFill>
                <a:latin typeface="Wingdings" pitchFamily="2" charset="2"/>
              </a:rPr>
              <a:t> </a:t>
            </a:r>
            <a:r>
              <a:rPr lang="en-US" altLang="zh-CN" sz="1600" dirty="0">
                <a:solidFill>
                  <a:srgbClr val="000000"/>
                </a:solidFill>
              </a:rPr>
              <a:t>Majority of </a:t>
            </a:r>
            <a:r>
              <a:rPr lang="en-US" altLang="zh-CN" sz="1600" dirty="0" err="1">
                <a:solidFill>
                  <a:srgbClr val="000000"/>
                </a:solidFill>
              </a:rPr>
              <a:t>crAssphage</a:t>
            </a:r>
            <a:r>
              <a:rPr lang="en-US" altLang="zh-CN" sz="1600" dirty="0">
                <a:solidFill>
                  <a:srgbClr val="000000"/>
                </a:solidFill>
              </a:rPr>
              <a:t>-encoded </a:t>
            </a:r>
            <a:br>
              <a:rPr lang="it-IT" dirty="0"/>
            </a:br>
            <a:r>
              <a:rPr lang="it-IT" dirty="0"/>
              <a:t>                                           </a:t>
            </a:r>
            <a:r>
              <a:rPr lang="en-US" altLang="zh-CN" sz="1600" dirty="0">
                <a:solidFill>
                  <a:srgbClr val="000000"/>
                </a:solidFill>
              </a:rPr>
              <a:t>proteins match no known </a:t>
            </a:r>
            <a:br>
              <a:rPr lang="it-IT" dirty="0"/>
            </a:br>
            <a:r>
              <a:rPr lang="it-IT" dirty="0"/>
              <a:t>                                           </a:t>
            </a:r>
            <a:r>
              <a:rPr lang="en-US" altLang="zh-CN" sz="1600" dirty="0">
                <a:solidFill>
                  <a:srgbClr val="000000"/>
                </a:solidFill>
              </a:rPr>
              <a:t>discarded as data junk</a:t>
            </a:r>
          </a:p>
          <a:p>
            <a:pPr indent="2519363">
              <a:lnSpc>
                <a:spcPts val="1000"/>
              </a:lnSpc>
            </a:pPr>
            <a:endParaRPr lang="en-US" dirty="0"/>
          </a:p>
          <a:p>
            <a:pPr indent="2519363">
              <a:lnSpc>
                <a:spcPts val="1000"/>
              </a:lnSpc>
            </a:pPr>
            <a:endParaRPr lang="en-US" dirty="0"/>
          </a:p>
          <a:p>
            <a:pPr indent="2519363">
              <a:lnSpc>
                <a:spcPts val="1000"/>
              </a:lnSpc>
            </a:pPr>
            <a:endParaRPr lang="en-US" dirty="0"/>
          </a:p>
          <a:p>
            <a:pPr indent="2519363">
              <a:lnSpc>
                <a:spcPts val="1000"/>
              </a:lnSpc>
            </a:pPr>
            <a:endParaRPr lang="en-US" dirty="0"/>
          </a:p>
          <a:p>
            <a:pPr indent="2519363">
              <a:lnSpc>
                <a:spcPts val="1000"/>
              </a:lnSpc>
            </a:pPr>
            <a:endParaRPr lang="en-US" dirty="0"/>
          </a:p>
          <a:p>
            <a:pPr indent="2519363">
              <a:lnSpc>
                <a:spcPts val="1988"/>
              </a:lnSpc>
            </a:pPr>
            <a:endParaRPr lang="en-US" dirty="0"/>
          </a:p>
          <a:p>
            <a:pPr indent="2519363"/>
            <a:r>
              <a:rPr lang="en-US" altLang="zh-CN" sz="1100" dirty="0" err="1">
                <a:solidFill>
                  <a:srgbClr val="000000"/>
                </a:solidFill>
                <a:latin typeface="Verdana" pitchFamily="34" charset="0"/>
              </a:rPr>
              <a:t>Dutilh</a:t>
            </a:r>
            <a:r>
              <a:rPr lang="en-US" altLang="zh-CN" sz="1100" dirty="0">
                <a:solidFill>
                  <a:srgbClr val="000000"/>
                </a:solidFill>
                <a:latin typeface="Verdana" pitchFamily="34" charset="0"/>
              </a:rPr>
              <a:t> et al. Nat </a:t>
            </a:r>
            <a:r>
              <a:rPr lang="en-US" altLang="zh-CN" sz="1100" dirty="0" err="1">
                <a:solidFill>
                  <a:srgbClr val="000000"/>
                </a:solidFill>
                <a:latin typeface="Verdana" pitchFamily="34" charset="0"/>
              </a:rPr>
              <a:t>Comm</a:t>
            </a:r>
            <a:r>
              <a:rPr lang="en-US" altLang="zh-CN" sz="1100" dirty="0">
                <a:solidFill>
                  <a:srgbClr val="000000"/>
                </a:solidFill>
                <a:latin typeface="Verdana" pitchFamily="34" charset="0"/>
              </a:rPr>
              <a:t> 2014</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5" descr="Immagine correlata"/>
          <p:cNvPicPr>
            <a:picLocks noChangeAspect="1" noChangeArrowheads="1"/>
          </p:cNvPicPr>
          <p:nvPr/>
        </p:nvPicPr>
        <p:blipFill>
          <a:blip r:embed="rId2"/>
          <a:srcRect/>
          <a:stretch>
            <a:fillRect/>
          </a:stretch>
        </p:blipFill>
        <p:spPr bwMode="auto">
          <a:xfrm>
            <a:off x="4367808" y="419811"/>
            <a:ext cx="6697662" cy="6337300"/>
          </a:xfrm>
          <a:prstGeom prst="rect">
            <a:avLst/>
          </a:prstGeom>
          <a:noFill/>
          <a:ln w="9525">
            <a:noFill/>
            <a:miter lim="800000"/>
            <a:headEnd/>
            <a:tailEnd/>
          </a:ln>
        </p:spPr>
      </p:pic>
      <p:sp>
        <p:nvSpPr>
          <p:cNvPr id="2" name="Rettangolo 1">
            <a:extLst>
              <a:ext uri="{FF2B5EF4-FFF2-40B4-BE49-F238E27FC236}">
                <a16:creationId xmlns:a16="http://schemas.microsoft.com/office/drawing/2014/main" id="{81E6B85E-DB41-184F-9BF3-65CE81894A06}"/>
              </a:ext>
            </a:extLst>
          </p:cNvPr>
          <p:cNvSpPr/>
          <p:nvPr/>
        </p:nvSpPr>
        <p:spPr>
          <a:xfrm>
            <a:off x="1524000" y="0"/>
            <a:ext cx="6439546" cy="707886"/>
          </a:xfrm>
          <a:prstGeom prst="rect">
            <a:avLst/>
          </a:prstGeom>
        </p:spPr>
        <p:txBody>
          <a:bodyPr wrap="square">
            <a:spAutoFit/>
          </a:bodyPr>
          <a:lstStyle/>
          <a:p>
            <a:pPr algn="ctr"/>
            <a:r>
              <a:rPr lang="it-IT" sz="2000" b="1">
                <a:solidFill>
                  <a:srgbClr val="0070C0"/>
                </a:solidFill>
              </a:rPr>
              <a:t>Eukaryotes virus in symptomatic and asymptomatic individuals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DD6080F-C152-4E16-B2BB-E053BA586831}"/>
              </a:ext>
            </a:extLst>
          </p:cNvPr>
          <p:cNvPicPr>
            <a:picLocks noChangeAspect="1"/>
          </p:cNvPicPr>
          <p:nvPr/>
        </p:nvPicPr>
        <p:blipFill>
          <a:blip r:embed="rId2"/>
          <a:stretch>
            <a:fillRect/>
          </a:stretch>
        </p:blipFill>
        <p:spPr>
          <a:xfrm>
            <a:off x="2063552" y="692695"/>
            <a:ext cx="8064896" cy="5976664"/>
          </a:xfrm>
          <a:prstGeom prst="rect">
            <a:avLst/>
          </a:prstGeom>
        </p:spPr>
      </p:pic>
      <p:sp>
        <p:nvSpPr>
          <p:cNvPr id="3" name="Rettangolo 2">
            <a:extLst>
              <a:ext uri="{FF2B5EF4-FFF2-40B4-BE49-F238E27FC236}">
                <a16:creationId xmlns:a16="http://schemas.microsoft.com/office/drawing/2014/main" id="{FA379E38-6EFB-8C4E-B741-DC6C4F177D8D}"/>
              </a:ext>
            </a:extLst>
          </p:cNvPr>
          <p:cNvSpPr/>
          <p:nvPr/>
        </p:nvSpPr>
        <p:spPr>
          <a:xfrm>
            <a:off x="2711624" y="188642"/>
            <a:ext cx="6102424" cy="461665"/>
          </a:xfrm>
          <a:prstGeom prst="rect">
            <a:avLst/>
          </a:prstGeom>
        </p:spPr>
        <p:txBody>
          <a:bodyPr wrap="square">
            <a:spAutoFit/>
          </a:bodyPr>
          <a:lstStyle/>
          <a:p>
            <a:pPr algn="ctr"/>
            <a:r>
              <a:rPr lang="it-IT" sz="2400" b="1"/>
              <a:t>VIRUS in HUMAN BLOOD</a:t>
            </a:r>
          </a:p>
        </p:txBody>
      </p:sp>
    </p:spTree>
    <p:extLst>
      <p:ext uri="{BB962C8B-B14F-4D97-AF65-F5344CB8AC3E}">
        <p14:creationId xmlns:p14="http://schemas.microsoft.com/office/powerpoint/2010/main" val="2898808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Freeform 112"/>
          <p:cNvSpPr/>
          <p:nvPr/>
        </p:nvSpPr>
        <p:spPr>
          <a:xfrm>
            <a:off x="1524000" y="0"/>
            <a:ext cx="9144000" cy="6858000"/>
          </a:xfrm>
          <a:custGeom>
            <a:avLst/>
            <a:gdLst>
              <a:gd name="connsiteX0" fmla="*/ 0 w 9144000"/>
              <a:gd name="connsiteY0" fmla="*/ 6858000 h 6858000"/>
              <a:gd name="connsiteX1" fmla="*/ 9144000 w 9144000"/>
              <a:gd name="connsiteY1" fmla="*/ 6858000 h 6858000"/>
              <a:gd name="connsiteX2" fmla="*/ 9144000 w 9144000"/>
              <a:gd name="connsiteY2" fmla="*/ 0 h 6858000"/>
              <a:gd name="connsiteX3" fmla="*/ 0 w 9144000"/>
              <a:gd name="connsiteY3" fmla="*/ 0 h 6858000"/>
              <a:gd name="connsiteX4" fmla="*/ 0 w 9144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858000">
                <a:moveTo>
                  <a:pt x="0" y="6858000"/>
                </a:moveTo>
                <a:lnTo>
                  <a:pt x="9144000" y="6858000"/>
                </a:lnTo>
                <a:lnTo>
                  <a:pt x="9144000" y="0"/>
                </a:lnTo>
                <a:lnTo>
                  <a:pt x="0" y="0"/>
                </a:lnTo>
                <a:lnTo>
                  <a:pt x="0" y="6858000"/>
                </a:lnTo>
                <a:close/>
              </a:path>
            </a:pathLst>
          </a:custGeom>
          <a:no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pic>
        <p:nvPicPr>
          <p:cNvPr id="32771" name="Picture 114"/>
          <p:cNvPicPr>
            <a:picLocks noChangeAspect="1"/>
          </p:cNvPicPr>
          <p:nvPr/>
        </p:nvPicPr>
        <p:blipFill>
          <a:blip r:embed="rId2"/>
          <a:srcRect l="9052" t="23148" r="1176" b="2916"/>
          <a:stretch>
            <a:fillRect/>
          </a:stretch>
        </p:blipFill>
        <p:spPr bwMode="auto">
          <a:xfrm>
            <a:off x="2338389" y="1625601"/>
            <a:ext cx="8207375" cy="5070475"/>
          </a:xfrm>
          <a:prstGeom prst="rect">
            <a:avLst/>
          </a:prstGeom>
          <a:noFill/>
          <a:ln w="9525">
            <a:noFill/>
            <a:miter lim="800000"/>
            <a:headEnd/>
            <a:tailEnd/>
          </a:ln>
        </p:spPr>
      </p:pic>
      <p:sp>
        <p:nvSpPr>
          <p:cNvPr id="32772" name="TextBox 114"/>
          <p:cNvSpPr txBox="1">
            <a:spLocks noChangeArrowheads="1"/>
          </p:cNvSpPr>
          <p:nvPr/>
        </p:nvSpPr>
        <p:spPr bwMode="auto">
          <a:xfrm>
            <a:off x="3756026" y="703263"/>
            <a:ext cx="5573713" cy="431800"/>
          </a:xfrm>
          <a:prstGeom prst="rect">
            <a:avLst/>
          </a:prstGeom>
          <a:noFill/>
          <a:ln w="9525">
            <a:noFill/>
            <a:miter lim="800000"/>
            <a:headEnd/>
            <a:tailEnd/>
          </a:ln>
        </p:spPr>
        <p:txBody>
          <a:bodyPr lIns="0" tIns="0" rIns="0" bIns="0">
            <a:spAutoFit/>
          </a:bodyPr>
          <a:lstStyle/>
          <a:p>
            <a:r>
              <a:rPr lang="en-US" altLang="zh-CN" sz="2800" b="1">
                <a:solidFill>
                  <a:srgbClr val="000000"/>
                </a:solidFill>
                <a:latin typeface="Verdana" pitchFamily="34" charset="0"/>
              </a:rPr>
              <a:t>The</a:t>
            </a:r>
            <a:r>
              <a:rPr lang="en-US" altLang="zh-CN" sz="2800" b="1">
                <a:solidFill>
                  <a:srgbClr val="000000"/>
                </a:solidFill>
                <a:latin typeface="Verdana" pitchFamily="34" charset="0"/>
                <a:cs typeface="Verdana" pitchFamily="34" charset="0"/>
              </a:rPr>
              <a:t> </a:t>
            </a:r>
            <a:r>
              <a:rPr lang="en-US" altLang="zh-CN" sz="2800" b="1">
                <a:solidFill>
                  <a:srgbClr val="000000"/>
                </a:solidFill>
                <a:latin typeface="Verdana" pitchFamily="34" charset="0"/>
              </a:rPr>
              <a:t>„silent“ human virome</a:t>
            </a:r>
          </a:p>
        </p:txBody>
      </p:sp>
      <p:sp>
        <p:nvSpPr>
          <p:cNvPr id="115" name="TextBox 115"/>
          <p:cNvSpPr txBox="1"/>
          <p:nvPr/>
        </p:nvSpPr>
        <p:spPr>
          <a:xfrm>
            <a:off x="2463800" y="1666876"/>
            <a:ext cx="2927350" cy="214313"/>
          </a:xfrm>
          <a:prstGeom prst="rect">
            <a:avLst/>
          </a:prstGeom>
          <a:noFill/>
        </p:spPr>
        <p:txBody>
          <a:bodyPr lIns="0" tIns="0" rIns="0" bIns="0">
            <a:spAutoFit/>
          </a:bodyPr>
          <a:lstStyle/>
          <a:p>
            <a:pPr>
              <a:tabLst>
                <a:tab pos="785625" algn="l"/>
                <a:tab pos="2126322" algn="l"/>
              </a:tabLst>
              <a:defRPr/>
            </a:pPr>
            <a:r>
              <a:rPr lang="en-US" altLang="zh-CN" sz="1400" b="1" dirty="0">
                <a:solidFill>
                  <a:srgbClr val="FEFEFE"/>
                </a:solidFill>
                <a:latin typeface="Arial"/>
                <a:ea typeface="Arial"/>
              </a:rPr>
              <a:t>Group	Family	</a:t>
            </a:r>
            <a:r>
              <a:rPr lang="en-US" altLang="zh-CN" sz="1400" b="1" spc="-5" dirty="0">
                <a:solidFill>
                  <a:srgbClr val="FEFEFE"/>
                </a:solidFill>
                <a:latin typeface="Arial"/>
                <a:ea typeface="Arial"/>
              </a:rPr>
              <a:t>Species</a:t>
            </a:r>
          </a:p>
        </p:txBody>
      </p:sp>
      <p:sp>
        <p:nvSpPr>
          <p:cNvPr id="32774" name="TextBox 116"/>
          <p:cNvSpPr txBox="1">
            <a:spLocks noChangeArrowheads="1"/>
          </p:cNvSpPr>
          <p:nvPr/>
        </p:nvSpPr>
        <p:spPr bwMode="auto">
          <a:xfrm>
            <a:off x="2463801" y="1960563"/>
            <a:ext cx="3978275" cy="184666"/>
          </a:xfrm>
          <a:prstGeom prst="rect">
            <a:avLst/>
          </a:prstGeom>
          <a:noFill/>
          <a:ln w="9525">
            <a:noFill/>
            <a:miter lim="800000"/>
            <a:headEnd/>
            <a:tailEnd/>
          </a:ln>
        </p:spPr>
        <p:txBody>
          <a:bodyPr lIns="0" tIns="0" rIns="0" bIns="0">
            <a:spAutoFit/>
          </a:bodyPr>
          <a:lstStyle/>
          <a:p>
            <a:pPr>
              <a:tabLst>
                <a:tab pos="784225" algn="l"/>
                <a:tab pos="2125663" algn="l"/>
              </a:tabLst>
            </a:pPr>
            <a:r>
              <a:rPr lang="en-US" altLang="zh-CN" sz="1200">
                <a:solidFill>
                  <a:srgbClr val="000000"/>
                </a:solidFill>
              </a:rPr>
              <a:t>dsDNA	Adenoviridae	Enteric adenovirus 40, 41</a:t>
            </a:r>
          </a:p>
        </p:txBody>
      </p:sp>
      <p:sp>
        <p:nvSpPr>
          <p:cNvPr id="32775" name="TextBox 117"/>
          <p:cNvSpPr txBox="1">
            <a:spLocks noChangeArrowheads="1"/>
          </p:cNvSpPr>
          <p:nvPr/>
        </p:nvSpPr>
        <p:spPr bwMode="auto">
          <a:xfrm>
            <a:off x="3249614" y="2189163"/>
            <a:ext cx="3309937" cy="184666"/>
          </a:xfrm>
          <a:prstGeom prst="rect">
            <a:avLst/>
          </a:prstGeom>
          <a:noFill/>
          <a:ln w="9525">
            <a:noFill/>
            <a:miter lim="800000"/>
            <a:headEnd/>
            <a:tailEnd/>
          </a:ln>
        </p:spPr>
        <p:txBody>
          <a:bodyPr lIns="0" tIns="0" rIns="0" bIns="0">
            <a:spAutoFit/>
          </a:bodyPr>
          <a:lstStyle/>
          <a:p>
            <a:pPr>
              <a:tabLst>
                <a:tab pos="1339850" algn="l"/>
              </a:tabLst>
            </a:pPr>
            <a:r>
              <a:rPr lang="en-US" altLang="zh-CN" sz="1200">
                <a:solidFill>
                  <a:srgbClr val="000000"/>
                </a:solidFill>
              </a:rPr>
              <a:t>Iridoviridae	Lymphocystis disease virus</a:t>
            </a:r>
          </a:p>
        </p:txBody>
      </p:sp>
      <p:sp>
        <p:nvSpPr>
          <p:cNvPr id="32776" name="TextBox 118"/>
          <p:cNvSpPr txBox="1">
            <a:spLocks noChangeArrowheads="1"/>
          </p:cNvSpPr>
          <p:nvPr/>
        </p:nvSpPr>
        <p:spPr bwMode="auto">
          <a:xfrm>
            <a:off x="3249613" y="2417763"/>
            <a:ext cx="4165600" cy="184666"/>
          </a:xfrm>
          <a:prstGeom prst="rect">
            <a:avLst/>
          </a:prstGeom>
          <a:noFill/>
          <a:ln w="9525">
            <a:noFill/>
            <a:miter lim="800000"/>
            <a:headEnd/>
            <a:tailEnd/>
          </a:ln>
        </p:spPr>
        <p:txBody>
          <a:bodyPr lIns="0" tIns="0" rIns="0" bIns="0">
            <a:spAutoFit/>
          </a:bodyPr>
          <a:lstStyle/>
          <a:p>
            <a:pPr>
              <a:tabLst>
                <a:tab pos="1339850" algn="l"/>
              </a:tabLst>
            </a:pPr>
            <a:r>
              <a:rPr lang="en-US" altLang="zh-CN" sz="1200">
                <a:solidFill>
                  <a:srgbClr val="000000"/>
                </a:solidFill>
              </a:rPr>
              <a:t>Myoviridae	phiBCD7, Bacillus phage G, phiP-SSM4</a:t>
            </a:r>
          </a:p>
        </p:txBody>
      </p:sp>
      <p:sp>
        <p:nvSpPr>
          <p:cNvPr id="32777" name="TextBox 119"/>
          <p:cNvSpPr txBox="1">
            <a:spLocks noChangeArrowheads="1"/>
          </p:cNvSpPr>
          <p:nvPr/>
        </p:nvSpPr>
        <p:spPr bwMode="auto">
          <a:xfrm>
            <a:off x="3249614" y="2646363"/>
            <a:ext cx="3957637" cy="184666"/>
          </a:xfrm>
          <a:prstGeom prst="rect">
            <a:avLst/>
          </a:prstGeom>
          <a:noFill/>
          <a:ln w="9525">
            <a:noFill/>
            <a:miter lim="800000"/>
            <a:headEnd/>
            <a:tailEnd/>
          </a:ln>
        </p:spPr>
        <p:txBody>
          <a:bodyPr lIns="0" tIns="0" rIns="0" bIns="0">
            <a:spAutoFit/>
          </a:bodyPr>
          <a:lstStyle/>
          <a:p>
            <a:pPr>
              <a:tabLst>
                <a:tab pos="1339850" algn="l"/>
              </a:tabLst>
            </a:pPr>
            <a:r>
              <a:rPr lang="en-US" altLang="zh-CN" sz="1200">
                <a:solidFill>
                  <a:srgbClr val="000000"/>
                </a:solidFill>
              </a:rPr>
              <a:t>Podoviridae	Enterobacteria phage P22, phage T3</a:t>
            </a:r>
          </a:p>
        </p:txBody>
      </p:sp>
      <p:sp>
        <p:nvSpPr>
          <p:cNvPr id="32778" name="TextBox 120"/>
          <p:cNvSpPr txBox="1">
            <a:spLocks noChangeArrowheads="1"/>
          </p:cNvSpPr>
          <p:nvPr/>
        </p:nvSpPr>
        <p:spPr bwMode="auto">
          <a:xfrm>
            <a:off x="3249614" y="2874963"/>
            <a:ext cx="6980237" cy="184666"/>
          </a:xfrm>
          <a:prstGeom prst="rect">
            <a:avLst/>
          </a:prstGeom>
          <a:noFill/>
          <a:ln w="9525">
            <a:noFill/>
            <a:miter lim="800000"/>
            <a:headEnd/>
            <a:tailEnd/>
          </a:ln>
        </p:spPr>
        <p:txBody>
          <a:bodyPr lIns="0" tIns="0" rIns="0" bIns="0">
            <a:spAutoFit/>
          </a:bodyPr>
          <a:lstStyle/>
          <a:p>
            <a:pPr>
              <a:tabLst>
                <a:tab pos="1339850" algn="l"/>
              </a:tabLst>
            </a:pPr>
            <a:r>
              <a:rPr lang="en-US" altLang="zh-CN" sz="1200">
                <a:solidFill>
                  <a:srgbClr val="000000"/>
                </a:solidFill>
              </a:rPr>
              <a:t>Siphoviridae	Listeria phage A118, phiE125 Lactococcus phage bIL285, phiCP39-O, Clostridium</a:t>
            </a:r>
          </a:p>
        </p:txBody>
      </p:sp>
      <p:sp>
        <p:nvSpPr>
          <p:cNvPr id="32779" name="TextBox 121"/>
          <p:cNvSpPr txBox="1">
            <a:spLocks noChangeArrowheads="1"/>
          </p:cNvSpPr>
          <p:nvPr/>
        </p:nvSpPr>
        <p:spPr bwMode="auto">
          <a:xfrm>
            <a:off x="3249614" y="3103563"/>
            <a:ext cx="2759075" cy="184666"/>
          </a:xfrm>
          <a:prstGeom prst="rect">
            <a:avLst/>
          </a:prstGeom>
          <a:noFill/>
          <a:ln w="9525">
            <a:noFill/>
            <a:miter lim="800000"/>
            <a:headEnd/>
            <a:tailEnd/>
          </a:ln>
        </p:spPr>
        <p:txBody>
          <a:bodyPr lIns="0" tIns="0" rIns="0" bIns="0">
            <a:spAutoFit/>
          </a:bodyPr>
          <a:lstStyle/>
          <a:p>
            <a:pPr>
              <a:tabLst>
                <a:tab pos="1339850" algn="l"/>
              </a:tabLst>
            </a:pPr>
            <a:r>
              <a:rPr lang="en-US" altLang="zh-CN" sz="1200">
                <a:solidFill>
                  <a:srgbClr val="000000"/>
                </a:solidFill>
              </a:rPr>
              <a:t>Phages	Halophage eHP-10</a:t>
            </a:r>
          </a:p>
        </p:txBody>
      </p:sp>
      <p:sp>
        <p:nvSpPr>
          <p:cNvPr id="32780" name="TextBox 122"/>
          <p:cNvSpPr txBox="1">
            <a:spLocks noChangeArrowheads="1"/>
          </p:cNvSpPr>
          <p:nvPr/>
        </p:nvSpPr>
        <p:spPr bwMode="auto">
          <a:xfrm>
            <a:off x="3249613" y="3332163"/>
            <a:ext cx="3605212" cy="184666"/>
          </a:xfrm>
          <a:prstGeom prst="rect">
            <a:avLst/>
          </a:prstGeom>
          <a:noFill/>
          <a:ln w="9525">
            <a:noFill/>
            <a:miter lim="800000"/>
            <a:headEnd/>
            <a:tailEnd/>
          </a:ln>
        </p:spPr>
        <p:txBody>
          <a:bodyPr lIns="0" tIns="0" rIns="0" bIns="0">
            <a:spAutoFit/>
          </a:bodyPr>
          <a:lstStyle/>
          <a:p>
            <a:pPr>
              <a:tabLst>
                <a:tab pos="1339850" algn="l"/>
              </a:tabLst>
            </a:pPr>
            <a:r>
              <a:rPr lang="en-US" altLang="zh-CN" sz="1200">
                <a:solidFill>
                  <a:srgbClr val="000000"/>
                </a:solidFill>
              </a:rPr>
              <a:t>Papillomaviridae	Human papillomavirus 6, 18, 66</a:t>
            </a:r>
          </a:p>
        </p:txBody>
      </p:sp>
      <p:sp>
        <p:nvSpPr>
          <p:cNvPr id="32781" name="TextBox 123"/>
          <p:cNvSpPr txBox="1">
            <a:spLocks noChangeArrowheads="1"/>
          </p:cNvSpPr>
          <p:nvPr/>
        </p:nvSpPr>
        <p:spPr bwMode="auto">
          <a:xfrm>
            <a:off x="3249614" y="3560763"/>
            <a:ext cx="7134225" cy="184666"/>
          </a:xfrm>
          <a:prstGeom prst="rect">
            <a:avLst/>
          </a:prstGeom>
          <a:noFill/>
          <a:ln w="9525">
            <a:noFill/>
            <a:miter lim="800000"/>
            <a:headEnd/>
            <a:tailEnd/>
          </a:ln>
        </p:spPr>
        <p:txBody>
          <a:bodyPr lIns="0" tIns="0" rIns="0" bIns="0">
            <a:spAutoFit/>
          </a:bodyPr>
          <a:lstStyle/>
          <a:p>
            <a:pPr>
              <a:tabLst>
                <a:tab pos="1339850" algn="l"/>
              </a:tabLst>
            </a:pPr>
            <a:r>
              <a:rPr lang="en-US" altLang="zh-CN" sz="1200">
                <a:solidFill>
                  <a:srgbClr val="000000"/>
                </a:solidFill>
              </a:rPr>
              <a:t>Polyomaviridae	BK virus, JC virus, SV40 virus, Human polyomavirus 9, 12, Merkel cell polyomavirus</a:t>
            </a:r>
          </a:p>
        </p:txBody>
      </p:sp>
      <p:sp>
        <p:nvSpPr>
          <p:cNvPr id="32782" name="TextBox 124"/>
          <p:cNvSpPr txBox="1">
            <a:spLocks noChangeArrowheads="1"/>
          </p:cNvSpPr>
          <p:nvPr/>
        </p:nvSpPr>
        <p:spPr bwMode="auto">
          <a:xfrm>
            <a:off x="3249613" y="3789363"/>
            <a:ext cx="4394200" cy="184666"/>
          </a:xfrm>
          <a:prstGeom prst="rect">
            <a:avLst/>
          </a:prstGeom>
          <a:noFill/>
          <a:ln w="9525">
            <a:noFill/>
            <a:miter lim="800000"/>
            <a:headEnd/>
            <a:tailEnd/>
          </a:ln>
        </p:spPr>
        <p:txBody>
          <a:bodyPr lIns="0" tIns="0" rIns="0" bIns="0">
            <a:spAutoFit/>
          </a:bodyPr>
          <a:lstStyle/>
          <a:p>
            <a:pPr>
              <a:tabLst>
                <a:tab pos="1339850" algn="l"/>
              </a:tabLst>
            </a:pPr>
            <a:r>
              <a:rPr lang="en-US" altLang="zh-CN" sz="1200">
                <a:solidFill>
                  <a:srgbClr val="000000"/>
                </a:solidFill>
              </a:rPr>
              <a:t>Herpesviridae	Epstein-Barr virus, Human cytomegalovirus</a:t>
            </a:r>
          </a:p>
        </p:txBody>
      </p:sp>
      <p:sp>
        <p:nvSpPr>
          <p:cNvPr id="125" name="TextBox 125"/>
          <p:cNvSpPr txBox="1"/>
          <p:nvPr/>
        </p:nvSpPr>
        <p:spPr>
          <a:xfrm>
            <a:off x="2463801" y="4017963"/>
            <a:ext cx="2544763" cy="184666"/>
          </a:xfrm>
          <a:prstGeom prst="rect">
            <a:avLst/>
          </a:prstGeom>
          <a:noFill/>
        </p:spPr>
        <p:txBody>
          <a:bodyPr lIns="0" tIns="0" rIns="0" bIns="0">
            <a:spAutoFit/>
          </a:bodyPr>
          <a:lstStyle/>
          <a:p>
            <a:pPr>
              <a:tabLst>
                <a:tab pos="785622" algn="l"/>
                <a:tab pos="2126284" algn="l"/>
              </a:tabLst>
              <a:defRPr/>
            </a:pPr>
            <a:r>
              <a:rPr lang="en-US" altLang="zh-CN" sz="1200" spc="-5" dirty="0">
                <a:solidFill>
                  <a:srgbClr val="000000"/>
                </a:solidFill>
                <a:latin typeface="Arial"/>
                <a:ea typeface="Arial"/>
              </a:rPr>
              <a:t>ssDNA	</a:t>
            </a:r>
            <a:r>
              <a:rPr lang="en-US" altLang="zh-CN" sz="1200" dirty="0">
                <a:solidFill>
                  <a:srgbClr val="000000"/>
                </a:solidFill>
                <a:latin typeface="Arial"/>
                <a:ea typeface="Arial"/>
              </a:rPr>
              <a:t>Anelloviridae	</a:t>
            </a:r>
            <a:r>
              <a:rPr lang="en-US" altLang="zh-CN" sz="1200" spc="-10" dirty="0">
                <a:solidFill>
                  <a:srgbClr val="000000"/>
                </a:solidFill>
                <a:latin typeface="Arial"/>
                <a:ea typeface="Arial"/>
              </a:rPr>
              <a:t>TTV</a:t>
            </a:r>
          </a:p>
        </p:txBody>
      </p:sp>
      <p:sp>
        <p:nvSpPr>
          <p:cNvPr id="32784" name="TextBox 126"/>
          <p:cNvSpPr txBox="1">
            <a:spLocks noChangeArrowheads="1"/>
          </p:cNvSpPr>
          <p:nvPr/>
        </p:nvSpPr>
        <p:spPr bwMode="auto">
          <a:xfrm>
            <a:off x="3249614" y="4246563"/>
            <a:ext cx="5024437" cy="184666"/>
          </a:xfrm>
          <a:prstGeom prst="rect">
            <a:avLst/>
          </a:prstGeom>
          <a:noFill/>
          <a:ln w="9525">
            <a:noFill/>
            <a:miter lim="800000"/>
            <a:headEnd/>
            <a:tailEnd/>
          </a:ln>
        </p:spPr>
        <p:txBody>
          <a:bodyPr lIns="0" tIns="0" rIns="0" bIns="0">
            <a:spAutoFit/>
          </a:bodyPr>
          <a:lstStyle/>
          <a:p>
            <a:pPr>
              <a:tabLst>
                <a:tab pos="1339850" algn="l"/>
              </a:tabLst>
            </a:pPr>
            <a:r>
              <a:rPr lang="en-US" altLang="zh-CN" sz="1200">
                <a:solidFill>
                  <a:srgbClr val="000000"/>
                </a:solidFill>
              </a:rPr>
              <a:t>Circoviridae	Chicken anemia virus, TN9, PK5034, PK5222, NG12</a:t>
            </a:r>
          </a:p>
        </p:txBody>
      </p:sp>
      <p:sp>
        <p:nvSpPr>
          <p:cNvPr id="127" name="TextBox 127"/>
          <p:cNvSpPr txBox="1"/>
          <p:nvPr/>
        </p:nvSpPr>
        <p:spPr>
          <a:xfrm>
            <a:off x="3249613" y="4475163"/>
            <a:ext cx="946150" cy="184666"/>
          </a:xfrm>
          <a:prstGeom prst="rect">
            <a:avLst/>
          </a:prstGeom>
          <a:noFill/>
        </p:spPr>
        <p:txBody>
          <a:bodyPr lIns="0" tIns="0" rIns="0" bIns="0">
            <a:spAutoFit/>
          </a:bodyPr>
          <a:lstStyle/>
          <a:p>
            <a:pPr>
              <a:defRPr/>
            </a:pPr>
            <a:r>
              <a:rPr lang="en-US" altLang="zh-CN" sz="1200" spc="-5" dirty="0">
                <a:solidFill>
                  <a:srgbClr val="000000"/>
                </a:solidFill>
                <a:latin typeface="Arial"/>
                <a:ea typeface="Arial"/>
              </a:rPr>
              <a:t>Microv</a:t>
            </a:r>
            <a:r>
              <a:rPr lang="en-US" altLang="zh-CN" sz="1200" dirty="0">
                <a:solidFill>
                  <a:srgbClr val="000000"/>
                </a:solidFill>
                <a:latin typeface="Arial"/>
                <a:ea typeface="Arial"/>
              </a:rPr>
              <a:t>iridae</a:t>
            </a:r>
          </a:p>
        </p:txBody>
      </p:sp>
      <p:sp>
        <p:nvSpPr>
          <p:cNvPr id="32786" name="TextBox 128"/>
          <p:cNvSpPr txBox="1">
            <a:spLocks noChangeArrowheads="1"/>
          </p:cNvSpPr>
          <p:nvPr/>
        </p:nvSpPr>
        <p:spPr bwMode="auto">
          <a:xfrm>
            <a:off x="4591050" y="4452938"/>
            <a:ext cx="5380038" cy="457200"/>
          </a:xfrm>
          <a:prstGeom prst="rect">
            <a:avLst/>
          </a:prstGeom>
          <a:noFill/>
          <a:ln w="9525">
            <a:noFill/>
            <a:miter lim="800000"/>
            <a:headEnd/>
            <a:tailEnd/>
          </a:ln>
        </p:spPr>
        <p:txBody>
          <a:bodyPr lIns="0" tIns="0" rIns="0" bIns="0">
            <a:spAutoFit/>
          </a:bodyPr>
          <a:lstStyle/>
          <a:p>
            <a:pPr hangingPunct="0">
              <a:lnSpc>
                <a:spcPct val="125000"/>
              </a:lnSpc>
            </a:pPr>
            <a:r>
              <a:rPr lang="en-US" altLang="zh-CN" sz="1200">
                <a:solidFill>
                  <a:srgbClr val="000000"/>
                </a:solidFill>
              </a:rPr>
              <a:t>Chlamydia phage 1,3,4, Bdellovibrio phage phiMH2K, Chlamydia phage CPG1, Spiroplasma phage 4, Chlamydia phage CPAR39</a:t>
            </a:r>
          </a:p>
        </p:txBody>
      </p:sp>
      <p:sp>
        <p:nvSpPr>
          <p:cNvPr id="32787" name="TextBox 129"/>
          <p:cNvSpPr txBox="1">
            <a:spLocks noChangeArrowheads="1"/>
          </p:cNvSpPr>
          <p:nvPr/>
        </p:nvSpPr>
        <p:spPr bwMode="auto">
          <a:xfrm>
            <a:off x="2463801" y="4932363"/>
            <a:ext cx="3724275" cy="184666"/>
          </a:xfrm>
          <a:prstGeom prst="rect">
            <a:avLst/>
          </a:prstGeom>
          <a:noFill/>
          <a:ln w="9525">
            <a:noFill/>
            <a:miter lim="800000"/>
            <a:headEnd/>
            <a:tailEnd/>
          </a:ln>
        </p:spPr>
        <p:txBody>
          <a:bodyPr lIns="0" tIns="0" rIns="0" bIns="0">
            <a:spAutoFit/>
          </a:bodyPr>
          <a:lstStyle/>
          <a:p>
            <a:pPr>
              <a:tabLst>
                <a:tab pos="784225" algn="l"/>
                <a:tab pos="2125663" algn="l"/>
              </a:tabLst>
            </a:pPr>
            <a:r>
              <a:rPr lang="en-US" altLang="zh-CN" sz="1200">
                <a:solidFill>
                  <a:srgbClr val="000000"/>
                </a:solidFill>
              </a:rPr>
              <a:t>dsRNA	Picobirnaviridae	Human picobirnavirus</a:t>
            </a:r>
          </a:p>
        </p:txBody>
      </p:sp>
      <p:sp>
        <p:nvSpPr>
          <p:cNvPr id="32788" name="TextBox 130"/>
          <p:cNvSpPr txBox="1">
            <a:spLocks noChangeArrowheads="1"/>
          </p:cNvSpPr>
          <p:nvPr/>
        </p:nvSpPr>
        <p:spPr bwMode="auto">
          <a:xfrm>
            <a:off x="3249613" y="5160963"/>
            <a:ext cx="2582862" cy="184666"/>
          </a:xfrm>
          <a:prstGeom prst="rect">
            <a:avLst/>
          </a:prstGeom>
          <a:noFill/>
          <a:ln w="9525">
            <a:noFill/>
            <a:miter lim="800000"/>
            <a:headEnd/>
            <a:tailEnd/>
          </a:ln>
        </p:spPr>
        <p:txBody>
          <a:bodyPr lIns="0" tIns="0" rIns="0" bIns="0">
            <a:spAutoFit/>
          </a:bodyPr>
          <a:lstStyle/>
          <a:p>
            <a:pPr>
              <a:tabLst>
                <a:tab pos="1339850" algn="l"/>
              </a:tabLst>
            </a:pPr>
            <a:r>
              <a:rPr lang="en-US" altLang="zh-CN" sz="1200">
                <a:solidFill>
                  <a:srgbClr val="000000"/>
                </a:solidFill>
              </a:rPr>
              <a:t>Reoviridae	Human rotavirus</a:t>
            </a:r>
          </a:p>
        </p:txBody>
      </p:sp>
      <p:sp>
        <p:nvSpPr>
          <p:cNvPr id="32789" name="TextBox 131"/>
          <p:cNvSpPr txBox="1">
            <a:spLocks noChangeArrowheads="1"/>
          </p:cNvSpPr>
          <p:nvPr/>
        </p:nvSpPr>
        <p:spPr bwMode="auto">
          <a:xfrm>
            <a:off x="2463800" y="5389563"/>
            <a:ext cx="3163888" cy="184666"/>
          </a:xfrm>
          <a:prstGeom prst="rect">
            <a:avLst/>
          </a:prstGeom>
          <a:noFill/>
          <a:ln w="9525">
            <a:noFill/>
            <a:miter lim="800000"/>
            <a:headEnd/>
            <a:tailEnd/>
          </a:ln>
        </p:spPr>
        <p:txBody>
          <a:bodyPr lIns="0" tIns="0" rIns="0" bIns="0">
            <a:spAutoFit/>
          </a:bodyPr>
          <a:lstStyle/>
          <a:p>
            <a:pPr>
              <a:tabLst>
                <a:tab pos="2125663" algn="l"/>
              </a:tabLst>
            </a:pPr>
            <a:r>
              <a:rPr lang="en-US" altLang="zh-CN" sz="1200">
                <a:solidFill>
                  <a:srgbClr val="000000"/>
                </a:solidFill>
              </a:rPr>
              <a:t>(+) ssRNA Caliciviridae	Norwalk virus</a:t>
            </a:r>
          </a:p>
        </p:txBody>
      </p:sp>
      <p:sp>
        <p:nvSpPr>
          <p:cNvPr id="32790" name="TextBox 132"/>
          <p:cNvSpPr txBox="1">
            <a:spLocks noChangeArrowheads="1"/>
          </p:cNvSpPr>
          <p:nvPr/>
        </p:nvSpPr>
        <p:spPr bwMode="auto">
          <a:xfrm>
            <a:off x="3249613" y="5618163"/>
            <a:ext cx="2659062" cy="184666"/>
          </a:xfrm>
          <a:prstGeom prst="rect">
            <a:avLst/>
          </a:prstGeom>
          <a:noFill/>
          <a:ln w="9525">
            <a:noFill/>
            <a:miter lim="800000"/>
            <a:headEnd/>
            <a:tailEnd/>
          </a:ln>
        </p:spPr>
        <p:txBody>
          <a:bodyPr lIns="0" tIns="0" rIns="0" bIns="0">
            <a:spAutoFit/>
          </a:bodyPr>
          <a:lstStyle/>
          <a:p>
            <a:pPr>
              <a:tabLst>
                <a:tab pos="1339850" algn="l"/>
              </a:tabLst>
            </a:pPr>
            <a:r>
              <a:rPr lang="en-US" altLang="zh-CN" sz="1200">
                <a:solidFill>
                  <a:srgbClr val="000000"/>
                </a:solidFill>
              </a:rPr>
              <a:t>Astroviridae	Human astrovirus</a:t>
            </a:r>
          </a:p>
        </p:txBody>
      </p:sp>
      <p:sp>
        <p:nvSpPr>
          <p:cNvPr id="32791" name="TextBox 133"/>
          <p:cNvSpPr txBox="1">
            <a:spLocks noChangeArrowheads="1"/>
          </p:cNvSpPr>
          <p:nvPr/>
        </p:nvSpPr>
        <p:spPr bwMode="auto">
          <a:xfrm>
            <a:off x="3249613" y="5846763"/>
            <a:ext cx="4633912" cy="184666"/>
          </a:xfrm>
          <a:prstGeom prst="rect">
            <a:avLst/>
          </a:prstGeom>
          <a:noFill/>
          <a:ln w="9525">
            <a:noFill/>
            <a:miter lim="800000"/>
            <a:headEnd/>
            <a:tailEnd/>
          </a:ln>
        </p:spPr>
        <p:txBody>
          <a:bodyPr lIns="0" tIns="0" rIns="0" bIns="0">
            <a:spAutoFit/>
          </a:bodyPr>
          <a:lstStyle/>
          <a:p>
            <a:pPr>
              <a:tabLst>
                <a:tab pos="1339850" algn="l"/>
              </a:tabLst>
            </a:pPr>
            <a:r>
              <a:rPr lang="en-US" altLang="zh-CN" sz="1200">
                <a:solidFill>
                  <a:srgbClr val="000000"/>
                </a:solidFill>
              </a:rPr>
              <a:t>Virgaviridae	Pepper mild mottle virus, Tobacco mosaic virus</a:t>
            </a:r>
          </a:p>
        </p:txBody>
      </p:sp>
      <p:sp>
        <p:nvSpPr>
          <p:cNvPr id="134" name="TextBox 134"/>
          <p:cNvSpPr txBox="1"/>
          <p:nvPr/>
        </p:nvSpPr>
        <p:spPr>
          <a:xfrm>
            <a:off x="3249613" y="6075363"/>
            <a:ext cx="1092200" cy="184666"/>
          </a:xfrm>
          <a:prstGeom prst="rect">
            <a:avLst/>
          </a:prstGeom>
          <a:noFill/>
        </p:spPr>
        <p:txBody>
          <a:bodyPr lIns="0" tIns="0" rIns="0" bIns="0">
            <a:spAutoFit/>
          </a:bodyPr>
          <a:lstStyle/>
          <a:p>
            <a:pPr>
              <a:defRPr/>
            </a:pPr>
            <a:r>
              <a:rPr lang="en-US" altLang="zh-CN" sz="1200" spc="-5" dirty="0">
                <a:solidFill>
                  <a:srgbClr val="000000"/>
                </a:solidFill>
                <a:latin typeface="Arial"/>
                <a:ea typeface="Arial"/>
              </a:rPr>
              <a:t>Pic</a:t>
            </a:r>
            <a:r>
              <a:rPr lang="en-US" altLang="zh-CN" sz="1200" dirty="0">
                <a:solidFill>
                  <a:srgbClr val="000000"/>
                </a:solidFill>
                <a:latin typeface="Arial"/>
                <a:ea typeface="Arial"/>
              </a:rPr>
              <a:t>ornaviridae</a:t>
            </a:r>
          </a:p>
        </p:txBody>
      </p:sp>
      <p:sp>
        <p:nvSpPr>
          <p:cNvPr id="32793" name="TextBox 135"/>
          <p:cNvSpPr txBox="1">
            <a:spLocks noChangeArrowheads="1"/>
          </p:cNvSpPr>
          <p:nvPr/>
        </p:nvSpPr>
        <p:spPr bwMode="auto">
          <a:xfrm>
            <a:off x="4591050" y="6075363"/>
            <a:ext cx="5295900" cy="420628"/>
          </a:xfrm>
          <a:prstGeom prst="rect">
            <a:avLst/>
          </a:prstGeom>
          <a:noFill/>
          <a:ln w="9525">
            <a:noFill/>
            <a:miter lim="800000"/>
            <a:headEnd/>
            <a:tailEnd/>
          </a:ln>
        </p:spPr>
        <p:txBody>
          <a:bodyPr lIns="0" tIns="0" rIns="0" bIns="0">
            <a:spAutoFit/>
          </a:bodyPr>
          <a:lstStyle/>
          <a:p>
            <a:r>
              <a:rPr lang="en-US" altLang="zh-CN" sz="1200">
                <a:solidFill>
                  <a:srgbClr val="000000"/>
                </a:solidFill>
              </a:rPr>
              <a:t>Cosavirus, Klassevirus/salivirus, Aichi virus, Enterovirus, Parechovirus, Saffold</a:t>
            </a:r>
          </a:p>
          <a:p>
            <a:pPr>
              <a:spcBef>
                <a:spcPts val="363"/>
              </a:spcBef>
            </a:pPr>
            <a:r>
              <a:rPr lang="en-US" altLang="zh-CN" sz="1200">
                <a:solidFill>
                  <a:srgbClr val="000000"/>
                </a:solidFill>
              </a:rPr>
              <a:t>cardiovirus, Echovirus, Coxsackievirus, Poliovirus</a:t>
            </a:r>
          </a:p>
        </p:txBody>
      </p:sp>
      <p:sp>
        <p:nvSpPr>
          <p:cNvPr id="32794" name="TextBox 136"/>
          <p:cNvSpPr txBox="1">
            <a:spLocks noChangeArrowheads="1"/>
          </p:cNvSpPr>
          <p:nvPr/>
        </p:nvSpPr>
        <p:spPr bwMode="auto">
          <a:xfrm>
            <a:off x="2819401" y="6505575"/>
            <a:ext cx="6600825" cy="152400"/>
          </a:xfrm>
          <a:prstGeom prst="rect">
            <a:avLst/>
          </a:prstGeom>
          <a:noFill/>
          <a:ln w="9525">
            <a:noFill/>
            <a:miter lim="800000"/>
            <a:headEnd/>
            <a:tailEnd/>
          </a:ln>
        </p:spPr>
        <p:txBody>
          <a:bodyPr lIns="0" tIns="0" rIns="0" bIns="0">
            <a:spAutoFit/>
          </a:bodyPr>
          <a:lstStyle/>
          <a:p>
            <a:r>
              <a:rPr lang="en-US" altLang="zh-CN" sz="1000">
                <a:solidFill>
                  <a:srgbClr val="000000"/>
                </a:solidFill>
                <a:latin typeface="Verdana" pitchFamily="34" charset="0"/>
              </a:rPr>
              <a:t>Popgeorgiev</a:t>
            </a:r>
            <a:r>
              <a:rPr lang="en-US" altLang="zh-CN" sz="1000">
                <a:solidFill>
                  <a:srgbClr val="000000"/>
                </a:solidFill>
                <a:latin typeface="Verdana" pitchFamily="34" charset="0"/>
                <a:cs typeface="Verdana" pitchFamily="34" charset="0"/>
              </a:rPr>
              <a:t> </a:t>
            </a:r>
            <a:r>
              <a:rPr lang="en-US" altLang="zh-CN" sz="1000">
                <a:solidFill>
                  <a:srgbClr val="000000"/>
                </a:solidFill>
                <a:latin typeface="Verdana" pitchFamily="34" charset="0"/>
              </a:rPr>
              <a:t>et al. Intervirology 2013; Wylie et al. BMC Biology 2014; Foulongne et al. PlosOne 2012</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84C6CB2D-50AF-4A4A-84E8-6848BED93437}"/>
              </a:ext>
            </a:extLst>
          </p:cNvPr>
          <p:cNvPicPr>
            <a:picLocks noChangeAspect="1"/>
          </p:cNvPicPr>
          <p:nvPr/>
        </p:nvPicPr>
        <p:blipFill>
          <a:blip r:embed="rId2"/>
          <a:stretch>
            <a:fillRect/>
          </a:stretch>
        </p:blipFill>
        <p:spPr>
          <a:xfrm>
            <a:off x="2063552" y="908720"/>
            <a:ext cx="8280920" cy="5662698"/>
          </a:xfrm>
          <a:prstGeom prst="rect">
            <a:avLst/>
          </a:prstGeom>
        </p:spPr>
      </p:pic>
      <p:sp>
        <p:nvSpPr>
          <p:cNvPr id="3" name="Rettangolo 2">
            <a:extLst>
              <a:ext uri="{FF2B5EF4-FFF2-40B4-BE49-F238E27FC236}">
                <a16:creationId xmlns:a16="http://schemas.microsoft.com/office/drawing/2014/main" id="{3BD23A33-438E-A442-B50A-6CD042C5C5A2}"/>
              </a:ext>
            </a:extLst>
          </p:cNvPr>
          <p:cNvSpPr/>
          <p:nvPr/>
        </p:nvSpPr>
        <p:spPr>
          <a:xfrm>
            <a:off x="2673211" y="147990"/>
            <a:ext cx="6678488" cy="400110"/>
          </a:xfrm>
          <a:prstGeom prst="rect">
            <a:avLst/>
          </a:prstGeom>
        </p:spPr>
        <p:txBody>
          <a:bodyPr wrap="square">
            <a:spAutoFit/>
          </a:bodyPr>
          <a:lstStyle/>
          <a:p>
            <a:pPr algn="ctr"/>
            <a:r>
              <a:rPr lang="it-IT" sz="2000" b="1"/>
              <a:t>VIRUS and HUMAN CANCER</a:t>
            </a:r>
          </a:p>
        </p:txBody>
      </p:sp>
    </p:spTree>
    <p:extLst>
      <p:ext uri="{BB962C8B-B14F-4D97-AF65-F5344CB8AC3E}">
        <p14:creationId xmlns:p14="http://schemas.microsoft.com/office/powerpoint/2010/main" val="3764929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4" descr="1280px-DNA_methylation"/>
          <p:cNvPicPr>
            <a:picLocks noChangeAspect="1" noChangeArrowheads="1"/>
          </p:cNvPicPr>
          <p:nvPr/>
        </p:nvPicPr>
        <p:blipFill>
          <a:blip r:embed="rId2"/>
          <a:srcRect/>
          <a:stretch>
            <a:fillRect/>
          </a:stretch>
        </p:blipFill>
        <p:spPr bwMode="auto">
          <a:xfrm>
            <a:off x="2063751" y="333376"/>
            <a:ext cx="8101013" cy="6075363"/>
          </a:xfrm>
          <a:prstGeom prst="rect">
            <a:avLst/>
          </a:prstGeom>
          <a:noFill/>
          <a:ln w="9525">
            <a:noFill/>
            <a:miter lim="800000"/>
            <a:headEnd/>
            <a:tailEnd/>
          </a:ln>
        </p:spPr>
      </p:pic>
      <p:sp>
        <p:nvSpPr>
          <p:cNvPr id="33794" name="Rectangle 3"/>
          <p:cNvSpPr>
            <a:spLocks noChangeArrowheads="1"/>
          </p:cNvSpPr>
          <p:nvPr/>
        </p:nvSpPr>
        <p:spPr bwMode="auto">
          <a:xfrm>
            <a:off x="5087938" y="620713"/>
            <a:ext cx="5256212" cy="457200"/>
          </a:xfrm>
          <a:prstGeom prst="rect">
            <a:avLst/>
          </a:prstGeom>
          <a:noFill/>
          <a:ln w="9525">
            <a:noFill/>
            <a:miter lim="800000"/>
            <a:headEnd/>
            <a:tailEnd/>
          </a:ln>
        </p:spPr>
        <p:txBody>
          <a:bodyPr>
            <a:spAutoFit/>
          </a:bodyPr>
          <a:lstStyle/>
          <a:p>
            <a:r>
              <a:rPr lang="en-US" altLang="zh-CN" sz="2400" b="1">
                <a:solidFill>
                  <a:schemeClr val="bg1"/>
                </a:solidFill>
              </a:rPr>
              <a:t>VIRUS Integration in Human DNA</a:t>
            </a:r>
            <a:r>
              <a:rPr lang="en-US" altLang="zh-CN" sz="2000">
                <a:solidFill>
                  <a:schemeClr val="bg1"/>
                </a:solidFill>
              </a:rPr>
              <a:t> </a:t>
            </a:r>
          </a:p>
        </p:txBody>
      </p:sp>
      <p:pic>
        <p:nvPicPr>
          <p:cNvPr id="33795" name="Picture 4" descr="sequenze endogene virali"/>
          <p:cNvPicPr>
            <a:picLocks noChangeAspect="1" noChangeArrowheads="1"/>
          </p:cNvPicPr>
          <p:nvPr/>
        </p:nvPicPr>
        <p:blipFill>
          <a:blip r:embed="rId3"/>
          <a:srcRect/>
          <a:stretch>
            <a:fillRect/>
          </a:stretch>
        </p:blipFill>
        <p:spPr bwMode="auto">
          <a:xfrm>
            <a:off x="2351089" y="4491039"/>
            <a:ext cx="1800225" cy="1590675"/>
          </a:xfrm>
          <a:prstGeom prst="rect">
            <a:avLst/>
          </a:prstGeom>
          <a:noFill/>
          <a:ln w="9525">
            <a:noFill/>
            <a:miter lim="800000"/>
            <a:headEnd/>
            <a:tailEnd/>
          </a:ln>
        </p:spPr>
      </p:pic>
      <p:pic>
        <p:nvPicPr>
          <p:cNvPr id="33796" name="Picture 5" descr="endovirus"/>
          <p:cNvPicPr>
            <a:picLocks noChangeAspect="1" noChangeArrowheads="1"/>
          </p:cNvPicPr>
          <p:nvPr/>
        </p:nvPicPr>
        <p:blipFill>
          <a:blip r:embed="rId4"/>
          <a:srcRect/>
          <a:stretch>
            <a:fillRect/>
          </a:stretch>
        </p:blipFill>
        <p:spPr bwMode="auto">
          <a:xfrm>
            <a:off x="7896225" y="1268414"/>
            <a:ext cx="1855788" cy="1855787"/>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Freeform 173"/>
          <p:cNvSpPr/>
          <p:nvPr/>
        </p:nvSpPr>
        <p:spPr>
          <a:xfrm>
            <a:off x="1524000" y="0"/>
            <a:ext cx="9144000" cy="6858000"/>
          </a:xfrm>
          <a:custGeom>
            <a:avLst/>
            <a:gdLst>
              <a:gd name="connsiteX0" fmla="*/ 0 w 9144000"/>
              <a:gd name="connsiteY0" fmla="*/ 6858000 h 6858000"/>
              <a:gd name="connsiteX1" fmla="*/ 9144000 w 9144000"/>
              <a:gd name="connsiteY1" fmla="*/ 6858000 h 6858000"/>
              <a:gd name="connsiteX2" fmla="*/ 9144000 w 9144000"/>
              <a:gd name="connsiteY2" fmla="*/ 0 h 6858000"/>
              <a:gd name="connsiteX3" fmla="*/ 0 w 9144000"/>
              <a:gd name="connsiteY3" fmla="*/ 0 h 6858000"/>
              <a:gd name="connsiteX4" fmla="*/ 0 w 9144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858000">
                <a:moveTo>
                  <a:pt x="0" y="6858000"/>
                </a:moveTo>
                <a:lnTo>
                  <a:pt x="9144000" y="6858000"/>
                </a:lnTo>
                <a:lnTo>
                  <a:pt x="9144000" y="0"/>
                </a:lnTo>
                <a:lnTo>
                  <a:pt x="0" y="0"/>
                </a:lnTo>
                <a:lnTo>
                  <a:pt x="0" y="6858000"/>
                </a:lnTo>
                <a:close/>
              </a:path>
            </a:pathLst>
          </a:custGeom>
          <a:solidFill>
            <a:schemeClr val="bg1"/>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pic>
        <p:nvPicPr>
          <p:cNvPr id="37890" name="Picture 175"/>
          <p:cNvPicPr>
            <a:picLocks noChangeAspect="1"/>
          </p:cNvPicPr>
          <p:nvPr/>
        </p:nvPicPr>
        <p:blipFill>
          <a:blip r:embed="rId3"/>
          <a:srcRect l="46907" t="37073" r="2502" b="899"/>
          <a:stretch>
            <a:fillRect/>
          </a:stretch>
        </p:blipFill>
        <p:spPr bwMode="auto">
          <a:xfrm>
            <a:off x="5808663" y="2568576"/>
            <a:ext cx="4464050" cy="4056063"/>
          </a:xfrm>
          <a:prstGeom prst="rect">
            <a:avLst/>
          </a:prstGeom>
          <a:noFill/>
          <a:ln w="9525">
            <a:noFill/>
            <a:miter lim="800000"/>
            <a:headEnd/>
            <a:tailEnd/>
          </a:ln>
        </p:spPr>
      </p:pic>
      <p:sp>
        <p:nvSpPr>
          <p:cNvPr id="37891" name="TextBox 175"/>
          <p:cNvSpPr txBox="1">
            <a:spLocks noChangeArrowheads="1"/>
          </p:cNvSpPr>
          <p:nvPr/>
        </p:nvSpPr>
        <p:spPr bwMode="auto">
          <a:xfrm>
            <a:off x="1524001" y="-34050"/>
            <a:ext cx="8963629" cy="2405787"/>
          </a:xfrm>
          <a:prstGeom prst="rect">
            <a:avLst/>
          </a:prstGeom>
          <a:noFill/>
          <a:ln w="9525">
            <a:noFill/>
            <a:miter lim="800000"/>
            <a:headEnd/>
            <a:tailEnd/>
          </a:ln>
        </p:spPr>
        <p:txBody>
          <a:bodyPr wrap="square" lIns="0" tIns="0" rIns="0" bIns="0">
            <a:spAutoFit/>
          </a:bodyPr>
          <a:lstStyle/>
          <a:p>
            <a:pPr indent="279400" algn="ctr"/>
            <a:r>
              <a:rPr lang="en-US" altLang="zh-CN" sz="2400" b="1">
                <a:solidFill>
                  <a:srgbClr val="000000"/>
                </a:solidFill>
                <a:latin typeface="Arial Unicode MS" pitchFamily="34" charset="-128"/>
              </a:rPr>
              <a:t>Human Endogenous Retrovirus HERV-W env (syncytin-1/sincitina-1) </a:t>
            </a:r>
            <a:endParaRPr lang="en-US" altLang="zh-CN" sz="2400">
              <a:latin typeface="Arial Unicode MS" pitchFamily="34" charset="-128"/>
            </a:endParaRPr>
          </a:p>
          <a:p>
            <a:pPr indent="279400" algn="ctr"/>
            <a:r>
              <a:rPr lang="en-US" altLang="zh-CN" sz="2400" b="1">
                <a:solidFill>
                  <a:srgbClr val="000000"/>
                </a:solidFill>
                <a:latin typeface="Arial Unicode MS" pitchFamily="34" charset="-128"/>
              </a:rPr>
              <a:t>             Physiologic</a:t>
            </a:r>
            <a:r>
              <a:rPr lang="en-US" altLang="zh-CN" sz="2400" b="1">
                <a:solidFill>
                  <a:srgbClr val="000000"/>
                </a:solidFill>
                <a:latin typeface="Arial Unicode MS" pitchFamily="34" charset="-128"/>
                <a:cs typeface="Verdana" pitchFamily="34" charset="0"/>
              </a:rPr>
              <a:t> </a:t>
            </a:r>
            <a:r>
              <a:rPr lang="en-US" altLang="zh-CN" sz="2400" b="1">
                <a:solidFill>
                  <a:srgbClr val="000000"/>
                </a:solidFill>
                <a:latin typeface="Arial Unicode MS" pitchFamily="34" charset="-128"/>
              </a:rPr>
              <a:t>functions of syncytins</a:t>
            </a:r>
          </a:p>
          <a:p>
            <a:pPr indent="279400">
              <a:lnSpc>
                <a:spcPts val="1000"/>
              </a:lnSpc>
            </a:pPr>
            <a:endParaRPr lang="en-US" sz="2400" b="1">
              <a:solidFill>
                <a:srgbClr val="000000"/>
              </a:solidFill>
              <a:latin typeface="Arial Unicode MS" pitchFamily="34" charset="-128"/>
            </a:endParaRPr>
          </a:p>
          <a:p>
            <a:pPr indent="279400">
              <a:lnSpc>
                <a:spcPts val="1000"/>
              </a:lnSpc>
            </a:pPr>
            <a:endParaRPr lang="en-US"/>
          </a:p>
          <a:p>
            <a:pPr indent="279400">
              <a:lnSpc>
                <a:spcPts val="1000"/>
              </a:lnSpc>
            </a:pPr>
            <a:endParaRPr lang="en-US"/>
          </a:p>
          <a:p>
            <a:pPr indent="279400">
              <a:lnSpc>
                <a:spcPts val="1575"/>
              </a:lnSpc>
            </a:pPr>
            <a:endParaRPr lang="en-US"/>
          </a:p>
          <a:p>
            <a:pPr indent="279400"/>
            <a:r>
              <a:rPr lang="en-US" altLang="zh-CN" sz="1600">
                <a:solidFill>
                  <a:srgbClr val="5E5E5E"/>
                </a:solidFill>
                <a:latin typeface="Wingdings" pitchFamily="2" charset="2"/>
              </a:rPr>
              <a:t> </a:t>
            </a:r>
            <a:r>
              <a:rPr lang="en-US" altLang="zh-CN">
                <a:solidFill>
                  <a:srgbClr val="0070C0"/>
                </a:solidFill>
              </a:rPr>
              <a:t>Inserted in human-prehominoids chromosome 7q21, 40-45 millions years ago</a:t>
            </a:r>
          </a:p>
          <a:p>
            <a:pPr indent="279400">
              <a:lnSpc>
                <a:spcPts val="1150"/>
              </a:lnSpc>
            </a:pPr>
            <a:endParaRPr lang="en-US">
              <a:solidFill>
                <a:srgbClr val="0070C0"/>
              </a:solidFill>
            </a:endParaRPr>
          </a:p>
          <a:p>
            <a:pPr indent="279400"/>
            <a:r>
              <a:rPr lang="en-US" altLang="zh-CN">
                <a:solidFill>
                  <a:srgbClr val="0070C0"/>
                </a:solidFill>
                <a:latin typeface="Wingdings" pitchFamily="2" charset="2"/>
              </a:rPr>
              <a:t> </a:t>
            </a:r>
            <a:r>
              <a:rPr lang="en-US" altLang="zh-CN">
                <a:solidFill>
                  <a:srgbClr val="0070C0"/>
                </a:solidFill>
              </a:rPr>
              <a:t>Absolute requirement for placenta development and embryo survival</a:t>
            </a:r>
          </a:p>
        </p:txBody>
      </p:sp>
      <p:sp>
        <p:nvSpPr>
          <p:cNvPr id="37892" name="TextBox 176"/>
          <p:cNvSpPr txBox="1">
            <a:spLocks noChangeArrowheads="1"/>
          </p:cNvSpPr>
          <p:nvPr/>
        </p:nvSpPr>
        <p:spPr bwMode="auto">
          <a:xfrm>
            <a:off x="2803525" y="2568575"/>
            <a:ext cx="2611438" cy="2758512"/>
          </a:xfrm>
          <a:prstGeom prst="rect">
            <a:avLst/>
          </a:prstGeom>
          <a:noFill/>
          <a:ln w="9525">
            <a:noFill/>
            <a:miter lim="800000"/>
            <a:headEnd/>
            <a:tailEnd/>
          </a:ln>
        </p:spPr>
        <p:txBody>
          <a:bodyPr lIns="0" tIns="0" rIns="0" bIns="0">
            <a:spAutoFit/>
          </a:bodyPr>
          <a:lstStyle/>
          <a:p>
            <a:pPr marL="342900" indent="-342900" hangingPunct="0">
              <a:lnSpc>
                <a:spcPct val="135000"/>
              </a:lnSpc>
            </a:pPr>
            <a:r>
              <a:rPr lang="en-US" altLang="zh-CN" sz="1600">
                <a:solidFill>
                  <a:srgbClr val="5E5E5E"/>
                </a:solidFill>
                <a:latin typeface="Wingdings" pitchFamily="2" charset="2"/>
              </a:rPr>
              <a:t></a:t>
            </a:r>
            <a:r>
              <a:rPr lang="en-US" altLang="zh-CN" sz="1600">
                <a:solidFill>
                  <a:srgbClr val="5E5E5E"/>
                </a:solidFill>
                <a:latin typeface="Wingdings" pitchFamily="2" charset="2"/>
                <a:cs typeface="Wingdings" pitchFamily="2" charset="2"/>
              </a:rPr>
              <a:t> </a:t>
            </a:r>
            <a:r>
              <a:rPr lang="en-US" altLang="zh-CN" sz="1600">
                <a:solidFill>
                  <a:srgbClr val="000000"/>
                </a:solidFill>
              </a:rPr>
              <a:t>Positive selective advantage – switch from egg to uterus</a:t>
            </a:r>
          </a:p>
          <a:p>
            <a:pPr marL="342900" indent="-342900">
              <a:lnSpc>
                <a:spcPts val="500"/>
              </a:lnSpc>
            </a:pPr>
            <a:endParaRPr lang="en-US"/>
          </a:p>
          <a:p>
            <a:pPr marL="342900" indent="-342900" hangingPunct="0">
              <a:lnSpc>
                <a:spcPct val="135000"/>
              </a:lnSpc>
            </a:pPr>
            <a:r>
              <a:rPr lang="en-US" altLang="zh-CN" sz="1600">
                <a:solidFill>
                  <a:srgbClr val="5E5E5E"/>
                </a:solidFill>
                <a:latin typeface="Wingdings" pitchFamily="2" charset="2"/>
              </a:rPr>
              <a:t> </a:t>
            </a:r>
            <a:r>
              <a:rPr lang="en-US" altLang="zh-CN" sz="1600">
                <a:solidFill>
                  <a:srgbClr val="000000"/>
                </a:solidFill>
              </a:rPr>
              <a:t>Induction of maternal immune tolerance to fetus?</a:t>
            </a:r>
          </a:p>
          <a:p>
            <a:pPr marL="342900" indent="-342900">
              <a:lnSpc>
                <a:spcPts val="500"/>
              </a:lnSpc>
            </a:pPr>
            <a:endParaRPr lang="en-US"/>
          </a:p>
          <a:p>
            <a:pPr marL="342900" indent="-342900" hangingPunct="0">
              <a:lnSpc>
                <a:spcPct val="135000"/>
              </a:lnSpc>
            </a:pPr>
            <a:r>
              <a:rPr lang="en-US" altLang="zh-CN" sz="1600">
                <a:solidFill>
                  <a:srgbClr val="5E5E5E"/>
                </a:solidFill>
                <a:latin typeface="Wingdings" pitchFamily="2" charset="2"/>
              </a:rPr>
              <a:t> </a:t>
            </a:r>
            <a:r>
              <a:rPr lang="en-US" altLang="zh-CN" sz="1600">
                <a:solidFill>
                  <a:srgbClr val="000000"/>
                </a:solidFill>
              </a:rPr>
              <a:t>Cellular resistance against infection by retroviruses of family spleen necrosis virus</a:t>
            </a:r>
          </a:p>
        </p:txBody>
      </p:sp>
      <p:sp>
        <p:nvSpPr>
          <p:cNvPr id="37893" name="TextBox 177"/>
          <p:cNvSpPr txBox="1">
            <a:spLocks noChangeArrowheads="1"/>
          </p:cNvSpPr>
          <p:nvPr/>
        </p:nvSpPr>
        <p:spPr bwMode="auto">
          <a:xfrm>
            <a:off x="6054725" y="2720975"/>
            <a:ext cx="1328738" cy="427038"/>
          </a:xfrm>
          <a:prstGeom prst="rect">
            <a:avLst/>
          </a:prstGeom>
          <a:noFill/>
          <a:ln w="9525">
            <a:noFill/>
            <a:miter lim="800000"/>
            <a:headEnd/>
            <a:tailEnd/>
          </a:ln>
        </p:spPr>
        <p:txBody>
          <a:bodyPr lIns="0" tIns="0" rIns="0" bIns="0">
            <a:spAutoFit/>
          </a:bodyPr>
          <a:lstStyle/>
          <a:p>
            <a:pPr hangingPunct="0"/>
            <a:r>
              <a:rPr lang="en-US" altLang="zh-CN" sz="1400">
                <a:solidFill>
                  <a:srgbClr val="000000"/>
                </a:solidFill>
                <a:latin typeface="Verdana" pitchFamily="34" charset="0"/>
              </a:rPr>
              <a:t>Syncytin</a:t>
            </a:r>
            <a:r>
              <a:rPr lang="en-US" altLang="zh-CN" sz="1400">
                <a:solidFill>
                  <a:srgbClr val="000000"/>
                </a:solidFill>
                <a:latin typeface="Verdana" pitchFamily="34" charset="0"/>
                <a:cs typeface="Verdana" pitchFamily="34" charset="0"/>
              </a:rPr>
              <a:t> </a:t>
            </a:r>
            <a:r>
              <a:rPr lang="en-US" altLang="zh-CN" sz="1400">
                <a:solidFill>
                  <a:srgbClr val="000000"/>
                </a:solidFill>
                <a:latin typeface="Verdana" pitchFamily="34" charset="0"/>
              </a:rPr>
              <a:t>gene capture events</a:t>
            </a:r>
          </a:p>
        </p:txBody>
      </p:sp>
      <p:sp>
        <p:nvSpPr>
          <p:cNvPr id="37894" name="TextBox 178"/>
          <p:cNvSpPr txBox="1">
            <a:spLocks noChangeArrowheads="1"/>
          </p:cNvSpPr>
          <p:nvPr/>
        </p:nvSpPr>
        <p:spPr bwMode="auto">
          <a:xfrm>
            <a:off x="2803526" y="6289676"/>
            <a:ext cx="2809875" cy="507831"/>
          </a:xfrm>
          <a:prstGeom prst="rect">
            <a:avLst/>
          </a:prstGeom>
          <a:noFill/>
          <a:ln w="9525">
            <a:noFill/>
            <a:miter lim="800000"/>
            <a:headEnd/>
            <a:tailEnd/>
          </a:ln>
        </p:spPr>
        <p:txBody>
          <a:bodyPr lIns="0" tIns="0" rIns="0" bIns="0">
            <a:spAutoFit/>
          </a:bodyPr>
          <a:lstStyle/>
          <a:p>
            <a:pPr hangingPunct="0"/>
            <a:r>
              <a:rPr lang="en-US" altLang="zh-CN" sz="1100">
                <a:solidFill>
                  <a:srgbClr val="000000"/>
                </a:solidFill>
                <a:latin typeface="Verdana" pitchFamily="34" charset="0"/>
              </a:rPr>
              <a:t>Lavialle</a:t>
            </a:r>
            <a:r>
              <a:rPr lang="en-US" altLang="zh-CN" sz="1100">
                <a:solidFill>
                  <a:srgbClr val="000000"/>
                </a:solidFill>
                <a:latin typeface="Verdana" pitchFamily="34" charset="0"/>
                <a:cs typeface="Verdana" pitchFamily="34" charset="0"/>
              </a:rPr>
              <a:t> </a:t>
            </a:r>
            <a:r>
              <a:rPr lang="en-US" altLang="zh-CN" sz="1100">
                <a:solidFill>
                  <a:srgbClr val="000000"/>
                </a:solidFill>
                <a:latin typeface="Verdana" pitchFamily="34" charset="0"/>
              </a:rPr>
              <a:t>et al. Phil. Trans. R. Soc. B 2013; Blesa et al. Cancer Therapy 2008</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Freeform 167"/>
          <p:cNvSpPr/>
          <p:nvPr/>
        </p:nvSpPr>
        <p:spPr>
          <a:xfrm>
            <a:off x="1734565" y="-7092"/>
            <a:ext cx="8820150" cy="6858000"/>
          </a:xfrm>
          <a:custGeom>
            <a:avLst/>
            <a:gdLst>
              <a:gd name="connsiteX0" fmla="*/ 0 w 9144000"/>
              <a:gd name="connsiteY0" fmla="*/ 6858000 h 6858000"/>
              <a:gd name="connsiteX1" fmla="*/ 9144000 w 9144000"/>
              <a:gd name="connsiteY1" fmla="*/ 6858000 h 6858000"/>
              <a:gd name="connsiteX2" fmla="*/ 9144000 w 9144000"/>
              <a:gd name="connsiteY2" fmla="*/ 0 h 6858000"/>
              <a:gd name="connsiteX3" fmla="*/ 0 w 9144000"/>
              <a:gd name="connsiteY3" fmla="*/ 0 h 6858000"/>
              <a:gd name="connsiteX4" fmla="*/ 0 w 9144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858000">
                <a:moveTo>
                  <a:pt x="0" y="6858000"/>
                </a:moveTo>
                <a:lnTo>
                  <a:pt x="9144000" y="6858000"/>
                </a:lnTo>
                <a:lnTo>
                  <a:pt x="9144000" y="0"/>
                </a:lnTo>
                <a:lnTo>
                  <a:pt x="0" y="0"/>
                </a:lnTo>
                <a:lnTo>
                  <a:pt x="0" y="6858000"/>
                </a:lnTo>
                <a:close/>
              </a:path>
            </a:pathLst>
          </a:custGeom>
          <a:solidFill>
            <a:schemeClr val="bg1"/>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pic>
        <p:nvPicPr>
          <p:cNvPr id="38914" name="Picture 169"/>
          <p:cNvPicPr>
            <a:picLocks noChangeAspect="1"/>
          </p:cNvPicPr>
          <p:nvPr/>
        </p:nvPicPr>
        <p:blipFill>
          <a:blip r:embed="rId3"/>
          <a:srcRect l="59148" t="53799" r="870" b="3519"/>
          <a:stretch>
            <a:fillRect/>
          </a:stretch>
        </p:blipFill>
        <p:spPr bwMode="auto">
          <a:xfrm>
            <a:off x="6888163" y="3429001"/>
            <a:ext cx="3569272" cy="3024188"/>
          </a:xfrm>
          <a:prstGeom prst="rect">
            <a:avLst/>
          </a:prstGeom>
          <a:noFill/>
          <a:ln w="9525">
            <a:noFill/>
            <a:miter lim="800000"/>
            <a:headEnd/>
            <a:tailEnd/>
          </a:ln>
        </p:spPr>
      </p:pic>
      <p:sp>
        <p:nvSpPr>
          <p:cNvPr id="38915" name="TextBox 169"/>
          <p:cNvSpPr txBox="1">
            <a:spLocks noChangeArrowheads="1"/>
          </p:cNvSpPr>
          <p:nvPr/>
        </p:nvSpPr>
        <p:spPr bwMode="auto">
          <a:xfrm>
            <a:off x="1847850" y="460375"/>
            <a:ext cx="8820150" cy="2171364"/>
          </a:xfrm>
          <a:prstGeom prst="rect">
            <a:avLst/>
          </a:prstGeom>
          <a:noFill/>
          <a:ln w="9525">
            <a:noFill/>
            <a:miter lim="800000"/>
            <a:headEnd/>
            <a:tailEnd/>
          </a:ln>
        </p:spPr>
        <p:txBody>
          <a:bodyPr wrap="square" lIns="0" tIns="0" rIns="0" bIns="0">
            <a:spAutoFit/>
          </a:bodyPr>
          <a:lstStyle/>
          <a:p>
            <a:pPr indent="34925"/>
            <a:r>
              <a:rPr lang="en-US" altLang="zh-CN" sz="2400" b="1">
                <a:solidFill>
                  <a:srgbClr val="000000"/>
                </a:solidFill>
                <a:latin typeface="Arial Unicode MS" pitchFamily="34" charset="-128"/>
              </a:rPr>
              <a:t>        Role</a:t>
            </a:r>
            <a:r>
              <a:rPr lang="en-US" altLang="zh-CN" sz="2400" b="1">
                <a:solidFill>
                  <a:srgbClr val="000000"/>
                </a:solidFill>
                <a:latin typeface="Arial Unicode MS" pitchFamily="34" charset="-128"/>
                <a:cs typeface="Verdana" pitchFamily="34" charset="0"/>
              </a:rPr>
              <a:t> </a:t>
            </a:r>
            <a:r>
              <a:rPr lang="en-US" altLang="zh-CN" sz="2400" b="1">
                <a:solidFill>
                  <a:srgbClr val="000000"/>
                </a:solidFill>
                <a:latin typeface="Arial Unicode MS" pitchFamily="34" charset="-128"/>
              </a:rPr>
              <a:t>of HERV-W env (syncytin-1) in human cancer</a:t>
            </a:r>
          </a:p>
          <a:p>
            <a:pPr indent="34925">
              <a:lnSpc>
                <a:spcPts val="1000"/>
              </a:lnSpc>
            </a:pPr>
            <a:endParaRPr lang="en-US" sz="2400" b="1">
              <a:latin typeface="Arial Unicode MS" pitchFamily="34" charset="-128"/>
            </a:endParaRPr>
          </a:p>
          <a:p>
            <a:pPr indent="34925">
              <a:lnSpc>
                <a:spcPts val="1250"/>
              </a:lnSpc>
            </a:pPr>
            <a:endParaRPr lang="en-US"/>
          </a:p>
          <a:p>
            <a:pPr indent="34925"/>
            <a:r>
              <a:rPr lang="en-US" altLang="zh-CN" sz="1600">
                <a:solidFill>
                  <a:srgbClr val="5E5E5E"/>
                </a:solidFill>
                <a:latin typeface="Wingdings" pitchFamily="2" charset="2"/>
              </a:rPr>
              <a:t> </a:t>
            </a:r>
            <a:r>
              <a:rPr lang="en-US" altLang="zh-CN">
                <a:solidFill>
                  <a:srgbClr val="0070C0"/>
                </a:solidFill>
              </a:rPr>
              <a:t>Overexpressed in 76% of urothelial cell carcinoma tissues (controls, 6%)</a:t>
            </a:r>
          </a:p>
          <a:p>
            <a:pPr indent="34925">
              <a:lnSpc>
                <a:spcPts val="813"/>
              </a:lnSpc>
            </a:pPr>
            <a:endParaRPr lang="en-US">
              <a:solidFill>
                <a:srgbClr val="0070C0"/>
              </a:solidFill>
            </a:endParaRPr>
          </a:p>
          <a:p>
            <a:pPr indent="34925" hangingPunct="0">
              <a:lnSpc>
                <a:spcPct val="135000"/>
              </a:lnSpc>
            </a:pPr>
            <a:r>
              <a:rPr lang="en-US" altLang="zh-CN">
                <a:solidFill>
                  <a:srgbClr val="0070C0"/>
                </a:solidFill>
                <a:latin typeface="Wingdings" pitchFamily="2" charset="2"/>
              </a:rPr>
              <a:t> </a:t>
            </a:r>
            <a:r>
              <a:rPr lang="en-US" altLang="zh-CN">
                <a:solidFill>
                  <a:srgbClr val="0070C0"/>
                </a:solidFill>
              </a:rPr>
              <a:t>Overexpression increases proliferation and viability of immortalized human         uroepithelial cells</a:t>
            </a:r>
          </a:p>
          <a:p>
            <a:pPr indent="34925">
              <a:lnSpc>
                <a:spcPts val="825"/>
              </a:lnSpc>
            </a:pPr>
            <a:endParaRPr lang="en-US">
              <a:solidFill>
                <a:srgbClr val="0070C0"/>
              </a:solidFill>
            </a:endParaRPr>
          </a:p>
          <a:p>
            <a:pPr indent="34925"/>
            <a:r>
              <a:rPr lang="en-US" altLang="zh-CN">
                <a:solidFill>
                  <a:srgbClr val="0070C0"/>
                </a:solidFill>
                <a:latin typeface="Wingdings" pitchFamily="2" charset="2"/>
              </a:rPr>
              <a:t> </a:t>
            </a:r>
            <a:r>
              <a:rPr lang="en-US" altLang="zh-CN">
                <a:solidFill>
                  <a:srgbClr val="0070C0"/>
                </a:solidFill>
              </a:rPr>
              <a:t>Involved in mediating cancer-endothelial cell fusions </a:t>
            </a:r>
            <a:r>
              <a:rPr lang="en-US" altLang="zh-CN" i="1">
                <a:solidFill>
                  <a:srgbClr val="0070C0"/>
                </a:solidFill>
              </a:rPr>
              <a:t>in vitro</a:t>
            </a:r>
          </a:p>
        </p:txBody>
      </p:sp>
      <p:sp>
        <p:nvSpPr>
          <p:cNvPr id="38916" name="TextBox 170"/>
          <p:cNvSpPr txBox="1">
            <a:spLocks noChangeArrowheads="1"/>
          </p:cNvSpPr>
          <p:nvPr/>
        </p:nvSpPr>
        <p:spPr bwMode="auto">
          <a:xfrm>
            <a:off x="2567609" y="3343611"/>
            <a:ext cx="4020517" cy="1742528"/>
          </a:xfrm>
          <a:prstGeom prst="rect">
            <a:avLst/>
          </a:prstGeom>
          <a:noFill/>
          <a:ln w="9525">
            <a:noFill/>
            <a:miter lim="800000"/>
            <a:headEnd/>
            <a:tailEnd/>
          </a:ln>
        </p:spPr>
        <p:txBody>
          <a:bodyPr wrap="square" lIns="0" tIns="0" rIns="0" bIns="0">
            <a:spAutoFit/>
          </a:bodyPr>
          <a:lstStyle/>
          <a:p>
            <a:pPr marL="341313" indent="-341313" hangingPunct="0">
              <a:lnSpc>
                <a:spcPct val="135000"/>
              </a:lnSpc>
            </a:pPr>
            <a:r>
              <a:rPr lang="en-US" altLang="zh-CN" sz="1600">
                <a:solidFill>
                  <a:srgbClr val="5E5E5E"/>
                </a:solidFill>
                <a:latin typeface="Wingdings" pitchFamily="2" charset="2"/>
              </a:rPr>
              <a:t></a:t>
            </a:r>
            <a:r>
              <a:rPr lang="en-US" altLang="zh-CN" sz="1600">
                <a:solidFill>
                  <a:srgbClr val="5E5E5E"/>
                </a:solidFill>
                <a:latin typeface="Wingdings" pitchFamily="2" charset="2"/>
                <a:cs typeface="Wingdings" pitchFamily="2" charset="2"/>
              </a:rPr>
              <a:t> </a:t>
            </a:r>
            <a:r>
              <a:rPr lang="en-US" altLang="zh-CN" sz="1600">
                <a:solidFill>
                  <a:srgbClr val="000000"/>
                </a:solidFill>
              </a:rPr>
              <a:t>Syncytin-1 expression = positive prognostic factor in breast cancer</a:t>
            </a:r>
          </a:p>
          <a:p>
            <a:pPr marL="341313" indent="-341313">
              <a:lnSpc>
                <a:spcPts val="500"/>
              </a:lnSpc>
            </a:pPr>
            <a:endParaRPr lang="en-US"/>
          </a:p>
          <a:p>
            <a:pPr marL="341313" indent="-341313" hangingPunct="0">
              <a:lnSpc>
                <a:spcPct val="135000"/>
              </a:lnSpc>
            </a:pPr>
            <a:r>
              <a:rPr lang="en-US" altLang="zh-CN" sz="1600">
                <a:solidFill>
                  <a:srgbClr val="5E5E5E"/>
                </a:solidFill>
                <a:latin typeface="Wingdings" pitchFamily="2" charset="2"/>
              </a:rPr>
              <a:t> </a:t>
            </a:r>
            <a:r>
              <a:rPr lang="en-US" altLang="zh-CN" sz="1600">
                <a:solidFill>
                  <a:srgbClr val="000000"/>
                </a:solidFill>
              </a:rPr>
              <a:t>Syncytin-1 expression in 38% of all breast cancer samples</a:t>
            </a:r>
          </a:p>
          <a:p>
            <a:pPr marL="341313" indent="-341313">
              <a:lnSpc>
                <a:spcPts val="825"/>
              </a:lnSpc>
            </a:pPr>
            <a:endParaRPr lang="en-US"/>
          </a:p>
          <a:p>
            <a:pPr marL="341313" indent="-341313"/>
            <a:r>
              <a:rPr lang="en-US" altLang="zh-CN" sz="1600">
                <a:solidFill>
                  <a:srgbClr val="5E5E5E"/>
                </a:solidFill>
                <a:latin typeface="Wingdings" pitchFamily="2" charset="2"/>
              </a:rPr>
              <a:t> </a:t>
            </a:r>
            <a:r>
              <a:rPr lang="en-US" altLang="zh-CN" sz="1600">
                <a:solidFill>
                  <a:srgbClr val="000000"/>
                </a:solidFill>
              </a:rPr>
              <a:t>Upregulated in endometrial carcinoma</a:t>
            </a:r>
          </a:p>
        </p:txBody>
      </p:sp>
      <p:sp>
        <p:nvSpPr>
          <p:cNvPr id="38917" name="TextBox 171"/>
          <p:cNvSpPr txBox="1">
            <a:spLocks noChangeArrowheads="1"/>
          </p:cNvSpPr>
          <p:nvPr/>
        </p:nvSpPr>
        <p:spPr bwMode="auto">
          <a:xfrm>
            <a:off x="7426325" y="3756026"/>
            <a:ext cx="2571750" cy="244475"/>
          </a:xfrm>
          <a:prstGeom prst="rect">
            <a:avLst/>
          </a:prstGeom>
          <a:noFill/>
          <a:ln w="9525">
            <a:noFill/>
            <a:miter lim="800000"/>
            <a:headEnd/>
            <a:tailEnd/>
          </a:ln>
        </p:spPr>
        <p:txBody>
          <a:bodyPr lIns="0" tIns="0" rIns="0" bIns="0">
            <a:spAutoFit/>
          </a:bodyPr>
          <a:lstStyle/>
          <a:p>
            <a:r>
              <a:rPr lang="en-US" altLang="zh-CN" sz="1600">
                <a:solidFill>
                  <a:srgbClr val="FEFEFE"/>
                </a:solidFill>
                <a:latin typeface="Verdana" pitchFamily="34" charset="0"/>
              </a:rPr>
              <a:t>Urogenital</a:t>
            </a:r>
            <a:r>
              <a:rPr lang="en-US" altLang="zh-CN" sz="1600">
                <a:solidFill>
                  <a:srgbClr val="FEFEFE"/>
                </a:solidFill>
                <a:latin typeface="Verdana" pitchFamily="34" charset="0"/>
                <a:cs typeface="Verdana" pitchFamily="34" charset="0"/>
              </a:rPr>
              <a:t> </a:t>
            </a:r>
            <a:r>
              <a:rPr lang="en-US" altLang="zh-CN" sz="1600">
                <a:solidFill>
                  <a:srgbClr val="FEFEFE"/>
                </a:solidFill>
                <a:latin typeface="Verdana" pitchFamily="34" charset="0"/>
              </a:rPr>
              <a:t>cancer tissue</a:t>
            </a:r>
          </a:p>
        </p:txBody>
      </p:sp>
      <p:sp>
        <p:nvSpPr>
          <p:cNvPr id="38918" name="TextBox 172"/>
          <p:cNvSpPr txBox="1">
            <a:spLocks noChangeArrowheads="1"/>
          </p:cNvSpPr>
          <p:nvPr/>
        </p:nvSpPr>
        <p:spPr bwMode="auto">
          <a:xfrm>
            <a:off x="2746376" y="6224588"/>
            <a:ext cx="3833813" cy="338554"/>
          </a:xfrm>
          <a:prstGeom prst="rect">
            <a:avLst/>
          </a:prstGeom>
          <a:noFill/>
          <a:ln w="9525">
            <a:noFill/>
            <a:miter lim="800000"/>
            <a:headEnd/>
            <a:tailEnd/>
          </a:ln>
        </p:spPr>
        <p:txBody>
          <a:bodyPr lIns="0" tIns="0" rIns="0" bIns="0">
            <a:spAutoFit/>
          </a:bodyPr>
          <a:lstStyle/>
          <a:p>
            <a:pPr hangingPunct="0"/>
            <a:r>
              <a:rPr lang="en-US" altLang="zh-CN" sz="1100">
                <a:solidFill>
                  <a:srgbClr val="000000"/>
                </a:solidFill>
                <a:latin typeface="Verdana" pitchFamily="34" charset="0"/>
              </a:rPr>
              <a:t>Yu</a:t>
            </a:r>
            <a:r>
              <a:rPr lang="en-US" altLang="zh-CN" sz="1100">
                <a:solidFill>
                  <a:srgbClr val="000000"/>
                </a:solidFill>
                <a:latin typeface="Verdana" pitchFamily="34" charset="0"/>
                <a:cs typeface="Verdana" pitchFamily="34" charset="0"/>
              </a:rPr>
              <a:t> </a:t>
            </a:r>
            <a:r>
              <a:rPr lang="en-US" altLang="zh-CN" sz="1100">
                <a:solidFill>
                  <a:srgbClr val="000000"/>
                </a:solidFill>
                <a:latin typeface="Verdana" pitchFamily="34" charset="0"/>
              </a:rPr>
              <a:t>et al. Oncogene 2014; Blesa et al. Cancer Therapy 2008; Larsson et al. Placenta 2002</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ttangolo 2"/>
          <p:cNvSpPr>
            <a:spLocks noChangeArrowheads="1"/>
          </p:cNvSpPr>
          <p:nvPr/>
        </p:nvSpPr>
        <p:spPr bwMode="auto">
          <a:xfrm>
            <a:off x="1703388" y="3500438"/>
            <a:ext cx="4176712" cy="641350"/>
          </a:xfrm>
          <a:prstGeom prst="rect">
            <a:avLst/>
          </a:prstGeom>
          <a:noFill/>
          <a:ln w="9525">
            <a:noFill/>
            <a:miter lim="800000"/>
            <a:headEnd/>
            <a:tailEnd/>
          </a:ln>
        </p:spPr>
        <p:txBody>
          <a:bodyPr>
            <a:spAutoFit/>
          </a:bodyPr>
          <a:lstStyle/>
          <a:p>
            <a:r>
              <a:rPr lang="it-IT" b="1"/>
              <a:t>        </a:t>
            </a:r>
          </a:p>
          <a:p>
            <a:r>
              <a:rPr lang="it-IT" b="1"/>
              <a:t>10</a:t>
            </a:r>
            <a:r>
              <a:rPr lang="it-IT" b="1" baseline="30000"/>
              <a:t>22</a:t>
            </a:r>
            <a:r>
              <a:rPr lang="it-IT" b="1"/>
              <a:t>-10</a:t>
            </a:r>
            <a:r>
              <a:rPr lang="it-IT" b="1" baseline="30000"/>
              <a:t>24</a:t>
            </a:r>
            <a:r>
              <a:rPr lang="it-IT" b="1"/>
              <a:t> stars in entire universe </a:t>
            </a:r>
          </a:p>
        </p:txBody>
      </p:sp>
      <p:pic>
        <p:nvPicPr>
          <p:cNvPr id="41986" name="Immagine 5"/>
          <p:cNvPicPr>
            <a:picLocks noChangeAspect="1"/>
          </p:cNvPicPr>
          <p:nvPr/>
        </p:nvPicPr>
        <p:blipFill>
          <a:blip r:embed="rId3"/>
          <a:srcRect/>
          <a:stretch>
            <a:fillRect/>
          </a:stretch>
        </p:blipFill>
        <p:spPr bwMode="auto">
          <a:xfrm>
            <a:off x="1774826" y="4221164"/>
            <a:ext cx="3552825" cy="2403475"/>
          </a:xfrm>
          <a:prstGeom prst="rect">
            <a:avLst/>
          </a:prstGeom>
          <a:noFill/>
          <a:ln w="9525">
            <a:noFill/>
            <a:miter lim="800000"/>
            <a:headEnd/>
            <a:tailEnd/>
          </a:ln>
        </p:spPr>
      </p:pic>
      <p:pic>
        <p:nvPicPr>
          <p:cNvPr id="41987" name="Immagine 6"/>
          <p:cNvPicPr>
            <a:picLocks noChangeAspect="1"/>
          </p:cNvPicPr>
          <p:nvPr/>
        </p:nvPicPr>
        <p:blipFill>
          <a:blip r:embed="rId4"/>
          <a:srcRect/>
          <a:stretch>
            <a:fillRect/>
          </a:stretch>
        </p:blipFill>
        <p:spPr bwMode="auto">
          <a:xfrm>
            <a:off x="6527801" y="3716338"/>
            <a:ext cx="3883025" cy="2773362"/>
          </a:xfrm>
          <a:prstGeom prst="rect">
            <a:avLst/>
          </a:prstGeom>
          <a:noFill/>
          <a:ln w="9525">
            <a:noFill/>
            <a:miter lim="800000"/>
            <a:headEnd/>
            <a:tailEnd/>
          </a:ln>
        </p:spPr>
      </p:pic>
      <p:pic>
        <p:nvPicPr>
          <p:cNvPr id="41989" name="Immagine 9"/>
          <p:cNvPicPr>
            <a:picLocks noChangeAspect="1"/>
          </p:cNvPicPr>
          <p:nvPr/>
        </p:nvPicPr>
        <p:blipFill>
          <a:blip r:embed="rId5"/>
          <a:srcRect/>
          <a:stretch>
            <a:fillRect/>
          </a:stretch>
        </p:blipFill>
        <p:spPr bwMode="auto">
          <a:xfrm>
            <a:off x="1919288" y="333375"/>
            <a:ext cx="3816350" cy="3043238"/>
          </a:xfrm>
          <a:prstGeom prst="rect">
            <a:avLst/>
          </a:prstGeom>
          <a:noFill/>
          <a:ln w="9525">
            <a:noFill/>
            <a:miter lim="800000"/>
            <a:headEnd/>
            <a:tailEnd/>
          </a:ln>
        </p:spPr>
      </p:pic>
      <p:sp>
        <p:nvSpPr>
          <p:cNvPr id="41990" name="Rectangle 7"/>
          <p:cNvSpPr>
            <a:spLocks noChangeArrowheads="1"/>
          </p:cNvSpPr>
          <p:nvPr/>
        </p:nvSpPr>
        <p:spPr bwMode="auto">
          <a:xfrm rot="10798458" flipV="1">
            <a:off x="7104063" y="3351213"/>
            <a:ext cx="2520950" cy="366712"/>
          </a:xfrm>
          <a:prstGeom prst="rect">
            <a:avLst/>
          </a:prstGeom>
          <a:noFill/>
          <a:ln w="9525">
            <a:noFill/>
            <a:miter lim="800000"/>
            <a:headEnd/>
            <a:tailEnd/>
          </a:ln>
        </p:spPr>
        <p:txBody>
          <a:bodyPr>
            <a:spAutoFit/>
          </a:bodyPr>
          <a:lstStyle/>
          <a:p>
            <a:r>
              <a:rPr lang="it-IT" b="1"/>
              <a:t>10 phage for bacteria</a:t>
            </a:r>
          </a:p>
        </p:txBody>
      </p:sp>
      <p:sp>
        <p:nvSpPr>
          <p:cNvPr id="41991" name="Rectangle 8"/>
          <p:cNvSpPr>
            <a:spLocks noChangeArrowheads="1"/>
          </p:cNvSpPr>
          <p:nvPr/>
        </p:nvSpPr>
        <p:spPr bwMode="auto">
          <a:xfrm>
            <a:off x="5735638" y="2492500"/>
            <a:ext cx="2881312" cy="369332"/>
          </a:xfrm>
          <a:prstGeom prst="rect">
            <a:avLst/>
          </a:prstGeom>
          <a:noFill/>
          <a:ln w="9525">
            <a:noFill/>
            <a:miter lim="800000"/>
            <a:headEnd/>
            <a:tailEnd/>
          </a:ln>
        </p:spPr>
        <p:txBody>
          <a:bodyPr wrap="square">
            <a:spAutoFit/>
          </a:bodyPr>
          <a:lstStyle/>
          <a:p>
            <a:r>
              <a:rPr lang="it-IT" b="1"/>
              <a:t>10</a:t>
            </a:r>
            <a:r>
              <a:rPr lang="it-IT" b="1" baseline="30000"/>
              <a:t>31</a:t>
            </a:r>
            <a:r>
              <a:rPr lang="it-IT" b="1"/>
              <a:t> phage on earth</a:t>
            </a:r>
          </a:p>
        </p:txBody>
      </p:sp>
      <p:pic>
        <p:nvPicPr>
          <p:cNvPr id="9" name="Immagine 8">
            <a:extLst>
              <a:ext uri="{FF2B5EF4-FFF2-40B4-BE49-F238E27FC236}">
                <a16:creationId xmlns:a16="http://schemas.microsoft.com/office/drawing/2014/main" id="{CB044A92-C3C4-0142-A513-3A33852EEA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2894" y="258586"/>
            <a:ext cx="2939819" cy="220486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871DAE-8586-46FE-A46F-FF00E832D708}"/>
              </a:ext>
            </a:extLst>
          </p:cNvPr>
          <p:cNvSpPr>
            <a:spLocks noGrp="1"/>
          </p:cNvSpPr>
          <p:nvPr>
            <p:ph type="ctrTitle"/>
          </p:nvPr>
        </p:nvSpPr>
        <p:spPr>
          <a:xfrm>
            <a:off x="2855640" y="2"/>
            <a:ext cx="6552728" cy="1916831"/>
          </a:xfrm>
        </p:spPr>
        <p:txBody>
          <a:bodyPr/>
          <a:lstStyle/>
          <a:p>
            <a:r>
              <a:rPr lang="it-IT" b="1" dirty="0">
                <a:solidFill>
                  <a:srgbClr val="0000FF"/>
                </a:solidFill>
              </a:rPr>
              <a:t>THE VIROME</a:t>
            </a:r>
          </a:p>
        </p:txBody>
      </p:sp>
      <p:sp>
        <p:nvSpPr>
          <p:cNvPr id="3" name="Sottotitolo 2">
            <a:extLst>
              <a:ext uri="{FF2B5EF4-FFF2-40B4-BE49-F238E27FC236}">
                <a16:creationId xmlns:a16="http://schemas.microsoft.com/office/drawing/2014/main" id="{602880E6-0015-4386-8514-3CC980122C1D}"/>
              </a:ext>
            </a:extLst>
          </p:cNvPr>
          <p:cNvSpPr>
            <a:spLocks noGrp="1"/>
          </p:cNvSpPr>
          <p:nvPr>
            <p:ph type="subTitle" idx="1"/>
          </p:nvPr>
        </p:nvSpPr>
        <p:spPr>
          <a:xfrm>
            <a:off x="1847528" y="1628800"/>
            <a:ext cx="8352928" cy="4010000"/>
          </a:xfrm>
        </p:spPr>
        <p:txBody>
          <a:bodyPr/>
          <a:lstStyle/>
          <a:p>
            <a:r>
              <a:rPr lang="it-IT" b="1" dirty="0">
                <a:solidFill>
                  <a:schemeClr val="tx1"/>
                </a:solidFill>
              </a:rPr>
              <a:t>The </a:t>
            </a:r>
            <a:r>
              <a:rPr lang="it-IT" b="1" dirty="0" err="1">
                <a:solidFill>
                  <a:schemeClr val="tx1"/>
                </a:solidFill>
              </a:rPr>
              <a:t>virome</a:t>
            </a:r>
            <a:r>
              <a:rPr lang="it-IT" b="1" dirty="0">
                <a:solidFill>
                  <a:schemeClr val="tx1"/>
                </a:solidFill>
              </a:rPr>
              <a:t> can be </a:t>
            </a:r>
            <a:r>
              <a:rPr lang="it-IT" b="1" dirty="0" err="1">
                <a:solidFill>
                  <a:schemeClr val="tx1"/>
                </a:solidFill>
              </a:rPr>
              <a:t>described</a:t>
            </a:r>
            <a:r>
              <a:rPr lang="it-IT" b="1" dirty="0">
                <a:solidFill>
                  <a:schemeClr val="tx1"/>
                </a:solidFill>
              </a:rPr>
              <a:t> </a:t>
            </a:r>
            <a:r>
              <a:rPr lang="it-IT" b="1" dirty="0" err="1">
                <a:solidFill>
                  <a:schemeClr val="tx1"/>
                </a:solidFill>
              </a:rPr>
              <a:t>as</a:t>
            </a:r>
            <a:r>
              <a:rPr lang="it-IT" b="1" dirty="0">
                <a:solidFill>
                  <a:schemeClr val="tx1"/>
                </a:solidFill>
              </a:rPr>
              <a:t> the set of </a:t>
            </a:r>
            <a:r>
              <a:rPr lang="it-IT" b="1" dirty="0" err="1">
                <a:solidFill>
                  <a:schemeClr val="tx1"/>
                </a:solidFill>
              </a:rPr>
              <a:t>all</a:t>
            </a:r>
            <a:r>
              <a:rPr lang="it-IT" b="1" dirty="0">
                <a:solidFill>
                  <a:schemeClr val="tx1"/>
                </a:solidFill>
              </a:rPr>
              <a:t> </a:t>
            </a:r>
            <a:r>
              <a:rPr lang="it-IT" b="1" dirty="0" err="1">
                <a:solidFill>
                  <a:schemeClr val="tx1"/>
                </a:solidFill>
              </a:rPr>
              <a:t>viruses</a:t>
            </a:r>
            <a:r>
              <a:rPr lang="it-IT" b="1" dirty="0">
                <a:solidFill>
                  <a:schemeClr val="tx1"/>
                </a:solidFill>
              </a:rPr>
              <a:t>  </a:t>
            </a:r>
            <a:r>
              <a:rPr lang="it-IT" b="1" dirty="0" err="1">
                <a:solidFill>
                  <a:schemeClr val="tx1"/>
                </a:solidFill>
              </a:rPr>
              <a:t>that</a:t>
            </a:r>
            <a:r>
              <a:rPr lang="it-IT" b="1" dirty="0">
                <a:solidFill>
                  <a:schemeClr val="tx1"/>
                </a:solidFill>
              </a:rPr>
              <a:t> are </a:t>
            </a:r>
            <a:r>
              <a:rPr lang="it-IT" b="1" dirty="0" err="1">
                <a:solidFill>
                  <a:schemeClr val="tx1"/>
                </a:solidFill>
              </a:rPr>
              <a:t>found</a:t>
            </a:r>
            <a:r>
              <a:rPr lang="it-IT" b="1" dirty="0">
                <a:solidFill>
                  <a:schemeClr val="tx1"/>
                </a:solidFill>
              </a:rPr>
              <a:t> in a </a:t>
            </a:r>
            <a:r>
              <a:rPr lang="it-IT" b="1" dirty="0" err="1">
                <a:solidFill>
                  <a:schemeClr val="tx1"/>
                </a:solidFill>
              </a:rPr>
              <a:t>particular</a:t>
            </a:r>
            <a:r>
              <a:rPr lang="it-IT" b="1" dirty="0">
                <a:solidFill>
                  <a:schemeClr val="tx1"/>
                </a:solidFill>
              </a:rPr>
              <a:t> </a:t>
            </a:r>
            <a:r>
              <a:rPr lang="it-IT" b="1" dirty="0" err="1">
                <a:solidFill>
                  <a:schemeClr val="tx1"/>
                </a:solidFill>
              </a:rPr>
              <a:t>enviroment</a:t>
            </a:r>
            <a:r>
              <a:rPr lang="it-IT" b="1" dirty="0">
                <a:solidFill>
                  <a:schemeClr val="tx1"/>
                </a:solidFill>
              </a:rPr>
              <a:t>.</a:t>
            </a:r>
          </a:p>
          <a:p>
            <a:r>
              <a:rPr lang="it-IT" b="1" dirty="0" err="1">
                <a:solidFill>
                  <a:schemeClr val="tx1"/>
                </a:solidFill>
              </a:rPr>
              <a:t>It</a:t>
            </a:r>
            <a:r>
              <a:rPr lang="it-IT" b="1" dirty="0">
                <a:solidFill>
                  <a:schemeClr val="tx1"/>
                </a:solidFill>
              </a:rPr>
              <a:t> </a:t>
            </a:r>
            <a:r>
              <a:rPr lang="it-IT" b="1" dirty="0" err="1">
                <a:solidFill>
                  <a:schemeClr val="tx1"/>
                </a:solidFill>
              </a:rPr>
              <a:t>forms</a:t>
            </a:r>
            <a:r>
              <a:rPr lang="it-IT" b="1" dirty="0">
                <a:solidFill>
                  <a:schemeClr val="tx1"/>
                </a:solidFill>
              </a:rPr>
              <a:t> part of the </a:t>
            </a:r>
            <a:r>
              <a:rPr lang="it-IT" b="1" dirty="0" err="1">
                <a:solidFill>
                  <a:schemeClr val="tx1"/>
                </a:solidFill>
              </a:rPr>
              <a:t>microbiome</a:t>
            </a:r>
            <a:endParaRPr lang="it-IT" b="1" dirty="0">
              <a:solidFill>
                <a:schemeClr val="tx1"/>
              </a:solidFill>
            </a:endParaRPr>
          </a:p>
          <a:p>
            <a:endParaRPr lang="it-IT" b="1" dirty="0">
              <a:solidFill>
                <a:schemeClr val="tx1"/>
              </a:solidFill>
            </a:endParaRPr>
          </a:p>
          <a:p>
            <a:r>
              <a:rPr lang="it-IT" b="1" dirty="0">
                <a:solidFill>
                  <a:schemeClr val="tx1"/>
                </a:solidFill>
              </a:rPr>
              <a:t>In </a:t>
            </a:r>
            <a:r>
              <a:rPr lang="it-IT" b="1" dirty="0" err="1">
                <a:solidFill>
                  <a:schemeClr val="tx1"/>
                </a:solidFill>
              </a:rPr>
              <a:t>humans</a:t>
            </a:r>
            <a:r>
              <a:rPr lang="it-IT" b="1" dirty="0">
                <a:solidFill>
                  <a:schemeClr val="tx1"/>
                </a:solidFill>
              </a:rPr>
              <a:t> </a:t>
            </a:r>
            <a:r>
              <a:rPr lang="it-IT" b="1" dirty="0" err="1">
                <a:solidFill>
                  <a:schemeClr val="tx1"/>
                </a:solidFill>
              </a:rPr>
              <a:t>different</a:t>
            </a:r>
            <a:r>
              <a:rPr lang="it-IT" b="1" dirty="0">
                <a:solidFill>
                  <a:schemeClr val="tx1"/>
                </a:solidFill>
              </a:rPr>
              <a:t> </a:t>
            </a:r>
            <a:r>
              <a:rPr lang="it-IT" b="1" dirty="0" err="1">
                <a:solidFill>
                  <a:schemeClr val="tx1"/>
                </a:solidFill>
              </a:rPr>
              <a:t>virome</a:t>
            </a:r>
            <a:r>
              <a:rPr lang="it-IT" b="1" dirty="0">
                <a:solidFill>
                  <a:schemeClr val="tx1"/>
                </a:solidFill>
              </a:rPr>
              <a:t> </a:t>
            </a:r>
            <a:r>
              <a:rPr lang="it-IT" b="1" dirty="0" err="1">
                <a:solidFill>
                  <a:schemeClr val="tx1"/>
                </a:solidFill>
              </a:rPr>
              <a:t>exists</a:t>
            </a:r>
            <a:r>
              <a:rPr lang="it-IT" b="1" dirty="0">
                <a:solidFill>
                  <a:schemeClr val="tx1"/>
                </a:solidFill>
              </a:rPr>
              <a:t> </a:t>
            </a:r>
            <a:r>
              <a:rPr lang="it-IT" b="1" dirty="0" err="1">
                <a:solidFill>
                  <a:schemeClr val="tx1"/>
                </a:solidFill>
              </a:rPr>
              <a:t>since</a:t>
            </a:r>
            <a:r>
              <a:rPr lang="it-IT" b="1" dirty="0">
                <a:solidFill>
                  <a:schemeClr val="tx1"/>
                </a:solidFill>
              </a:rPr>
              <a:t> </a:t>
            </a:r>
            <a:r>
              <a:rPr lang="it-IT" b="1" dirty="0" err="1">
                <a:solidFill>
                  <a:schemeClr val="tx1"/>
                </a:solidFill>
              </a:rPr>
              <a:t>different</a:t>
            </a:r>
            <a:r>
              <a:rPr lang="it-IT" b="1" dirty="0">
                <a:solidFill>
                  <a:schemeClr val="tx1"/>
                </a:solidFill>
              </a:rPr>
              <a:t> </a:t>
            </a:r>
            <a:r>
              <a:rPr lang="it-IT" b="1" dirty="0" err="1">
                <a:solidFill>
                  <a:schemeClr val="tx1"/>
                </a:solidFill>
              </a:rPr>
              <a:t>bacteria</a:t>
            </a:r>
            <a:r>
              <a:rPr lang="it-IT" b="1" dirty="0">
                <a:solidFill>
                  <a:schemeClr val="tx1"/>
                </a:solidFill>
              </a:rPr>
              <a:t> </a:t>
            </a:r>
            <a:r>
              <a:rPr lang="it-IT" b="1" dirty="0" err="1">
                <a:solidFill>
                  <a:schemeClr val="tx1"/>
                </a:solidFill>
              </a:rPr>
              <a:t>communities</a:t>
            </a:r>
            <a:r>
              <a:rPr lang="it-IT" b="1" dirty="0">
                <a:solidFill>
                  <a:schemeClr val="tx1"/>
                </a:solidFill>
              </a:rPr>
              <a:t> or </a:t>
            </a:r>
            <a:r>
              <a:rPr lang="it-IT" b="1" dirty="0" err="1">
                <a:solidFill>
                  <a:schemeClr val="tx1"/>
                </a:solidFill>
              </a:rPr>
              <a:t>microbiome</a:t>
            </a:r>
            <a:r>
              <a:rPr lang="it-IT" b="1" dirty="0">
                <a:solidFill>
                  <a:schemeClr val="tx1"/>
                </a:solidFill>
              </a:rPr>
              <a:t> </a:t>
            </a:r>
            <a:r>
              <a:rPr lang="it-IT" b="1" dirty="0" err="1">
                <a:solidFill>
                  <a:schemeClr val="tx1"/>
                </a:solidFill>
              </a:rPr>
              <a:t>harbor</a:t>
            </a:r>
            <a:r>
              <a:rPr lang="it-IT" b="1" dirty="0">
                <a:solidFill>
                  <a:schemeClr val="tx1"/>
                </a:solidFill>
              </a:rPr>
              <a:t> human body </a:t>
            </a:r>
          </a:p>
        </p:txBody>
      </p:sp>
    </p:spTree>
    <p:extLst>
      <p:ext uri="{BB962C8B-B14F-4D97-AF65-F5344CB8AC3E}">
        <p14:creationId xmlns:p14="http://schemas.microsoft.com/office/powerpoint/2010/main" val="19596757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C9E34BDF-A991-4118-A98D-9ED3768DC690}"/>
              </a:ext>
            </a:extLst>
          </p:cNvPr>
          <p:cNvSpPr/>
          <p:nvPr/>
        </p:nvSpPr>
        <p:spPr>
          <a:xfrm>
            <a:off x="1703512" y="735956"/>
            <a:ext cx="8964488" cy="4924425"/>
          </a:xfrm>
          <a:prstGeom prst="rect">
            <a:avLst/>
          </a:prstGeom>
        </p:spPr>
        <p:txBody>
          <a:bodyPr wrap="square">
            <a:spAutoFit/>
          </a:bodyPr>
          <a:lstStyle/>
          <a:p>
            <a:r>
              <a:rPr lang="it-IT" sz="2400" b="1" dirty="0" err="1"/>
              <a:t>Phage</a:t>
            </a:r>
            <a:r>
              <a:rPr lang="it-IT" sz="2400" b="1" dirty="0"/>
              <a:t>- </a:t>
            </a:r>
            <a:r>
              <a:rPr lang="it-IT" sz="2400" b="1" dirty="0" err="1"/>
              <a:t>bacteria</a:t>
            </a:r>
            <a:r>
              <a:rPr lang="it-IT" sz="2400" b="1" dirty="0"/>
              <a:t> </a:t>
            </a:r>
            <a:r>
              <a:rPr lang="it-IT" sz="2400" b="1" dirty="0" err="1"/>
              <a:t>predation</a:t>
            </a:r>
            <a:r>
              <a:rPr lang="it-IT" sz="2400" b="1" dirty="0"/>
              <a:t> dynamics or </a:t>
            </a:r>
            <a:r>
              <a:rPr lang="it-IT" sz="2400" b="1" i="1" dirty="0" err="1"/>
              <a:t>Kill</a:t>
            </a:r>
            <a:r>
              <a:rPr lang="it-IT" sz="2400" b="1" i="1" dirty="0"/>
              <a:t>-the winner</a:t>
            </a:r>
          </a:p>
          <a:p>
            <a:r>
              <a:rPr lang="it-IT" sz="2000" dirty="0" err="1">
                <a:highlight>
                  <a:srgbClr val="FFFF00"/>
                </a:highlight>
              </a:rPr>
              <a:t>Phage</a:t>
            </a:r>
            <a:r>
              <a:rPr lang="it-IT" sz="2000" dirty="0">
                <a:highlight>
                  <a:srgbClr val="FFFF00"/>
                </a:highlight>
              </a:rPr>
              <a:t> </a:t>
            </a:r>
            <a:r>
              <a:rPr lang="it-IT" sz="2000" dirty="0" err="1">
                <a:highlight>
                  <a:srgbClr val="FFFF00"/>
                </a:highlight>
              </a:rPr>
              <a:t>kill</a:t>
            </a:r>
            <a:r>
              <a:rPr lang="it-IT" sz="2000" dirty="0">
                <a:highlight>
                  <a:srgbClr val="FFFF00"/>
                </a:highlight>
              </a:rPr>
              <a:t> </a:t>
            </a:r>
            <a:r>
              <a:rPr lang="it-IT" sz="2000" dirty="0" err="1">
                <a:highlight>
                  <a:srgbClr val="FFFF00"/>
                </a:highlight>
              </a:rPr>
              <a:t>only</a:t>
            </a:r>
            <a:r>
              <a:rPr lang="it-IT" sz="2000" dirty="0">
                <a:highlight>
                  <a:srgbClr val="FFFF00"/>
                </a:highlight>
              </a:rPr>
              <a:t> the </a:t>
            </a:r>
            <a:r>
              <a:rPr lang="it-IT" sz="2000" dirty="0" err="1">
                <a:highlight>
                  <a:srgbClr val="FFFF00"/>
                </a:highlight>
              </a:rPr>
              <a:t>dominant</a:t>
            </a:r>
            <a:r>
              <a:rPr lang="it-IT" sz="2000" dirty="0">
                <a:highlight>
                  <a:srgbClr val="FFFF00"/>
                </a:highlight>
              </a:rPr>
              <a:t> </a:t>
            </a:r>
            <a:r>
              <a:rPr lang="it-IT" sz="2000" dirty="0" err="1">
                <a:highlight>
                  <a:srgbClr val="FFFF00"/>
                </a:highlight>
              </a:rPr>
              <a:t>bacterial</a:t>
            </a:r>
            <a:r>
              <a:rPr lang="it-IT" sz="2000" dirty="0">
                <a:highlight>
                  <a:srgbClr val="FFFF00"/>
                </a:highlight>
              </a:rPr>
              <a:t> </a:t>
            </a:r>
            <a:r>
              <a:rPr lang="it-IT" sz="2000" dirty="0" err="1">
                <a:highlight>
                  <a:srgbClr val="FFFF00"/>
                </a:highlight>
              </a:rPr>
              <a:t>strains</a:t>
            </a:r>
            <a:r>
              <a:rPr lang="it-IT" sz="2000" dirty="0">
                <a:highlight>
                  <a:srgbClr val="FFFF00"/>
                </a:highlight>
              </a:rPr>
              <a:t> to </a:t>
            </a:r>
            <a:r>
              <a:rPr lang="it-IT" sz="2000" dirty="0" err="1">
                <a:highlight>
                  <a:srgbClr val="FFFF00"/>
                </a:highlight>
              </a:rPr>
              <a:t>reestablish</a:t>
            </a:r>
            <a:r>
              <a:rPr lang="it-IT" sz="2000" dirty="0">
                <a:highlight>
                  <a:srgbClr val="FFFF00"/>
                </a:highlight>
              </a:rPr>
              <a:t> a </a:t>
            </a:r>
            <a:r>
              <a:rPr lang="it-IT" sz="2000" dirty="0" err="1">
                <a:highlight>
                  <a:srgbClr val="FFFF00"/>
                </a:highlight>
              </a:rPr>
              <a:t>microbiological</a:t>
            </a:r>
            <a:r>
              <a:rPr lang="it-IT" sz="2000" dirty="0">
                <a:highlight>
                  <a:srgbClr val="FFFF00"/>
                </a:highlight>
              </a:rPr>
              <a:t> </a:t>
            </a:r>
            <a:r>
              <a:rPr lang="it-IT" sz="2000" dirty="0" err="1">
                <a:highlight>
                  <a:srgbClr val="FFFF00"/>
                </a:highlight>
              </a:rPr>
              <a:t>equilibrium</a:t>
            </a:r>
            <a:r>
              <a:rPr lang="it-IT" sz="2000" dirty="0">
                <a:highlight>
                  <a:srgbClr val="FFFF00"/>
                </a:highlight>
              </a:rPr>
              <a:t>.</a:t>
            </a:r>
          </a:p>
          <a:p>
            <a:r>
              <a:rPr lang="it-IT" sz="2000" dirty="0"/>
              <a:t>In </a:t>
            </a:r>
            <a:r>
              <a:rPr lang="it-IT" sz="2000" dirty="0" err="1"/>
              <a:t>humans</a:t>
            </a:r>
            <a:r>
              <a:rPr lang="it-IT" sz="2000" dirty="0"/>
              <a:t> </a:t>
            </a:r>
            <a:r>
              <a:rPr lang="it-IT" sz="2000" dirty="0" err="1"/>
              <a:t>different</a:t>
            </a:r>
            <a:r>
              <a:rPr lang="it-IT" sz="2000" dirty="0"/>
              <a:t> </a:t>
            </a:r>
            <a:r>
              <a:rPr lang="it-IT" sz="2000" dirty="0" err="1"/>
              <a:t>niche</a:t>
            </a:r>
            <a:r>
              <a:rPr lang="it-IT" sz="2000" dirty="0"/>
              <a:t> </a:t>
            </a:r>
            <a:r>
              <a:rPr lang="it-IT" sz="2000" dirty="0" err="1"/>
              <a:t>contain</a:t>
            </a:r>
            <a:r>
              <a:rPr lang="it-IT" sz="2000" dirty="0"/>
              <a:t> </a:t>
            </a:r>
            <a:r>
              <a:rPr lang="it-IT" sz="2000" dirty="0" err="1"/>
              <a:t>stable</a:t>
            </a:r>
            <a:r>
              <a:rPr lang="it-IT" sz="2000" dirty="0"/>
              <a:t> communities of </a:t>
            </a:r>
            <a:r>
              <a:rPr lang="it-IT" sz="2000" dirty="0" err="1"/>
              <a:t>phage</a:t>
            </a:r>
            <a:r>
              <a:rPr lang="it-IT" sz="2000" dirty="0"/>
              <a:t> and </a:t>
            </a:r>
            <a:r>
              <a:rPr lang="it-IT" sz="2000" dirty="0" err="1"/>
              <a:t>bacteria</a:t>
            </a:r>
            <a:r>
              <a:rPr lang="it-IT" sz="2000" dirty="0"/>
              <a:t> </a:t>
            </a:r>
            <a:r>
              <a:rPr lang="it-IT" sz="2000" dirty="0" err="1"/>
              <a:t>as</a:t>
            </a:r>
            <a:r>
              <a:rPr lang="it-IT" sz="2000" dirty="0"/>
              <a:t> </a:t>
            </a:r>
            <a:r>
              <a:rPr lang="it-IT" sz="2000" dirty="0" err="1"/>
              <a:t>consequence</a:t>
            </a:r>
            <a:r>
              <a:rPr lang="it-IT" sz="2000" dirty="0"/>
              <a:t> of a </a:t>
            </a:r>
            <a:r>
              <a:rPr lang="it-IT" sz="2000" dirty="0" err="1"/>
              <a:t>predominant</a:t>
            </a:r>
            <a:r>
              <a:rPr lang="it-IT" sz="2000" dirty="0"/>
              <a:t> </a:t>
            </a:r>
            <a:r>
              <a:rPr lang="it-IT" sz="2000" dirty="0" err="1"/>
              <a:t>phage</a:t>
            </a:r>
            <a:r>
              <a:rPr lang="it-IT" sz="2000" dirty="0"/>
              <a:t> </a:t>
            </a:r>
            <a:r>
              <a:rPr lang="it-IT" sz="2000" dirty="0" err="1"/>
              <a:t>lysogenic</a:t>
            </a:r>
            <a:r>
              <a:rPr lang="it-IT" sz="2000" dirty="0"/>
              <a:t> </a:t>
            </a:r>
            <a:r>
              <a:rPr lang="it-IT" sz="2000" dirty="0" err="1"/>
              <a:t>cycle</a:t>
            </a:r>
            <a:r>
              <a:rPr lang="it-IT" sz="2000" dirty="0"/>
              <a:t>. Es: </a:t>
            </a:r>
            <a:r>
              <a:rPr lang="it-IT" sz="2000" dirty="0" err="1">
                <a:solidFill>
                  <a:srgbClr val="FF0000"/>
                </a:solidFill>
              </a:rPr>
              <a:t>role</a:t>
            </a:r>
            <a:r>
              <a:rPr lang="it-IT" sz="2000" dirty="0">
                <a:solidFill>
                  <a:srgbClr val="FF0000"/>
                </a:solidFill>
              </a:rPr>
              <a:t> of </a:t>
            </a:r>
            <a:r>
              <a:rPr lang="it-IT" sz="2000" dirty="0" err="1">
                <a:solidFill>
                  <a:srgbClr val="FF0000"/>
                </a:solidFill>
              </a:rPr>
              <a:t>lytic</a:t>
            </a:r>
            <a:r>
              <a:rPr lang="it-IT" sz="2000" dirty="0">
                <a:solidFill>
                  <a:srgbClr val="FF0000"/>
                </a:solidFill>
              </a:rPr>
              <a:t> </a:t>
            </a:r>
            <a:r>
              <a:rPr lang="it-IT" sz="2000" dirty="0" err="1">
                <a:solidFill>
                  <a:srgbClr val="FF0000"/>
                </a:solidFill>
              </a:rPr>
              <a:t>phage</a:t>
            </a:r>
            <a:r>
              <a:rPr lang="it-IT" sz="2000" dirty="0">
                <a:solidFill>
                  <a:srgbClr val="FF0000"/>
                </a:solidFill>
              </a:rPr>
              <a:t> </a:t>
            </a:r>
            <a:r>
              <a:rPr lang="it-IT" sz="2000" dirty="0" err="1">
                <a:solidFill>
                  <a:srgbClr val="FF0000"/>
                </a:solidFill>
              </a:rPr>
              <a:t>into</a:t>
            </a:r>
            <a:r>
              <a:rPr lang="it-IT" sz="2000" dirty="0">
                <a:solidFill>
                  <a:srgbClr val="FF0000"/>
                </a:solidFill>
              </a:rPr>
              <a:t> the </a:t>
            </a:r>
            <a:r>
              <a:rPr lang="it-IT" sz="2000" dirty="0" err="1">
                <a:solidFill>
                  <a:srgbClr val="FF0000"/>
                </a:solidFill>
              </a:rPr>
              <a:t>development</a:t>
            </a:r>
            <a:r>
              <a:rPr lang="it-IT" sz="2000" dirty="0">
                <a:solidFill>
                  <a:srgbClr val="FF0000"/>
                </a:solidFill>
              </a:rPr>
              <a:t> of </a:t>
            </a:r>
            <a:r>
              <a:rPr lang="it-IT" sz="2000" dirty="0" err="1">
                <a:solidFill>
                  <a:srgbClr val="FF0000"/>
                </a:solidFill>
              </a:rPr>
              <a:t>disease</a:t>
            </a:r>
            <a:r>
              <a:rPr lang="it-IT" sz="2000" dirty="0">
                <a:solidFill>
                  <a:srgbClr val="FF0000"/>
                </a:solidFill>
              </a:rPr>
              <a:t> (</a:t>
            </a:r>
            <a:r>
              <a:rPr lang="it-IT" sz="2000" dirty="0" err="1">
                <a:solidFill>
                  <a:srgbClr val="FF0000"/>
                </a:solidFill>
              </a:rPr>
              <a:t>periodontitis</a:t>
            </a:r>
            <a:r>
              <a:rPr lang="it-IT" sz="2000" dirty="0">
                <a:solidFill>
                  <a:srgbClr val="FF0000"/>
                </a:solidFill>
              </a:rPr>
              <a:t>)</a:t>
            </a:r>
          </a:p>
          <a:p>
            <a:endParaRPr lang="it-IT" dirty="0"/>
          </a:p>
          <a:p>
            <a:r>
              <a:rPr lang="it-IT" sz="2400" b="1" dirty="0" err="1"/>
              <a:t>Phage-induced</a:t>
            </a:r>
            <a:r>
              <a:rPr lang="it-IT" sz="2400" b="1" dirty="0"/>
              <a:t> </a:t>
            </a:r>
            <a:r>
              <a:rPr lang="it-IT" sz="2400" b="1" dirty="0" err="1"/>
              <a:t>bacterial</a:t>
            </a:r>
            <a:r>
              <a:rPr lang="it-IT" sz="2400" b="1" dirty="0"/>
              <a:t> </a:t>
            </a:r>
            <a:r>
              <a:rPr lang="it-IT" sz="2400" b="1" dirty="0" err="1"/>
              <a:t>genome</a:t>
            </a:r>
            <a:r>
              <a:rPr lang="it-IT" sz="2400" b="1" dirty="0"/>
              <a:t> </a:t>
            </a:r>
            <a:r>
              <a:rPr lang="it-IT" sz="2400" b="1" dirty="0" err="1"/>
              <a:t>modification</a:t>
            </a:r>
            <a:endParaRPr lang="it-IT" sz="2400" b="1" dirty="0"/>
          </a:p>
          <a:p>
            <a:r>
              <a:rPr lang="it-IT" sz="2000" dirty="0" err="1">
                <a:highlight>
                  <a:srgbClr val="FFFF00"/>
                </a:highlight>
              </a:rPr>
              <a:t>They</a:t>
            </a:r>
            <a:r>
              <a:rPr lang="it-IT" sz="2000" dirty="0">
                <a:highlight>
                  <a:srgbClr val="FFFF00"/>
                </a:highlight>
              </a:rPr>
              <a:t> </a:t>
            </a:r>
            <a:r>
              <a:rPr lang="it-IT" sz="2000" dirty="0" err="1">
                <a:highlight>
                  <a:srgbClr val="FFFF00"/>
                </a:highlight>
              </a:rPr>
              <a:t>offer</a:t>
            </a:r>
            <a:r>
              <a:rPr lang="it-IT" sz="2000" dirty="0">
                <a:highlight>
                  <a:srgbClr val="FFFF00"/>
                </a:highlight>
              </a:rPr>
              <a:t> </a:t>
            </a:r>
            <a:r>
              <a:rPr lang="it-IT" sz="2000" dirty="0" err="1">
                <a:highlight>
                  <a:srgbClr val="FFFF00"/>
                </a:highlight>
              </a:rPr>
              <a:t>evolutionary</a:t>
            </a:r>
            <a:r>
              <a:rPr lang="it-IT" sz="2000" dirty="0">
                <a:highlight>
                  <a:srgbClr val="FFFF00"/>
                </a:highlight>
              </a:rPr>
              <a:t> </a:t>
            </a:r>
            <a:r>
              <a:rPr lang="it-IT" sz="2000" dirty="0" err="1">
                <a:highlight>
                  <a:srgbClr val="FFFF00"/>
                </a:highlight>
              </a:rPr>
              <a:t>advantage</a:t>
            </a:r>
            <a:r>
              <a:rPr lang="it-IT" sz="2000" dirty="0"/>
              <a:t> to </a:t>
            </a:r>
            <a:r>
              <a:rPr lang="it-IT" sz="2000" dirty="0" err="1"/>
              <a:t>bacteria</a:t>
            </a:r>
            <a:r>
              <a:rPr lang="it-IT" sz="2000" dirty="0"/>
              <a:t> by </a:t>
            </a:r>
            <a:r>
              <a:rPr lang="it-IT" sz="2000" dirty="0" err="1"/>
              <a:t>stimulating</a:t>
            </a:r>
            <a:r>
              <a:rPr lang="it-IT" sz="2000" dirty="0"/>
              <a:t> </a:t>
            </a:r>
            <a:r>
              <a:rPr lang="it-IT" sz="2000" dirty="0" err="1"/>
              <a:t>mutations</a:t>
            </a:r>
            <a:r>
              <a:rPr lang="it-IT" sz="2000" dirty="0"/>
              <a:t>, </a:t>
            </a:r>
            <a:r>
              <a:rPr lang="it-IT" sz="2000" dirty="0" err="1"/>
              <a:t>adaptations</a:t>
            </a:r>
            <a:r>
              <a:rPr lang="it-IT" sz="2000" dirty="0"/>
              <a:t> and </a:t>
            </a:r>
            <a:r>
              <a:rPr lang="it-IT" sz="2000" dirty="0" err="1"/>
              <a:t>antibiotic</a:t>
            </a:r>
            <a:r>
              <a:rPr lang="it-IT" sz="2000" dirty="0"/>
              <a:t> </a:t>
            </a:r>
            <a:r>
              <a:rPr lang="it-IT" sz="2000" dirty="0" err="1"/>
              <a:t>resistance</a:t>
            </a:r>
            <a:r>
              <a:rPr lang="it-IT" sz="2000" dirty="0"/>
              <a:t>, by </a:t>
            </a:r>
            <a:r>
              <a:rPr lang="it-IT" sz="2000" dirty="0" err="1"/>
              <a:t>horizontal</a:t>
            </a:r>
            <a:r>
              <a:rPr lang="it-IT" sz="2000" dirty="0"/>
              <a:t> gene transfer. Es</a:t>
            </a:r>
            <a:r>
              <a:rPr lang="it-IT" sz="2400" dirty="0"/>
              <a:t>:</a:t>
            </a:r>
            <a:r>
              <a:rPr lang="it-IT" sz="2400" b="1" dirty="0"/>
              <a:t> </a:t>
            </a:r>
            <a:r>
              <a:rPr lang="it-IT" sz="2000" dirty="0" err="1">
                <a:solidFill>
                  <a:srgbClr val="FF0000"/>
                </a:solidFill>
              </a:rPr>
              <a:t>profhage</a:t>
            </a:r>
            <a:r>
              <a:rPr lang="it-IT" sz="2000" dirty="0">
                <a:solidFill>
                  <a:srgbClr val="FF0000"/>
                </a:solidFill>
              </a:rPr>
              <a:t> of </a:t>
            </a:r>
            <a:r>
              <a:rPr lang="it-IT" sz="2000" dirty="0" err="1">
                <a:solidFill>
                  <a:srgbClr val="FF0000"/>
                </a:solidFill>
              </a:rPr>
              <a:t>enterococcus</a:t>
            </a:r>
            <a:r>
              <a:rPr lang="it-IT" sz="2000" dirty="0">
                <a:solidFill>
                  <a:srgbClr val="FF0000"/>
                </a:solidFill>
              </a:rPr>
              <a:t> </a:t>
            </a:r>
            <a:r>
              <a:rPr lang="it-IT" sz="2000" dirty="0" err="1">
                <a:solidFill>
                  <a:srgbClr val="FF0000"/>
                </a:solidFill>
              </a:rPr>
              <a:t>feacalis</a:t>
            </a:r>
            <a:r>
              <a:rPr lang="it-IT" sz="2000" dirty="0">
                <a:solidFill>
                  <a:srgbClr val="FF0000"/>
                </a:solidFill>
              </a:rPr>
              <a:t> </a:t>
            </a:r>
            <a:r>
              <a:rPr lang="it-IT" sz="2000" dirty="0" err="1">
                <a:solidFill>
                  <a:srgbClr val="FF0000"/>
                </a:solidFill>
              </a:rPr>
              <a:t>adhesion</a:t>
            </a:r>
            <a:r>
              <a:rPr lang="it-IT" sz="2000" dirty="0">
                <a:solidFill>
                  <a:srgbClr val="FF0000"/>
                </a:solidFill>
              </a:rPr>
              <a:t> to human </a:t>
            </a:r>
            <a:r>
              <a:rPr lang="it-IT" sz="2000" dirty="0" err="1">
                <a:solidFill>
                  <a:srgbClr val="FF0000"/>
                </a:solidFill>
              </a:rPr>
              <a:t>platelets</a:t>
            </a:r>
            <a:r>
              <a:rPr lang="it-IT" sz="2000" dirty="0">
                <a:solidFill>
                  <a:srgbClr val="FF0000"/>
                </a:solidFill>
              </a:rPr>
              <a:t> , first step of </a:t>
            </a:r>
            <a:r>
              <a:rPr lang="it-IT" sz="2000" dirty="0" err="1">
                <a:solidFill>
                  <a:srgbClr val="FF0000"/>
                </a:solidFill>
              </a:rPr>
              <a:t>infective</a:t>
            </a:r>
            <a:r>
              <a:rPr lang="it-IT" sz="2000" dirty="0">
                <a:solidFill>
                  <a:srgbClr val="FF0000"/>
                </a:solidFill>
              </a:rPr>
              <a:t> </a:t>
            </a:r>
            <a:r>
              <a:rPr lang="it-IT" sz="2000" dirty="0" err="1">
                <a:solidFill>
                  <a:srgbClr val="FF0000"/>
                </a:solidFill>
              </a:rPr>
              <a:t>endocarditis</a:t>
            </a:r>
            <a:endParaRPr lang="it-IT" sz="2000" dirty="0">
              <a:solidFill>
                <a:srgbClr val="FF0000"/>
              </a:solidFill>
            </a:endParaRPr>
          </a:p>
          <a:p>
            <a:endParaRPr lang="it-IT" sz="2000" dirty="0">
              <a:solidFill>
                <a:srgbClr val="FF0000"/>
              </a:solidFill>
            </a:endParaRPr>
          </a:p>
          <a:p>
            <a:r>
              <a:rPr lang="it-IT" sz="2400" b="1" dirty="0" err="1"/>
              <a:t>Phage</a:t>
            </a:r>
            <a:r>
              <a:rPr lang="it-IT" sz="2400" b="1" dirty="0"/>
              <a:t> –human immune system dynamics</a:t>
            </a:r>
          </a:p>
          <a:p>
            <a:r>
              <a:rPr lang="it-IT" sz="2000" dirty="0" err="1">
                <a:highlight>
                  <a:srgbClr val="FFFF00"/>
                </a:highlight>
              </a:rPr>
              <a:t>Pahge</a:t>
            </a:r>
            <a:r>
              <a:rPr lang="it-IT" sz="2000" dirty="0">
                <a:highlight>
                  <a:srgbClr val="FFFF00"/>
                </a:highlight>
              </a:rPr>
              <a:t> and microbiota </a:t>
            </a:r>
            <a:r>
              <a:rPr lang="it-IT" sz="2000" dirty="0" err="1">
                <a:highlight>
                  <a:srgbClr val="FFFF00"/>
                </a:highlight>
              </a:rPr>
              <a:t>colonize</a:t>
            </a:r>
            <a:r>
              <a:rPr lang="it-IT" sz="2000" dirty="0">
                <a:highlight>
                  <a:srgbClr val="FFFF00"/>
                </a:highlight>
              </a:rPr>
              <a:t> </a:t>
            </a:r>
            <a:r>
              <a:rPr lang="it-IT" sz="2000" dirty="0" err="1">
                <a:highlight>
                  <a:srgbClr val="FFFF00"/>
                </a:highlight>
              </a:rPr>
              <a:t>mucosal</a:t>
            </a:r>
            <a:r>
              <a:rPr lang="it-IT" sz="2000" dirty="0">
                <a:highlight>
                  <a:srgbClr val="FFFF00"/>
                </a:highlight>
              </a:rPr>
              <a:t> </a:t>
            </a:r>
            <a:r>
              <a:rPr lang="it-IT" sz="2000" dirty="0" err="1">
                <a:highlight>
                  <a:srgbClr val="FFFF00"/>
                </a:highlight>
              </a:rPr>
              <a:t>surface</a:t>
            </a:r>
            <a:r>
              <a:rPr lang="it-IT" sz="2000" dirty="0">
                <a:highlight>
                  <a:srgbClr val="FFFF00"/>
                </a:highlight>
              </a:rPr>
              <a:t> and are </a:t>
            </a:r>
            <a:r>
              <a:rPr lang="it-IT" sz="2000" dirty="0" err="1">
                <a:highlight>
                  <a:srgbClr val="FFFF00"/>
                </a:highlight>
              </a:rPr>
              <a:t>considered</a:t>
            </a:r>
            <a:r>
              <a:rPr lang="it-IT" sz="2000" dirty="0">
                <a:highlight>
                  <a:srgbClr val="FFFF00"/>
                </a:highlight>
              </a:rPr>
              <a:t> </a:t>
            </a:r>
            <a:r>
              <a:rPr lang="it-IT" sz="2000" dirty="0" err="1">
                <a:highlight>
                  <a:srgbClr val="FFFF00"/>
                </a:highlight>
              </a:rPr>
              <a:t>as</a:t>
            </a:r>
            <a:r>
              <a:rPr lang="it-IT" sz="2000" dirty="0">
                <a:highlight>
                  <a:srgbClr val="FFFF00"/>
                </a:highlight>
              </a:rPr>
              <a:t> part of innate immune system</a:t>
            </a:r>
            <a:r>
              <a:rPr lang="it-IT" sz="2000" dirty="0"/>
              <a:t> </a:t>
            </a:r>
            <a:r>
              <a:rPr lang="it-IT" sz="2000" dirty="0" err="1"/>
              <a:t>as</a:t>
            </a:r>
            <a:r>
              <a:rPr lang="it-IT" sz="2000" dirty="0"/>
              <a:t> </a:t>
            </a:r>
            <a:r>
              <a:rPr lang="it-IT" sz="2000" dirty="0" err="1"/>
              <a:t>they</a:t>
            </a:r>
            <a:r>
              <a:rPr lang="it-IT" sz="2000" dirty="0"/>
              <a:t> </a:t>
            </a:r>
            <a:r>
              <a:rPr lang="it-IT" sz="2000" dirty="0" err="1"/>
              <a:t>provide</a:t>
            </a:r>
            <a:r>
              <a:rPr lang="it-IT" sz="2000" dirty="0"/>
              <a:t> </a:t>
            </a:r>
            <a:r>
              <a:rPr lang="it-IT" sz="2000" dirty="0" err="1"/>
              <a:t>physical</a:t>
            </a:r>
            <a:r>
              <a:rPr lang="it-IT" sz="2000" dirty="0"/>
              <a:t> and </a:t>
            </a:r>
            <a:r>
              <a:rPr lang="it-IT" sz="2000" dirty="0" err="1"/>
              <a:t>biochemical</a:t>
            </a:r>
            <a:r>
              <a:rPr lang="it-IT" sz="2000" dirty="0"/>
              <a:t> </a:t>
            </a:r>
            <a:r>
              <a:rPr lang="it-IT" sz="2000" dirty="0" err="1"/>
              <a:t>antimicrobial</a:t>
            </a:r>
            <a:r>
              <a:rPr lang="it-IT" sz="2000" dirty="0"/>
              <a:t> </a:t>
            </a:r>
            <a:r>
              <a:rPr lang="it-IT" sz="2000" dirty="0" err="1"/>
              <a:t>defence</a:t>
            </a:r>
            <a:r>
              <a:rPr lang="it-IT" sz="2000" dirty="0"/>
              <a:t>.</a:t>
            </a:r>
          </a:p>
        </p:txBody>
      </p:sp>
      <p:sp>
        <p:nvSpPr>
          <p:cNvPr id="3" name="Rettangolo 2">
            <a:extLst>
              <a:ext uri="{FF2B5EF4-FFF2-40B4-BE49-F238E27FC236}">
                <a16:creationId xmlns:a16="http://schemas.microsoft.com/office/drawing/2014/main" id="{C798CD85-6005-BC41-93A8-E4F9B28D10F6}"/>
              </a:ext>
            </a:extLst>
          </p:cNvPr>
          <p:cNvSpPr/>
          <p:nvPr/>
        </p:nvSpPr>
        <p:spPr>
          <a:xfrm>
            <a:off x="4511824" y="116632"/>
            <a:ext cx="2664296" cy="523220"/>
          </a:xfrm>
          <a:prstGeom prst="rect">
            <a:avLst/>
          </a:prstGeom>
        </p:spPr>
        <p:txBody>
          <a:bodyPr wrap="square">
            <a:spAutoFit/>
          </a:bodyPr>
          <a:lstStyle/>
          <a:p>
            <a:pPr algn="ctr"/>
            <a:r>
              <a:rPr lang="it-GB" sz="2800" b="1">
                <a:highlight>
                  <a:srgbClr val="FFFF00"/>
                </a:highlight>
              </a:rPr>
              <a:t>Phage </a:t>
            </a:r>
          </a:p>
        </p:txBody>
      </p:sp>
    </p:spTree>
    <p:extLst>
      <p:ext uri="{BB962C8B-B14F-4D97-AF65-F5344CB8AC3E}">
        <p14:creationId xmlns:p14="http://schemas.microsoft.com/office/powerpoint/2010/main" val="4746511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4"/>
          <p:cNvPicPr>
            <a:picLocks noChangeAspect="1" noChangeArrowheads="1"/>
          </p:cNvPicPr>
          <p:nvPr/>
        </p:nvPicPr>
        <p:blipFill>
          <a:blip r:embed="rId3"/>
          <a:srcRect/>
          <a:stretch>
            <a:fillRect/>
          </a:stretch>
        </p:blipFill>
        <p:spPr bwMode="auto">
          <a:xfrm>
            <a:off x="1524001" y="620714"/>
            <a:ext cx="5508625" cy="5761037"/>
          </a:xfrm>
          <a:prstGeom prst="rect">
            <a:avLst/>
          </a:prstGeom>
          <a:noFill/>
          <a:ln w="9525">
            <a:noFill/>
            <a:miter lim="800000"/>
            <a:headEnd/>
            <a:tailEnd/>
          </a:ln>
        </p:spPr>
      </p:pic>
      <p:sp>
        <p:nvSpPr>
          <p:cNvPr id="40962" name="Oval 4"/>
          <p:cNvSpPr>
            <a:spLocks noChangeArrowheads="1"/>
          </p:cNvSpPr>
          <p:nvPr/>
        </p:nvSpPr>
        <p:spPr bwMode="auto">
          <a:xfrm>
            <a:off x="2279650" y="4221164"/>
            <a:ext cx="4103688" cy="720725"/>
          </a:xfrm>
          <a:prstGeom prst="ellipse">
            <a:avLst/>
          </a:prstGeom>
          <a:noFill/>
          <a:ln w="28575">
            <a:solidFill>
              <a:srgbClr val="FF3300"/>
            </a:solidFill>
            <a:round/>
            <a:headEnd/>
            <a:tailEnd/>
          </a:ln>
        </p:spPr>
        <p:txBody>
          <a:bodyPr wrap="none" anchor="ctr"/>
          <a:lstStyle/>
          <a:p>
            <a:endParaRPr lang="it-IT"/>
          </a:p>
        </p:txBody>
      </p:sp>
      <p:pic>
        <p:nvPicPr>
          <p:cNvPr id="40963" name="Picture 4" descr="images"/>
          <p:cNvPicPr>
            <a:picLocks noChangeAspect="1" noChangeArrowheads="1"/>
          </p:cNvPicPr>
          <p:nvPr/>
        </p:nvPicPr>
        <p:blipFill>
          <a:blip r:embed="rId4"/>
          <a:srcRect/>
          <a:stretch>
            <a:fillRect/>
          </a:stretch>
        </p:blipFill>
        <p:spPr bwMode="auto">
          <a:xfrm>
            <a:off x="7246938" y="4005264"/>
            <a:ext cx="3384550" cy="2592387"/>
          </a:xfrm>
          <a:prstGeom prst="rect">
            <a:avLst/>
          </a:prstGeom>
          <a:noFill/>
          <a:ln w="9525">
            <a:noFill/>
            <a:miter lim="800000"/>
            <a:headEnd/>
            <a:tailEnd/>
          </a:ln>
        </p:spPr>
      </p:pic>
      <p:pic>
        <p:nvPicPr>
          <p:cNvPr id="40964" name="Picture 12" descr="batteriofagi-salute"/>
          <p:cNvPicPr>
            <a:picLocks noChangeAspect="1" noChangeArrowheads="1"/>
          </p:cNvPicPr>
          <p:nvPr/>
        </p:nvPicPr>
        <p:blipFill>
          <a:blip r:embed="rId5"/>
          <a:srcRect/>
          <a:stretch>
            <a:fillRect/>
          </a:stretch>
        </p:blipFill>
        <p:spPr bwMode="auto">
          <a:xfrm>
            <a:off x="7248526" y="1412875"/>
            <a:ext cx="3311525" cy="2414588"/>
          </a:xfrm>
          <a:prstGeom prst="rect">
            <a:avLst/>
          </a:prstGeom>
          <a:noFill/>
          <a:ln w="9525">
            <a:noFill/>
            <a:miter lim="800000"/>
            <a:headEnd/>
            <a:tailEnd/>
          </a:ln>
        </p:spPr>
      </p:pic>
      <p:sp>
        <p:nvSpPr>
          <p:cNvPr id="40965" name="Rettangolo 1"/>
          <p:cNvSpPr>
            <a:spLocks noChangeArrowheads="1"/>
          </p:cNvSpPr>
          <p:nvPr/>
        </p:nvSpPr>
        <p:spPr bwMode="auto">
          <a:xfrm rot="10800000" flipV="1">
            <a:off x="1774826" y="360363"/>
            <a:ext cx="8893175" cy="400050"/>
          </a:xfrm>
          <a:prstGeom prst="rect">
            <a:avLst/>
          </a:prstGeom>
          <a:noFill/>
          <a:ln w="9525">
            <a:noFill/>
            <a:miter lim="800000"/>
            <a:headEnd/>
            <a:tailEnd/>
          </a:ln>
        </p:spPr>
        <p:txBody>
          <a:bodyPr>
            <a:spAutoFit/>
          </a:bodyPr>
          <a:lstStyle/>
          <a:p>
            <a:pPr indent="814388"/>
            <a:r>
              <a:rPr lang="en-US" altLang="zh-CN" sz="2000" b="1">
                <a:solidFill>
                  <a:srgbClr val="000000"/>
                </a:solidFill>
                <a:latin typeface="Verdana" pitchFamily="34" charset="0"/>
              </a:rPr>
              <a:t>Bacteriophages shape the microbiota of all metazoans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 name="Freeform 153"/>
          <p:cNvSpPr/>
          <p:nvPr/>
        </p:nvSpPr>
        <p:spPr>
          <a:xfrm>
            <a:off x="1524000" y="0"/>
            <a:ext cx="9144000" cy="6858000"/>
          </a:xfrm>
          <a:custGeom>
            <a:avLst/>
            <a:gdLst>
              <a:gd name="connsiteX0" fmla="*/ 0 w 9144000"/>
              <a:gd name="connsiteY0" fmla="*/ 6858000 h 6858000"/>
              <a:gd name="connsiteX1" fmla="*/ 9144000 w 9144000"/>
              <a:gd name="connsiteY1" fmla="*/ 6858000 h 6858000"/>
              <a:gd name="connsiteX2" fmla="*/ 9144000 w 9144000"/>
              <a:gd name="connsiteY2" fmla="*/ 0 h 6858000"/>
              <a:gd name="connsiteX3" fmla="*/ 0 w 9144000"/>
              <a:gd name="connsiteY3" fmla="*/ 0 h 6858000"/>
              <a:gd name="connsiteX4" fmla="*/ 0 w 9144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858000">
                <a:moveTo>
                  <a:pt x="0" y="6858000"/>
                </a:moveTo>
                <a:lnTo>
                  <a:pt x="9144000" y="6858000"/>
                </a:lnTo>
                <a:lnTo>
                  <a:pt x="9144000" y="0"/>
                </a:lnTo>
                <a:lnTo>
                  <a:pt x="0" y="0"/>
                </a:lnTo>
                <a:lnTo>
                  <a:pt x="0" y="6858000"/>
                </a:lnTo>
                <a:close/>
              </a:path>
            </a:pathLst>
          </a:custGeom>
          <a:no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pic>
        <p:nvPicPr>
          <p:cNvPr id="45058" name="Picture 155"/>
          <p:cNvPicPr>
            <a:picLocks noChangeAspect="1"/>
          </p:cNvPicPr>
          <p:nvPr/>
        </p:nvPicPr>
        <p:blipFill>
          <a:blip r:embed="rId3"/>
          <a:srcRect l="11819" t="23802" r="2504" b="7922"/>
          <a:stretch>
            <a:fillRect/>
          </a:stretch>
        </p:blipFill>
        <p:spPr bwMode="auto">
          <a:xfrm>
            <a:off x="1774826" y="1628775"/>
            <a:ext cx="8532813" cy="4465638"/>
          </a:xfrm>
          <a:prstGeom prst="rect">
            <a:avLst/>
          </a:prstGeom>
          <a:noFill/>
          <a:ln w="9525">
            <a:noFill/>
            <a:miter lim="800000"/>
            <a:headEnd/>
            <a:tailEnd/>
          </a:ln>
        </p:spPr>
      </p:pic>
      <p:sp>
        <p:nvSpPr>
          <p:cNvPr id="45059" name="TextBox 155"/>
          <p:cNvSpPr txBox="1">
            <a:spLocks noChangeArrowheads="1"/>
          </p:cNvSpPr>
          <p:nvPr/>
        </p:nvSpPr>
        <p:spPr bwMode="auto">
          <a:xfrm>
            <a:off x="1524000" y="115888"/>
            <a:ext cx="9144000" cy="6488956"/>
          </a:xfrm>
          <a:prstGeom prst="rect">
            <a:avLst/>
          </a:prstGeom>
          <a:noFill/>
          <a:ln w="9525">
            <a:noFill/>
            <a:miter lim="800000"/>
            <a:headEnd/>
            <a:tailEnd/>
          </a:ln>
        </p:spPr>
        <p:txBody>
          <a:bodyPr lIns="0" tIns="0" rIns="0" bIns="0">
            <a:spAutoFit/>
          </a:bodyPr>
          <a:lstStyle/>
          <a:p>
            <a:pPr indent="454025" algn="ctr"/>
            <a:r>
              <a:rPr lang="en-US" altLang="zh-CN" sz="2800" b="1">
                <a:solidFill>
                  <a:srgbClr val="000000"/>
                </a:solidFill>
                <a:latin typeface="Arial Unicode MS" pitchFamily="34" charset="-128"/>
              </a:rPr>
              <a:t>    </a:t>
            </a:r>
            <a:r>
              <a:rPr lang="en-US" altLang="zh-CN" sz="2800" b="1">
                <a:solidFill>
                  <a:srgbClr val="000000"/>
                </a:solidFill>
                <a:latin typeface="Verdana" pitchFamily="34" charset="0"/>
              </a:rPr>
              <a:t>Intestinal</a:t>
            </a:r>
            <a:r>
              <a:rPr lang="en-US" altLang="zh-CN" sz="2800" b="1">
                <a:solidFill>
                  <a:srgbClr val="000000"/>
                </a:solidFill>
                <a:latin typeface="Verdana" pitchFamily="34" charset="0"/>
                <a:cs typeface="Verdana" pitchFamily="34" charset="0"/>
              </a:rPr>
              <a:t> </a:t>
            </a:r>
            <a:r>
              <a:rPr lang="en-US" altLang="zh-CN" sz="2800" b="1">
                <a:solidFill>
                  <a:srgbClr val="000000"/>
                </a:solidFill>
                <a:latin typeface="Verdana" pitchFamily="34" charset="0"/>
              </a:rPr>
              <a:t>Bacteriophages</a:t>
            </a:r>
          </a:p>
          <a:p>
            <a:pPr indent="454025" algn="ctr"/>
            <a:r>
              <a:rPr lang="en-US" altLang="zh-CN" sz="2800" b="1">
                <a:solidFill>
                  <a:srgbClr val="000000"/>
                </a:solidFill>
                <a:latin typeface="Verdana" pitchFamily="34" charset="0"/>
                <a:cs typeface="Verdana" pitchFamily="34" charset="0"/>
              </a:rPr>
              <a:t>Phages protect from pathogenic Bacteria:       co-evolution with metazoan</a:t>
            </a:r>
          </a:p>
          <a:p>
            <a:pPr indent="454025">
              <a:lnSpc>
                <a:spcPts val="1000"/>
              </a:lnSpc>
            </a:pPr>
            <a:endParaRPr lang="en-US" sz="2800" b="1">
              <a:solidFill>
                <a:srgbClr val="000000"/>
              </a:solidFill>
              <a:latin typeface="Arial Unicode MS" pitchFamily="34" charset="-128"/>
            </a:endParaRPr>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163"/>
              </a:lnSpc>
            </a:pPr>
            <a:endParaRPr lang="en-US"/>
          </a:p>
          <a:p>
            <a:pPr indent="454025"/>
            <a:r>
              <a:rPr lang="en-US" altLang="zh-CN" sz="1100">
                <a:solidFill>
                  <a:srgbClr val="000000"/>
                </a:solidFill>
              </a:rPr>
              <a:t>Barr et al. PNAS 2013</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ttangolo 1"/>
          <p:cNvSpPr>
            <a:spLocks noChangeArrowheads="1"/>
          </p:cNvSpPr>
          <p:nvPr/>
        </p:nvSpPr>
        <p:spPr bwMode="auto">
          <a:xfrm>
            <a:off x="1847851" y="260351"/>
            <a:ext cx="8532813" cy="830997"/>
          </a:xfrm>
          <a:prstGeom prst="rect">
            <a:avLst/>
          </a:prstGeom>
          <a:noFill/>
          <a:ln w="9525">
            <a:noFill/>
            <a:miter lim="800000"/>
            <a:headEnd/>
            <a:tailEnd/>
          </a:ln>
        </p:spPr>
        <p:txBody>
          <a:bodyPr>
            <a:spAutoFit/>
          </a:bodyPr>
          <a:lstStyle/>
          <a:p>
            <a:pPr algn="ctr"/>
            <a:r>
              <a:rPr lang="en-US" altLang="zh-CN" sz="2400" b="1">
                <a:solidFill>
                  <a:srgbClr val="000000"/>
                </a:solidFill>
                <a:latin typeface="Verdana" pitchFamily="34" charset="0"/>
              </a:rPr>
              <a:t>   The VIROME is more than a source of pathogens </a:t>
            </a:r>
          </a:p>
        </p:txBody>
      </p:sp>
      <p:sp>
        <p:nvSpPr>
          <p:cNvPr id="3" name="Rettangolo arrotondato 2"/>
          <p:cNvSpPr>
            <a:spLocks noChangeArrowheads="1"/>
          </p:cNvSpPr>
          <p:nvPr/>
        </p:nvSpPr>
        <p:spPr bwMode="auto">
          <a:xfrm>
            <a:off x="2927350" y="1557338"/>
            <a:ext cx="6553200" cy="1993900"/>
          </a:xfrm>
          <a:prstGeom prst="roundRect">
            <a:avLst>
              <a:gd name="adj" fmla="val 16667"/>
            </a:avLst>
          </a:prstGeom>
          <a:noFill/>
          <a:ln w="38100" algn="ctr">
            <a:solidFill>
              <a:srgbClr val="0000FF"/>
            </a:solidFill>
            <a:round/>
            <a:headEnd/>
            <a:tailEnd/>
          </a:ln>
          <a:effectLst>
            <a:outerShdw dist="23000" dir="5400000" rotWithShape="0">
              <a:srgbClr val="000000">
                <a:alpha val="34999"/>
              </a:srgbClr>
            </a:outerShdw>
          </a:effectLst>
        </p:spPr>
        <p:txBody>
          <a:bodyPr anchor="ctr"/>
          <a:lstStyle/>
          <a:p>
            <a:pPr algn="ctr">
              <a:defRPr/>
            </a:pPr>
            <a:endParaRPr lang="it-IT">
              <a:solidFill>
                <a:schemeClr val="lt1"/>
              </a:solidFill>
            </a:endParaRPr>
          </a:p>
        </p:txBody>
      </p:sp>
      <p:sp>
        <p:nvSpPr>
          <p:cNvPr id="51203" name="CasellaDiTesto 3"/>
          <p:cNvSpPr txBox="1">
            <a:spLocks noChangeArrowheads="1"/>
          </p:cNvSpPr>
          <p:nvPr/>
        </p:nvSpPr>
        <p:spPr bwMode="auto">
          <a:xfrm>
            <a:off x="2927351" y="1989139"/>
            <a:ext cx="6697663" cy="1311275"/>
          </a:xfrm>
          <a:prstGeom prst="rect">
            <a:avLst/>
          </a:prstGeom>
          <a:noFill/>
          <a:ln w="9525">
            <a:noFill/>
            <a:miter lim="800000"/>
            <a:headEnd/>
            <a:tailEnd/>
          </a:ln>
        </p:spPr>
        <p:txBody>
          <a:bodyPr>
            <a:spAutoFit/>
          </a:bodyPr>
          <a:lstStyle/>
          <a:p>
            <a:pPr algn="ctr"/>
            <a:r>
              <a:rPr lang="it-IT" sz="2000" b="1">
                <a:solidFill>
                  <a:schemeClr val="hlink"/>
                </a:solidFill>
                <a:highlight>
                  <a:srgbClr val="FFFF00"/>
                </a:highlight>
              </a:rPr>
              <a:t>THE EMERGING PARADIGM</a:t>
            </a:r>
          </a:p>
          <a:p>
            <a:pPr algn="ctr"/>
            <a:r>
              <a:rPr lang="it-IT" sz="2000" b="1"/>
              <a:t> </a:t>
            </a:r>
          </a:p>
          <a:p>
            <a:r>
              <a:rPr lang="it-IT" sz="2000" b="1"/>
              <a:t>The virome can influence the host in a profound way independent of classical viral disease</a:t>
            </a:r>
          </a:p>
        </p:txBody>
      </p:sp>
      <p:sp>
        <p:nvSpPr>
          <p:cNvPr id="51204" name="Rettangolo 4"/>
          <p:cNvSpPr>
            <a:spLocks noChangeArrowheads="1"/>
          </p:cNvSpPr>
          <p:nvPr/>
        </p:nvSpPr>
        <p:spPr bwMode="auto">
          <a:xfrm rot="10800000" flipV="1">
            <a:off x="3141664" y="3927476"/>
            <a:ext cx="6338887" cy="2225675"/>
          </a:xfrm>
          <a:prstGeom prst="rect">
            <a:avLst/>
          </a:prstGeom>
          <a:noFill/>
          <a:ln w="9525">
            <a:noFill/>
            <a:miter lim="800000"/>
            <a:headEnd/>
            <a:tailEnd/>
          </a:ln>
        </p:spPr>
        <p:txBody>
          <a:bodyPr>
            <a:spAutoFit/>
          </a:bodyPr>
          <a:lstStyle/>
          <a:p>
            <a:pPr algn="ctr"/>
            <a:endParaRPr lang="it-IT" sz="2000" b="1"/>
          </a:p>
          <a:p>
            <a:pPr algn="ctr"/>
            <a:r>
              <a:rPr lang="it-IT" sz="2000" b="1">
                <a:solidFill>
                  <a:schemeClr val="hlink"/>
                </a:solidFill>
                <a:highlight>
                  <a:srgbClr val="FFFF00"/>
                </a:highlight>
              </a:rPr>
              <a:t>A systemic virus is inherited from parents  very early in life. </a:t>
            </a:r>
          </a:p>
          <a:p>
            <a:endParaRPr lang="it-IT" sz="2000" b="1">
              <a:solidFill>
                <a:schemeClr val="hlink"/>
              </a:solidFill>
            </a:endParaRPr>
          </a:p>
          <a:p>
            <a:r>
              <a:rPr lang="it-IT" sz="2000" b="1"/>
              <a:t>The virome may be properly seen as a significant part of our individual genetic identity, whether or not the virus is integrated into our chromosome</a:t>
            </a:r>
          </a:p>
        </p:txBody>
      </p:sp>
      <p:sp>
        <p:nvSpPr>
          <p:cNvPr id="6" name="Rettangolo arrotondato 5"/>
          <p:cNvSpPr>
            <a:spLocks noChangeArrowheads="1"/>
          </p:cNvSpPr>
          <p:nvPr/>
        </p:nvSpPr>
        <p:spPr bwMode="auto">
          <a:xfrm flipV="1">
            <a:off x="3000375" y="3933826"/>
            <a:ext cx="6337300" cy="2232025"/>
          </a:xfrm>
          <a:prstGeom prst="roundRect">
            <a:avLst>
              <a:gd name="adj" fmla="val 8227"/>
            </a:avLst>
          </a:prstGeom>
          <a:noFill/>
          <a:ln w="38100" algn="ctr">
            <a:solidFill>
              <a:srgbClr val="0000FF"/>
            </a:solidFill>
            <a:round/>
            <a:headEnd/>
            <a:tailEnd/>
          </a:ln>
          <a:effectLst>
            <a:outerShdw dist="23000" dir="5400000" rotWithShape="0">
              <a:srgbClr val="000000">
                <a:alpha val="34999"/>
              </a:srgbClr>
            </a:outerShdw>
          </a:effectLst>
        </p:spPr>
        <p:txBody>
          <a:bodyPr rot="10800000" anchor="ctr"/>
          <a:lstStyle/>
          <a:p>
            <a:pPr algn="ctr">
              <a:defRPr/>
            </a:pPr>
            <a:endParaRPr lang="it-IT">
              <a:solidFill>
                <a:schemeClr val="lt1"/>
              </a:solidFill>
            </a:endParaRPr>
          </a:p>
        </p:txBody>
      </p:sp>
    </p:spTree>
    <p:extLst>
      <p:ext uri="{BB962C8B-B14F-4D97-AF65-F5344CB8AC3E}">
        <p14:creationId xmlns:p14="http://schemas.microsoft.com/office/powerpoint/2010/main" val="25709458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ttangolo 2"/>
          <p:cNvSpPr>
            <a:spLocks noChangeArrowheads="1"/>
          </p:cNvSpPr>
          <p:nvPr/>
        </p:nvSpPr>
        <p:spPr bwMode="auto">
          <a:xfrm rot="10800000" flipV="1">
            <a:off x="2206626" y="4687800"/>
            <a:ext cx="7777163" cy="1200329"/>
          </a:xfrm>
          <a:prstGeom prst="rect">
            <a:avLst/>
          </a:prstGeom>
          <a:noFill/>
          <a:ln w="9525">
            <a:noFill/>
            <a:miter lim="800000"/>
            <a:headEnd/>
            <a:tailEnd/>
          </a:ln>
        </p:spPr>
        <p:txBody>
          <a:bodyPr>
            <a:spAutoFit/>
          </a:bodyPr>
          <a:lstStyle/>
          <a:p>
            <a:pPr indent="296863" algn="ctr"/>
            <a:r>
              <a:rPr lang="en-US" altLang="zh-CN" sz="2400" b="1">
                <a:solidFill>
                  <a:srgbClr val="000000"/>
                </a:solidFill>
                <a:latin typeface="Verdana" pitchFamily="34" charset="0"/>
              </a:rPr>
              <a:t>Virome </a:t>
            </a:r>
          </a:p>
          <a:p>
            <a:pPr indent="296863" algn="ctr"/>
            <a:r>
              <a:rPr lang="en-US" altLang="zh-CN" sz="2400" b="1">
                <a:solidFill>
                  <a:srgbClr val="000000"/>
                </a:solidFill>
                <a:latin typeface="Verdana" pitchFamily="34" charset="0"/>
              </a:rPr>
              <a:t>stimulates </a:t>
            </a:r>
            <a:r>
              <a:rPr lang="en-US" altLang="zh-CN" sz="2400" b="1">
                <a:solidFill>
                  <a:schemeClr val="hlink"/>
                </a:solidFill>
                <a:latin typeface="Verdana" pitchFamily="34" charset="0"/>
              </a:rPr>
              <a:t>low level of immune response</a:t>
            </a:r>
            <a:r>
              <a:rPr lang="en-US" altLang="zh-CN" sz="2400" b="1">
                <a:solidFill>
                  <a:srgbClr val="000000"/>
                </a:solidFill>
                <a:latin typeface="Verdana" pitchFamily="34" charset="0"/>
              </a:rPr>
              <a:t> in asymptomatic host. </a:t>
            </a:r>
          </a:p>
        </p:txBody>
      </p:sp>
      <p:pic>
        <p:nvPicPr>
          <p:cNvPr id="54274" name="Immagine 3"/>
          <p:cNvPicPr>
            <a:picLocks noChangeAspect="1"/>
          </p:cNvPicPr>
          <p:nvPr/>
        </p:nvPicPr>
        <p:blipFill>
          <a:blip r:embed="rId3"/>
          <a:srcRect/>
          <a:stretch>
            <a:fillRect/>
          </a:stretch>
        </p:blipFill>
        <p:spPr bwMode="auto">
          <a:xfrm>
            <a:off x="3648075" y="404814"/>
            <a:ext cx="5111750" cy="3671887"/>
          </a:xfrm>
          <a:prstGeom prst="rect">
            <a:avLst/>
          </a:prstGeom>
          <a:noFill/>
          <a:ln w="9525">
            <a:noFill/>
            <a:miter lim="800000"/>
            <a:headEnd/>
            <a:tailEnd/>
          </a:ln>
        </p:spPr>
      </p:pic>
      <p:sp>
        <p:nvSpPr>
          <p:cNvPr id="5" name="Rettangolo arrotondato 4"/>
          <p:cNvSpPr>
            <a:spLocks noChangeArrowheads="1"/>
          </p:cNvSpPr>
          <p:nvPr/>
        </p:nvSpPr>
        <p:spPr bwMode="auto">
          <a:xfrm flipV="1">
            <a:off x="2063750" y="4221164"/>
            <a:ext cx="8280400" cy="2160587"/>
          </a:xfrm>
          <a:prstGeom prst="roundRect">
            <a:avLst>
              <a:gd name="adj" fmla="val 16667"/>
            </a:avLst>
          </a:prstGeom>
          <a:noFill/>
          <a:ln w="19050" algn="ctr">
            <a:solidFill>
              <a:srgbClr val="0000FF"/>
            </a:solidFill>
            <a:round/>
            <a:headEnd/>
            <a:tailEnd/>
          </a:ln>
          <a:effectLst>
            <a:outerShdw dist="23000" dir="5400000" rotWithShape="0">
              <a:srgbClr val="000000">
                <a:alpha val="34999"/>
              </a:srgbClr>
            </a:outerShdw>
          </a:effectLst>
        </p:spPr>
        <p:txBody>
          <a:bodyPr rot="10800000" anchor="ctr"/>
          <a:lstStyle/>
          <a:p>
            <a:pPr algn="ctr">
              <a:defRPr/>
            </a:pPr>
            <a:endParaRPr lang="it-IT">
              <a:solidFill>
                <a:schemeClr val="lt1"/>
              </a:solidFill>
            </a:endParaRPr>
          </a:p>
        </p:txBody>
      </p:sp>
    </p:spTree>
    <p:extLst>
      <p:ext uri="{BB962C8B-B14F-4D97-AF65-F5344CB8AC3E}">
        <p14:creationId xmlns:p14="http://schemas.microsoft.com/office/powerpoint/2010/main" val="22079695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843A645-DFC0-409B-A005-ED69AA7897D4}"/>
              </a:ext>
            </a:extLst>
          </p:cNvPr>
          <p:cNvPicPr>
            <a:picLocks noChangeAspect="1"/>
          </p:cNvPicPr>
          <p:nvPr/>
        </p:nvPicPr>
        <p:blipFill>
          <a:blip r:embed="rId3"/>
          <a:stretch>
            <a:fillRect/>
          </a:stretch>
        </p:blipFill>
        <p:spPr>
          <a:xfrm>
            <a:off x="2109032" y="548680"/>
            <a:ext cx="8091424" cy="5832648"/>
          </a:xfrm>
          <a:prstGeom prst="rect">
            <a:avLst/>
          </a:prstGeom>
        </p:spPr>
      </p:pic>
    </p:spTree>
    <p:extLst>
      <p:ext uri="{BB962C8B-B14F-4D97-AF65-F5344CB8AC3E}">
        <p14:creationId xmlns:p14="http://schemas.microsoft.com/office/powerpoint/2010/main" val="41729399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FB2BA02-C75A-6842-8ADD-44BA4D4586AA}"/>
              </a:ext>
            </a:extLst>
          </p:cNvPr>
          <p:cNvPicPr>
            <a:picLocks noChangeAspect="1"/>
          </p:cNvPicPr>
          <p:nvPr/>
        </p:nvPicPr>
        <p:blipFill>
          <a:blip r:embed="rId3"/>
          <a:stretch>
            <a:fillRect/>
          </a:stretch>
        </p:blipFill>
        <p:spPr>
          <a:xfrm>
            <a:off x="4367808" y="449378"/>
            <a:ext cx="6438608" cy="5959245"/>
          </a:xfrm>
          <a:prstGeom prst="rect">
            <a:avLst/>
          </a:prstGeom>
        </p:spPr>
      </p:pic>
      <p:pic>
        <p:nvPicPr>
          <p:cNvPr id="3" name="Immagine 2">
            <a:extLst>
              <a:ext uri="{FF2B5EF4-FFF2-40B4-BE49-F238E27FC236}">
                <a16:creationId xmlns:a16="http://schemas.microsoft.com/office/drawing/2014/main" id="{707B61FD-E503-0B42-A270-5F93AC781F69}"/>
              </a:ext>
            </a:extLst>
          </p:cNvPr>
          <p:cNvPicPr>
            <a:picLocks noChangeAspect="1"/>
          </p:cNvPicPr>
          <p:nvPr/>
        </p:nvPicPr>
        <p:blipFill>
          <a:blip r:embed="rId4"/>
          <a:stretch>
            <a:fillRect/>
          </a:stretch>
        </p:blipFill>
        <p:spPr>
          <a:xfrm>
            <a:off x="1703512" y="3573017"/>
            <a:ext cx="3528392" cy="1763557"/>
          </a:xfrm>
          <a:prstGeom prst="rect">
            <a:avLst/>
          </a:prstGeom>
        </p:spPr>
      </p:pic>
      <p:sp>
        <p:nvSpPr>
          <p:cNvPr id="4" name="Rettangolo 3">
            <a:extLst>
              <a:ext uri="{FF2B5EF4-FFF2-40B4-BE49-F238E27FC236}">
                <a16:creationId xmlns:a16="http://schemas.microsoft.com/office/drawing/2014/main" id="{B3E5385C-30FC-0D4F-83CB-1A457A70CF46}"/>
              </a:ext>
            </a:extLst>
          </p:cNvPr>
          <p:cNvSpPr/>
          <p:nvPr/>
        </p:nvSpPr>
        <p:spPr>
          <a:xfrm>
            <a:off x="1703513" y="1124744"/>
            <a:ext cx="3697543" cy="1631216"/>
          </a:xfrm>
          <a:prstGeom prst="rect">
            <a:avLst/>
          </a:prstGeom>
          <a:ln w="38100">
            <a:solidFill>
              <a:srgbClr val="FF3300"/>
            </a:solidFill>
          </a:ln>
        </p:spPr>
        <p:txBody>
          <a:bodyPr wrap="square">
            <a:spAutoFit/>
          </a:bodyPr>
          <a:lstStyle/>
          <a:p>
            <a:pPr algn="ctr"/>
            <a:r>
              <a:rPr lang="it-IT" sz="2000"/>
              <a:t>birth mode results in distinctly different viral communities, with Spontaneous Vaginal Delivery infants having greater viral and bacteriophage diversity</a:t>
            </a:r>
            <a:endParaRPr lang="it-GB" sz="2000"/>
          </a:p>
        </p:txBody>
      </p:sp>
    </p:spTree>
    <p:extLst>
      <p:ext uri="{BB962C8B-B14F-4D97-AF65-F5344CB8AC3E}">
        <p14:creationId xmlns:p14="http://schemas.microsoft.com/office/powerpoint/2010/main" val="4235173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4"/>
          <p:cNvPicPr>
            <a:picLocks noChangeAspect="1" noChangeArrowheads="1"/>
          </p:cNvPicPr>
          <p:nvPr/>
        </p:nvPicPr>
        <p:blipFill>
          <a:blip r:embed="rId3"/>
          <a:srcRect/>
          <a:stretch>
            <a:fillRect/>
          </a:stretch>
        </p:blipFill>
        <p:spPr bwMode="auto">
          <a:xfrm>
            <a:off x="1774826" y="2276476"/>
            <a:ext cx="4321175" cy="3744913"/>
          </a:xfrm>
          <a:prstGeom prst="rect">
            <a:avLst/>
          </a:prstGeom>
          <a:noFill/>
          <a:ln w="9525">
            <a:noFill/>
            <a:miter lim="800000"/>
            <a:headEnd/>
            <a:tailEnd/>
          </a:ln>
        </p:spPr>
      </p:pic>
      <p:pic>
        <p:nvPicPr>
          <p:cNvPr id="60418" name="Picture 5"/>
          <p:cNvPicPr>
            <a:picLocks noChangeAspect="1" noChangeArrowheads="1"/>
          </p:cNvPicPr>
          <p:nvPr/>
        </p:nvPicPr>
        <p:blipFill>
          <a:blip r:embed="rId4"/>
          <a:srcRect/>
          <a:stretch>
            <a:fillRect/>
          </a:stretch>
        </p:blipFill>
        <p:spPr bwMode="auto">
          <a:xfrm>
            <a:off x="6383339" y="404813"/>
            <a:ext cx="4105275" cy="4032250"/>
          </a:xfrm>
          <a:prstGeom prst="rect">
            <a:avLst/>
          </a:prstGeom>
          <a:noFill/>
          <a:ln w="9525">
            <a:noFill/>
            <a:miter lim="800000"/>
            <a:headEnd/>
            <a:tailEnd/>
          </a:ln>
        </p:spPr>
      </p:pic>
      <p:pic>
        <p:nvPicPr>
          <p:cNvPr id="60419" name="Picture 6"/>
          <p:cNvPicPr>
            <a:picLocks noChangeAspect="1" noChangeArrowheads="1"/>
          </p:cNvPicPr>
          <p:nvPr/>
        </p:nvPicPr>
        <p:blipFill>
          <a:blip r:embed="rId5"/>
          <a:srcRect/>
          <a:stretch>
            <a:fillRect/>
          </a:stretch>
        </p:blipFill>
        <p:spPr bwMode="auto">
          <a:xfrm>
            <a:off x="6456363" y="4365626"/>
            <a:ext cx="4068762" cy="2492375"/>
          </a:xfrm>
          <a:prstGeom prst="rect">
            <a:avLst/>
          </a:prstGeom>
          <a:noFill/>
          <a:ln w="9525">
            <a:noFill/>
            <a:miter lim="800000"/>
            <a:headEnd/>
            <a:tailEnd/>
          </a:ln>
        </p:spPr>
      </p:pic>
      <p:sp>
        <p:nvSpPr>
          <p:cNvPr id="5" name="TextBox 239"/>
          <p:cNvSpPr txBox="1"/>
          <p:nvPr/>
        </p:nvSpPr>
        <p:spPr>
          <a:xfrm>
            <a:off x="1703389" y="460376"/>
            <a:ext cx="4968875" cy="862013"/>
          </a:xfrm>
          <a:prstGeom prst="rect">
            <a:avLst/>
          </a:prstGeom>
          <a:noFill/>
        </p:spPr>
        <p:txBody>
          <a:bodyPr lIns="0" tIns="0" rIns="0" bIns="0">
            <a:spAutoFit/>
          </a:bodyPr>
          <a:lstStyle/>
          <a:p>
            <a:pPr>
              <a:defRPr/>
            </a:pPr>
            <a:r>
              <a:rPr lang="en-US" altLang="zh-CN" sz="2800" b="1" dirty="0">
                <a:solidFill>
                  <a:srgbClr val="000000"/>
                </a:solidFill>
                <a:latin typeface="Verdana"/>
                <a:ea typeface="Verdana"/>
              </a:rPr>
              <a:t>Bacterial and virus cooperation…</a:t>
            </a:r>
            <a:endParaRPr lang="en-US" altLang="zh-CN" sz="2800" b="1" spc="-80" dirty="0">
              <a:solidFill>
                <a:srgbClr val="000000"/>
              </a:solidFill>
              <a:latin typeface="Verdana"/>
              <a:ea typeface="Verdan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36A2030-79B1-4D6D-9A24-0CC6F1CB5E92}"/>
              </a:ext>
            </a:extLst>
          </p:cNvPr>
          <p:cNvPicPr>
            <a:picLocks noChangeAspect="1"/>
          </p:cNvPicPr>
          <p:nvPr/>
        </p:nvPicPr>
        <p:blipFill>
          <a:blip r:embed="rId2"/>
          <a:stretch>
            <a:fillRect/>
          </a:stretch>
        </p:blipFill>
        <p:spPr>
          <a:xfrm>
            <a:off x="1991544" y="1268760"/>
            <a:ext cx="8544526" cy="3888432"/>
          </a:xfrm>
          <a:prstGeom prst="rect">
            <a:avLst/>
          </a:prstGeom>
        </p:spPr>
      </p:pic>
    </p:spTree>
    <p:extLst>
      <p:ext uri="{BB962C8B-B14F-4D97-AF65-F5344CB8AC3E}">
        <p14:creationId xmlns:p14="http://schemas.microsoft.com/office/powerpoint/2010/main" val="384227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CB66CAC-BDF8-441D-8917-45AA58CEDC5D}"/>
              </a:ext>
            </a:extLst>
          </p:cNvPr>
          <p:cNvPicPr>
            <a:picLocks noChangeAspect="1"/>
          </p:cNvPicPr>
          <p:nvPr/>
        </p:nvPicPr>
        <p:blipFill>
          <a:blip r:embed="rId3"/>
          <a:stretch>
            <a:fillRect/>
          </a:stretch>
        </p:blipFill>
        <p:spPr>
          <a:xfrm>
            <a:off x="1524002" y="188640"/>
            <a:ext cx="9143999" cy="6552728"/>
          </a:xfrm>
          <a:prstGeom prst="rect">
            <a:avLst/>
          </a:prstGeom>
        </p:spPr>
      </p:pic>
    </p:spTree>
    <p:extLst>
      <p:ext uri="{BB962C8B-B14F-4D97-AF65-F5344CB8AC3E}">
        <p14:creationId xmlns:p14="http://schemas.microsoft.com/office/powerpoint/2010/main" val="977515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4"/>
          <p:cNvSpPr>
            <a:spLocks noChangeArrowheads="1"/>
          </p:cNvSpPr>
          <p:nvPr/>
        </p:nvSpPr>
        <p:spPr bwMode="auto">
          <a:xfrm>
            <a:off x="1847850" y="476251"/>
            <a:ext cx="8820150" cy="830997"/>
          </a:xfrm>
          <a:prstGeom prst="rect">
            <a:avLst/>
          </a:prstGeom>
          <a:noFill/>
          <a:ln w="9525">
            <a:noFill/>
            <a:miter lim="800000"/>
            <a:headEnd/>
            <a:tailEnd/>
          </a:ln>
        </p:spPr>
        <p:txBody>
          <a:bodyPr wrap="square">
            <a:spAutoFit/>
          </a:bodyPr>
          <a:lstStyle/>
          <a:p>
            <a:pPr algn="ctr"/>
            <a:r>
              <a:rPr lang="it-IT" sz="2400" b="1" dirty="0" err="1"/>
              <a:t>Viruses</a:t>
            </a:r>
            <a:r>
              <a:rPr lang="it-IT" sz="2400" b="1" dirty="0"/>
              <a:t> are </a:t>
            </a:r>
            <a:r>
              <a:rPr lang="it-IT" sz="2400" b="1" dirty="0" err="1"/>
              <a:t>parasitic</a:t>
            </a:r>
            <a:r>
              <a:rPr lang="it-IT" sz="2400" b="1" dirty="0"/>
              <a:t> </a:t>
            </a:r>
            <a:r>
              <a:rPr lang="it-IT" sz="2400" b="1" dirty="0" err="1"/>
              <a:t>biologic</a:t>
            </a:r>
            <a:r>
              <a:rPr lang="it-IT" sz="2400" b="1" dirty="0"/>
              <a:t> </a:t>
            </a:r>
            <a:r>
              <a:rPr lang="it-IT" sz="2400" b="1" dirty="0" err="1"/>
              <a:t>entities</a:t>
            </a:r>
            <a:r>
              <a:rPr lang="it-IT" sz="2400" b="1" dirty="0"/>
              <a:t> </a:t>
            </a:r>
            <a:r>
              <a:rPr lang="it-IT" sz="2400" b="1" dirty="0" err="1"/>
              <a:t>that</a:t>
            </a:r>
            <a:r>
              <a:rPr lang="it-IT" sz="2400" b="1" dirty="0"/>
              <a:t> </a:t>
            </a:r>
            <a:r>
              <a:rPr lang="it-IT" sz="2400" b="1" dirty="0" err="1"/>
              <a:t>require</a:t>
            </a:r>
            <a:r>
              <a:rPr lang="it-IT" sz="2400" b="1" dirty="0"/>
              <a:t> </a:t>
            </a:r>
            <a:r>
              <a:rPr lang="it-IT" sz="2400" b="1" dirty="0" err="1"/>
              <a:t>host</a:t>
            </a:r>
            <a:r>
              <a:rPr lang="it-IT" sz="2400" b="1" dirty="0"/>
              <a:t> </a:t>
            </a:r>
            <a:r>
              <a:rPr lang="it-IT" sz="2400" b="1" dirty="0" err="1"/>
              <a:t>cells</a:t>
            </a:r>
            <a:r>
              <a:rPr lang="it-IT" sz="2400" b="1" dirty="0"/>
              <a:t> for </a:t>
            </a:r>
            <a:r>
              <a:rPr lang="it-IT" sz="2400" b="1" dirty="0" err="1"/>
              <a:t>replication</a:t>
            </a:r>
            <a:endParaRPr lang="it-IT" sz="2400" b="1" dirty="0"/>
          </a:p>
        </p:txBody>
      </p:sp>
      <p:pic>
        <p:nvPicPr>
          <p:cNvPr id="16386" name="Picture 5" descr="Risultati immagini per tipi di virus"/>
          <p:cNvPicPr>
            <a:picLocks noChangeAspect="1" noChangeArrowheads="1"/>
          </p:cNvPicPr>
          <p:nvPr/>
        </p:nvPicPr>
        <p:blipFill>
          <a:blip r:embed="rId3"/>
          <a:srcRect/>
          <a:stretch>
            <a:fillRect/>
          </a:stretch>
        </p:blipFill>
        <p:spPr bwMode="auto">
          <a:xfrm>
            <a:off x="1703388" y="1916114"/>
            <a:ext cx="5473700" cy="3887787"/>
          </a:xfrm>
          <a:prstGeom prst="rect">
            <a:avLst/>
          </a:prstGeom>
          <a:noFill/>
          <a:ln w="9525">
            <a:noFill/>
            <a:miter lim="800000"/>
            <a:headEnd/>
            <a:tailEnd/>
          </a:ln>
        </p:spPr>
      </p:pic>
      <p:pic>
        <p:nvPicPr>
          <p:cNvPr id="16387" name="Picture 7" descr="Risultati immagini per tipi di virus"/>
          <p:cNvPicPr>
            <a:picLocks noChangeAspect="1" noChangeArrowheads="1"/>
          </p:cNvPicPr>
          <p:nvPr/>
        </p:nvPicPr>
        <p:blipFill>
          <a:blip r:embed="rId4"/>
          <a:srcRect/>
          <a:stretch>
            <a:fillRect/>
          </a:stretch>
        </p:blipFill>
        <p:spPr bwMode="auto">
          <a:xfrm>
            <a:off x="7104112" y="2132856"/>
            <a:ext cx="3384376" cy="2880320"/>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A2F1DE1-9344-4D0F-9B97-A798DCFA9395}"/>
              </a:ext>
            </a:extLst>
          </p:cNvPr>
          <p:cNvPicPr>
            <a:picLocks noChangeAspect="1"/>
          </p:cNvPicPr>
          <p:nvPr/>
        </p:nvPicPr>
        <p:blipFill>
          <a:blip r:embed="rId2"/>
          <a:stretch>
            <a:fillRect/>
          </a:stretch>
        </p:blipFill>
        <p:spPr>
          <a:xfrm>
            <a:off x="1994647" y="1811991"/>
            <a:ext cx="8202706" cy="3234018"/>
          </a:xfrm>
          <a:prstGeom prst="rect">
            <a:avLst/>
          </a:prstGeom>
        </p:spPr>
      </p:pic>
    </p:spTree>
    <p:extLst>
      <p:ext uri="{BB962C8B-B14F-4D97-AF65-F5344CB8AC3E}">
        <p14:creationId xmlns:p14="http://schemas.microsoft.com/office/powerpoint/2010/main" val="34260928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C:\Users\6526\Desktop\nihms471535f1.jpg"/>
          <p:cNvPicPr>
            <a:picLocks noChangeAspect="1" noChangeArrowheads="1"/>
          </p:cNvPicPr>
          <p:nvPr/>
        </p:nvPicPr>
        <p:blipFill>
          <a:blip r:embed="rId2"/>
          <a:srcRect/>
          <a:stretch>
            <a:fillRect/>
          </a:stretch>
        </p:blipFill>
        <p:spPr bwMode="auto">
          <a:xfrm>
            <a:off x="1703388" y="404813"/>
            <a:ext cx="8424862" cy="6107112"/>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bject 2"/>
          <p:cNvSpPr>
            <a:spLocks noGrp="1"/>
          </p:cNvSpPr>
          <p:nvPr>
            <p:ph type="title" idx="4294967295"/>
          </p:nvPr>
        </p:nvSpPr>
        <p:spPr>
          <a:xfrm>
            <a:off x="2063751" y="620714"/>
            <a:ext cx="4968875" cy="399307"/>
          </a:xfrm>
        </p:spPr>
        <p:txBody>
          <a:bodyPr vert="horz" lIns="0" tIns="11397" rIns="0" bIns="0" rtlCol="0" anchor="t">
            <a:spAutoFit/>
          </a:bodyPr>
          <a:lstStyle/>
          <a:p>
            <a:pPr marL="12700">
              <a:spcBef>
                <a:spcPts val="100"/>
              </a:spcBef>
            </a:pPr>
            <a:r>
              <a:rPr lang="it-IT" sz="2800" b="1" dirty="0">
                <a:solidFill>
                  <a:srgbClr val="0000FF"/>
                </a:solidFill>
                <a:latin typeface="Arial" charset="0"/>
                <a:cs typeface="Arial" charset="0"/>
              </a:rPr>
              <a:t>The global </a:t>
            </a:r>
            <a:r>
              <a:rPr lang="it-IT" sz="2800" b="1" dirty="0" err="1">
                <a:solidFill>
                  <a:srgbClr val="0000FF"/>
                </a:solidFill>
                <a:latin typeface="Arial" charset="0"/>
                <a:cs typeface="Arial" charset="0"/>
              </a:rPr>
              <a:t>virome</a:t>
            </a:r>
            <a:endParaRPr lang="it-IT" sz="2800" b="1" dirty="0">
              <a:solidFill>
                <a:srgbClr val="0000FF"/>
              </a:solidFill>
              <a:latin typeface="Arial" charset="0"/>
              <a:cs typeface="Arial" charset="0"/>
            </a:endParaRPr>
          </a:p>
        </p:txBody>
      </p:sp>
      <p:sp>
        <p:nvSpPr>
          <p:cNvPr id="18434" name="object 3"/>
          <p:cNvSpPr txBox="1">
            <a:spLocks noChangeArrowheads="1"/>
          </p:cNvSpPr>
          <p:nvPr/>
        </p:nvSpPr>
        <p:spPr bwMode="auto">
          <a:xfrm>
            <a:off x="2151064" y="1677989"/>
            <a:ext cx="4848225" cy="2716391"/>
          </a:xfrm>
          <a:prstGeom prst="rect">
            <a:avLst/>
          </a:prstGeom>
          <a:noFill/>
          <a:ln w="9525">
            <a:noFill/>
            <a:miter lim="800000"/>
            <a:headEnd/>
            <a:tailEnd/>
          </a:ln>
        </p:spPr>
        <p:txBody>
          <a:bodyPr lIns="0" tIns="173234" rIns="0" bIns="0">
            <a:spAutoFit/>
          </a:bodyPr>
          <a:lstStyle/>
          <a:p>
            <a:pPr marL="319088" indent="-307975" defTabSz="820738">
              <a:spcBef>
                <a:spcPts val="1363"/>
              </a:spcBef>
              <a:buFontTx/>
              <a:buChar char="•"/>
              <a:tabLst>
                <a:tab pos="317500" algn="l"/>
                <a:tab pos="319088" algn="l"/>
              </a:tabLst>
            </a:pPr>
            <a:r>
              <a:rPr lang="it-IT" sz="2200"/>
              <a:t>10</a:t>
            </a:r>
            <a:r>
              <a:rPr lang="it-IT" sz="2200" baseline="24000"/>
              <a:t>7 </a:t>
            </a:r>
            <a:r>
              <a:rPr lang="it-IT" sz="2200"/>
              <a:t>viruses per ml in sea water</a:t>
            </a:r>
          </a:p>
          <a:p>
            <a:pPr marL="319088" indent="-307975" defTabSz="820738">
              <a:lnSpc>
                <a:spcPct val="103000"/>
              </a:lnSpc>
              <a:spcBef>
                <a:spcPts val="1200"/>
              </a:spcBef>
              <a:buFontTx/>
              <a:buChar char="•"/>
              <a:tabLst>
                <a:tab pos="317500" algn="l"/>
                <a:tab pos="319088" algn="l"/>
              </a:tabLst>
            </a:pPr>
            <a:r>
              <a:rPr lang="it-IT" sz="2200"/>
              <a:t>Viruses outnumber hosts by ~10-fold  in sea water</a:t>
            </a:r>
          </a:p>
          <a:p>
            <a:pPr marL="319088" indent="-307975" defTabSz="820738">
              <a:spcBef>
                <a:spcPts val="1225"/>
              </a:spcBef>
              <a:buFontTx/>
              <a:buChar char="•"/>
              <a:tabLst>
                <a:tab pos="317500" algn="l"/>
                <a:tab pos="319088" algn="l"/>
              </a:tabLst>
            </a:pPr>
            <a:r>
              <a:rPr lang="it-IT" sz="2200"/>
              <a:t>10</a:t>
            </a:r>
            <a:r>
              <a:rPr lang="it-IT" sz="2200" baseline="24000"/>
              <a:t>31 </a:t>
            </a:r>
            <a:r>
              <a:rPr lang="it-IT" sz="2200"/>
              <a:t>viral particles on Earth</a:t>
            </a:r>
          </a:p>
          <a:p>
            <a:pPr marL="319088" indent="-307975" defTabSz="820738">
              <a:lnSpc>
                <a:spcPts val="2575"/>
              </a:lnSpc>
              <a:spcBef>
                <a:spcPts val="1463"/>
              </a:spcBef>
              <a:buFontTx/>
              <a:buChar char="•"/>
              <a:tabLst>
                <a:tab pos="317500" algn="l"/>
                <a:tab pos="319088" algn="l"/>
              </a:tabLst>
            </a:pPr>
            <a:r>
              <a:rPr lang="it-IT" sz="2200"/>
              <a:t>Numerically most successful  biological entities</a:t>
            </a:r>
          </a:p>
        </p:txBody>
      </p:sp>
      <p:sp>
        <p:nvSpPr>
          <p:cNvPr id="18435" name="object 4"/>
          <p:cNvSpPr txBox="1">
            <a:spLocks noChangeArrowheads="1"/>
          </p:cNvSpPr>
          <p:nvPr/>
        </p:nvSpPr>
        <p:spPr bwMode="auto">
          <a:xfrm>
            <a:off x="2151063" y="5102225"/>
            <a:ext cx="4826000" cy="514350"/>
          </a:xfrm>
          <a:prstGeom prst="rect">
            <a:avLst/>
          </a:prstGeom>
          <a:noFill/>
          <a:ln w="9525">
            <a:noFill/>
            <a:miter lim="800000"/>
            <a:headEnd/>
            <a:tailEnd/>
          </a:ln>
        </p:spPr>
        <p:txBody>
          <a:bodyPr lIns="0" tIns="4559" rIns="0" bIns="0">
            <a:spAutoFit/>
          </a:bodyPr>
          <a:lstStyle/>
          <a:p>
            <a:pPr marL="11113" defTabSz="820738">
              <a:lnSpc>
                <a:spcPct val="103000"/>
              </a:lnSpc>
              <a:spcBef>
                <a:spcPts val="38"/>
              </a:spcBef>
            </a:pPr>
            <a:r>
              <a:rPr lang="it-IT" sz="1600"/>
              <a:t>Data from Lita Proctor, Forrest Rohwer, Curtis Suttle  and others</a:t>
            </a:r>
          </a:p>
        </p:txBody>
      </p:sp>
      <p:sp>
        <p:nvSpPr>
          <p:cNvPr id="18436" name="object 5"/>
          <p:cNvSpPr>
            <a:spLocks noChangeArrowheads="1"/>
          </p:cNvSpPr>
          <p:nvPr/>
        </p:nvSpPr>
        <p:spPr bwMode="auto">
          <a:xfrm>
            <a:off x="7343775" y="604838"/>
            <a:ext cx="2609850" cy="2532062"/>
          </a:xfrm>
          <a:prstGeom prst="rect">
            <a:avLst/>
          </a:prstGeom>
          <a:blipFill dpi="0" rotWithShape="1">
            <a:blip r:embed="rId2"/>
            <a:srcRect/>
            <a:stretch>
              <a:fillRect/>
            </a:stretch>
          </a:blipFill>
          <a:ln w="9525">
            <a:noFill/>
            <a:miter lim="800000"/>
            <a:headEnd/>
            <a:tailEnd/>
          </a:ln>
        </p:spPr>
        <p:txBody>
          <a:bodyPr lIns="0" tIns="0" rIns="0" bIns="0"/>
          <a:lstStyle/>
          <a:p>
            <a:pPr defTabSz="820738"/>
            <a:endParaRPr lang="it-IT" sz="1600">
              <a:latin typeface="Calibri" pitchFamily="34" charset="0"/>
            </a:endParaRPr>
          </a:p>
        </p:txBody>
      </p:sp>
      <p:sp>
        <p:nvSpPr>
          <p:cNvPr id="18437" name="object 6"/>
          <p:cNvSpPr>
            <a:spLocks noChangeArrowheads="1"/>
          </p:cNvSpPr>
          <p:nvPr/>
        </p:nvSpPr>
        <p:spPr bwMode="auto">
          <a:xfrm>
            <a:off x="7283451" y="3375026"/>
            <a:ext cx="2703513" cy="2474913"/>
          </a:xfrm>
          <a:prstGeom prst="rect">
            <a:avLst/>
          </a:prstGeom>
          <a:blipFill dpi="0" rotWithShape="1">
            <a:blip r:embed="rId3"/>
            <a:srcRect/>
            <a:stretch>
              <a:fillRect/>
            </a:stretch>
          </a:blipFill>
          <a:ln w="9525">
            <a:noFill/>
            <a:miter lim="800000"/>
            <a:headEnd/>
            <a:tailEnd/>
          </a:ln>
        </p:spPr>
        <p:txBody>
          <a:bodyPr lIns="0" tIns="0" rIns="0" bIns="0"/>
          <a:lstStyle/>
          <a:p>
            <a:pPr defTabSz="820738"/>
            <a:endParaRPr lang="it-IT" sz="1600">
              <a:latin typeface="Calibri" pitchFamily="34" charset="0"/>
            </a:endParaRPr>
          </a:p>
        </p:txBody>
      </p:sp>
      <p:sp>
        <p:nvSpPr>
          <p:cNvPr id="18438" name="object 7"/>
          <p:cNvSpPr txBox="1">
            <a:spLocks noChangeArrowheads="1"/>
          </p:cNvSpPr>
          <p:nvPr/>
        </p:nvSpPr>
        <p:spPr bwMode="auto">
          <a:xfrm>
            <a:off x="8731251" y="5946775"/>
            <a:ext cx="1122363" cy="226952"/>
          </a:xfrm>
          <a:prstGeom prst="rect">
            <a:avLst/>
          </a:prstGeom>
          <a:noFill/>
          <a:ln w="9525">
            <a:noFill/>
            <a:miter lim="800000"/>
            <a:headEnd/>
            <a:tailEnd/>
          </a:ln>
        </p:spPr>
        <p:txBody>
          <a:bodyPr lIns="0" tIns="11397" rIns="0" bIns="0">
            <a:spAutoFit/>
          </a:bodyPr>
          <a:lstStyle/>
          <a:p>
            <a:pPr marL="11113" defTabSz="820738">
              <a:spcBef>
                <a:spcPts val="88"/>
              </a:spcBef>
            </a:pPr>
            <a:r>
              <a:rPr lang="it-IT" sz="1400" i="1"/>
              <a:t>Proctor, 1997</a:t>
            </a:r>
            <a:endParaRPr lang="it-IT" sz="14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object 2"/>
          <p:cNvSpPr>
            <a:spLocks noGrp="1"/>
          </p:cNvSpPr>
          <p:nvPr>
            <p:ph type="title" idx="4294967295"/>
          </p:nvPr>
        </p:nvSpPr>
        <p:spPr>
          <a:xfrm>
            <a:off x="3071813" y="271464"/>
            <a:ext cx="5605462" cy="454707"/>
          </a:xfrm>
        </p:spPr>
        <p:txBody>
          <a:bodyPr vert="horz" lIns="0" tIns="11397" rIns="0" bIns="0" rtlCol="0" anchor="t">
            <a:spAutoFit/>
          </a:bodyPr>
          <a:lstStyle/>
          <a:p>
            <a:pPr marL="12700">
              <a:spcBef>
                <a:spcPts val="100"/>
              </a:spcBef>
            </a:pPr>
            <a:r>
              <a:rPr lang="it-IT" sz="3200" b="1" dirty="0">
                <a:solidFill>
                  <a:srgbClr val="0000FF"/>
                </a:solidFill>
                <a:latin typeface="Arial" charset="0"/>
                <a:cs typeface="Arial" charset="0"/>
              </a:rPr>
              <a:t>The Human </a:t>
            </a:r>
            <a:r>
              <a:rPr lang="it-IT" sz="3200" b="1" dirty="0" err="1">
                <a:solidFill>
                  <a:srgbClr val="0000FF"/>
                </a:solidFill>
                <a:latin typeface="Arial" charset="0"/>
                <a:cs typeface="Arial" charset="0"/>
              </a:rPr>
              <a:t>Virome</a:t>
            </a:r>
            <a:endParaRPr lang="it-IT" sz="3200" b="1" dirty="0">
              <a:solidFill>
                <a:srgbClr val="0000FF"/>
              </a:solidFill>
              <a:latin typeface="Arial" charset="0"/>
              <a:cs typeface="Arial" charset="0"/>
            </a:endParaRPr>
          </a:p>
        </p:txBody>
      </p:sp>
      <p:sp>
        <p:nvSpPr>
          <p:cNvPr id="19458" name="object 3"/>
          <p:cNvSpPr txBox="1">
            <a:spLocks noChangeArrowheads="1"/>
          </p:cNvSpPr>
          <p:nvPr/>
        </p:nvSpPr>
        <p:spPr bwMode="auto">
          <a:xfrm>
            <a:off x="7535864" y="908051"/>
            <a:ext cx="2376487" cy="258763"/>
          </a:xfrm>
          <a:prstGeom prst="rect">
            <a:avLst/>
          </a:prstGeom>
          <a:noFill/>
          <a:ln w="9525">
            <a:noFill/>
            <a:miter lim="800000"/>
            <a:headEnd/>
            <a:tailEnd/>
          </a:ln>
        </p:spPr>
        <p:txBody>
          <a:bodyPr lIns="0" tIns="11397" rIns="0" bIns="0">
            <a:spAutoFit/>
          </a:bodyPr>
          <a:lstStyle/>
          <a:p>
            <a:pPr marL="11113" defTabSz="820738">
              <a:spcBef>
                <a:spcPts val="88"/>
              </a:spcBef>
            </a:pPr>
            <a:r>
              <a:rPr lang="it-IT" sz="1600" b="1" i="1" u="sng">
                <a:solidFill>
                  <a:schemeClr val="hlink"/>
                </a:solidFill>
              </a:rPr>
              <a:t>Transient</a:t>
            </a:r>
            <a:endParaRPr lang="it-IT" sz="1600">
              <a:solidFill>
                <a:schemeClr val="hlink"/>
              </a:solidFill>
            </a:endParaRPr>
          </a:p>
        </p:txBody>
      </p:sp>
      <p:sp>
        <p:nvSpPr>
          <p:cNvPr id="19459" name="object 5"/>
          <p:cNvSpPr txBox="1">
            <a:spLocks noChangeArrowheads="1"/>
          </p:cNvSpPr>
          <p:nvPr/>
        </p:nvSpPr>
        <p:spPr bwMode="auto">
          <a:xfrm>
            <a:off x="1919289" y="1052514"/>
            <a:ext cx="2174875" cy="786079"/>
          </a:xfrm>
          <a:prstGeom prst="rect">
            <a:avLst/>
          </a:prstGeom>
          <a:noFill/>
          <a:ln w="9525">
            <a:noFill/>
            <a:miter lim="800000"/>
            <a:headEnd/>
            <a:tailEnd/>
          </a:ln>
        </p:spPr>
        <p:txBody>
          <a:bodyPr lIns="0" tIns="11397" rIns="0" bIns="0">
            <a:spAutoFit/>
          </a:bodyPr>
          <a:lstStyle/>
          <a:p>
            <a:pPr marL="11112" defTabSz="820738">
              <a:spcBef>
                <a:spcPts val="88"/>
              </a:spcBef>
              <a:defRPr/>
            </a:pPr>
            <a:r>
              <a:rPr lang="it-IT" b="1" i="1" u="sng" dirty="0" err="1">
                <a:solidFill>
                  <a:schemeClr val="hlink"/>
                </a:solidFill>
              </a:rPr>
              <a:t>Persistent</a:t>
            </a:r>
            <a:r>
              <a:rPr lang="it-IT" b="1" i="1" u="sng" dirty="0">
                <a:solidFill>
                  <a:schemeClr val="hlink"/>
                </a:solidFill>
              </a:rPr>
              <a:t>/</a:t>
            </a:r>
            <a:r>
              <a:rPr lang="it-IT" b="1" i="1" u="sng" dirty="0" err="1">
                <a:solidFill>
                  <a:schemeClr val="hlink"/>
                </a:solidFill>
              </a:rPr>
              <a:t>latent</a:t>
            </a:r>
            <a:r>
              <a:rPr lang="it-IT" b="1" i="1" u="sng" dirty="0">
                <a:solidFill>
                  <a:schemeClr val="hlink"/>
                </a:solidFill>
              </a:rPr>
              <a:t> </a:t>
            </a:r>
            <a:r>
              <a:rPr lang="it-IT" b="1" i="1" dirty="0">
                <a:solidFill>
                  <a:schemeClr val="hlink"/>
                </a:solidFill>
              </a:rPr>
              <a:t> </a:t>
            </a:r>
            <a:r>
              <a:rPr lang="it-IT" b="1" i="1" u="sng" dirty="0" err="1">
                <a:solidFill>
                  <a:schemeClr val="hlink"/>
                </a:solidFill>
              </a:rPr>
              <a:t>infections</a:t>
            </a:r>
            <a:endParaRPr lang="it-IT" dirty="0">
              <a:solidFill>
                <a:schemeClr val="hlink"/>
              </a:solidFill>
            </a:endParaRPr>
          </a:p>
          <a:p>
            <a:pPr marL="358775" indent="-347663" defTabSz="820738">
              <a:spcBef>
                <a:spcPts val="350"/>
              </a:spcBef>
              <a:defRPr/>
            </a:pPr>
            <a:endParaRPr lang="it-IT" sz="1100" dirty="0">
              <a:solidFill>
                <a:schemeClr val="hlink"/>
              </a:solidFill>
            </a:endParaRPr>
          </a:p>
        </p:txBody>
      </p:sp>
      <p:sp>
        <p:nvSpPr>
          <p:cNvPr id="19460" name="object 6"/>
          <p:cNvSpPr txBox="1">
            <a:spLocks noChangeArrowheads="1"/>
          </p:cNvSpPr>
          <p:nvPr/>
        </p:nvSpPr>
        <p:spPr bwMode="auto">
          <a:xfrm>
            <a:off x="7464426" y="1268414"/>
            <a:ext cx="2735263" cy="504825"/>
          </a:xfrm>
          <a:prstGeom prst="rect">
            <a:avLst/>
          </a:prstGeom>
          <a:noFill/>
          <a:ln w="9525">
            <a:noFill/>
            <a:miter lim="800000"/>
            <a:headEnd/>
            <a:tailEnd/>
          </a:ln>
        </p:spPr>
        <p:txBody>
          <a:bodyPr lIns="0" tIns="11397" rIns="0" bIns="0">
            <a:spAutoFit/>
          </a:bodyPr>
          <a:lstStyle/>
          <a:p>
            <a:pPr marL="11113" defTabSz="820738">
              <a:spcBef>
                <a:spcPts val="88"/>
              </a:spcBef>
            </a:pPr>
            <a:r>
              <a:rPr lang="it-IT" sz="1600" b="1" i="1" u="sng">
                <a:solidFill>
                  <a:schemeClr val="hlink"/>
                </a:solidFill>
              </a:rPr>
              <a:t>infections with </a:t>
            </a:r>
            <a:r>
              <a:rPr lang="it-IT" sz="1600" b="1" i="1">
                <a:solidFill>
                  <a:schemeClr val="hlink"/>
                </a:solidFill>
              </a:rPr>
              <a:t> </a:t>
            </a:r>
            <a:r>
              <a:rPr lang="it-IT" sz="1600" b="1" i="1" u="sng">
                <a:solidFill>
                  <a:schemeClr val="hlink"/>
                </a:solidFill>
              </a:rPr>
              <a:t>animal cell </a:t>
            </a:r>
            <a:r>
              <a:rPr lang="it-IT" sz="1600" b="1" i="1">
                <a:solidFill>
                  <a:schemeClr val="hlink"/>
                </a:solidFill>
              </a:rPr>
              <a:t> </a:t>
            </a:r>
            <a:r>
              <a:rPr lang="it-IT" sz="1600" b="1" i="1" u="sng">
                <a:solidFill>
                  <a:schemeClr val="hlink"/>
                </a:solidFill>
              </a:rPr>
              <a:t>viruses</a:t>
            </a:r>
            <a:endParaRPr lang="it-IT" sz="1600" b="1" i="1">
              <a:solidFill>
                <a:schemeClr val="hlink"/>
              </a:solidFill>
            </a:endParaRPr>
          </a:p>
        </p:txBody>
      </p:sp>
      <p:sp>
        <p:nvSpPr>
          <p:cNvPr id="19461" name="object 7"/>
          <p:cNvSpPr txBox="1">
            <a:spLocks noChangeArrowheads="1"/>
          </p:cNvSpPr>
          <p:nvPr/>
        </p:nvSpPr>
        <p:spPr bwMode="auto">
          <a:xfrm rot="10987248" flipV="1">
            <a:off x="2063751" y="2058989"/>
            <a:ext cx="434975" cy="179387"/>
          </a:xfrm>
          <a:prstGeom prst="rect">
            <a:avLst/>
          </a:prstGeom>
          <a:noFill/>
          <a:ln w="9525">
            <a:noFill/>
            <a:miter lim="800000"/>
            <a:headEnd/>
            <a:tailEnd/>
          </a:ln>
        </p:spPr>
        <p:txBody>
          <a:bodyPr lIns="0" tIns="11397" rIns="0" bIns="0">
            <a:spAutoFit/>
          </a:bodyPr>
          <a:lstStyle/>
          <a:p>
            <a:pPr marL="11113" defTabSz="820738">
              <a:spcBef>
                <a:spcPts val="88"/>
              </a:spcBef>
            </a:pPr>
            <a:r>
              <a:rPr lang="it-IT" sz="1100" b="1" i="1"/>
              <a:t>Virus</a:t>
            </a:r>
            <a:endParaRPr lang="it-IT" sz="1100"/>
          </a:p>
        </p:txBody>
      </p:sp>
      <p:sp>
        <p:nvSpPr>
          <p:cNvPr id="19462" name="object 8"/>
          <p:cNvSpPr txBox="1">
            <a:spLocks noChangeArrowheads="1"/>
          </p:cNvSpPr>
          <p:nvPr/>
        </p:nvSpPr>
        <p:spPr bwMode="auto">
          <a:xfrm>
            <a:off x="3071814" y="2060575"/>
            <a:ext cx="839787" cy="179388"/>
          </a:xfrm>
          <a:prstGeom prst="rect">
            <a:avLst/>
          </a:prstGeom>
          <a:noFill/>
          <a:ln w="9525">
            <a:noFill/>
            <a:miter lim="800000"/>
            <a:headEnd/>
            <a:tailEnd/>
          </a:ln>
        </p:spPr>
        <p:txBody>
          <a:bodyPr lIns="0" tIns="11397" rIns="0" bIns="0">
            <a:spAutoFit/>
          </a:bodyPr>
          <a:lstStyle/>
          <a:p>
            <a:pPr marL="11113" defTabSz="820738">
              <a:spcBef>
                <a:spcPts val="88"/>
              </a:spcBef>
            </a:pPr>
            <a:r>
              <a:rPr lang="it-IT" sz="1100" b="1" i="1"/>
              <a:t>seropositive</a:t>
            </a:r>
            <a:endParaRPr lang="it-IT" sz="1100"/>
          </a:p>
        </p:txBody>
      </p:sp>
      <p:sp>
        <p:nvSpPr>
          <p:cNvPr id="19463" name="object 9"/>
          <p:cNvSpPr txBox="1">
            <a:spLocks noChangeArrowheads="1"/>
          </p:cNvSpPr>
          <p:nvPr/>
        </p:nvSpPr>
        <p:spPr bwMode="auto">
          <a:xfrm>
            <a:off x="6383339" y="2708276"/>
            <a:ext cx="3673475" cy="500063"/>
          </a:xfrm>
          <a:prstGeom prst="rect">
            <a:avLst/>
          </a:prstGeom>
          <a:noFill/>
          <a:ln w="9525">
            <a:noFill/>
            <a:miter lim="800000"/>
            <a:headEnd/>
            <a:tailEnd/>
          </a:ln>
        </p:spPr>
        <p:txBody>
          <a:bodyPr lIns="0" tIns="11397" rIns="0" bIns="0">
            <a:spAutoFit/>
          </a:bodyPr>
          <a:lstStyle/>
          <a:p>
            <a:pPr algn="ctr" defTabSz="820738">
              <a:spcBef>
                <a:spcPts val="88"/>
              </a:spcBef>
            </a:pPr>
            <a:r>
              <a:rPr lang="it-IT" sz="1600" b="1" i="1" u="sng">
                <a:solidFill>
                  <a:schemeClr val="hlink"/>
                </a:solidFill>
              </a:rPr>
              <a:t>Endogenous retroviruses</a:t>
            </a:r>
          </a:p>
          <a:p>
            <a:pPr algn="ctr" defTabSz="820738"/>
            <a:r>
              <a:rPr lang="it-IT" sz="1600">
                <a:solidFill>
                  <a:srgbClr val="FF3300"/>
                </a:solidFill>
              </a:rPr>
              <a:t>8% of human DNA</a:t>
            </a:r>
          </a:p>
        </p:txBody>
      </p:sp>
      <p:sp>
        <p:nvSpPr>
          <p:cNvPr id="19464" name="object 10"/>
          <p:cNvSpPr txBox="1">
            <a:spLocks noChangeArrowheads="1"/>
          </p:cNvSpPr>
          <p:nvPr/>
        </p:nvSpPr>
        <p:spPr bwMode="auto">
          <a:xfrm>
            <a:off x="1847850" y="2565401"/>
            <a:ext cx="863600" cy="2645819"/>
          </a:xfrm>
          <a:prstGeom prst="rect">
            <a:avLst/>
          </a:prstGeom>
          <a:noFill/>
          <a:ln w="9525">
            <a:noFill/>
            <a:miter lim="800000"/>
            <a:headEnd/>
            <a:tailEnd/>
          </a:ln>
        </p:spPr>
        <p:txBody>
          <a:bodyPr lIns="0" tIns="11397" rIns="0" bIns="0">
            <a:spAutoFit/>
          </a:bodyPr>
          <a:lstStyle/>
          <a:p>
            <a:pPr marL="11113" defTabSz="820738">
              <a:lnSpc>
                <a:spcPct val="107000"/>
              </a:lnSpc>
              <a:spcBef>
                <a:spcPts val="88"/>
              </a:spcBef>
            </a:pPr>
            <a:r>
              <a:rPr lang="it-IT"/>
              <a:t>EBV  </a:t>
            </a:r>
          </a:p>
          <a:p>
            <a:pPr marL="11113" defTabSz="820738">
              <a:lnSpc>
                <a:spcPct val="107000"/>
              </a:lnSpc>
              <a:spcBef>
                <a:spcPts val="88"/>
              </a:spcBef>
            </a:pPr>
            <a:r>
              <a:rPr lang="it-IT"/>
              <a:t>VZV</a:t>
            </a:r>
          </a:p>
          <a:p>
            <a:pPr marL="11113" defTabSz="820738">
              <a:spcBef>
                <a:spcPts val="88"/>
              </a:spcBef>
            </a:pPr>
            <a:r>
              <a:rPr lang="it-IT"/>
              <a:t>Herpes</a:t>
            </a:r>
          </a:p>
          <a:p>
            <a:pPr marL="11113" defTabSz="820738">
              <a:spcBef>
                <a:spcPts val="88"/>
              </a:spcBef>
            </a:pPr>
            <a:r>
              <a:rPr lang="it-IT"/>
              <a:t>HSV1</a:t>
            </a:r>
          </a:p>
          <a:p>
            <a:pPr marL="11113" defTabSz="820738">
              <a:spcBef>
                <a:spcPts val="88"/>
              </a:spcBef>
            </a:pPr>
            <a:r>
              <a:rPr lang="it-IT"/>
              <a:t>HPV</a:t>
            </a:r>
          </a:p>
          <a:p>
            <a:pPr marL="11113" defTabSz="820738">
              <a:spcBef>
                <a:spcPts val="88"/>
              </a:spcBef>
            </a:pPr>
            <a:r>
              <a:rPr lang="it-IT"/>
              <a:t>CMV</a:t>
            </a:r>
          </a:p>
          <a:p>
            <a:pPr marL="11113" defTabSz="820738">
              <a:spcBef>
                <a:spcPts val="88"/>
              </a:spcBef>
            </a:pPr>
            <a:r>
              <a:rPr lang="it-IT"/>
              <a:t>HSV2</a:t>
            </a:r>
          </a:p>
          <a:p>
            <a:pPr marL="11113" defTabSz="820738">
              <a:spcBef>
                <a:spcPts val="88"/>
              </a:spcBef>
            </a:pPr>
            <a:r>
              <a:rPr lang="it-IT"/>
              <a:t>HIV</a:t>
            </a:r>
          </a:p>
          <a:p>
            <a:pPr marL="11113" defTabSz="820738">
              <a:spcBef>
                <a:spcPts val="88"/>
              </a:spcBef>
            </a:pPr>
            <a:r>
              <a:rPr lang="it-IT"/>
              <a:t>HCV</a:t>
            </a:r>
          </a:p>
        </p:txBody>
      </p:sp>
      <p:sp>
        <p:nvSpPr>
          <p:cNvPr id="19465" name="object 11"/>
          <p:cNvSpPr txBox="1">
            <a:spLocks noChangeArrowheads="1"/>
          </p:cNvSpPr>
          <p:nvPr/>
        </p:nvSpPr>
        <p:spPr bwMode="auto">
          <a:xfrm>
            <a:off x="3359151" y="2492376"/>
            <a:ext cx="936625" cy="2900363"/>
          </a:xfrm>
          <a:prstGeom prst="rect">
            <a:avLst/>
          </a:prstGeom>
          <a:noFill/>
          <a:ln w="9525">
            <a:noFill/>
            <a:miter lim="800000"/>
            <a:headEnd/>
            <a:tailEnd/>
          </a:ln>
        </p:spPr>
        <p:txBody>
          <a:bodyPr lIns="0" tIns="22794" rIns="0" bIns="0">
            <a:spAutoFit/>
          </a:bodyPr>
          <a:lstStyle/>
          <a:p>
            <a:pPr marL="11113" defTabSz="820738">
              <a:spcBef>
                <a:spcPts val="175"/>
              </a:spcBef>
            </a:pPr>
            <a:r>
              <a:rPr lang="it-IT" sz="1600">
                <a:solidFill>
                  <a:srgbClr val="FF3300"/>
                </a:solidFill>
              </a:rPr>
              <a:t>100%</a:t>
            </a:r>
          </a:p>
          <a:p>
            <a:pPr marL="11113" defTabSz="820738">
              <a:spcBef>
                <a:spcPts val="175"/>
              </a:spcBef>
            </a:pPr>
            <a:r>
              <a:rPr lang="it-IT" sz="1600">
                <a:solidFill>
                  <a:srgbClr val="FF3300"/>
                </a:solidFill>
              </a:rPr>
              <a:t>95%</a:t>
            </a:r>
          </a:p>
          <a:p>
            <a:pPr marL="11113" defTabSz="820738">
              <a:spcBef>
                <a:spcPts val="738"/>
              </a:spcBef>
            </a:pPr>
            <a:r>
              <a:rPr lang="it-IT" sz="1600">
                <a:solidFill>
                  <a:srgbClr val="FF3300"/>
                </a:solidFill>
              </a:rPr>
              <a:t>80%</a:t>
            </a:r>
          </a:p>
          <a:p>
            <a:pPr marL="11113" defTabSz="820738">
              <a:spcBef>
                <a:spcPts val="738"/>
              </a:spcBef>
            </a:pPr>
            <a:r>
              <a:rPr lang="it-IT" sz="1600">
                <a:solidFill>
                  <a:srgbClr val="FF3300"/>
                </a:solidFill>
              </a:rPr>
              <a:t>68%</a:t>
            </a:r>
          </a:p>
          <a:p>
            <a:pPr marL="11113" defTabSz="820738">
              <a:spcBef>
                <a:spcPts val="738"/>
              </a:spcBef>
            </a:pPr>
            <a:r>
              <a:rPr lang="it-IT" sz="1600">
                <a:solidFill>
                  <a:srgbClr val="FF3300"/>
                </a:solidFill>
              </a:rPr>
              <a:t>60%</a:t>
            </a:r>
          </a:p>
          <a:p>
            <a:pPr marL="11113" defTabSz="820738">
              <a:spcBef>
                <a:spcPts val="738"/>
              </a:spcBef>
            </a:pPr>
            <a:r>
              <a:rPr lang="it-IT" sz="1600">
                <a:solidFill>
                  <a:srgbClr val="FF3300"/>
                </a:solidFill>
              </a:rPr>
              <a:t>59%</a:t>
            </a:r>
          </a:p>
          <a:p>
            <a:pPr marL="11113" defTabSz="820738">
              <a:spcBef>
                <a:spcPts val="738"/>
              </a:spcBef>
            </a:pPr>
            <a:r>
              <a:rPr lang="it-IT" sz="1600">
                <a:solidFill>
                  <a:srgbClr val="FF3300"/>
                </a:solidFill>
              </a:rPr>
              <a:t>22%</a:t>
            </a:r>
          </a:p>
          <a:p>
            <a:pPr marL="11113" defTabSz="820738">
              <a:spcBef>
                <a:spcPts val="738"/>
              </a:spcBef>
            </a:pPr>
            <a:r>
              <a:rPr lang="it-IT" sz="1600">
                <a:solidFill>
                  <a:srgbClr val="FF3300"/>
                </a:solidFill>
              </a:rPr>
              <a:t>1%</a:t>
            </a:r>
          </a:p>
          <a:p>
            <a:pPr marL="11113" defTabSz="820738">
              <a:spcBef>
                <a:spcPts val="738"/>
              </a:spcBef>
            </a:pPr>
            <a:r>
              <a:rPr lang="it-IT" sz="1600">
                <a:solidFill>
                  <a:srgbClr val="FF3300"/>
                </a:solidFill>
              </a:rPr>
              <a:t>1%</a:t>
            </a:r>
          </a:p>
        </p:txBody>
      </p:sp>
      <p:sp>
        <p:nvSpPr>
          <p:cNvPr id="19466" name="object 12"/>
          <p:cNvSpPr txBox="1">
            <a:spLocks noChangeArrowheads="1"/>
          </p:cNvSpPr>
          <p:nvPr/>
        </p:nvSpPr>
        <p:spPr bwMode="auto">
          <a:xfrm>
            <a:off x="9031289" y="5340350"/>
            <a:ext cx="854075" cy="758188"/>
          </a:xfrm>
          <a:prstGeom prst="rect">
            <a:avLst/>
          </a:prstGeom>
          <a:noFill/>
          <a:ln w="9525">
            <a:noFill/>
            <a:miter lim="800000"/>
            <a:headEnd/>
            <a:tailEnd/>
          </a:ln>
        </p:spPr>
        <p:txBody>
          <a:bodyPr lIns="0" tIns="11397" rIns="0" bIns="0">
            <a:spAutoFit/>
          </a:bodyPr>
          <a:lstStyle/>
          <a:p>
            <a:pPr marL="11113" defTabSz="820738">
              <a:lnSpc>
                <a:spcPts val="1913"/>
              </a:lnSpc>
              <a:spcBef>
                <a:spcPts val="88"/>
              </a:spcBef>
            </a:pPr>
            <a:r>
              <a:rPr lang="it-IT" sz="1600"/>
              <a:t>10</a:t>
            </a:r>
            <a:r>
              <a:rPr lang="it-IT" sz="1600" baseline="25000"/>
              <a:t>10</a:t>
            </a:r>
            <a:r>
              <a:rPr lang="it-IT" sz="1600"/>
              <a:t>-10</a:t>
            </a:r>
            <a:r>
              <a:rPr lang="it-IT" sz="1600" baseline="25000"/>
              <a:t>11</a:t>
            </a:r>
          </a:p>
          <a:p>
            <a:pPr marL="11113" defTabSz="820738">
              <a:lnSpc>
                <a:spcPts val="1975"/>
              </a:lnSpc>
              <a:spcBef>
                <a:spcPts val="13"/>
              </a:spcBef>
            </a:pPr>
            <a:r>
              <a:rPr lang="it-IT" sz="1600"/>
              <a:t>per gram  of stool</a:t>
            </a:r>
          </a:p>
        </p:txBody>
      </p:sp>
      <p:graphicFrame>
        <p:nvGraphicFramePr>
          <p:cNvPr id="74829" name="Group 77"/>
          <p:cNvGraphicFramePr>
            <a:graphicFrameLocks noGrp="1"/>
          </p:cNvGraphicFramePr>
          <p:nvPr/>
        </p:nvGraphicFramePr>
        <p:xfrm>
          <a:off x="1524000" y="1341439"/>
          <a:ext cx="9144000" cy="5328593"/>
        </p:xfrm>
        <a:graphic>
          <a:graphicData uri="http://schemas.openxmlformats.org/drawingml/2006/table">
            <a:tbl>
              <a:tblPr/>
              <a:tblGrid>
                <a:gridCol w="827088">
                  <a:extLst>
                    <a:ext uri="{9D8B030D-6E8A-4147-A177-3AD203B41FA5}">
                      <a16:colId xmlns:a16="http://schemas.microsoft.com/office/drawing/2014/main" val="20000"/>
                    </a:ext>
                  </a:extLst>
                </a:gridCol>
                <a:gridCol w="2603500">
                  <a:extLst>
                    <a:ext uri="{9D8B030D-6E8A-4147-A177-3AD203B41FA5}">
                      <a16:colId xmlns:a16="http://schemas.microsoft.com/office/drawing/2014/main" val="20001"/>
                    </a:ext>
                  </a:extLst>
                </a:gridCol>
                <a:gridCol w="5713412">
                  <a:extLst>
                    <a:ext uri="{9D8B030D-6E8A-4147-A177-3AD203B41FA5}">
                      <a16:colId xmlns:a16="http://schemas.microsoft.com/office/drawing/2014/main" val="20002"/>
                    </a:ext>
                  </a:extLst>
                </a:gridCol>
              </a:tblGrid>
              <a:tr h="511083">
                <a:tc>
                  <a:txBody>
                    <a:bodyPr/>
                    <a:lstStyle/>
                    <a:p>
                      <a:pPr marL="31750" marR="0" lvl="0" indent="0" algn="l" defTabSz="914400" rtl="0" eaLnBrk="1" fontAlgn="base" latinLnBrk="0" hangingPunct="1">
                        <a:lnSpc>
                          <a:spcPts val="1325"/>
                        </a:lnSpc>
                        <a:spcBef>
                          <a:spcPct val="0"/>
                        </a:spcBef>
                        <a:spcAft>
                          <a:spcPct val="0"/>
                        </a:spcAft>
                        <a:buClrTx/>
                        <a:buSzTx/>
                        <a:buFont typeface="Arial" charset="0"/>
                        <a:buNone/>
                        <a:tabLst/>
                      </a:pPr>
                      <a:endParaRPr kumimoji="0" lang="it-IT" sz="2000" b="0" i="0" u="none" strike="noStrike" cap="none" normalizeH="0" baseline="0">
                        <a:ln>
                          <a:noFill/>
                        </a:ln>
                        <a:solidFill>
                          <a:schemeClr val="tx1"/>
                        </a:solidFill>
                        <a:effectLst/>
                        <a:latin typeface="Arial" charset="0"/>
                        <a:cs typeface="Arial" charset="0"/>
                      </a:endParaRP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it-IT" sz="1800" b="0" i="0" u="none" strike="noStrike" cap="none" normalizeH="0" baseline="0">
                        <a:ln>
                          <a:noFill/>
                        </a:ln>
                        <a:solidFill>
                          <a:schemeClr val="tx1"/>
                        </a:solidFill>
                        <a:effectLst/>
                        <a:latin typeface="Times New Roman" pitchFamily="18" charset="0"/>
                        <a:cs typeface="Times New Roman" pitchFamily="18" charset="0"/>
                      </a:endParaRPr>
                    </a:p>
                  </a:txBody>
                  <a:tcPr marL="0" marR="0" marT="0" marB="0" horzOverflow="overflow">
                    <a:lnL>
                      <a:noFill/>
                    </a:lnL>
                    <a:lnR>
                      <a:noFill/>
                    </a:lnR>
                    <a:lnT>
                      <a:noFill/>
                    </a:lnT>
                    <a:lnB>
                      <a:noFill/>
                    </a:lnB>
                    <a:lnTlToBr>
                      <a:noFill/>
                    </a:lnTlToBr>
                    <a:lnBlToTr>
                      <a:noFill/>
                    </a:lnBlToTr>
                    <a:noFill/>
                  </a:tcPr>
                </a:tc>
                <a:tc rowSpan="2">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it-IT" sz="3000" b="0" i="0" u="none" strike="noStrike" cap="none" normalizeH="0" baseline="0" dirty="0">
                        <a:ln>
                          <a:noFill/>
                        </a:ln>
                        <a:solidFill>
                          <a:schemeClr val="tx1"/>
                        </a:solidFill>
                        <a:effectLst/>
                        <a:latin typeface="Times New Roman" pitchFamily="18" charset="0"/>
                        <a:cs typeface="Times New Roman" pitchFamily="18" charset="0"/>
                      </a:endParaRPr>
                    </a:p>
                  </a:txBody>
                  <a:tcPr marL="0" marR="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455044">
                <a:tc>
                  <a:txBody>
                    <a:bodyPr/>
                    <a:lstStyle/>
                    <a:p>
                      <a:pPr marL="3175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it-IT" sz="1600" b="0" i="0" u="none" strike="noStrike" cap="none" normalizeH="0" baseline="0">
                        <a:ln>
                          <a:noFill/>
                        </a:ln>
                        <a:solidFill>
                          <a:schemeClr val="tx1"/>
                        </a:solidFill>
                        <a:effectLst/>
                        <a:latin typeface="Arial" charset="0"/>
                        <a:cs typeface="Arial" charset="0"/>
                      </a:endParaRPr>
                    </a:p>
                  </a:txBody>
                  <a:tcPr marL="0" marR="0" marT="570" marB="0" horzOverflow="overflow">
                    <a:lnL>
                      <a:noFill/>
                    </a:lnL>
                    <a:lnR>
                      <a:noFill/>
                    </a:lnR>
                    <a:lnT>
                      <a:noFill/>
                    </a:lnT>
                    <a:lnB>
                      <a:noFill/>
                    </a:lnB>
                    <a:lnTlToBr>
                      <a:noFill/>
                    </a:lnTlToBr>
                    <a:lnBlToTr>
                      <a:noFill/>
                    </a:lnBlToTr>
                    <a:noFill/>
                  </a:tcPr>
                </a:tc>
                <a:tc>
                  <a:txBody>
                    <a:bodyPr/>
                    <a:lstStyle/>
                    <a:p>
                      <a:pPr marL="92075" marR="0" lvl="0" indent="0" algn="l" defTabSz="914400" rtl="0" eaLnBrk="1" fontAlgn="base" latinLnBrk="0" hangingPunct="1">
                        <a:lnSpc>
                          <a:spcPct val="100000"/>
                        </a:lnSpc>
                        <a:spcBef>
                          <a:spcPct val="0"/>
                        </a:spcBef>
                        <a:spcAft>
                          <a:spcPct val="0"/>
                        </a:spcAft>
                        <a:buClrTx/>
                        <a:buSzTx/>
                        <a:buFont typeface="Arial" charset="0"/>
                        <a:buNone/>
                        <a:tabLst/>
                      </a:pPr>
                      <a:r>
                        <a:rPr kumimoji="0" lang="it-IT" sz="1600" b="0" i="0" u="none" strike="noStrike" cap="none" normalizeH="0" baseline="0">
                          <a:ln>
                            <a:noFill/>
                          </a:ln>
                          <a:solidFill>
                            <a:schemeClr val="tx1"/>
                          </a:solidFill>
                          <a:effectLst/>
                          <a:latin typeface="Arial" charset="0"/>
                          <a:cs typeface="Arial" charset="0"/>
                        </a:rPr>
                        <a:t>              </a:t>
                      </a:r>
                    </a:p>
                  </a:txBody>
                  <a:tcPr marL="0" marR="0" marT="570" marB="0" horzOverflow="overflow">
                    <a:lnL>
                      <a:noFill/>
                    </a:lnL>
                    <a:lnR>
                      <a:noFill/>
                    </a:lnR>
                    <a:lnT>
                      <a:noFill/>
                    </a:lnT>
                    <a:lnB>
                      <a:noFill/>
                    </a:lnB>
                    <a:lnTlToBr>
                      <a:noFill/>
                    </a:lnTlToBr>
                    <a:lnBlToTr>
                      <a:noFill/>
                    </a:lnBlToTr>
                    <a:noFill/>
                  </a:tcPr>
                </a:tc>
                <a:tc vMerge="1">
                  <a:txBody>
                    <a:bodyPr/>
                    <a:lstStyle/>
                    <a:p>
                      <a:endParaRPr lang="it-IT"/>
                    </a:p>
                  </a:txBody>
                  <a:tcPr/>
                </a:tc>
                <a:extLst>
                  <a:ext uri="{0D108BD9-81ED-4DB2-BD59-A6C34878D82A}">
                    <a16:rowId xmlns:a16="http://schemas.microsoft.com/office/drawing/2014/main" val="10001"/>
                  </a:ext>
                </a:extLst>
              </a:tr>
              <a:tr h="567123">
                <a:tc>
                  <a:txBody>
                    <a:bodyPr/>
                    <a:lstStyle/>
                    <a:p>
                      <a:pPr marL="31750" marR="0" lvl="0" indent="0" algn="l" defTabSz="914400" rtl="0" eaLnBrk="1" fontAlgn="base" latinLnBrk="0" hangingPunct="1">
                        <a:lnSpc>
                          <a:spcPts val="1425"/>
                        </a:lnSpc>
                        <a:spcBef>
                          <a:spcPct val="0"/>
                        </a:spcBef>
                        <a:spcAft>
                          <a:spcPct val="0"/>
                        </a:spcAft>
                        <a:buClrTx/>
                        <a:buSzTx/>
                        <a:buFont typeface="Arial" charset="0"/>
                        <a:buNone/>
                        <a:tabLst/>
                      </a:pPr>
                      <a:endParaRPr kumimoji="0" lang="it-IT" sz="1600" b="0" i="0" u="none" strike="noStrike" cap="none" normalizeH="0" baseline="0">
                        <a:ln>
                          <a:noFill/>
                        </a:ln>
                        <a:solidFill>
                          <a:schemeClr val="tx1"/>
                        </a:solidFill>
                        <a:effectLst/>
                        <a:latin typeface="Arial" charset="0"/>
                        <a:cs typeface="Arial" charset="0"/>
                      </a:endParaRPr>
                    </a:p>
                  </a:txBody>
                  <a:tcPr marL="0" marR="0" marT="0" marB="0" horzOverflow="overflow">
                    <a:lnL>
                      <a:noFill/>
                    </a:lnL>
                    <a:lnR>
                      <a:noFill/>
                    </a:lnR>
                    <a:lnT>
                      <a:noFill/>
                    </a:lnT>
                    <a:lnB>
                      <a:noFill/>
                    </a:lnB>
                    <a:lnTlToBr>
                      <a:noFill/>
                    </a:lnTlToBr>
                    <a:lnBlToTr>
                      <a:noFill/>
                    </a:lnBlToTr>
                    <a:noFill/>
                  </a:tcPr>
                </a:tc>
                <a:tc>
                  <a:txBody>
                    <a:bodyPr/>
                    <a:lstStyle/>
                    <a:p>
                      <a:pPr marL="92075" marR="0" lvl="0" indent="0" algn="l" defTabSz="914400" rtl="0" eaLnBrk="1" fontAlgn="base" latinLnBrk="0" hangingPunct="1">
                        <a:lnSpc>
                          <a:spcPts val="1425"/>
                        </a:lnSpc>
                        <a:spcBef>
                          <a:spcPct val="0"/>
                        </a:spcBef>
                        <a:spcAft>
                          <a:spcPct val="0"/>
                        </a:spcAft>
                        <a:buClrTx/>
                        <a:buSzTx/>
                        <a:buFont typeface="Arial" charset="0"/>
                        <a:buNone/>
                        <a:tabLst/>
                      </a:pPr>
                      <a:endParaRPr kumimoji="0" lang="it-IT" sz="1600" b="0" i="0" u="none" strike="noStrike" cap="none" normalizeH="0" baseline="0">
                        <a:ln>
                          <a:noFill/>
                        </a:ln>
                        <a:solidFill>
                          <a:schemeClr val="tx1"/>
                        </a:solidFill>
                        <a:effectLst/>
                        <a:latin typeface="Arial" charset="0"/>
                        <a:cs typeface="Arial" charset="0"/>
                      </a:endParaRP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it-IT" sz="2000" b="0" i="0" u="none" strike="noStrike" cap="none" normalizeH="0" baseline="0" dirty="0">
                        <a:ln>
                          <a:noFill/>
                        </a:ln>
                        <a:solidFill>
                          <a:schemeClr val="tx1"/>
                        </a:solidFill>
                        <a:effectLst/>
                        <a:latin typeface="Times New Roman" pitchFamily="18" charset="0"/>
                        <a:cs typeface="Times New Roman" pitchFamily="18" charset="0"/>
                      </a:endParaRPr>
                    </a:p>
                  </a:txBody>
                  <a:tcPr marL="0" marR="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67123">
                <a:tc>
                  <a:txBody>
                    <a:bodyPr/>
                    <a:lstStyle/>
                    <a:p>
                      <a:pPr marL="31750" marR="0" lvl="0" indent="0" algn="l" defTabSz="914400" rtl="0" eaLnBrk="1" fontAlgn="base" latinLnBrk="0" hangingPunct="1">
                        <a:lnSpc>
                          <a:spcPts val="1425"/>
                        </a:lnSpc>
                        <a:spcBef>
                          <a:spcPct val="0"/>
                        </a:spcBef>
                        <a:spcAft>
                          <a:spcPct val="0"/>
                        </a:spcAft>
                        <a:buClrTx/>
                        <a:buSzTx/>
                        <a:buFont typeface="Arial" charset="0"/>
                        <a:buNone/>
                        <a:tabLst/>
                      </a:pPr>
                      <a:endParaRPr kumimoji="0" lang="it-IT" sz="1600" b="0" i="0" u="none" strike="noStrike" cap="none" normalizeH="0" baseline="0">
                        <a:ln>
                          <a:noFill/>
                        </a:ln>
                        <a:solidFill>
                          <a:schemeClr val="tx1"/>
                        </a:solidFill>
                        <a:effectLst/>
                        <a:latin typeface="Arial" charset="0"/>
                        <a:cs typeface="Arial" charset="0"/>
                      </a:endParaRPr>
                    </a:p>
                  </a:txBody>
                  <a:tcPr marL="0" marR="0" marT="0" marB="0" horzOverflow="overflow">
                    <a:lnL>
                      <a:noFill/>
                    </a:lnL>
                    <a:lnR>
                      <a:noFill/>
                    </a:lnR>
                    <a:lnT>
                      <a:noFill/>
                    </a:lnT>
                    <a:lnB>
                      <a:noFill/>
                    </a:lnB>
                    <a:lnTlToBr>
                      <a:noFill/>
                    </a:lnTlToBr>
                    <a:lnBlToTr>
                      <a:noFill/>
                    </a:lnBlToTr>
                    <a:noFill/>
                  </a:tcPr>
                </a:tc>
                <a:tc>
                  <a:txBody>
                    <a:bodyPr/>
                    <a:lstStyle/>
                    <a:p>
                      <a:pPr marL="92075" marR="0" lvl="0" indent="0" algn="l" defTabSz="914400" rtl="0" eaLnBrk="1" fontAlgn="base" latinLnBrk="0" hangingPunct="1">
                        <a:lnSpc>
                          <a:spcPts val="1425"/>
                        </a:lnSpc>
                        <a:spcBef>
                          <a:spcPct val="0"/>
                        </a:spcBef>
                        <a:spcAft>
                          <a:spcPct val="0"/>
                        </a:spcAft>
                        <a:buClrTx/>
                        <a:buSzTx/>
                        <a:buFont typeface="Arial" charset="0"/>
                        <a:buNone/>
                        <a:tabLst/>
                      </a:pPr>
                      <a:endParaRPr kumimoji="0" lang="it-IT" sz="1600" b="0" i="0" u="none" strike="noStrike" cap="none" normalizeH="0" baseline="0">
                        <a:ln>
                          <a:noFill/>
                        </a:ln>
                        <a:solidFill>
                          <a:schemeClr val="tx1"/>
                        </a:solidFill>
                        <a:effectLst/>
                        <a:latin typeface="Arial" charset="0"/>
                        <a:cs typeface="Arial" charset="0"/>
                      </a:endParaRP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it-IT" sz="2000" b="0" i="0" u="none" strike="noStrike" cap="none" normalizeH="0" baseline="0">
                        <a:ln>
                          <a:noFill/>
                        </a:ln>
                        <a:solidFill>
                          <a:schemeClr val="tx1"/>
                        </a:solidFill>
                        <a:effectLst/>
                        <a:latin typeface="Times New Roman" pitchFamily="18" charset="0"/>
                        <a:cs typeface="Times New Roman" pitchFamily="18" charset="0"/>
                      </a:endParaRPr>
                    </a:p>
                  </a:txBody>
                  <a:tcPr marL="0" marR="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67123">
                <a:tc>
                  <a:txBody>
                    <a:bodyPr/>
                    <a:lstStyle/>
                    <a:p>
                      <a:pPr marL="31750" marR="0" lvl="0" indent="0" algn="l" defTabSz="914400" rtl="0" eaLnBrk="1" fontAlgn="base" latinLnBrk="0" hangingPunct="1">
                        <a:lnSpc>
                          <a:spcPts val="1425"/>
                        </a:lnSpc>
                        <a:spcBef>
                          <a:spcPct val="0"/>
                        </a:spcBef>
                        <a:spcAft>
                          <a:spcPct val="0"/>
                        </a:spcAft>
                        <a:buClrTx/>
                        <a:buSzTx/>
                        <a:buFont typeface="Arial" charset="0"/>
                        <a:buNone/>
                        <a:tabLst/>
                      </a:pPr>
                      <a:endParaRPr kumimoji="0" lang="it-IT" sz="1600" b="0" i="0" u="none" strike="noStrike" cap="none" normalizeH="0" baseline="0">
                        <a:ln>
                          <a:noFill/>
                        </a:ln>
                        <a:solidFill>
                          <a:schemeClr val="tx1"/>
                        </a:solidFill>
                        <a:effectLst/>
                        <a:latin typeface="Arial" charset="0"/>
                        <a:cs typeface="Arial" charset="0"/>
                      </a:endParaRPr>
                    </a:p>
                  </a:txBody>
                  <a:tcPr marL="0" marR="0" marT="0" marB="0" horzOverflow="overflow">
                    <a:lnL>
                      <a:noFill/>
                    </a:lnL>
                    <a:lnR>
                      <a:noFill/>
                    </a:lnR>
                    <a:lnT>
                      <a:noFill/>
                    </a:lnT>
                    <a:lnB>
                      <a:noFill/>
                    </a:lnB>
                    <a:lnTlToBr>
                      <a:noFill/>
                    </a:lnTlToBr>
                    <a:lnBlToTr>
                      <a:noFill/>
                    </a:lnBlToTr>
                    <a:noFill/>
                  </a:tcPr>
                </a:tc>
                <a:tc>
                  <a:txBody>
                    <a:bodyPr/>
                    <a:lstStyle/>
                    <a:p>
                      <a:pPr marL="92075" marR="0" lvl="0" indent="0" algn="l" defTabSz="914400" rtl="0" eaLnBrk="1" fontAlgn="base" latinLnBrk="0" hangingPunct="1">
                        <a:lnSpc>
                          <a:spcPts val="1425"/>
                        </a:lnSpc>
                        <a:spcBef>
                          <a:spcPct val="0"/>
                        </a:spcBef>
                        <a:spcAft>
                          <a:spcPct val="0"/>
                        </a:spcAft>
                        <a:buClrTx/>
                        <a:buSzTx/>
                        <a:buFont typeface="Arial" charset="0"/>
                        <a:buNone/>
                        <a:tabLst/>
                      </a:pPr>
                      <a:endParaRPr kumimoji="0" lang="it-IT" sz="1600" b="0" i="0" u="none" strike="noStrike" cap="none" normalizeH="0" baseline="0">
                        <a:ln>
                          <a:noFill/>
                        </a:ln>
                        <a:solidFill>
                          <a:schemeClr val="tx1"/>
                        </a:solidFill>
                        <a:effectLst/>
                        <a:latin typeface="Arial" charset="0"/>
                        <a:cs typeface="Arial" charset="0"/>
                      </a:endParaRP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it-IT" sz="2000" b="0" i="0" u="none" strike="noStrike" cap="none" normalizeH="0" baseline="0">
                        <a:ln>
                          <a:noFill/>
                        </a:ln>
                        <a:solidFill>
                          <a:schemeClr val="tx1"/>
                        </a:solidFill>
                        <a:effectLst/>
                        <a:latin typeface="Times New Roman" pitchFamily="18" charset="0"/>
                        <a:cs typeface="Times New Roman" pitchFamily="18" charset="0"/>
                      </a:endParaRPr>
                    </a:p>
                  </a:txBody>
                  <a:tcPr marL="0" marR="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567123">
                <a:tc>
                  <a:txBody>
                    <a:bodyPr/>
                    <a:lstStyle/>
                    <a:p>
                      <a:pPr marL="31750" marR="0" lvl="0" indent="0" algn="l" defTabSz="914400" rtl="0" eaLnBrk="1" fontAlgn="base" latinLnBrk="0" hangingPunct="1">
                        <a:lnSpc>
                          <a:spcPts val="1425"/>
                        </a:lnSpc>
                        <a:spcBef>
                          <a:spcPct val="0"/>
                        </a:spcBef>
                        <a:spcAft>
                          <a:spcPct val="0"/>
                        </a:spcAft>
                        <a:buClrTx/>
                        <a:buSzTx/>
                        <a:buFont typeface="Arial" charset="0"/>
                        <a:buNone/>
                        <a:tabLst/>
                      </a:pPr>
                      <a:endParaRPr kumimoji="0" lang="it-IT" sz="1600" b="0" i="0" u="none" strike="noStrike" cap="none" normalizeH="0" baseline="0">
                        <a:ln>
                          <a:noFill/>
                        </a:ln>
                        <a:solidFill>
                          <a:schemeClr val="tx1"/>
                        </a:solidFill>
                        <a:effectLst/>
                        <a:latin typeface="Arial" charset="0"/>
                        <a:cs typeface="Arial" charset="0"/>
                      </a:endParaRPr>
                    </a:p>
                  </a:txBody>
                  <a:tcPr marL="0" marR="0" marT="0" marB="0" horzOverflow="overflow">
                    <a:lnL>
                      <a:noFill/>
                    </a:lnL>
                    <a:lnR>
                      <a:noFill/>
                    </a:lnR>
                    <a:lnT>
                      <a:noFill/>
                    </a:lnT>
                    <a:lnB>
                      <a:noFill/>
                    </a:lnB>
                    <a:lnTlToBr>
                      <a:noFill/>
                    </a:lnTlToBr>
                    <a:lnBlToTr>
                      <a:noFill/>
                    </a:lnBlToTr>
                    <a:noFill/>
                  </a:tcPr>
                </a:tc>
                <a:tc>
                  <a:txBody>
                    <a:bodyPr/>
                    <a:lstStyle/>
                    <a:p>
                      <a:pPr marL="92075" marR="0" lvl="0" indent="0" algn="l" defTabSz="914400" rtl="0" eaLnBrk="1" fontAlgn="base" latinLnBrk="0" hangingPunct="1">
                        <a:lnSpc>
                          <a:spcPts val="1425"/>
                        </a:lnSpc>
                        <a:spcBef>
                          <a:spcPct val="0"/>
                        </a:spcBef>
                        <a:spcAft>
                          <a:spcPct val="0"/>
                        </a:spcAft>
                        <a:buClrTx/>
                        <a:buSzTx/>
                        <a:buFont typeface="Arial" charset="0"/>
                        <a:buNone/>
                        <a:tabLst/>
                      </a:pPr>
                      <a:endParaRPr kumimoji="0" lang="it-IT" sz="1600" b="0" i="0" u="none" strike="noStrike" cap="none" normalizeH="0" baseline="0">
                        <a:ln>
                          <a:noFill/>
                        </a:ln>
                        <a:solidFill>
                          <a:schemeClr val="tx1"/>
                        </a:solidFill>
                        <a:effectLst/>
                        <a:latin typeface="Arial" charset="0"/>
                        <a:cs typeface="Arial" charset="0"/>
                      </a:endParaRP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it-IT" sz="2000" b="0" i="0" u="none" strike="noStrike" cap="none" normalizeH="0" baseline="0">
                        <a:ln>
                          <a:noFill/>
                        </a:ln>
                        <a:solidFill>
                          <a:schemeClr val="tx1"/>
                        </a:solidFill>
                        <a:effectLst/>
                        <a:latin typeface="Times New Roman" pitchFamily="18" charset="0"/>
                        <a:cs typeface="Times New Roman" pitchFamily="18" charset="0"/>
                      </a:endParaRPr>
                    </a:p>
                  </a:txBody>
                  <a:tcPr marL="0" marR="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937805">
                <a:tc>
                  <a:txBody>
                    <a:bodyPr/>
                    <a:lstStyle/>
                    <a:p>
                      <a:pPr marL="31750" marR="0" lvl="0" indent="0" algn="l" defTabSz="914400" rtl="0" eaLnBrk="1" fontAlgn="base" latinLnBrk="0" hangingPunct="1">
                        <a:lnSpc>
                          <a:spcPts val="1425"/>
                        </a:lnSpc>
                        <a:spcBef>
                          <a:spcPct val="0"/>
                        </a:spcBef>
                        <a:spcAft>
                          <a:spcPct val="0"/>
                        </a:spcAft>
                        <a:buClrTx/>
                        <a:buSzTx/>
                        <a:buFont typeface="Arial" charset="0"/>
                        <a:buNone/>
                        <a:tabLst/>
                      </a:pPr>
                      <a:endParaRPr kumimoji="0" lang="it-IT" sz="1600" b="0" i="0" u="none" strike="noStrike" cap="none" normalizeH="0" baseline="0">
                        <a:ln>
                          <a:noFill/>
                        </a:ln>
                        <a:solidFill>
                          <a:schemeClr val="tx1"/>
                        </a:solidFill>
                        <a:effectLst/>
                        <a:latin typeface="Arial" charset="0"/>
                        <a:cs typeface="Arial" charset="0"/>
                      </a:endParaRPr>
                    </a:p>
                  </a:txBody>
                  <a:tcPr marL="0" marR="0" marT="0" marB="0" horzOverflow="overflow">
                    <a:lnL>
                      <a:noFill/>
                    </a:lnL>
                    <a:lnR>
                      <a:noFill/>
                    </a:lnR>
                    <a:lnT>
                      <a:noFill/>
                    </a:lnT>
                    <a:lnB>
                      <a:noFill/>
                    </a:lnB>
                    <a:lnTlToBr>
                      <a:noFill/>
                    </a:lnTlToBr>
                    <a:lnBlToTr>
                      <a:noFill/>
                    </a:lnBlToTr>
                    <a:noFill/>
                  </a:tcPr>
                </a:tc>
                <a:tc>
                  <a:txBody>
                    <a:bodyPr/>
                    <a:lstStyle/>
                    <a:p>
                      <a:pPr marL="92075" marR="0" lvl="0" indent="0" algn="l" defTabSz="914400" rtl="0" eaLnBrk="1" fontAlgn="base" latinLnBrk="0" hangingPunct="1">
                        <a:lnSpc>
                          <a:spcPts val="1425"/>
                        </a:lnSpc>
                        <a:spcBef>
                          <a:spcPct val="0"/>
                        </a:spcBef>
                        <a:spcAft>
                          <a:spcPct val="0"/>
                        </a:spcAft>
                        <a:buClrTx/>
                        <a:buSzTx/>
                        <a:buFont typeface="Arial" charset="0"/>
                        <a:buNone/>
                        <a:tabLst/>
                      </a:pPr>
                      <a:endParaRPr kumimoji="0" lang="it-IT" sz="1600" b="0" i="0" u="none" strike="noStrike" cap="none" normalizeH="0" baseline="0">
                        <a:ln>
                          <a:noFill/>
                        </a:ln>
                        <a:solidFill>
                          <a:schemeClr val="tx1"/>
                        </a:solidFill>
                        <a:effectLst/>
                        <a:latin typeface="Arial" charset="0"/>
                        <a:cs typeface="Arial" charset="0"/>
                      </a:endParaRP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it-IT" sz="3000" b="0" i="0" u="none" strike="noStrike" cap="none" normalizeH="0" baseline="0" dirty="0">
                        <a:ln>
                          <a:noFill/>
                        </a:ln>
                        <a:solidFill>
                          <a:schemeClr val="tx1"/>
                        </a:solidFill>
                        <a:effectLst/>
                        <a:latin typeface="Times New Roman" pitchFamily="18" charset="0"/>
                        <a:cs typeface="Times New Roman" pitchFamily="18" charset="0"/>
                      </a:endParaRPr>
                    </a:p>
                  </a:txBody>
                  <a:tcPr marL="0" marR="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1156169">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it-IT" sz="3000" b="0" i="0" u="none" strike="noStrike" cap="none" normalizeH="0" baseline="0">
                        <a:ln>
                          <a:noFill/>
                        </a:ln>
                        <a:solidFill>
                          <a:schemeClr val="tx1"/>
                        </a:solidFill>
                        <a:effectLst/>
                        <a:latin typeface="Times New Roman" pitchFamily="18" charset="0"/>
                        <a:cs typeface="Times New Roman" pitchFamily="18" charset="0"/>
                      </a:endParaRP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it-IT" sz="3000" b="0" i="0" u="none" strike="noStrike" cap="none" normalizeH="0" baseline="0" dirty="0">
                        <a:ln>
                          <a:noFill/>
                        </a:ln>
                        <a:solidFill>
                          <a:schemeClr val="tx1"/>
                        </a:solidFill>
                        <a:effectLst/>
                        <a:latin typeface="Times New Roman" pitchFamily="18" charset="0"/>
                        <a:cs typeface="Times New Roman" pitchFamily="18" charset="0"/>
                      </a:endParaRPr>
                    </a:p>
                  </a:txBody>
                  <a:tcPr marL="0" marR="0" marT="0" marB="0" horzOverflow="overflow">
                    <a:lnL>
                      <a:noFill/>
                    </a:lnL>
                    <a:lnR>
                      <a:noFill/>
                    </a:lnR>
                    <a:lnT>
                      <a:noFill/>
                    </a:lnT>
                    <a:lnB>
                      <a:noFill/>
                    </a:lnB>
                    <a:lnTlToBr>
                      <a:noFill/>
                    </a:lnTlToBr>
                    <a:lnBlToTr>
                      <a:noFill/>
                    </a:lnBlToTr>
                    <a:noFill/>
                  </a:tcPr>
                </a:tc>
                <a:tc>
                  <a:txBody>
                    <a:bodyPr/>
                    <a:lstStyle/>
                    <a:p>
                      <a:pPr marL="2051050" marR="0" lvl="0" indent="0" algn="l" defTabSz="914400" rtl="0" eaLnBrk="1" fontAlgn="base" latinLnBrk="0" hangingPunct="1">
                        <a:lnSpc>
                          <a:spcPct val="100000"/>
                        </a:lnSpc>
                        <a:spcBef>
                          <a:spcPts val="1250"/>
                        </a:spcBef>
                        <a:spcAft>
                          <a:spcPct val="0"/>
                        </a:spcAft>
                        <a:buClrTx/>
                        <a:buSzTx/>
                        <a:buFont typeface="Arial" charset="0"/>
                        <a:buNone/>
                        <a:tabLst/>
                      </a:pPr>
                      <a:endParaRPr kumimoji="0" lang="it-IT" sz="1800" b="1" i="1" u="sng" strike="noStrike" cap="none" normalizeH="0" baseline="0" dirty="0">
                        <a:ln>
                          <a:noFill/>
                        </a:ln>
                        <a:solidFill>
                          <a:schemeClr val="hlink"/>
                        </a:solidFill>
                        <a:effectLst/>
                        <a:latin typeface="Arial" charset="0"/>
                        <a:cs typeface="Arial" charset="0"/>
                      </a:endParaRPr>
                    </a:p>
                    <a:p>
                      <a:pPr marL="2051050" marR="0" lvl="0" indent="0" algn="ctr" defTabSz="914400" rtl="0" eaLnBrk="1" fontAlgn="base" latinLnBrk="0" hangingPunct="1">
                        <a:lnSpc>
                          <a:spcPct val="100000"/>
                        </a:lnSpc>
                        <a:spcBef>
                          <a:spcPts val="1250"/>
                        </a:spcBef>
                        <a:spcAft>
                          <a:spcPct val="0"/>
                        </a:spcAft>
                        <a:buClrTx/>
                        <a:buSzTx/>
                        <a:buFont typeface="Arial" charset="0"/>
                        <a:buNone/>
                        <a:tabLst/>
                      </a:pPr>
                      <a:r>
                        <a:rPr kumimoji="0" lang="it-IT" sz="1800" b="1" i="1" u="sng" strike="noStrike" cap="none" normalizeH="0" baseline="0" dirty="0" err="1">
                          <a:ln>
                            <a:noFill/>
                          </a:ln>
                          <a:solidFill>
                            <a:schemeClr val="hlink"/>
                          </a:solidFill>
                          <a:effectLst/>
                          <a:latin typeface="Arial" charset="0"/>
                          <a:cs typeface="Arial" charset="0"/>
                        </a:rPr>
                        <a:t>Bacteriophage</a:t>
                      </a:r>
                      <a:r>
                        <a:rPr kumimoji="0" lang="it-IT" sz="1800" b="1" i="1" u="sng" strike="noStrike" cap="none" normalizeH="0" baseline="0" dirty="0">
                          <a:ln>
                            <a:noFill/>
                          </a:ln>
                          <a:solidFill>
                            <a:schemeClr val="hlink"/>
                          </a:solidFill>
                          <a:effectLst/>
                          <a:latin typeface="Arial" charset="0"/>
                          <a:cs typeface="Arial" charset="0"/>
                        </a:rPr>
                        <a:t> </a:t>
                      </a:r>
                      <a:r>
                        <a:rPr kumimoji="0" lang="it-IT" sz="1800" b="1" i="1" u="sng" strike="noStrike" cap="none" normalizeH="0" baseline="0" dirty="0" err="1">
                          <a:ln>
                            <a:noFill/>
                          </a:ln>
                          <a:solidFill>
                            <a:schemeClr val="hlink"/>
                          </a:solidFill>
                          <a:effectLst/>
                          <a:latin typeface="Arial" charset="0"/>
                          <a:cs typeface="Arial" charset="0"/>
                        </a:rPr>
                        <a:t>predators</a:t>
                      </a:r>
                      <a:r>
                        <a:rPr kumimoji="0" lang="it-IT" sz="1800" b="1" i="1" u="sng" strike="noStrike" cap="none" normalizeH="0" baseline="0" dirty="0">
                          <a:ln>
                            <a:noFill/>
                          </a:ln>
                          <a:solidFill>
                            <a:schemeClr val="hlink"/>
                          </a:solidFill>
                          <a:effectLst/>
                          <a:latin typeface="Arial" charset="0"/>
                          <a:cs typeface="Arial" charset="0"/>
                        </a:rPr>
                        <a:t> of </a:t>
                      </a:r>
                      <a:r>
                        <a:rPr kumimoji="0" lang="it-IT" sz="1800" b="1" i="1" u="none" strike="noStrike" cap="none" normalizeH="0" baseline="0" dirty="0">
                          <a:ln>
                            <a:noFill/>
                          </a:ln>
                          <a:solidFill>
                            <a:schemeClr val="hlink"/>
                          </a:solidFill>
                          <a:effectLst/>
                          <a:latin typeface="Arial" charset="0"/>
                          <a:cs typeface="Arial" charset="0"/>
                        </a:rPr>
                        <a:t> </a:t>
                      </a:r>
                      <a:r>
                        <a:rPr kumimoji="0" lang="it-IT" sz="1800" b="1" i="1" u="sng" strike="noStrike" cap="none" normalizeH="0" baseline="0" dirty="0" err="1">
                          <a:ln>
                            <a:noFill/>
                          </a:ln>
                          <a:solidFill>
                            <a:schemeClr val="hlink"/>
                          </a:solidFill>
                          <a:effectLst/>
                          <a:latin typeface="Arial" charset="0"/>
                          <a:cs typeface="Arial" charset="0"/>
                        </a:rPr>
                        <a:t>bacteria</a:t>
                      </a:r>
                      <a:r>
                        <a:rPr kumimoji="0" lang="it-IT" sz="1800" b="1" i="1" u="sng" strike="noStrike" cap="none" normalizeH="0" baseline="0" dirty="0">
                          <a:ln>
                            <a:noFill/>
                          </a:ln>
                          <a:solidFill>
                            <a:schemeClr val="hlink"/>
                          </a:solidFill>
                          <a:effectLst/>
                          <a:latin typeface="Arial" charset="0"/>
                          <a:cs typeface="Arial" charset="0"/>
                        </a:rPr>
                        <a:t> </a:t>
                      </a:r>
                      <a:endParaRPr kumimoji="0" lang="it-IT" sz="1800" b="1" i="1" u="none" strike="noStrike" cap="none" normalizeH="0" baseline="0" dirty="0">
                        <a:ln>
                          <a:noFill/>
                        </a:ln>
                        <a:solidFill>
                          <a:schemeClr val="hlink"/>
                        </a:solidFill>
                        <a:effectLst/>
                        <a:latin typeface="Arial" charset="0"/>
                        <a:cs typeface="Arial" charset="0"/>
                      </a:endParaRPr>
                    </a:p>
                  </a:txBody>
                  <a:tcPr marL="0" marR="0" marT="141892"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9491" name="object 15"/>
          <p:cNvSpPr>
            <a:spLocks noChangeArrowheads="1"/>
          </p:cNvSpPr>
          <p:nvPr/>
        </p:nvSpPr>
        <p:spPr bwMode="auto">
          <a:xfrm>
            <a:off x="7536161" y="4797153"/>
            <a:ext cx="1296665" cy="1152525"/>
          </a:xfrm>
          <a:prstGeom prst="rect">
            <a:avLst/>
          </a:prstGeom>
          <a:blipFill dpi="0" rotWithShape="1">
            <a:blip r:embed="rId3"/>
            <a:srcRect/>
            <a:stretch>
              <a:fillRect/>
            </a:stretch>
          </a:blipFill>
          <a:ln w="9525">
            <a:noFill/>
            <a:miter lim="800000"/>
            <a:headEnd/>
            <a:tailEnd/>
          </a:ln>
        </p:spPr>
        <p:txBody>
          <a:bodyPr lIns="0" tIns="0" rIns="0" bIns="0"/>
          <a:lstStyle/>
          <a:p>
            <a:pPr defTabSz="820738"/>
            <a:endParaRPr lang="it-IT" sz="1600">
              <a:latin typeface="Calibri" pitchFamily="34" charset="0"/>
            </a:endParaRPr>
          </a:p>
        </p:txBody>
      </p:sp>
      <p:sp>
        <p:nvSpPr>
          <p:cNvPr id="19492" name="object 17"/>
          <p:cNvSpPr>
            <a:spLocks noChangeArrowheads="1"/>
          </p:cNvSpPr>
          <p:nvPr/>
        </p:nvSpPr>
        <p:spPr bwMode="auto">
          <a:xfrm>
            <a:off x="9552384" y="620688"/>
            <a:ext cx="654050" cy="596900"/>
          </a:xfrm>
          <a:prstGeom prst="rect">
            <a:avLst/>
          </a:prstGeom>
          <a:blipFill dpi="0" rotWithShape="1">
            <a:blip r:embed="rId4"/>
            <a:srcRect/>
            <a:stretch>
              <a:fillRect/>
            </a:stretch>
          </a:blipFill>
          <a:ln w="9525">
            <a:noFill/>
            <a:miter lim="800000"/>
            <a:headEnd/>
            <a:tailEnd/>
          </a:ln>
        </p:spPr>
        <p:txBody>
          <a:bodyPr lIns="0" tIns="0" rIns="0" bIns="0"/>
          <a:lstStyle/>
          <a:p>
            <a:pPr defTabSz="820738"/>
            <a:endParaRPr lang="it-IT" sz="1600">
              <a:latin typeface="Calibri" pitchFamily="34" charset="0"/>
            </a:endParaRPr>
          </a:p>
        </p:txBody>
      </p:sp>
      <p:sp>
        <p:nvSpPr>
          <p:cNvPr id="19493" name="object 19"/>
          <p:cNvSpPr>
            <a:spLocks noChangeArrowheads="1"/>
          </p:cNvSpPr>
          <p:nvPr/>
        </p:nvSpPr>
        <p:spPr bwMode="auto">
          <a:xfrm>
            <a:off x="6456041" y="2204864"/>
            <a:ext cx="3889375" cy="2232248"/>
          </a:xfrm>
          <a:prstGeom prst="rect">
            <a:avLst/>
          </a:prstGeom>
          <a:blipFill dpi="0" rotWithShape="1">
            <a:blip r:embed="rId5"/>
            <a:srcRect/>
            <a:stretch>
              <a:fillRect/>
            </a:stretch>
          </a:blipFill>
          <a:ln w="9525">
            <a:noFill/>
            <a:miter lim="800000"/>
            <a:headEnd/>
            <a:tailEnd/>
          </a:ln>
        </p:spPr>
        <p:txBody>
          <a:bodyPr lIns="0" tIns="0" rIns="0" bIns="0"/>
          <a:lstStyle/>
          <a:p>
            <a:pPr defTabSz="820738"/>
            <a:endParaRPr lang="it-IT" sz="1600">
              <a:latin typeface="Calibri" pitchFamily="34" charset="0"/>
            </a:endParaRPr>
          </a:p>
        </p:txBody>
      </p:sp>
      <p:sp>
        <p:nvSpPr>
          <p:cNvPr id="19494" name="object 20"/>
          <p:cNvSpPr>
            <a:spLocks noChangeArrowheads="1"/>
          </p:cNvSpPr>
          <p:nvPr/>
        </p:nvSpPr>
        <p:spPr bwMode="auto">
          <a:xfrm>
            <a:off x="1774825" y="5373688"/>
            <a:ext cx="863600" cy="863600"/>
          </a:xfrm>
          <a:prstGeom prst="rect">
            <a:avLst/>
          </a:prstGeom>
          <a:blipFill dpi="0" rotWithShape="1">
            <a:blip r:embed="rId6"/>
            <a:srcRect/>
            <a:stretch>
              <a:fillRect/>
            </a:stretch>
          </a:blipFill>
          <a:ln w="9525">
            <a:noFill/>
            <a:miter lim="800000"/>
            <a:headEnd/>
            <a:tailEnd/>
          </a:ln>
        </p:spPr>
        <p:txBody>
          <a:bodyPr lIns="0" tIns="0" rIns="0" bIns="0"/>
          <a:lstStyle/>
          <a:p>
            <a:pPr defTabSz="820738"/>
            <a:endParaRPr lang="it-IT" sz="1600">
              <a:latin typeface="Calibri" pitchFamily="34" charset="0"/>
            </a:endParaRPr>
          </a:p>
        </p:txBody>
      </p:sp>
      <p:pic>
        <p:nvPicPr>
          <p:cNvPr id="19495" name="Picture 72" descr="Immagine correlata"/>
          <p:cNvPicPr>
            <a:picLocks noChangeAspect="1" noChangeArrowheads="1"/>
          </p:cNvPicPr>
          <p:nvPr/>
        </p:nvPicPr>
        <p:blipFill>
          <a:blip r:embed="rId7"/>
          <a:srcRect/>
          <a:stretch>
            <a:fillRect/>
          </a:stretch>
        </p:blipFill>
        <p:spPr bwMode="auto">
          <a:xfrm>
            <a:off x="4151314" y="1484313"/>
            <a:ext cx="2808287" cy="3960812"/>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24000" y="908721"/>
            <a:ext cx="9144000" cy="4860255"/>
          </a:xfrm>
        </p:spPr>
        <p:txBody>
          <a:bodyPr/>
          <a:lstStyle/>
          <a:p>
            <a:pPr algn="just"/>
            <a:r>
              <a:rPr lang="it-IT" sz="2400" dirty="0" err="1"/>
              <a:t>Eukaryotic</a:t>
            </a:r>
            <a:r>
              <a:rPr lang="it-IT" sz="2400" dirty="0"/>
              <a:t>   are </a:t>
            </a:r>
            <a:r>
              <a:rPr lang="it-IT" sz="2400" dirty="0" err="1"/>
              <a:t>relevant</a:t>
            </a:r>
            <a:r>
              <a:rPr lang="it-IT" sz="2400" dirty="0"/>
              <a:t> </a:t>
            </a:r>
            <a:r>
              <a:rPr lang="it-IT" sz="2400" dirty="0" err="1"/>
              <a:t>as</a:t>
            </a:r>
            <a:r>
              <a:rPr lang="it-IT" sz="2400" dirty="0"/>
              <a:t> </a:t>
            </a:r>
            <a:r>
              <a:rPr lang="it-IT" sz="2400" dirty="0" err="1"/>
              <a:t>pathogen</a:t>
            </a:r>
            <a:r>
              <a:rPr lang="it-IT" sz="2400" dirty="0"/>
              <a:t> </a:t>
            </a:r>
            <a:r>
              <a:rPr lang="it-IT" sz="2400" dirty="0" err="1"/>
              <a:t>causing</a:t>
            </a:r>
            <a:r>
              <a:rPr lang="it-IT" sz="2400" dirty="0"/>
              <a:t> </a:t>
            </a:r>
            <a:r>
              <a:rPr lang="it-IT" sz="2400" dirty="0">
                <a:solidFill>
                  <a:srgbClr val="0000FF"/>
                </a:solidFill>
              </a:rPr>
              <a:t>acute</a:t>
            </a:r>
            <a:r>
              <a:rPr lang="it-IT" sz="2400" dirty="0"/>
              <a:t>  or </a:t>
            </a:r>
            <a:r>
              <a:rPr lang="it-IT" sz="2400" dirty="0" err="1">
                <a:solidFill>
                  <a:srgbClr val="0000FF"/>
                </a:solidFill>
              </a:rPr>
              <a:t>persistent</a:t>
            </a:r>
            <a:r>
              <a:rPr lang="it-IT" sz="2400" dirty="0">
                <a:solidFill>
                  <a:srgbClr val="0000FF"/>
                </a:solidFill>
              </a:rPr>
              <a:t> </a:t>
            </a:r>
            <a:r>
              <a:rPr lang="it-IT" sz="2400" dirty="0" err="1">
                <a:solidFill>
                  <a:srgbClr val="0000FF"/>
                </a:solidFill>
              </a:rPr>
              <a:t>infections</a:t>
            </a:r>
            <a:r>
              <a:rPr lang="it-IT" sz="2400" dirty="0">
                <a:solidFill>
                  <a:srgbClr val="0000FF"/>
                </a:solidFill>
              </a:rPr>
              <a:t> </a:t>
            </a:r>
            <a:r>
              <a:rPr lang="it-IT" sz="2400" dirty="0" err="1"/>
              <a:t>hestablishING</a:t>
            </a:r>
            <a:r>
              <a:rPr lang="it-IT" sz="2400" dirty="0"/>
              <a:t> a </a:t>
            </a:r>
            <a:r>
              <a:rPr lang="it-IT" sz="2400" dirty="0">
                <a:solidFill>
                  <a:srgbClr val="0000FF"/>
                </a:solidFill>
              </a:rPr>
              <a:t>long </a:t>
            </a:r>
            <a:r>
              <a:rPr lang="it-IT" sz="2400" dirty="0" err="1">
                <a:solidFill>
                  <a:srgbClr val="0000FF"/>
                </a:solidFill>
              </a:rPr>
              <a:t>term</a:t>
            </a:r>
            <a:r>
              <a:rPr lang="it-IT" sz="2400" dirty="0">
                <a:solidFill>
                  <a:srgbClr val="0000FF"/>
                </a:solidFill>
              </a:rPr>
              <a:t> </a:t>
            </a:r>
            <a:r>
              <a:rPr lang="it-IT" sz="2400" dirty="0" err="1">
                <a:solidFill>
                  <a:srgbClr val="0000FF"/>
                </a:solidFill>
              </a:rPr>
              <a:t>relationship</a:t>
            </a:r>
            <a:r>
              <a:rPr lang="it-IT" sz="2400" dirty="0"/>
              <a:t> with the </a:t>
            </a:r>
            <a:r>
              <a:rPr lang="it-IT" sz="2400" dirty="0" err="1"/>
              <a:t>host</a:t>
            </a:r>
            <a:r>
              <a:rPr lang="it-IT" sz="2400" dirty="0"/>
              <a:t> and </a:t>
            </a:r>
            <a:r>
              <a:rPr lang="it-IT" sz="2400" dirty="0" err="1">
                <a:solidFill>
                  <a:srgbClr val="0000FF"/>
                </a:solidFill>
              </a:rPr>
              <a:t>influence</a:t>
            </a:r>
            <a:r>
              <a:rPr lang="it-IT" sz="2400" dirty="0">
                <a:solidFill>
                  <a:srgbClr val="0000FF"/>
                </a:solidFill>
              </a:rPr>
              <a:t> the </a:t>
            </a:r>
            <a:r>
              <a:rPr lang="it-IT" sz="2400" dirty="0" err="1">
                <a:solidFill>
                  <a:srgbClr val="0000FF"/>
                </a:solidFill>
              </a:rPr>
              <a:t>inflammatory</a:t>
            </a:r>
            <a:r>
              <a:rPr lang="it-IT" sz="2400" dirty="0">
                <a:solidFill>
                  <a:srgbClr val="0000FF"/>
                </a:solidFill>
              </a:rPr>
              <a:t> status </a:t>
            </a:r>
            <a:r>
              <a:rPr lang="it-IT" sz="2400" dirty="0"/>
              <a:t>of the body.</a:t>
            </a:r>
            <a:br>
              <a:rPr lang="it-IT" sz="2400" dirty="0"/>
            </a:br>
            <a:br>
              <a:rPr lang="it-IT" sz="2400" dirty="0"/>
            </a:br>
            <a:r>
              <a:rPr lang="it-IT" sz="2400" dirty="0" err="1"/>
              <a:t>Other</a:t>
            </a:r>
            <a:r>
              <a:rPr lang="it-IT" sz="2400" dirty="0"/>
              <a:t> are </a:t>
            </a:r>
            <a:r>
              <a:rPr lang="it-IT" sz="2400" dirty="0" err="1"/>
              <a:t>found</a:t>
            </a:r>
            <a:r>
              <a:rPr lang="it-IT" sz="2400" dirty="0"/>
              <a:t> in </a:t>
            </a:r>
            <a:r>
              <a:rPr lang="it-IT" sz="2400" dirty="0" err="1">
                <a:solidFill>
                  <a:srgbClr val="0000FF"/>
                </a:solidFill>
              </a:rPr>
              <a:t>healthy</a:t>
            </a:r>
            <a:r>
              <a:rPr lang="it-IT" sz="2400" dirty="0">
                <a:solidFill>
                  <a:srgbClr val="0000FF"/>
                </a:solidFill>
              </a:rPr>
              <a:t> </a:t>
            </a:r>
            <a:r>
              <a:rPr lang="it-IT" sz="2400" dirty="0" err="1">
                <a:solidFill>
                  <a:srgbClr val="0000FF"/>
                </a:solidFill>
              </a:rPr>
              <a:t>individuals</a:t>
            </a:r>
            <a:r>
              <a:rPr lang="it-IT" sz="2400" dirty="0">
                <a:solidFill>
                  <a:srgbClr val="0000FF"/>
                </a:solidFill>
              </a:rPr>
              <a:t> </a:t>
            </a:r>
            <a:r>
              <a:rPr lang="it-IT" sz="2400" dirty="0" err="1">
                <a:solidFill>
                  <a:srgbClr val="0000FF"/>
                </a:solidFill>
              </a:rPr>
              <a:t>without</a:t>
            </a:r>
            <a:r>
              <a:rPr lang="it-IT" sz="2400" dirty="0">
                <a:solidFill>
                  <a:srgbClr val="0000FF"/>
                </a:solidFill>
              </a:rPr>
              <a:t> </a:t>
            </a:r>
            <a:r>
              <a:rPr lang="it-IT" sz="2400" dirty="0" err="1">
                <a:solidFill>
                  <a:srgbClr val="0000FF"/>
                </a:solidFill>
              </a:rPr>
              <a:t>apparent</a:t>
            </a:r>
            <a:r>
              <a:rPr lang="it-IT" sz="2400" dirty="0">
                <a:solidFill>
                  <a:srgbClr val="0000FF"/>
                </a:solidFill>
              </a:rPr>
              <a:t> </a:t>
            </a:r>
            <a:r>
              <a:rPr lang="it-IT" sz="2400" dirty="0" err="1">
                <a:solidFill>
                  <a:srgbClr val="0000FF"/>
                </a:solidFill>
              </a:rPr>
              <a:t>disease</a:t>
            </a:r>
            <a:r>
              <a:rPr lang="it-IT" sz="2400" dirty="0">
                <a:solidFill>
                  <a:srgbClr val="0000FF"/>
                </a:solidFill>
              </a:rPr>
              <a:t>.</a:t>
            </a:r>
            <a:br>
              <a:rPr lang="it-IT" sz="2400" dirty="0">
                <a:solidFill>
                  <a:srgbClr val="0000FF"/>
                </a:solidFill>
              </a:rPr>
            </a:br>
            <a:br>
              <a:rPr lang="it-IT" sz="2400" dirty="0">
                <a:solidFill>
                  <a:srgbClr val="0000FF"/>
                </a:solidFill>
              </a:rPr>
            </a:br>
            <a:r>
              <a:rPr lang="it-IT" sz="2400" dirty="0" err="1">
                <a:solidFill>
                  <a:srgbClr val="0000FF"/>
                </a:solidFill>
              </a:rPr>
              <a:t>Many</a:t>
            </a:r>
            <a:r>
              <a:rPr lang="it-IT" sz="2400" dirty="0">
                <a:solidFill>
                  <a:srgbClr val="0000FF"/>
                </a:solidFill>
              </a:rPr>
              <a:t> </a:t>
            </a:r>
            <a:r>
              <a:rPr lang="it-IT" sz="2400" dirty="0" err="1">
                <a:solidFill>
                  <a:srgbClr val="0000FF"/>
                </a:solidFill>
              </a:rPr>
              <a:t>sequences</a:t>
            </a:r>
            <a:r>
              <a:rPr lang="it-IT" sz="2400" dirty="0">
                <a:solidFill>
                  <a:srgbClr val="0000FF"/>
                </a:solidFill>
              </a:rPr>
              <a:t> are </a:t>
            </a:r>
            <a:r>
              <a:rPr lang="it-IT" sz="2400" dirty="0" err="1">
                <a:solidFill>
                  <a:srgbClr val="0000FF"/>
                </a:solidFill>
              </a:rPr>
              <a:t>integrated</a:t>
            </a:r>
            <a:r>
              <a:rPr lang="it-IT" sz="2400" dirty="0">
                <a:solidFill>
                  <a:srgbClr val="0000FF"/>
                </a:solidFill>
              </a:rPr>
              <a:t> </a:t>
            </a:r>
            <a:r>
              <a:rPr lang="it-IT" sz="2400" dirty="0"/>
              <a:t>in human </a:t>
            </a:r>
            <a:r>
              <a:rPr lang="it-IT" sz="2400" dirty="0" err="1"/>
              <a:t>genome</a:t>
            </a:r>
            <a:r>
              <a:rPr lang="it-IT" sz="2400" dirty="0"/>
              <a:t> </a:t>
            </a:r>
            <a:r>
              <a:rPr lang="it-IT" sz="2400" dirty="0" err="1"/>
              <a:t>reffered</a:t>
            </a:r>
            <a:r>
              <a:rPr lang="it-IT" sz="2400" dirty="0"/>
              <a:t> </a:t>
            </a:r>
            <a:r>
              <a:rPr lang="it-IT" sz="2400" dirty="0" err="1"/>
              <a:t>as</a:t>
            </a:r>
            <a:r>
              <a:rPr lang="it-IT" sz="2400" dirty="0"/>
              <a:t> </a:t>
            </a:r>
            <a:r>
              <a:rPr lang="it-IT" sz="2400" dirty="0" err="1">
                <a:solidFill>
                  <a:srgbClr val="0000FF"/>
                </a:solidFill>
              </a:rPr>
              <a:t>endogenous</a:t>
            </a:r>
            <a:r>
              <a:rPr lang="it-IT" sz="2400" dirty="0">
                <a:solidFill>
                  <a:srgbClr val="0000FF"/>
                </a:solidFill>
              </a:rPr>
              <a:t> </a:t>
            </a:r>
            <a:r>
              <a:rPr lang="it-IT" sz="2400" dirty="0" err="1">
                <a:solidFill>
                  <a:srgbClr val="0000FF"/>
                </a:solidFill>
              </a:rPr>
              <a:t>viral</a:t>
            </a:r>
            <a:r>
              <a:rPr lang="it-IT" sz="2400" dirty="0">
                <a:solidFill>
                  <a:srgbClr val="0000FF"/>
                </a:solidFill>
              </a:rPr>
              <a:t> </a:t>
            </a:r>
            <a:r>
              <a:rPr lang="it-IT" sz="2400" dirty="0" err="1">
                <a:solidFill>
                  <a:srgbClr val="0000FF"/>
                </a:solidFill>
              </a:rPr>
              <a:t>elements</a:t>
            </a:r>
            <a:r>
              <a:rPr lang="it-IT" sz="2400" dirty="0">
                <a:solidFill>
                  <a:srgbClr val="0000FF"/>
                </a:solidFill>
              </a:rPr>
              <a:t> </a:t>
            </a:r>
            <a:r>
              <a:rPr lang="it-IT" sz="2400" dirty="0"/>
              <a:t>(</a:t>
            </a:r>
            <a:r>
              <a:rPr lang="it-IT" sz="2400" dirty="0" err="1"/>
              <a:t>EVEs</a:t>
            </a:r>
            <a:r>
              <a:rPr lang="it-IT" sz="2400" dirty="0"/>
              <a:t>) </a:t>
            </a:r>
            <a:r>
              <a:rPr lang="it-IT" sz="2400" dirty="0" err="1"/>
              <a:t>including</a:t>
            </a:r>
            <a:r>
              <a:rPr lang="it-IT" sz="2400" dirty="0"/>
              <a:t> </a:t>
            </a:r>
            <a:r>
              <a:rPr lang="it-IT" sz="2400" dirty="0" err="1"/>
              <a:t>retroviral</a:t>
            </a:r>
            <a:r>
              <a:rPr lang="it-IT" sz="2400" dirty="0"/>
              <a:t> (8%).</a:t>
            </a:r>
            <a:br>
              <a:rPr lang="it-IT" sz="2400" dirty="0"/>
            </a:br>
            <a:br>
              <a:rPr lang="it-IT" sz="2400" dirty="0"/>
            </a:br>
            <a:r>
              <a:rPr lang="it-IT" sz="2400" dirty="0"/>
              <a:t>Some </a:t>
            </a:r>
            <a:r>
              <a:rPr lang="it-IT" sz="2400" dirty="0" err="1"/>
              <a:t>remains</a:t>
            </a:r>
            <a:r>
              <a:rPr lang="it-IT" sz="2400" dirty="0"/>
              <a:t> </a:t>
            </a:r>
            <a:r>
              <a:rPr lang="it-IT" sz="2400" dirty="0" err="1"/>
              <a:t>as</a:t>
            </a:r>
            <a:r>
              <a:rPr lang="it-IT" sz="2400" dirty="0"/>
              <a:t> complete </a:t>
            </a:r>
            <a:r>
              <a:rPr lang="it-IT" sz="2400" dirty="0" err="1"/>
              <a:t>ORFs,</a:t>
            </a:r>
            <a:r>
              <a:rPr lang="it-IT" sz="2400" dirty="0"/>
              <a:t> and </a:t>
            </a:r>
            <a:r>
              <a:rPr lang="it-IT" sz="2400" dirty="0" err="1"/>
              <a:t>seem</a:t>
            </a:r>
            <a:r>
              <a:rPr lang="it-IT" sz="2400" dirty="0"/>
              <a:t> to be </a:t>
            </a:r>
            <a:r>
              <a:rPr lang="it-IT" sz="2400" dirty="0" err="1"/>
              <a:t>functional.</a:t>
            </a:r>
            <a:br>
              <a:rPr lang="it-IT" sz="2400" dirty="0"/>
            </a:br>
            <a:r>
              <a:rPr lang="it-IT" sz="2400" dirty="0"/>
              <a:t> </a:t>
            </a:r>
            <a:r>
              <a:rPr lang="it-IT" sz="2400" dirty="0" err="1">
                <a:solidFill>
                  <a:srgbClr val="0000FF"/>
                </a:solidFill>
              </a:rPr>
              <a:t>Gammaretroviruses</a:t>
            </a:r>
            <a:r>
              <a:rPr lang="it-IT" sz="2400" dirty="0">
                <a:solidFill>
                  <a:srgbClr val="0000FF"/>
                </a:solidFill>
              </a:rPr>
              <a:t> HERV-T </a:t>
            </a:r>
            <a:r>
              <a:rPr lang="it-IT" sz="2400" dirty="0" err="1"/>
              <a:t>envelope</a:t>
            </a:r>
            <a:r>
              <a:rPr lang="it-IT" sz="2400" dirty="0"/>
              <a:t> </a:t>
            </a:r>
            <a:r>
              <a:rPr lang="it-IT" sz="2400" dirty="0" err="1"/>
              <a:t>sequences</a:t>
            </a:r>
            <a:r>
              <a:rPr lang="it-IT" sz="2400" dirty="0"/>
              <a:t> </a:t>
            </a:r>
            <a:r>
              <a:rPr lang="it-IT" sz="2400" dirty="0" err="1"/>
              <a:t>remains</a:t>
            </a:r>
            <a:r>
              <a:rPr lang="it-IT" sz="2400" dirty="0"/>
              <a:t> </a:t>
            </a:r>
            <a:r>
              <a:rPr lang="it-IT" sz="2400" dirty="0" err="1"/>
              <a:t>functional</a:t>
            </a:r>
            <a:r>
              <a:rPr lang="it-IT" sz="2400" dirty="0"/>
              <a:t> in primate for </a:t>
            </a:r>
            <a:r>
              <a:rPr lang="it-IT" sz="2400" dirty="0" err="1"/>
              <a:t>milions</a:t>
            </a:r>
            <a:r>
              <a:rPr lang="it-IT" sz="2400" dirty="0"/>
              <a:t> of </a:t>
            </a:r>
            <a:r>
              <a:rPr lang="it-IT" sz="2400" dirty="0" err="1"/>
              <a:t>years</a:t>
            </a:r>
            <a:r>
              <a:rPr lang="it-IT" sz="2400" dirty="0"/>
              <a:t>.</a:t>
            </a:r>
            <a:br>
              <a:rPr lang="it-IT" sz="2400" dirty="0"/>
            </a:br>
            <a:endParaRPr lang="it-IT" sz="2400" dirty="0"/>
          </a:p>
        </p:txBody>
      </p:sp>
      <p:sp>
        <p:nvSpPr>
          <p:cNvPr id="3" name="Segnaposto testo 2"/>
          <p:cNvSpPr>
            <a:spLocks noGrp="1"/>
          </p:cNvSpPr>
          <p:nvPr>
            <p:ph type="body" idx="1"/>
          </p:nvPr>
        </p:nvSpPr>
        <p:spPr>
          <a:xfrm>
            <a:off x="2639616" y="33164"/>
            <a:ext cx="7163072" cy="731541"/>
          </a:xfrm>
        </p:spPr>
        <p:txBody>
          <a:bodyPr/>
          <a:lstStyle/>
          <a:p>
            <a:pPr algn="ctr"/>
            <a:r>
              <a:rPr lang="it-IT" sz="3200" b="1" dirty="0">
                <a:solidFill>
                  <a:srgbClr val="0000FF"/>
                </a:solidFill>
                <a:highlight>
                  <a:srgbClr val="FFFF00"/>
                </a:highlight>
              </a:rPr>
              <a:t>EUKARYOTIC virus</a:t>
            </a:r>
          </a:p>
        </p:txBody>
      </p:sp>
    </p:spTree>
    <p:extLst>
      <p:ext uri="{BB962C8B-B14F-4D97-AF65-F5344CB8AC3E}">
        <p14:creationId xmlns:p14="http://schemas.microsoft.com/office/powerpoint/2010/main" val="2825901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1631504" y="1628801"/>
            <a:ext cx="9036496" cy="4896543"/>
          </a:xfrm>
        </p:spPr>
        <p:txBody>
          <a:bodyPr>
            <a:normAutofit fontScale="92500" lnSpcReduction="10000"/>
          </a:bodyPr>
          <a:lstStyle/>
          <a:p>
            <a:pPr algn="ctr"/>
            <a:r>
              <a:rPr lang="it-IT" sz="3200" b="1" dirty="0">
                <a:solidFill>
                  <a:srgbClr val="0000FF"/>
                </a:solidFill>
                <a:highlight>
                  <a:srgbClr val="FFFF00"/>
                </a:highlight>
              </a:rPr>
              <a:t>BACTERIOPHAGE</a:t>
            </a:r>
          </a:p>
          <a:p>
            <a:pPr algn="ctr"/>
            <a:endParaRPr lang="it-IT" b="1" dirty="0">
              <a:solidFill>
                <a:srgbClr val="000000"/>
              </a:solidFill>
            </a:endParaRPr>
          </a:p>
          <a:p>
            <a:pPr algn="just"/>
            <a:r>
              <a:rPr lang="it-IT" dirty="0" err="1">
                <a:solidFill>
                  <a:srgbClr val="000000"/>
                </a:solidFill>
              </a:rPr>
              <a:t>Role</a:t>
            </a:r>
            <a:r>
              <a:rPr lang="it-IT" dirty="0">
                <a:solidFill>
                  <a:srgbClr val="000000"/>
                </a:solidFill>
              </a:rPr>
              <a:t> </a:t>
            </a:r>
            <a:r>
              <a:rPr lang="it-IT" dirty="0" err="1">
                <a:solidFill>
                  <a:srgbClr val="000000"/>
                </a:solidFill>
              </a:rPr>
              <a:t>as</a:t>
            </a:r>
            <a:r>
              <a:rPr lang="it-IT" dirty="0">
                <a:solidFill>
                  <a:srgbClr val="000000"/>
                </a:solidFill>
              </a:rPr>
              <a:t> </a:t>
            </a:r>
            <a:r>
              <a:rPr lang="it-IT" dirty="0" err="1">
                <a:solidFill>
                  <a:srgbClr val="000000"/>
                </a:solidFill>
              </a:rPr>
              <a:t>modulators</a:t>
            </a:r>
            <a:r>
              <a:rPr lang="it-IT" dirty="0">
                <a:solidFill>
                  <a:srgbClr val="000000"/>
                </a:solidFill>
              </a:rPr>
              <a:t> of </a:t>
            </a:r>
            <a:r>
              <a:rPr lang="it-IT" dirty="0" err="1">
                <a:solidFill>
                  <a:srgbClr val="000000"/>
                </a:solidFill>
              </a:rPr>
              <a:t>bacteriome</a:t>
            </a:r>
            <a:endParaRPr lang="it-IT" dirty="0">
              <a:solidFill>
                <a:srgbClr val="000000"/>
              </a:solidFill>
            </a:endParaRPr>
          </a:p>
          <a:p>
            <a:pPr algn="just"/>
            <a:r>
              <a:rPr lang="it-IT" dirty="0">
                <a:solidFill>
                  <a:schemeClr val="tx1"/>
                </a:solidFill>
              </a:rPr>
              <a:t>Direct impact on </a:t>
            </a:r>
            <a:r>
              <a:rPr lang="it-IT" dirty="0" err="1">
                <a:solidFill>
                  <a:schemeClr val="tx1"/>
                </a:solidFill>
              </a:rPr>
              <a:t>inflammation</a:t>
            </a:r>
            <a:r>
              <a:rPr lang="it-IT" dirty="0">
                <a:solidFill>
                  <a:schemeClr val="tx1"/>
                </a:solidFill>
              </a:rPr>
              <a:t> </a:t>
            </a:r>
            <a:r>
              <a:rPr lang="it-IT" dirty="0" err="1">
                <a:solidFill>
                  <a:schemeClr val="tx1"/>
                </a:solidFill>
              </a:rPr>
              <a:t>as</a:t>
            </a:r>
            <a:r>
              <a:rPr lang="it-IT" dirty="0">
                <a:solidFill>
                  <a:schemeClr val="tx1"/>
                </a:solidFill>
              </a:rPr>
              <a:t> in </a:t>
            </a:r>
            <a:r>
              <a:rPr lang="it-IT" dirty="0" err="1">
                <a:solidFill>
                  <a:schemeClr val="tx1"/>
                </a:solidFill>
              </a:rPr>
              <a:t>Crohn’s</a:t>
            </a:r>
            <a:r>
              <a:rPr lang="it-IT" dirty="0">
                <a:solidFill>
                  <a:schemeClr val="tx1"/>
                </a:solidFill>
              </a:rPr>
              <a:t> </a:t>
            </a:r>
            <a:r>
              <a:rPr lang="it-IT" dirty="0" err="1">
                <a:solidFill>
                  <a:schemeClr val="tx1"/>
                </a:solidFill>
              </a:rPr>
              <a:t>disease</a:t>
            </a:r>
            <a:r>
              <a:rPr lang="it-IT" dirty="0">
                <a:solidFill>
                  <a:schemeClr val="tx1"/>
                </a:solidFill>
              </a:rPr>
              <a:t>.</a:t>
            </a:r>
          </a:p>
          <a:p>
            <a:pPr algn="just"/>
            <a:endParaRPr lang="it-IT" dirty="0">
              <a:solidFill>
                <a:schemeClr val="tx1"/>
              </a:solidFill>
            </a:endParaRPr>
          </a:p>
          <a:p>
            <a:pPr algn="just"/>
            <a:r>
              <a:rPr lang="it-IT" dirty="0" err="1">
                <a:solidFill>
                  <a:schemeClr val="tx1"/>
                </a:solidFill>
              </a:rPr>
              <a:t>They</a:t>
            </a:r>
            <a:r>
              <a:rPr lang="it-IT" dirty="0">
                <a:solidFill>
                  <a:schemeClr val="tx1"/>
                </a:solidFill>
              </a:rPr>
              <a:t> can use 2 </a:t>
            </a:r>
            <a:r>
              <a:rPr lang="it-IT" dirty="0" err="1">
                <a:solidFill>
                  <a:schemeClr val="tx1"/>
                </a:solidFill>
              </a:rPr>
              <a:t>different</a:t>
            </a:r>
            <a:r>
              <a:rPr lang="it-IT" dirty="0">
                <a:solidFill>
                  <a:schemeClr val="tx1"/>
                </a:solidFill>
              </a:rPr>
              <a:t> </a:t>
            </a:r>
            <a:r>
              <a:rPr lang="it-IT" dirty="0" err="1">
                <a:solidFill>
                  <a:schemeClr val="tx1"/>
                </a:solidFill>
              </a:rPr>
              <a:t>cycles</a:t>
            </a:r>
            <a:r>
              <a:rPr lang="it-IT" dirty="0">
                <a:solidFill>
                  <a:schemeClr val="tx1"/>
                </a:solidFill>
              </a:rPr>
              <a:t>  to </a:t>
            </a:r>
            <a:r>
              <a:rPr lang="it-IT" dirty="0" err="1">
                <a:solidFill>
                  <a:schemeClr val="tx1"/>
                </a:solidFill>
              </a:rPr>
              <a:t>infect</a:t>
            </a:r>
            <a:r>
              <a:rPr lang="it-IT" dirty="0">
                <a:solidFill>
                  <a:schemeClr val="tx1"/>
                </a:solidFill>
              </a:rPr>
              <a:t> and </a:t>
            </a:r>
            <a:r>
              <a:rPr lang="it-IT" dirty="0" err="1">
                <a:solidFill>
                  <a:schemeClr val="tx1"/>
                </a:solidFill>
              </a:rPr>
              <a:t>regulate</a:t>
            </a:r>
            <a:r>
              <a:rPr lang="it-IT" dirty="0">
                <a:solidFill>
                  <a:schemeClr val="tx1"/>
                </a:solidFill>
              </a:rPr>
              <a:t> </a:t>
            </a:r>
            <a:r>
              <a:rPr lang="it-IT" dirty="0" err="1">
                <a:solidFill>
                  <a:schemeClr val="tx1"/>
                </a:solidFill>
              </a:rPr>
              <a:t>bacterial</a:t>
            </a:r>
            <a:r>
              <a:rPr lang="it-IT" dirty="0">
                <a:solidFill>
                  <a:schemeClr val="tx1"/>
                </a:solidFill>
              </a:rPr>
              <a:t> </a:t>
            </a:r>
            <a:r>
              <a:rPr lang="it-IT" dirty="0" err="1">
                <a:solidFill>
                  <a:schemeClr val="tx1"/>
                </a:solidFill>
              </a:rPr>
              <a:t>communities-</a:t>
            </a:r>
            <a:r>
              <a:rPr lang="it-IT" dirty="0">
                <a:solidFill>
                  <a:schemeClr val="tx1"/>
                </a:solidFill>
              </a:rPr>
              <a:t> </a:t>
            </a:r>
            <a:r>
              <a:rPr lang="it-IT" dirty="0" err="1">
                <a:solidFill>
                  <a:schemeClr val="tx1"/>
                </a:solidFill>
              </a:rPr>
              <a:t>lytic</a:t>
            </a:r>
            <a:r>
              <a:rPr lang="it-IT" dirty="0">
                <a:solidFill>
                  <a:schemeClr val="tx1"/>
                </a:solidFill>
              </a:rPr>
              <a:t> and </a:t>
            </a:r>
            <a:r>
              <a:rPr lang="it-IT" dirty="0" err="1">
                <a:solidFill>
                  <a:schemeClr val="tx1"/>
                </a:solidFill>
              </a:rPr>
              <a:t>lysogenic</a:t>
            </a:r>
            <a:r>
              <a:rPr lang="it-IT" dirty="0">
                <a:solidFill>
                  <a:schemeClr val="tx1"/>
                </a:solidFill>
              </a:rPr>
              <a:t>:</a:t>
            </a:r>
          </a:p>
          <a:p>
            <a:pPr algn="just"/>
            <a:endParaRPr lang="it-IT" dirty="0">
              <a:solidFill>
                <a:schemeClr val="tx1"/>
              </a:solidFill>
            </a:endParaRPr>
          </a:p>
          <a:p>
            <a:pPr algn="just"/>
            <a:r>
              <a:rPr lang="it-IT" dirty="0">
                <a:solidFill>
                  <a:schemeClr val="tx1"/>
                </a:solidFill>
                <a:highlight>
                  <a:srgbClr val="FFFF00"/>
                </a:highlight>
              </a:rPr>
              <a:t>1</a:t>
            </a:r>
            <a:r>
              <a:rPr lang="it-IT" dirty="0">
                <a:solidFill>
                  <a:schemeClr val="tx1"/>
                </a:solidFill>
              </a:rPr>
              <a:t>-In the </a:t>
            </a:r>
            <a:r>
              <a:rPr lang="it-IT" dirty="0" err="1">
                <a:solidFill>
                  <a:schemeClr val="tx1"/>
                </a:solidFill>
              </a:rPr>
              <a:t>lityc</a:t>
            </a:r>
            <a:r>
              <a:rPr lang="it-IT" dirty="0">
                <a:solidFill>
                  <a:schemeClr val="tx1"/>
                </a:solidFill>
              </a:rPr>
              <a:t> </a:t>
            </a:r>
            <a:r>
              <a:rPr lang="it-IT" dirty="0" err="1">
                <a:solidFill>
                  <a:schemeClr val="tx1"/>
                </a:solidFill>
              </a:rPr>
              <a:t>cycle</a:t>
            </a:r>
            <a:r>
              <a:rPr lang="it-IT" dirty="0">
                <a:solidFill>
                  <a:schemeClr val="tx1"/>
                </a:solidFill>
              </a:rPr>
              <a:t> the </a:t>
            </a:r>
            <a:r>
              <a:rPr lang="it-IT" dirty="0" err="1">
                <a:solidFill>
                  <a:schemeClr val="tx1"/>
                </a:solidFill>
              </a:rPr>
              <a:t>infection</a:t>
            </a:r>
            <a:r>
              <a:rPr lang="it-IT" dirty="0">
                <a:solidFill>
                  <a:schemeClr val="tx1"/>
                </a:solidFill>
              </a:rPr>
              <a:t> </a:t>
            </a:r>
            <a:r>
              <a:rPr lang="it-IT" dirty="0" err="1">
                <a:solidFill>
                  <a:schemeClr val="tx1"/>
                </a:solidFill>
              </a:rPr>
              <a:t>results</a:t>
            </a:r>
            <a:r>
              <a:rPr lang="it-IT" dirty="0">
                <a:solidFill>
                  <a:schemeClr val="tx1"/>
                </a:solidFill>
              </a:rPr>
              <a:t> in the </a:t>
            </a:r>
            <a:r>
              <a:rPr lang="it-IT" dirty="0" err="1">
                <a:solidFill>
                  <a:schemeClr val="tx1"/>
                </a:solidFill>
              </a:rPr>
              <a:t>distruction</a:t>
            </a:r>
            <a:r>
              <a:rPr lang="it-IT" dirty="0">
                <a:solidFill>
                  <a:schemeClr val="tx1"/>
                </a:solidFill>
              </a:rPr>
              <a:t> of </a:t>
            </a:r>
            <a:r>
              <a:rPr lang="it-IT" dirty="0" err="1">
                <a:solidFill>
                  <a:schemeClr val="tx1"/>
                </a:solidFill>
              </a:rPr>
              <a:t>infected</a:t>
            </a:r>
            <a:r>
              <a:rPr lang="it-IT" dirty="0">
                <a:solidFill>
                  <a:schemeClr val="tx1"/>
                </a:solidFill>
              </a:rPr>
              <a:t> </a:t>
            </a:r>
            <a:r>
              <a:rPr lang="it-IT" dirty="0" err="1">
                <a:solidFill>
                  <a:schemeClr val="tx1"/>
                </a:solidFill>
              </a:rPr>
              <a:t>cells</a:t>
            </a:r>
            <a:r>
              <a:rPr lang="it-IT" dirty="0">
                <a:solidFill>
                  <a:schemeClr val="tx1"/>
                </a:solidFill>
              </a:rPr>
              <a:t> and release </a:t>
            </a:r>
            <a:r>
              <a:rPr lang="it-IT" dirty="0" err="1">
                <a:solidFill>
                  <a:schemeClr val="tx1"/>
                </a:solidFill>
              </a:rPr>
              <a:t>progeny</a:t>
            </a:r>
            <a:endParaRPr lang="it-IT" dirty="0">
              <a:solidFill>
                <a:schemeClr val="tx1"/>
              </a:solidFill>
            </a:endParaRPr>
          </a:p>
          <a:p>
            <a:pPr algn="just"/>
            <a:endParaRPr lang="it-IT" dirty="0">
              <a:solidFill>
                <a:schemeClr val="tx1"/>
              </a:solidFill>
            </a:endParaRPr>
          </a:p>
          <a:p>
            <a:pPr algn="just"/>
            <a:r>
              <a:rPr lang="it-IT" dirty="0">
                <a:solidFill>
                  <a:schemeClr val="tx1"/>
                </a:solidFill>
                <a:highlight>
                  <a:srgbClr val="FFFF00"/>
                </a:highlight>
              </a:rPr>
              <a:t>2-</a:t>
            </a:r>
            <a:r>
              <a:rPr lang="it-IT" dirty="0">
                <a:solidFill>
                  <a:schemeClr val="tx1"/>
                </a:solidFill>
              </a:rPr>
              <a:t>In the </a:t>
            </a:r>
            <a:r>
              <a:rPr lang="it-IT" dirty="0" err="1">
                <a:solidFill>
                  <a:schemeClr val="tx1"/>
                </a:solidFill>
              </a:rPr>
              <a:t>lysogenic</a:t>
            </a:r>
            <a:r>
              <a:rPr lang="it-IT" dirty="0">
                <a:solidFill>
                  <a:schemeClr val="tx1"/>
                </a:solidFill>
              </a:rPr>
              <a:t> </a:t>
            </a:r>
            <a:r>
              <a:rPr lang="it-IT" dirty="0" err="1">
                <a:solidFill>
                  <a:schemeClr val="tx1"/>
                </a:solidFill>
              </a:rPr>
              <a:t>cycle</a:t>
            </a:r>
            <a:r>
              <a:rPr lang="it-IT" dirty="0">
                <a:solidFill>
                  <a:schemeClr val="tx1"/>
                </a:solidFill>
              </a:rPr>
              <a:t> , </a:t>
            </a:r>
            <a:r>
              <a:rPr lang="it-IT" dirty="0" err="1">
                <a:solidFill>
                  <a:schemeClr val="tx1"/>
                </a:solidFill>
              </a:rPr>
              <a:t>they</a:t>
            </a:r>
            <a:r>
              <a:rPr lang="it-IT" dirty="0">
                <a:solidFill>
                  <a:schemeClr val="tx1"/>
                </a:solidFill>
              </a:rPr>
              <a:t> integrate </a:t>
            </a:r>
            <a:r>
              <a:rPr lang="it-IT" dirty="0" err="1">
                <a:solidFill>
                  <a:schemeClr val="tx1"/>
                </a:solidFill>
              </a:rPr>
              <a:t>their</a:t>
            </a:r>
            <a:r>
              <a:rPr lang="it-IT" dirty="0">
                <a:solidFill>
                  <a:schemeClr val="tx1"/>
                </a:solidFill>
              </a:rPr>
              <a:t> </a:t>
            </a:r>
            <a:r>
              <a:rPr lang="it-IT" dirty="0" err="1">
                <a:solidFill>
                  <a:schemeClr val="tx1"/>
                </a:solidFill>
              </a:rPr>
              <a:t>genome</a:t>
            </a:r>
            <a:r>
              <a:rPr lang="it-IT" dirty="0">
                <a:solidFill>
                  <a:schemeClr val="tx1"/>
                </a:solidFill>
              </a:rPr>
              <a:t> in </a:t>
            </a:r>
            <a:r>
              <a:rPr lang="it-IT" dirty="0" err="1">
                <a:solidFill>
                  <a:schemeClr val="tx1"/>
                </a:solidFill>
              </a:rPr>
              <a:t>host</a:t>
            </a:r>
            <a:r>
              <a:rPr lang="it-IT" dirty="0">
                <a:solidFill>
                  <a:schemeClr val="tx1"/>
                </a:solidFill>
              </a:rPr>
              <a:t> </a:t>
            </a:r>
            <a:r>
              <a:rPr lang="it-IT" dirty="0" err="1">
                <a:solidFill>
                  <a:schemeClr val="tx1"/>
                </a:solidFill>
              </a:rPr>
              <a:t>genome</a:t>
            </a:r>
            <a:r>
              <a:rPr lang="it-IT" dirty="0">
                <a:solidFill>
                  <a:schemeClr val="tx1"/>
                </a:solidFill>
              </a:rPr>
              <a:t> </a:t>
            </a:r>
            <a:r>
              <a:rPr lang="it-IT" dirty="0" err="1">
                <a:solidFill>
                  <a:schemeClr val="tx1"/>
                </a:solidFill>
              </a:rPr>
              <a:t>as</a:t>
            </a:r>
            <a:r>
              <a:rPr lang="it-IT" dirty="0">
                <a:solidFill>
                  <a:schemeClr val="tx1"/>
                </a:solidFill>
              </a:rPr>
              <a:t> </a:t>
            </a:r>
            <a:r>
              <a:rPr lang="it-IT" dirty="0" err="1">
                <a:solidFill>
                  <a:schemeClr val="tx1"/>
                </a:solidFill>
              </a:rPr>
              <a:t>prophage</a:t>
            </a:r>
            <a:r>
              <a:rPr lang="it-IT" dirty="0">
                <a:solidFill>
                  <a:schemeClr val="tx1"/>
                </a:solidFill>
              </a:rPr>
              <a:t>.</a:t>
            </a:r>
          </a:p>
        </p:txBody>
      </p:sp>
    </p:spTree>
    <p:extLst>
      <p:ext uri="{BB962C8B-B14F-4D97-AF65-F5344CB8AC3E}">
        <p14:creationId xmlns:p14="http://schemas.microsoft.com/office/powerpoint/2010/main" val="3003686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reeform 109"/>
          <p:cNvSpPr>
            <a:spLocks/>
          </p:cNvSpPr>
          <p:nvPr/>
        </p:nvSpPr>
        <p:spPr bwMode="auto">
          <a:xfrm>
            <a:off x="1524000" y="0"/>
            <a:ext cx="9144000" cy="6858000"/>
          </a:xfrm>
          <a:custGeom>
            <a:avLst/>
            <a:gdLst>
              <a:gd name="T0" fmla="*/ 0 w 9144000"/>
              <a:gd name="T1" fmla="*/ 6858000 h 6858000"/>
              <a:gd name="T2" fmla="*/ 9144000 w 9144000"/>
              <a:gd name="T3" fmla="*/ 6858000 h 6858000"/>
              <a:gd name="T4" fmla="*/ 9144000 w 9144000"/>
              <a:gd name="T5" fmla="*/ 0 h 6858000"/>
              <a:gd name="T6" fmla="*/ 0 w 9144000"/>
              <a:gd name="T7" fmla="*/ 0 h 6858000"/>
              <a:gd name="T8" fmla="*/ 0 w 9144000"/>
              <a:gd name="T9" fmla="*/ 6858000 h 6858000"/>
              <a:gd name="T10" fmla="*/ 0 60000 65536"/>
              <a:gd name="T11" fmla="*/ 0 60000 65536"/>
              <a:gd name="T12" fmla="*/ 0 60000 65536"/>
              <a:gd name="T13" fmla="*/ 0 60000 65536"/>
              <a:gd name="T14" fmla="*/ 0 60000 65536"/>
              <a:gd name="T15" fmla="*/ 0 w 9144000"/>
              <a:gd name="T16" fmla="*/ 0 h 6858000"/>
              <a:gd name="T17" fmla="*/ 9144000 w 9144000"/>
              <a:gd name="T18" fmla="*/ 6858000 h 6858000"/>
            </a:gdLst>
            <a:ahLst/>
            <a:cxnLst>
              <a:cxn ang="T10">
                <a:pos x="T0" y="T1"/>
              </a:cxn>
              <a:cxn ang="T11">
                <a:pos x="T2" y="T3"/>
              </a:cxn>
              <a:cxn ang="T12">
                <a:pos x="T4" y="T5"/>
              </a:cxn>
              <a:cxn ang="T13">
                <a:pos x="T6" y="T7"/>
              </a:cxn>
              <a:cxn ang="T14">
                <a:pos x="T8" y="T9"/>
              </a:cxn>
            </a:cxnLst>
            <a:rect l="T15" t="T16" r="T17" b="T18"/>
            <a:pathLst>
              <a:path w="9144000" h="6858000">
                <a:moveTo>
                  <a:pt x="0" y="6858000"/>
                </a:moveTo>
                <a:lnTo>
                  <a:pt x="9144000" y="6858000"/>
                </a:lnTo>
                <a:lnTo>
                  <a:pt x="9144000" y="0"/>
                </a:lnTo>
                <a:lnTo>
                  <a:pt x="0" y="0"/>
                </a:lnTo>
                <a:lnTo>
                  <a:pt x="0" y="6858000"/>
                </a:lnTo>
                <a:close/>
              </a:path>
            </a:pathLst>
          </a:custGeom>
          <a:solidFill>
            <a:schemeClr val="bg1"/>
          </a:solidFill>
          <a:ln w="12700" cap="flat" cmpd="sng" algn="ctr">
            <a:solidFill>
              <a:srgbClr val="000000">
                <a:alpha val="0"/>
              </a:srgbClr>
            </a:solidFill>
            <a:prstDash val="solid"/>
            <a:round/>
            <a:headEnd/>
            <a:tailEnd/>
          </a:ln>
        </p:spPr>
        <p:txBody>
          <a:bodyPr anchor="ctr"/>
          <a:lstStyle/>
          <a:p>
            <a:endParaRPr lang="it-IT"/>
          </a:p>
        </p:txBody>
      </p:sp>
      <p:pic>
        <p:nvPicPr>
          <p:cNvPr id="21507" name="Picture 111"/>
          <p:cNvPicPr>
            <a:picLocks noChangeAspect="1"/>
          </p:cNvPicPr>
          <p:nvPr/>
        </p:nvPicPr>
        <p:blipFill>
          <a:blip r:embed="rId3"/>
          <a:srcRect l="11423" t="24435" r="452" b="34819"/>
          <a:stretch>
            <a:fillRect/>
          </a:stretch>
        </p:blipFill>
        <p:spPr bwMode="auto">
          <a:xfrm>
            <a:off x="2333626" y="1268413"/>
            <a:ext cx="7775575" cy="2665412"/>
          </a:xfrm>
          <a:prstGeom prst="rect">
            <a:avLst/>
          </a:prstGeom>
          <a:noFill/>
          <a:ln w="9525">
            <a:noFill/>
            <a:miter lim="800000"/>
            <a:headEnd/>
            <a:tailEnd/>
          </a:ln>
        </p:spPr>
      </p:pic>
      <p:sp>
        <p:nvSpPr>
          <p:cNvPr id="21508" name="TextBox 111"/>
          <p:cNvSpPr txBox="1">
            <a:spLocks noChangeArrowheads="1"/>
          </p:cNvSpPr>
          <p:nvPr/>
        </p:nvSpPr>
        <p:spPr bwMode="auto">
          <a:xfrm>
            <a:off x="1524000" y="404664"/>
            <a:ext cx="8964488" cy="5436360"/>
          </a:xfrm>
          <a:prstGeom prst="rect">
            <a:avLst/>
          </a:prstGeom>
          <a:noFill/>
          <a:ln w="9525">
            <a:noFill/>
            <a:miter lim="800000"/>
            <a:headEnd/>
            <a:tailEnd/>
          </a:ln>
        </p:spPr>
        <p:txBody>
          <a:bodyPr wrap="square" lIns="0" tIns="0" rIns="0" bIns="0">
            <a:spAutoFit/>
          </a:bodyPr>
          <a:lstStyle/>
          <a:p>
            <a:pPr indent="561975"/>
            <a:r>
              <a:rPr lang="en-US" altLang="zh-CN" sz="2800" b="1" dirty="0">
                <a:solidFill>
                  <a:srgbClr val="000000"/>
                </a:solidFill>
                <a:latin typeface="Verdana" pitchFamily="34" charset="0"/>
              </a:rPr>
              <a:t> </a:t>
            </a:r>
            <a:r>
              <a:rPr lang="en-US" altLang="zh-CN" sz="2000" b="1" dirty="0">
                <a:solidFill>
                  <a:srgbClr val="000000"/>
                </a:solidFill>
                <a:latin typeface="Verdana" pitchFamily="34" charset="0"/>
              </a:rPr>
              <a:t>Trans-species</a:t>
            </a:r>
            <a:r>
              <a:rPr lang="en-US" altLang="zh-CN" sz="2000" b="1" dirty="0">
                <a:solidFill>
                  <a:srgbClr val="000000"/>
                </a:solidFill>
                <a:latin typeface="Verdana" pitchFamily="34" charset="0"/>
                <a:cs typeface="Verdana" pitchFamily="34" charset="0"/>
              </a:rPr>
              <a:t> </a:t>
            </a:r>
            <a:r>
              <a:rPr lang="en-US" altLang="zh-CN" sz="2000" b="1" dirty="0">
                <a:solidFill>
                  <a:srgbClr val="000000"/>
                </a:solidFill>
                <a:latin typeface="Verdana" pitchFamily="34" charset="0"/>
              </a:rPr>
              <a:t>transfer of viruses: a moving target </a:t>
            </a:r>
            <a:endParaRPr lang="en-US" sz="2000" dirty="0"/>
          </a:p>
          <a:p>
            <a:pPr indent="561975">
              <a:lnSpc>
                <a:spcPts val="1000"/>
              </a:lnSpc>
            </a:pPr>
            <a:endParaRPr lang="en-US" dirty="0"/>
          </a:p>
          <a:p>
            <a:pPr indent="561975">
              <a:lnSpc>
                <a:spcPts val="1000"/>
              </a:lnSpc>
            </a:pPr>
            <a:endParaRPr lang="en-US" dirty="0"/>
          </a:p>
          <a:p>
            <a:pPr indent="561975">
              <a:lnSpc>
                <a:spcPts val="1000"/>
              </a:lnSpc>
            </a:pPr>
            <a:endParaRPr lang="en-US" dirty="0"/>
          </a:p>
          <a:p>
            <a:pPr indent="561975">
              <a:lnSpc>
                <a:spcPts val="1000"/>
              </a:lnSpc>
            </a:pPr>
            <a:endParaRPr lang="en-US" dirty="0"/>
          </a:p>
          <a:p>
            <a:pPr indent="561975">
              <a:lnSpc>
                <a:spcPts val="1000"/>
              </a:lnSpc>
            </a:pPr>
            <a:endParaRPr lang="en-US" dirty="0"/>
          </a:p>
          <a:p>
            <a:pPr indent="561975">
              <a:lnSpc>
                <a:spcPts val="1000"/>
              </a:lnSpc>
            </a:pPr>
            <a:endParaRPr lang="en-US" dirty="0"/>
          </a:p>
          <a:p>
            <a:pPr indent="561975">
              <a:lnSpc>
                <a:spcPts val="1000"/>
              </a:lnSpc>
            </a:pPr>
            <a:endParaRPr lang="en-US" dirty="0"/>
          </a:p>
          <a:p>
            <a:pPr indent="561975">
              <a:lnSpc>
                <a:spcPts val="1000"/>
              </a:lnSpc>
            </a:pPr>
            <a:endParaRPr lang="en-US" dirty="0"/>
          </a:p>
          <a:p>
            <a:pPr indent="561975">
              <a:lnSpc>
                <a:spcPts val="1000"/>
              </a:lnSpc>
            </a:pPr>
            <a:endParaRPr lang="en-US" dirty="0"/>
          </a:p>
          <a:p>
            <a:pPr indent="561975">
              <a:lnSpc>
                <a:spcPts val="1000"/>
              </a:lnSpc>
            </a:pPr>
            <a:endParaRPr lang="en-US" dirty="0"/>
          </a:p>
          <a:p>
            <a:pPr indent="561975">
              <a:lnSpc>
                <a:spcPts val="1000"/>
              </a:lnSpc>
            </a:pPr>
            <a:endParaRPr lang="en-US" dirty="0"/>
          </a:p>
          <a:p>
            <a:pPr indent="561975">
              <a:lnSpc>
                <a:spcPts val="1000"/>
              </a:lnSpc>
            </a:pPr>
            <a:endParaRPr lang="en-US" dirty="0"/>
          </a:p>
          <a:p>
            <a:pPr indent="561975">
              <a:lnSpc>
                <a:spcPts val="1000"/>
              </a:lnSpc>
            </a:pPr>
            <a:endParaRPr lang="en-US" dirty="0"/>
          </a:p>
          <a:p>
            <a:pPr indent="561975">
              <a:lnSpc>
                <a:spcPts val="1000"/>
              </a:lnSpc>
            </a:pPr>
            <a:endParaRPr lang="en-US" dirty="0"/>
          </a:p>
          <a:p>
            <a:pPr indent="561975">
              <a:lnSpc>
                <a:spcPts val="1000"/>
              </a:lnSpc>
            </a:pPr>
            <a:endParaRPr lang="en-US" dirty="0"/>
          </a:p>
          <a:p>
            <a:pPr indent="561975">
              <a:lnSpc>
                <a:spcPts val="1000"/>
              </a:lnSpc>
            </a:pPr>
            <a:endParaRPr lang="en-US" dirty="0"/>
          </a:p>
          <a:p>
            <a:pPr indent="561975">
              <a:lnSpc>
                <a:spcPts val="1000"/>
              </a:lnSpc>
            </a:pPr>
            <a:endParaRPr lang="en-US" dirty="0"/>
          </a:p>
          <a:p>
            <a:pPr indent="561975">
              <a:lnSpc>
                <a:spcPts val="1000"/>
              </a:lnSpc>
            </a:pPr>
            <a:endParaRPr lang="en-US" dirty="0"/>
          </a:p>
          <a:p>
            <a:pPr indent="561975">
              <a:lnSpc>
                <a:spcPts val="1000"/>
              </a:lnSpc>
            </a:pPr>
            <a:endParaRPr lang="en-US" dirty="0"/>
          </a:p>
          <a:p>
            <a:pPr indent="561975">
              <a:lnSpc>
                <a:spcPts val="1000"/>
              </a:lnSpc>
            </a:pPr>
            <a:endParaRPr lang="en-US" dirty="0"/>
          </a:p>
          <a:p>
            <a:pPr indent="561975">
              <a:lnSpc>
                <a:spcPts val="1000"/>
              </a:lnSpc>
            </a:pPr>
            <a:endParaRPr lang="en-US" dirty="0"/>
          </a:p>
          <a:p>
            <a:pPr indent="561975">
              <a:lnSpc>
                <a:spcPts val="1600"/>
              </a:lnSpc>
            </a:pPr>
            <a:endParaRPr lang="en-US" dirty="0"/>
          </a:p>
          <a:p>
            <a:pPr indent="561975"/>
            <a:r>
              <a:rPr lang="en-US" altLang="zh-CN" sz="1000" dirty="0">
                <a:solidFill>
                  <a:srgbClr val="000000"/>
                </a:solidFill>
                <a:latin typeface="Verdana" pitchFamily="34" charset="0"/>
              </a:rPr>
              <a:t>Graham et al. Nat Rev </a:t>
            </a:r>
            <a:r>
              <a:rPr lang="en-US" altLang="zh-CN" sz="1000" dirty="0" err="1">
                <a:solidFill>
                  <a:srgbClr val="000000"/>
                </a:solidFill>
                <a:latin typeface="Verdana" pitchFamily="34" charset="0"/>
              </a:rPr>
              <a:t>Microbiol</a:t>
            </a:r>
            <a:r>
              <a:rPr lang="en-US" altLang="zh-CN" sz="1000" dirty="0">
                <a:solidFill>
                  <a:srgbClr val="000000"/>
                </a:solidFill>
                <a:latin typeface="Verdana" pitchFamily="34" charset="0"/>
              </a:rPr>
              <a:t> 2013</a:t>
            </a:r>
          </a:p>
          <a:p>
            <a:pPr indent="561975">
              <a:lnSpc>
                <a:spcPts val="1000"/>
              </a:lnSpc>
            </a:pPr>
            <a:endParaRPr lang="en-US" dirty="0"/>
          </a:p>
          <a:p>
            <a:pPr indent="561975">
              <a:lnSpc>
                <a:spcPts val="1650"/>
              </a:lnSpc>
            </a:pPr>
            <a:endParaRPr lang="en-US" dirty="0"/>
          </a:p>
          <a:p>
            <a:pPr indent="561975"/>
            <a:r>
              <a:rPr lang="en-US" altLang="zh-CN" sz="1600" dirty="0">
                <a:solidFill>
                  <a:srgbClr val="5E5E5E"/>
                </a:solidFill>
                <a:latin typeface="Wingdings" pitchFamily="2" charset="2"/>
              </a:rPr>
              <a:t> </a:t>
            </a:r>
            <a:r>
              <a:rPr lang="en-US" altLang="zh-CN" sz="1600" dirty="0">
                <a:solidFill>
                  <a:srgbClr val="000000"/>
                </a:solidFill>
              </a:rPr>
              <a:t>&gt;80 Mio pet cats worldwide</a:t>
            </a:r>
          </a:p>
          <a:p>
            <a:pPr indent="561975">
              <a:lnSpc>
                <a:spcPts val="1150"/>
              </a:lnSpc>
            </a:pPr>
            <a:endParaRPr lang="en-US" dirty="0"/>
          </a:p>
          <a:p>
            <a:pPr indent="561975"/>
            <a:r>
              <a:rPr lang="en-US" altLang="zh-CN" sz="1600" dirty="0">
                <a:solidFill>
                  <a:srgbClr val="5E5E5E"/>
                </a:solidFill>
                <a:latin typeface="Wingdings" pitchFamily="2" charset="2"/>
              </a:rPr>
              <a:t> </a:t>
            </a:r>
            <a:r>
              <a:rPr lang="en-US" altLang="zh-CN" sz="1600" dirty="0">
                <a:solidFill>
                  <a:srgbClr val="000000"/>
                </a:solidFill>
              </a:rPr>
              <a:t>Feline Co-infections common (40% of cats shed &gt;5 viruses in feces)</a:t>
            </a:r>
          </a:p>
          <a:p>
            <a:pPr indent="561975">
              <a:lnSpc>
                <a:spcPts val="813"/>
              </a:lnSpc>
            </a:pPr>
            <a:endParaRPr lang="en-US" dirty="0"/>
          </a:p>
          <a:p>
            <a:pPr indent="561975" hangingPunct="0">
              <a:lnSpc>
                <a:spcPct val="135000"/>
              </a:lnSpc>
            </a:pPr>
            <a:r>
              <a:rPr lang="en-US" altLang="zh-CN" sz="1600" dirty="0">
                <a:solidFill>
                  <a:srgbClr val="5E5E5E"/>
                </a:solidFill>
                <a:latin typeface="Wingdings" pitchFamily="2" charset="2"/>
              </a:rPr>
              <a:t> </a:t>
            </a:r>
            <a:r>
              <a:rPr lang="en-US" altLang="zh-CN" sz="1600" dirty="0">
                <a:solidFill>
                  <a:srgbClr val="000000"/>
                </a:solidFill>
              </a:rPr>
              <a:t>Novel viruses in asymptomatic cats (</a:t>
            </a:r>
            <a:r>
              <a:rPr lang="en-US" altLang="zh-CN" sz="1600" dirty="0" err="1">
                <a:solidFill>
                  <a:srgbClr val="000000"/>
                </a:solidFill>
              </a:rPr>
              <a:t>Sakobuvirus</a:t>
            </a:r>
            <a:r>
              <a:rPr lang="en-US" altLang="zh-CN" sz="1600" dirty="0">
                <a:solidFill>
                  <a:srgbClr val="000000"/>
                </a:solidFill>
              </a:rPr>
              <a:t>, </a:t>
            </a:r>
            <a:r>
              <a:rPr lang="en-US" altLang="zh-CN" sz="1600" dirty="0" err="1">
                <a:solidFill>
                  <a:srgbClr val="000000"/>
                </a:solidFill>
              </a:rPr>
              <a:t>Bocavirus</a:t>
            </a:r>
            <a:r>
              <a:rPr lang="en-US" altLang="zh-CN" sz="1600" dirty="0">
                <a:solidFill>
                  <a:srgbClr val="000000"/>
                </a:solidFill>
              </a:rPr>
              <a:t>, </a:t>
            </a:r>
            <a:r>
              <a:rPr lang="en-US" altLang="zh-CN" sz="1600" dirty="0" err="1">
                <a:solidFill>
                  <a:srgbClr val="000000"/>
                </a:solidFill>
              </a:rPr>
              <a:t>Astroviren</a:t>
            </a:r>
            <a:r>
              <a:rPr lang="en-US" altLang="zh-CN" sz="1600" dirty="0">
                <a:solidFill>
                  <a:srgbClr val="000000"/>
                </a:solidFill>
              </a:rPr>
              <a:t>, </a:t>
            </a:r>
            <a:r>
              <a:rPr lang="en-US" altLang="zh-CN" sz="1600" dirty="0" err="1">
                <a:solidFill>
                  <a:srgbClr val="000000"/>
                </a:solidFill>
              </a:rPr>
              <a:t>Picobirnavirus</a:t>
            </a:r>
            <a:r>
              <a:rPr lang="en-US" altLang="zh-CN" sz="1600" dirty="0">
                <a:solidFill>
                  <a:srgbClr val="000000"/>
                </a:solidFill>
              </a:rPr>
              <a:t>)</a:t>
            </a:r>
          </a:p>
          <a:p>
            <a:pPr indent="561975">
              <a:lnSpc>
                <a:spcPts val="1000"/>
              </a:lnSpc>
            </a:pPr>
            <a:endParaRPr lang="en-US" dirty="0"/>
          </a:p>
          <a:p>
            <a:pPr indent="561975">
              <a:lnSpc>
                <a:spcPts val="1850"/>
              </a:lnSpc>
            </a:pPr>
            <a:endParaRPr lang="en-US" dirty="0"/>
          </a:p>
          <a:p>
            <a:pPr indent="561975"/>
            <a:r>
              <a:rPr lang="en-US" altLang="zh-CN" sz="1000" dirty="0">
                <a:solidFill>
                  <a:srgbClr val="000000"/>
                </a:solidFill>
                <a:latin typeface="Verdana" pitchFamily="34" charset="0"/>
              </a:rPr>
              <a:t>Ng et al. Veterinary </a:t>
            </a:r>
            <a:r>
              <a:rPr lang="en-US" altLang="zh-CN" sz="1000" dirty="0" err="1">
                <a:solidFill>
                  <a:srgbClr val="000000"/>
                </a:solidFill>
                <a:latin typeface="Verdana" pitchFamily="34" charset="0"/>
              </a:rPr>
              <a:t>Microbiol</a:t>
            </a:r>
            <a:r>
              <a:rPr lang="en-US" altLang="zh-CN" sz="1000" dirty="0">
                <a:solidFill>
                  <a:srgbClr val="000000"/>
                </a:solidFill>
                <a:latin typeface="Verdana" pitchFamily="34" charset="0"/>
              </a:rPr>
              <a:t> 2013; </a:t>
            </a:r>
            <a:r>
              <a:rPr lang="en-US" altLang="zh-CN" sz="1000" dirty="0" err="1">
                <a:solidFill>
                  <a:srgbClr val="000000"/>
                </a:solidFill>
                <a:latin typeface="Verdana" pitchFamily="34" charset="0"/>
              </a:rPr>
              <a:t>Benedictis</a:t>
            </a:r>
            <a:r>
              <a:rPr lang="en-US" altLang="zh-CN" sz="1000" dirty="0">
                <a:solidFill>
                  <a:srgbClr val="000000"/>
                </a:solidFill>
                <a:latin typeface="Verdana" pitchFamily="34" charset="0"/>
              </a:rPr>
              <a:t> et al. Infection, Genetics, Evolution 2011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5" descr="Science-February 23 2018"/>
          <p:cNvPicPr>
            <a:picLocks noChangeAspect="1" noChangeArrowheads="1"/>
          </p:cNvPicPr>
          <p:nvPr/>
        </p:nvPicPr>
        <p:blipFill>
          <a:blip r:embed="rId3"/>
          <a:srcRect/>
          <a:stretch>
            <a:fillRect/>
          </a:stretch>
        </p:blipFill>
        <p:spPr bwMode="auto">
          <a:xfrm>
            <a:off x="1919288" y="1268413"/>
            <a:ext cx="3600450" cy="4679950"/>
          </a:xfrm>
          <a:prstGeom prst="rect">
            <a:avLst/>
          </a:prstGeom>
          <a:noFill/>
          <a:ln w="9525">
            <a:noFill/>
            <a:miter lim="800000"/>
            <a:headEnd/>
            <a:tailEnd/>
          </a:ln>
        </p:spPr>
      </p:pic>
      <p:sp>
        <p:nvSpPr>
          <p:cNvPr id="23554" name="Rectangle 6"/>
          <p:cNvSpPr>
            <a:spLocks noChangeArrowheads="1"/>
          </p:cNvSpPr>
          <p:nvPr/>
        </p:nvSpPr>
        <p:spPr bwMode="auto">
          <a:xfrm>
            <a:off x="6024564" y="1165226"/>
            <a:ext cx="4643437" cy="4760913"/>
          </a:xfrm>
          <a:prstGeom prst="rect">
            <a:avLst/>
          </a:prstGeom>
          <a:noFill/>
          <a:ln w="9525">
            <a:noFill/>
            <a:miter lim="800000"/>
            <a:headEnd/>
            <a:tailEnd/>
          </a:ln>
        </p:spPr>
        <p:txBody>
          <a:bodyPr anchor="ctr">
            <a:spAutoFit/>
          </a:bodyPr>
          <a:lstStyle/>
          <a:p>
            <a:pPr algn="ctr"/>
            <a:r>
              <a:rPr lang="it-IT" b="1"/>
              <a:t>GVP paper published in Science</a:t>
            </a:r>
          </a:p>
          <a:p>
            <a:pPr algn="ctr"/>
            <a:endParaRPr lang="it-IT" b="1"/>
          </a:p>
          <a:p>
            <a:pPr algn="ctr"/>
            <a:r>
              <a:rPr lang="it-IT" i="1"/>
              <a:t>"Outbreaks of novel and deadly viruses highlight global vulnerability to emerging diseases, with many having massive health and economic impacts...</a:t>
            </a:r>
          </a:p>
          <a:p>
            <a:pPr algn="ctr"/>
            <a:endParaRPr lang="it-IT" i="1"/>
          </a:p>
          <a:p>
            <a:pPr algn="ctr"/>
            <a:r>
              <a:rPr lang="it-IT" i="1"/>
              <a:t>Our ability to mitigate disease emergence is undermined by our poor understanding of the diversity and ecology of viral threats, and of the drivers of their emergence. </a:t>
            </a:r>
          </a:p>
          <a:p>
            <a:pPr algn="ctr"/>
            <a:endParaRPr lang="it-IT" i="1"/>
          </a:p>
          <a:p>
            <a:pPr algn="ctr"/>
            <a:r>
              <a:rPr lang="it-IT" i="1"/>
              <a:t>We describe a Global Virome Project (GVP) aimed to launch in </a:t>
            </a:r>
            <a:r>
              <a:rPr lang="it-IT" b="1"/>
              <a:t>2018</a:t>
            </a:r>
            <a:r>
              <a:rPr lang="it-IT" i="1"/>
              <a:t> that will help identify the bulk of this viralthreat and provide timely data for public health interventions against future pandemics."  </a:t>
            </a:r>
          </a:p>
        </p:txBody>
      </p:sp>
      <p:sp>
        <p:nvSpPr>
          <p:cNvPr id="23555" name="Rectangle 7"/>
          <p:cNvSpPr>
            <a:spLocks noChangeArrowheads="1"/>
          </p:cNvSpPr>
          <p:nvPr/>
        </p:nvSpPr>
        <p:spPr bwMode="auto">
          <a:xfrm>
            <a:off x="1847851" y="333376"/>
            <a:ext cx="5256213" cy="366713"/>
          </a:xfrm>
          <a:prstGeom prst="rect">
            <a:avLst/>
          </a:prstGeom>
          <a:noFill/>
          <a:ln w="9525">
            <a:noFill/>
            <a:miter lim="800000"/>
            <a:headEnd/>
            <a:tailEnd/>
          </a:ln>
        </p:spPr>
        <p:txBody>
          <a:bodyPr>
            <a:spAutoFit/>
          </a:bodyPr>
          <a:lstStyle/>
          <a:p>
            <a:r>
              <a:rPr lang="it-IT" b="1">
                <a:solidFill>
                  <a:srgbClr val="000000"/>
                </a:solidFill>
              </a:rPr>
              <a:t>The HUMAN VIROME project</a:t>
            </a:r>
          </a:p>
        </p:txBody>
      </p:sp>
    </p:spTree>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1355</Words>
  <Application>Microsoft Macintosh PowerPoint</Application>
  <PresentationFormat>Widescreen</PresentationFormat>
  <Paragraphs>278</Paragraphs>
  <Slides>31</Slides>
  <Notes>19</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31</vt:i4>
      </vt:variant>
    </vt:vector>
  </HeadingPairs>
  <TitlesOfParts>
    <vt:vector size="39" baseType="lpstr">
      <vt:lpstr>Arial Unicode MS</vt:lpstr>
      <vt:lpstr>Arial</vt:lpstr>
      <vt:lpstr>Calibri</vt:lpstr>
      <vt:lpstr>Calibri Light</vt:lpstr>
      <vt:lpstr>Times New Roman</vt:lpstr>
      <vt:lpstr>Verdana</vt:lpstr>
      <vt:lpstr>Wingdings</vt:lpstr>
      <vt:lpstr>Tema di Office</vt:lpstr>
      <vt:lpstr>” i virus sono il creatore nascosto che ha contribuito a renderci umani”                                                                                Luis Villarreal </vt:lpstr>
      <vt:lpstr>THE VIROME</vt:lpstr>
      <vt:lpstr>Presentazione standard di PowerPoint</vt:lpstr>
      <vt:lpstr>The global virome</vt:lpstr>
      <vt:lpstr>The Human Virome</vt:lpstr>
      <vt:lpstr>Eukaryotic   are relevant as pathogen causing acute  or persistent infections hestablishING a long term relationship with the host and influence the inflammatory status of the body.  Other are found in healthy individuals without apparent disease.  Many sequences are integrated in human genome reffered as endogenous viral elements (EVEs) including retroviral (8%).  Some remains as complete ORFs, and seem to be functional.  Gammaretroviruses HERV-T envelope sequences remains functional in primate for milions of years.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i virus sono il creatore nascosto che ha contribuito a renderci umani”                                                                                Luis Villarreal </dc:title>
  <dc:creator>Microsoft Office User</dc:creator>
  <cp:lastModifiedBy>Microsoft Office User</cp:lastModifiedBy>
  <cp:revision>1</cp:revision>
  <dcterms:created xsi:type="dcterms:W3CDTF">2022-05-09T15:24:24Z</dcterms:created>
  <dcterms:modified xsi:type="dcterms:W3CDTF">2022-05-09T15:25:45Z</dcterms:modified>
</cp:coreProperties>
</file>