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64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4" autoAdjust="0"/>
    <p:restoredTop sz="94660"/>
  </p:normalViewPr>
  <p:slideViewPr>
    <p:cSldViewPr snapToGrid="0">
      <p:cViewPr varScale="1">
        <p:scale>
          <a:sx n="83" d="100"/>
          <a:sy n="83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6/5/2022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6065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6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8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9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8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29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2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2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8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7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6/5/2022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3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A8DDC302-DBEC-4742-B54B-5E9AAFE96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858000"/>
          </a:xfrm>
          <a:custGeom>
            <a:avLst/>
            <a:gdLst>
              <a:gd name="connsiteX0" fmla="*/ 0 w 11430001"/>
              <a:gd name="connsiteY0" fmla="*/ 0 h 6858000"/>
              <a:gd name="connsiteX1" fmla="*/ 5330522 w 11430001"/>
              <a:gd name="connsiteY1" fmla="*/ 0 h 6858000"/>
              <a:gd name="connsiteX2" fmla="*/ 5334002 w 11430001"/>
              <a:gd name="connsiteY2" fmla="*/ 0 h 6858000"/>
              <a:gd name="connsiteX3" fmla="*/ 5334002 w 11430001"/>
              <a:gd name="connsiteY3" fmla="*/ 762270 h 6858000"/>
              <a:gd name="connsiteX4" fmla="*/ 11430001 w 11430001"/>
              <a:gd name="connsiteY4" fmla="*/ 762270 h 6858000"/>
              <a:gd name="connsiteX5" fmla="*/ 11430001 w 11430001"/>
              <a:gd name="connsiteY5" fmla="*/ 6094807 h 6858000"/>
              <a:gd name="connsiteX6" fmla="*/ 5330522 w 11430001"/>
              <a:gd name="connsiteY6" fmla="*/ 6094807 h 6858000"/>
              <a:gd name="connsiteX7" fmla="*/ 5330522 w 11430001"/>
              <a:gd name="connsiteY7" fmla="*/ 6858000 h 6858000"/>
              <a:gd name="connsiteX8" fmla="*/ 0 w 11430001"/>
              <a:gd name="connsiteY8" fmla="*/ 6858000 h 6858000"/>
              <a:gd name="connsiteX9" fmla="*/ 0 w 11430001"/>
              <a:gd name="connsiteY9" fmla="*/ 60948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1" h="6858000">
                <a:moveTo>
                  <a:pt x="0" y="0"/>
                </a:moveTo>
                <a:lnTo>
                  <a:pt x="5330522" y="0"/>
                </a:lnTo>
                <a:lnTo>
                  <a:pt x="5334002" y="0"/>
                </a:lnTo>
                <a:lnTo>
                  <a:pt x="5334002" y="762270"/>
                </a:lnTo>
                <a:lnTo>
                  <a:pt x="11430001" y="762270"/>
                </a:lnTo>
                <a:lnTo>
                  <a:pt x="11430001" y="6094807"/>
                </a:lnTo>
                <a:lnTo>
                  <a:pt x="5330522" y="6094807"/>
                </a:lnTo>
                <a:lnTo>
                  <a:pt x="5330522" y="6858000"/>
                </a:lnTo>
                <a:lnTo>
                  <a:pt x="0" y="6858000"/>
                </a:lnTo>
                <a:lnTo>
                  <a:pt x="0" y="6094807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B275551-8329-43DC-8ADB-4EC1F1B65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9060" y="1344304"/>
            <a:ext cx="5499784" cy="2796945"/>
          </a:xfrm>
        </p:spPr>
        <p:txBody>
          <a:bodyPr>
            <a:normAutofit/>
          </a:bodyPr>
          <a:lstStyle/>
          <a:p>
            <a:pPr algn="l"/>
            <a:r>
              <a:rPr lang="it-IT" dirty="0">
                <a:latin typeface="Algerian" panose="04020705040A02060702" pitchFamily="82" charset="0"/>
              </a:rPr>
              <a:t>DIGITAL STORYTELLING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36DC703-D943-4FEC-A11A-3A7AFF27F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2616" y="4570807"/>
            <a:ext cx="4579288" cy="942889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it-IT" dirty="0"/>
              <a:t>Manuela </a:t>
            </a:r>
            <a:r>
              <a:rPr lang="it-IT" dirty="0" err="1"/>
              <a:t>Sanzin</a:t>
            </a:r>
            <a:endParaRPr lang="it-IT" dirty="0"/>
          </a:p>
          <a:p>
            <a:pPr algn="l"/>
            <a:r>
              <a:rPr lang="it-IT" dirty="0"/>
              <a:t>Corso: Tecnologie per la comunicazione</a:t>
            </a:r>
          </a:p>
          <a:p>
            <a:pPr algn="l"/>
            <a:r>
              <a:rPr lang="it-IT" dirty="0" err="1"/>
              <a:t>a.a</a:t>
            </a:r>
            <a:r>
              <a:rPr lang="it-IT" dirty="0"/>
              <a:t>. 2021/2022</a:t>
            </a:r>
          </a:p>
        </p:txBody>
      </p:sp>
      <p:pic>
        <p:nvPicPr>
          <p:cNvPr id="4" name="Picture 3" descr="Occhi su un caramella">
            <a:extLst>
              <a:ext uri="{FF2B5EF4-FFF2-40B4-BE49-F238E27FC236}">
                <a16:creationId xmlns:a16="http://schemas.microsoft.com/office/drawing/2014/main" id="{A0D3089F-AF5C-DBC7-81E3-F4107C3E0D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240" r="13108" b="-2"/>
          <a:stretch/>
        </p:blipFill>
        <p:spPr>
          <a:xfrm>
            <a:off x="20" y="758953"/>
            <a:ext cx="5327883" cy="533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661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Freeform: Shape 10246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249" name="Rectangle 10248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1" name="Rectangle 10250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253" name="Freeform: Shape 10252">
            <a:extLst>
              <a:ext uri="{FF2B5EF4-FFF2-40B4-BE49-F238E27FC236}">
                <a16:creationId xmlns:a16="http://schemas.microsoft.com/office/drawing/2014/main" id="{18E670AF-873F-44DB-9862-796E652EE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175613"/>
          </a:xfrm>
          <a:custGeom>
            <a:avLst/>
            <a:gdLst>
              <a:gd name="connsiteX0" fmla="*/ 0 w 11430001"/>
              <a:gd name="connsiteY0" fmla="*/ 0 h 6175613"/>
              <a:gd name="connsiteX1" fmla="*/ 5638031 w 11430001"/>
              <a:gd name="connsiteY1" fmla="*/ 0 h 6175613"/>
              <a:gd name="connsiteX2" fmla="*/ 5638031 w 11430001"/>
              <a:gd name="connsiteY2" fmla="*/ 758954 h 6175613"/>
              <a:gd name="connsiteX3" fmla="*/ 11430001 w 11430001"/>
              <a:gd name="connsiteY3" fmla="*/ 758954 h 6175613"/>
              <a:gd name="connsiteX4" fmla="*/ 11430001 w 11430001"/>
              <a:gd name="connsiteY4" fmla="*/ 6175613 h 6175613"/>
              <a:gd name="connsiteX5" fmla="*/ 5638031 w 11430001"/>
              <a:gd name="connsiteY5" fmla="*/ 6175613 h 6175613"/>
              <a:gd name="connsiteX6" fmla="*/ 5240741 w 11430001"/>
              <a:gd name="connsiteY6" fmla="*/ 6175613 h 6175613"/>
              <a:gd name="connsiteX7" fmla="*/ 0 w 11430001"/>
              <a:gd name="connsiteY7" fmla="*/ 6175613 h 6175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75613">
                <a:moveTo>
                  <a:pt x="0" y="0"/>
                </a:moveTo>
                <a:lnTo>
                  <a:pt x="5638031" y="0"/>
                </a:lnTo>
                <a:lnTo>
                  <a:pt x="5638031" y="758954"/>
                </a:lnTo>
                <a:lnTo>
                  <a:pt x="11430001" y="758954"/>
                </a:lnTo>
                <a:lnTo>
                  <a:pt x="11430001" y="6175613"/>
                </a:lnTo>
                <a:lnTo>
                  <a:pt x="5638031" y="6175613"/>
                </a:lnTo>
                <a:lnTo>
                  <a:pt x="5240741" y="6175613"/>
                </a:lnTo>
                <a:lnTo>
                  <a:pt x="0" y="617561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A084935-8EBC-44EE-9500-E3B2D8C6E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58953"/>
            <a:ext cx="4089779" cy="20283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ALCUNE PIATTAFORME:</a:t>
            </a:r>
            <a:br>
              <a:rPr lang="en-US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SUTORI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6D404EF-1C0C-4C8C-AC60-2E2189693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2893326"/>
            <a:ext cx="4089779" cy="32026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en-US" sz="1800" dirty="0" err="1"/>
              <a:t>Sutori</a:t>
            </a:r>
            <a:r>
              <a:rPr lang="en-US" sz="1800" dirty="0"/>
              <a:t> è un tool </a:t>
            </a:r>
            <a:r>
              <a:rPr lang="en-US" sz="1800" dirty="0" err="1"/>
              <a:t>che</a:t>
            </a:r>
            <a:r>
              <a:rPr lang="en-US" sz="1800" dirty="0"/>
              <a:t> </a:t>
            </a:r>
            <a:r>
              <a:rPr lang="en-US" sz="1800" dirty="0" err="1"/>
              <a:t>consente</a:t>
            </a:r>
            <a:r>
              <a:rPr lang="en-US" sz="1800" dirty="0"/>
              <a:t> di </a:t>
            </a:r>
            <a:r>
              <a:rPr lang="en-US" sz="1800" dirty="0" err="1"/>
              <a:t>realizzare</a:t>
            </a:r>
            <a:r>
              <a:rPr lang="en-US" sz="1800" dirty="0"/>
              <a:t> in modo semplice e </a:t>
            </a:r>
            <a:r>
              <a:rPr lang="en-US" sz="1800" dirty="0" err="1"/>
              <a:t>gratuito</a:t>
            </a:r>
            <a:r>
              <a:rPr lang="en-US" sz="1800" dirty="0"/>
              <a:t> timeline </a:t>
            </a:r>
            <a:r>
              <a:rPr lang="en-US" sz="1800" dirty="0" err="1"/>
              <a:t>interattive</a:t>
            </a:r>
            <a:r>
              <a:rPr lang="en-US" sz="1800" dirty="0"/>
              <a:t> e </a:t>
            </a:r>
            <a:r>
              <a:rPr lang="en-US" sz="1800" dirty="0" err="1"/>
              <a:t>multimediali</a:t>
            </a:r>
            <a:r>
              <a:rPr lang="en-US" sz="1800" dirty="0"/>
              <a:t>. 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en-US" sz="1800" dirty="0"/>
              <a:t>Una </a:t>
            </a:r>
            <a:r>
              <a:rPr lang="en-US" sz="1800" dirty="0" err="1"/>
              <a:t>funzione</a:t>
            </a:r>
            <a:r>
              <a:rPr lang="en-US" sz="1800" dirty="0"/>
              <a:t> </a:t>
            </a:r>
            <a:r>
              <a:rPr lang="en-US" sz="1800" dirty="0" err="1"/>
              <a:t>interessante</a:t>
            </a:r>
            <a:r>
              <a:rPr lang="en-US" sz="1800" dirty="0"/>
              <a:t> di </a:t>
            </a:r>
            <a:r>
              <a:rPr lang="en-US" sz="1800" dirty="0" err="1"/>
              <a:t>Sutori</a:t>
            </a:r>
            <a:r>
              <a:rPr lang="en-US" sz="1800" dirty="0"/>
              <a:t> è la </a:t>
            </a:r>
            <a:r>
              <a:rPr lang="en-US" sz="1800" dirty="0" err="1"/>
              <a:t>possibilità</a:t>
            </a:r>
            <a:r>
              <a:rPr lang="en-US" sz="1800" dirty="0"/>
              <a:t> di </a:t>
            </a:r>
            <a:r>
              <a:rPr lang="en-US" sz="1800" dirty="0" err="1"/>
              <a:t>creare</a:t>
            </a:r>
            <a:r>
              <a:rPr lang="en-US" sz="1800" dirty="0"/>
              <a:t> </a:t>
            </a:r>
            <a:r>
              <a:rPr lang="en-US" sz="1800" dirty="0" err="1"/>
              <a:t>delle</a:t>
            </a:r>
            <a:r>
              <a:rPr lang="en-US" sz="1800" dirty="0"/>
              <a:t> </a:t>
            </a:r>
            <a:r>
              <a:rPr lang="en-US" sz="1800" dirty="0" err="1"/>
              <a:t>collaborazioni</a:t>
            </a:r>
            <a:r>
              <a:rPr lang="en-US" sz="1800" dirty="0"/>
              <a:t> </a:t>
            </a:r>
            <a:r>
              <a:rPr lang="en-US" sz="1800" dirty="0" err="1"/>
              <a:t>tra</a:t>
            </a:r>
            <a:r>
              <a:rPr lang="en-US" sz="1800" dirty="0"/>
              <a:t> </a:t>
            </a:r>
            <a:r>
              <a:rPr lang="en-US" sz="1800" dirty="0" err="1"/>
              <a:t>studenti</a:t>
            </a:r>
            <a:r>
              <a:rPr lang="en-US" sz="1800" dirty="0"/>
              <a:t> </a:t>
            </a:r>
            <a:r>
              <a:rPr lang="en-US" sz="1800" dirty="0" err="1"/>
              <a:t>mentre</a:t>
            </a:r>
            <a:r>
              <a:rPr lang="en-US" sz="1800" dirty="0"/>
              <a:t> per </a:t>
            </a:r>
            <a:r>
              <a:rPr lang="en-US" sz="1800" dirty="0" err="1"/>
              <a:t>gli</a:t>
            </a:r>
            <a:r>
              <a:rPr lang="en-US" sz="1800" dirty="0"/>
              <a:t> </a:t>
            </a:r>
            <a:r>
              <a:rPr lang="en-US" sz="1800" dirty="0" err="1"/>
              <a:t>insegnanti</a:t>
            </a:r>
            <a:r>
              <a:rPr lang="en-US" sz="1800" dirty="0"/>
              <a:t> è </a:t>
            </a:r>
            <a:r>
              <a:rPr lang="en-US" sz="1800" dirty="0" err="1"/>
              <a:t>possibile</a:t>
            </a:r>
            <a:r>
              <a:rPr lang="en-US" sz="1800" dirty="0"/>
              <a:t> </a:t>
            </a:r>
            <a:r>
              <a:rPr lang="en-US" sz="1800" dirty="0" err="1"/>
              <a:t>monitorare</a:t>
            </a:r>
            <a:r>
              <a:rPr lang="en-US" sz="1800" dirty="0"/>
              <a:t> </a:t>
            </a:r>
            <a:r>
              <a:rPr lang="en-US" sz="1800" dirty="0" err="1"/>
              <a:t>l’andamento</a:t>
            </a:r>
            <a:r>
              <a:rPr lang="en-US" sz="1800" dirty="0"/>
              <a:t> e il </a:t>
            </a:r>
            <a:r>
              <a:rPr lang="en-US" sz="1800" dirty="0" err="1"/>
              <a:t>progresso</a:t>
            </a:r>
            <a:r>
              <a:rPr lang="en-US" sz="1800" dirty="0"/>
              <a:t> </a:t>
            </a:r>
            <a:r>
              <a:rPr lang="en-US" sz="1800" dirty="0" err="1"/>
              <a:t>delle</a:t>
            </a:r>
            <a:r>
              <a:rPr lang="en-US" sz="1800" dirty="0"/>
              <a:t> </a:t>
            </a:r>
            <a:r>
              <a:rPr lang="en-US" sz="1800" dirty="0" err="1"/>
              <a:t>classi</a:t>
            </a:r>
            <a:r>
              <a:rPr lang="en-US" sz="1800" dirty="0"/>
              <a:t> “</a:t>
            </a:r>
            <a:r>
              <a:rPr lang="en-US" sz="1800" dirty="0" err="1"/>
              <a:t>virtuali</a:t>
            </a:r>
            <a:r>
              <a:rPr lang="en-US" sz="1800" dirty="0"/>
              <a:t>” create. </a:t>
            </a:r>
          </a:p>
        </p:txBody>
      </p:sp>
      <p:pic>
        <p:nvPicPr>
          <p:cNvPr id="10242" name="Picture 2" descr="Risultato immagine per SUTORI STORYTELLING">
            <a:extLst>
              <a:ext uri="{FF2B5EF4-FFF2-40B4-BE49-F238E27FC236}">
                <a16:creationId xmlns:a16="http://schemas.microsoft.com/office/drawing/2014/main" id="{CFA39346-A4AE-44D8-BC51-641BE3C94A6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41077" y="2339569"/>
            <a:ext cx="5026924" cy="293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35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Freeform: Shape 11270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1273" name="Rectangle 11272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5" name="Rectangle 11274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277" name="Freeform: Shape 11276">
            <a:extLst>
              <a:ext uri="{FF2B5EF4-FFF2-40B4-BE49-F238E27FC236}">
                <a16:creationId xmlns:a16="http://schemas.microsoft.com/office/drawing/2014/main" id="{18E670AF-873F-44DB-9862-796E652EE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175613"/>
          </a:xfrm>
          <a:custGeom>
            <a:avLst/>
            <a:gdLst>
              <a:gd name="connsiteX0" fmla="*/ 0 w 11430001"/>
              <a:gd name="connsiteY0" fmla="*/ 0 h 6175613"/>
              <a:gd name="connsiteX1" fmla="*/ 5638031 w 11430001"/>
              <a:gd name="connsiteY1" fmla="*/ 0 h 6175613"/>
              <a:gd name="connsiteX2" fmla="*/ 5638031 w 11430001"/>
              <a:gd name="connsiteY2" fmla="*/ 758954 h 6175613"/>
              <a:gd name="connsiteX3" fmla="*/ 11430001 w 11430001"/>
              <a:gd name="connsiteY3" fmla="*/ 758954 h 6175613"/>
              <a:gd name="connsiteX4" fmla="*/ 11430001 w 11430001"/>
              <a:gd name="connsiteY4" fmla="*/ 6175613 h 6175613"/>
              <a:gd name="connsiteX5" fmla="*/ 5638031 w 11430001"/>
              <a:gd name="connsiteY5" fmla="*/ 6175613 h 6175613"/>
              <a:gd name="connsiteX6" fmla="*/ 5240741 w 11430001"/>
              <a:gd name="connsiteY6" fmla="*/ 6175613 h 6175613"/>
              <a:gd name="connsiteX7" fmla="*/ 0 w 11430001"/>
              <a:gd name="connsiteY7" fmla="*/ 6175613 h 6175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75613">
                <a:moveTo>
                  <a:pt x="0" y="0"/>
                </a:moveTo>
                <a:lnTo>
                  <a:pt x="5638031" y="0"/>
                </a:lnTo>
                <a:lnTo>
                  <a:pt x="5638031" y="758954"/>
                </a:lnTo>
                <a:lnTo>
                  <a:pt x="11430001" y="758954"/>
                </a:lnTo>
                <a:lnTo>
                  <a:pt x="11430001" y="6175613"/>
                </a:lnTo>
                <a:lnTo>
                  <a:pt x="5638031" y="6175613"/>
                </a:lnTo>
                <a:lnTo>
                  <a:pt x="5240741" y="6175613"/>
                </a:lnTo>
                <a:lnTo>
                  <a:pt x="0" y="617561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1D2AA76-C231-4B2A-A499-E8711226A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58953"/>
            <a:ext cx="4089779" cy="20283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TIKI TOKI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642B9FD-47A5-4457-AE5C-43CD7AA5C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2893326"/>
            <a:ext cx="4089779" cy="32026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en-US" sz="2200" dirty="0"/>
              <a:t>Si </a:t>
            </a:r>
            <a:r>
              <a:rPr lang="en-US" sz="2200" dirty="0" err="1"/>
              <a:t>tratta</a:t>
            </a:r>
            <a:r>
              <a:rPr lang="en-US" sz="2200" dirty="0"/>
              <a:t> di </a:t>
            </a:r>
            <a:r>
              <a:rPr lang="en-US" sz="2200" dirty="0" err="1"/>
              <a:t>una</a:t>
            </a:r>
            <a:r>
              <a:rPr lang="en-US" sz="2200" dirty="0"/>
              <a:t> software web-based </a:t>
            </a:r>
            <a:r>
              <a:rPr lang="en-US" sz="2200" dirty="0" err="1"/>
              <a:t>che</a:t>
            </a:r>
            <a:r>
              <a:rPr lang="en-US" sz="2200" dirty="0"/>
              <a:t> </a:t>
            </a:r>
            <a:r>
              <a:rPr lang="en-US" sz="2200" dirty="0" err="1"/>
              <a:t>permette</a:t>
            </a:r>
            <a:r>
              <a:rPr lang="en-US" sz="2200" dirty="0"/>
              <a:t> di </a:t>
            </a:r>
            <a:r>
              <a:rPr lang="en-US" sz="2200" dirty="0" err="1"/>
              <a:t>realizzare</a:t>
            </a:r>
            <a:r>
              <a:rPr lang="en-US" sz="2200" dirty="0"/>
              <a:t> </a:t>
            </a:r>
            <a:r>
              <a:rPr lang="en-US" sz="2200" dirty="0" err="1"/>
              <a:t>linee</a:t>
            </a:r>
            <a:r>
              <a:rPr lang="en-US" sz="2200" dirty="0"/>
              <a:t> del tempo con la </a:t>
            </a:r>
            <a:r>
              <a:rPr lang="en-US" sz="2200" dirty="0" err="1"/>
              <a:t>possibilità</a:t>
            </a:r>
            <a:r>
              <a:rPr lang="en-US" sz="2200" dirty="0"/>
              <a:t> di </a:t>
            </a:r>
            <a:r>
              <a:rPr lang="en-US" sz="2200" dirty="0" err="1"/>
              <a:t>inserire</a:t>
            </a:r>
            <a:r>
              <a:rPr lang="en-US" sz="2200" dirty="0"/>
              <a:t> testo, link, </a:t>
            </a:r>
            <a:r>
              <a:rPr lang="en-US" sz="2200" dirty="0" err="1"/>
              <a:t>immagini</a:t>
            </a:r>
            <a:r>
              <a:rPr lang="en-US" sz="2200" dirty="0"/>
              <a:t>, file mp3, video da YouTube. </a:t>
            </a:r>
          </a:p>
        </p:txBody>
      </p:sp>
      <p:pic>
        <p:nvPicPr>
          <p:cNvPr id="11266" name="Picture 2" descr="Visualizza immagine di origine">
            <a:extLst>
              <a:ext uri="{FF2B5EF4-FFF2-40B4-BE49-F238E27FC236}">
                <a16:creationId xmlns:a16="http://schemas.microsoft.com/office/drawing/2014/main" id="{C26CCE82-303E-48F0-9BBE-C5B2201158C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41077" y="2237562"/>
            <a:ext cx="5026924" cy="31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178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: Shape 1030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7" name="Freeform: Shape 1036">
            <a:extLst>
              <a:ext uri="{FF2B5EF4-FFF2-40B4-BE49-F238E27FC236}">
                <a16:creationId xmlns:a16="http://schemas.microsoft.com/office/drawing/2014/main" id="{18E670AF-873F-44DB-9862-796E652EE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175613"/>
          </a:xfrm>
          <a:custGeom>
            <a:avLst/>
            <a:gdLst>
              <a:gd name="connsiteX0" fmla="*/ 0 w 11430001"/>
              <a:gd name="connsiteY0" fmla="*/ 0 h 6175613"/>
              <a:gd name="connsiteX1" fmla="*/ 5638031 w 11430001"/>
              <a:gd name="connsiteY1" fmla="*/ 0 h 6175613"/>
              <a:gd name="connsiteX2" fmla="*/ 5638031 w 11430001"/>
              <a:gd name="connsiteY2" fmla="*/ 758954 h 6175613"/>
              <a:gd name="connsiteX3" fmla="*/ 11430001 w 11430001"/>
              <a:gd name="connsiteY3" fmla="*/ 758954 h 6175613"/>
              <a:gd name="connsiteX4" fmla="*/ 11430001 w 11430001"/>
              <a:gd name="connsiteY4" fmla="*/ 6175613 h 6175613"/>
              <a:gd name="connsiteX5" fmla="*/ 5638031 w 11430001"/>
              <a:gd name="connsiteY5" fmla="*/ 6175613 h 6175613"/>
              <a:gd name="connsiteX6" fmla="*/ 5240741 w 11430001"/>
              <a:gd name="connsiteY6" fmla="*/ 6175613 h 6175613"/>
              <a:gd name="connsiteX7" fmla="*/ 0 w 11430001"/>
              <a:gd name="connsiteY7" fmla="*/ 6175613 h 6175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75613">
                <a:moveTo>
                  <a:pt x="0" y="0"/>
                </a:moveTo>
                <a:lnTo>
                  <a:pt x="5638031" y="0"/>
                </a:lnTo>
                <a:lnTo>
                  <a:pt x="5638031" y="758954"/>
                </a:lnTo>
                <a:lnTo>
                  <a:pt x="11430001" y="758954"/>
                </a:lnTo>
                <a:lnTo>
                  <a:pt x="11430001" y="6175613"/>
                </a:lnTo>
                <a:lnTo>
                  <a:pt x="5638031" y="6175613"/>
                </a:lnTo>
                <a:lnTo>
                  <a:pt x="5240741" y="6175613"/>
                </a:lnTo>
                <a:lnTo>
                  <a:pt x="0" y="617561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AF0AB8D5-D444-475B-87A8-4451C5414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58953"/>
            <a:ext cx="4089779" cy="20283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STORYMAPS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EF34F5-C530-4963-9D35-BD0840CCB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2893326"/>
            <a:ext cx="4089779" cy="32026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en-US" sz="2200" dirty="0" err="1"/>
              <a:t>Un’altra</a:t>
            </a:r>
            <a:r>
              <a:rPr lang="en-US" sz="2200" dirty="0"/>
              <a:t> forma di </a:t>
            </a:r>
            <a:r>
              <a:rPr lang="en-US" sz="2200" dirty="0" err="1"/>
              <a:t>narrazione</a:t>
            </a:r>
            <a:r>
              <a:rPr lang="en-US" sz="2200" dirty="0"/>
              <a:t> è </a:t>
            </a:r>
            <a:r>
              <a:rPr lang="en-US" sz="2200" dirty="0" err="1"/>
              <a:t>quella</a:t>
            </a:r>
            <a:r>
              <a:rPr lang="en-US" sz="2200" dirty="0"/>
              <a:t> </a:t>
            </a:r>
            <a:r>
              <a:rPr lang="en-US" sz="2200" dirty="0" err="1"/>
              <a:t>che</a:t>
            </a:r>
            <a:r>
              <a:rPr lang="en-US" sz="2200" dirty="0"/>
              <a:t> </a:t>
            </a:r>
            <a:r>
              <a:rPr lang="en-US" sz="2200" dirty="0" err="1"/>
              <a:t>si</a:t>
            </a:r>
            <a:r>
              <a:rPr lang="en-US" sz="2200" dirty="0"/>
              <a:t> </a:t>
            </a:r>
            <a:r>
              <a:rPr lang="en-US" sz="2200" dirty="0" err="1"/>
              <a:t>basa</a:t>
            </a:r>
            <a:r>
              <a:rPr lang="en-US" sz="2200" dirty="0"/>
              <a:t> </a:t>
            </a:r>
            <a:r>
              <a:rPr lang="en-US" sz="2200" dirty="0" err="1"/>
              <a:t>sull’utilizzo</a:t>
            </a:r>
            <a:r>
              <a:rPr lang="en-US" sz="2200" dirty="0"/>
              <a:t> di </a:t>
            </a:r>
            <a:r>
              <a:rPr lang="en-US" sz="2200" dirty="0" err="1"/>
              <a:t>mappe</a:t>
            </a:r>
            <a:r>
              <a:rPr lang="en-US" sz="2200" dirty="0"/>
              <a:t> </a:t>
            </a:r>
            <a:r>
              <a:rPr lang="en-US" sz="2200" dirty="0" err="1"/>
              <a:t>geografiche</a:t>
            </a:r>
            <a:r>
              <a:rPr lang="en-US" sz="2200" dirty="0"/>
              <a:t>.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en-US" sz="2200" dirty="0" err="1"/>
              <a:t>Tra</a:t>
            </a:r>
            <a:r>
              <a:rPr lang="en-US" sz="2200" dirty="0"/>
              <a:t> </a:t>
            </a:r>
            <a:r>
              <a:rPr lang="en-US" sz="2200" dirty="0" err="1"/>
              <a:t>gli</a:t>
            </a:r>
            <a:r>
              <a:rPr lang="en-US" sz="2200" dirty="0"/>
              <a:t> </a:t>
            </a:r>
            <a:r>
              <a:rPr lang="en-US" sz="2200" dirty="0" err="1"/>
              <a:t>strumenti</a:t>
            </a:r>
            <a:r>
              <a:rPr lang="en-US" sz="2200" dirty="0"/>
              <a:t> </a:t>
            </a:r>
            <a:r>
              <a:rPr lang="en-US" sz="2200" dirty="0" err="1"/>
              <a:t>disponibili</a:t>
            </a:r>
            <a:r>
              <a:rPr lang="en-US" sz="2200" dirty="0"/>
              <a:t> </a:t>
            </a:r>
            <a:r>
              <a:rPr lang="en-US" sz="2200" dirty="0" err="1"/>
              <a:t>sul</a:t>
            </a:r>
            <a:r>
              <a:rPr lang="en-US" sz="2200" dirty="0"/>
              <a:t> web per la </a:t>
            </a:r>
            <a:r>
              <a:rPr lang="en-US" sz="2200" dirty="0" err="1"/>
              <a:t>creazione</a:t>
            </a:r>
            <a:r>
              <a:rPr lang="en-US" sz="2200" dirty="0"/>
              <a:t> di </a:t>
            </a:r>
            <a:r>
              <a:rPr lang="en-US" sz="2200" dirty="0" err="1"/>
              <a:t>storymaps</a:t>
            </a:r>
            <a:r>
              <a:rPr lang="en-US" sz="2200" dirty="0"/>
              <a:t> vi </a:t>
            </a:r>
            <a:r>
              <a:rPr lang="en-US" sz="2200" dirty="0" err="1"/>
              <a:t>sono</a:t>
            </a:r>
            <a:r>
              <a:rPr lang="en-US" sz="2200" dirty="0"/>
              <a:t>: </a:t>
            </a:r>
            <a:r>
              <a:rPr lang="en-US" sz="2200" dirty="0" err="1"/>
              <a:t>StoryMapJS</a:t>
            </a:r>
            <a:r>
              <a:rPr lang="en-US" sz="2200" dirty="0"/>
              <a:t>, Build a Map, Google </a:t>
            </a:r>
            <a:r>
              <a:rPr lang="en-US" sz="2200" dirty="0" err="1"/>
              <a:t>Tourbuilder</a:t>
            </a:r>
            <a:r>
              <a:rPr lang="en-US" sz="2200" dirty="0"/>
              <a:t>. </a:t>
            </a:r>
          </a:p>
        </p:txBody>
      </p:sp>
      <p:pic>
        <p:nvPicPr>
          <p:cNvPr id="1026" name="Picture 2" descr="StoryMap JS: il digital storytelling con le mappe">
            <a:extLst>
              <a:ext uri="{FF2B5EF4-FFF2-40B4-BE49-F238E27FC236}">
                <a16:creationId xmlns:a16="http://schemas.microsoft.com/office/drawing/2014/main" id="{94315DE9-F5FF-4F4E-A8B9-E5098CD5820C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41077" y="2453177"/>
            <a:ext cx="5026924" cy="2710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002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Freeform: Shape 12294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297" name="Rectangle 12296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9" name="Rectangle 12298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01" name="Rectangle 12300">
            <a:extLst>
              <a:ext uri="{FF2B5EF4-FFF2-40B4-BE49-F238E27FC236}">
                <a16:creationId xmlns:a16="http://schemas.microsoft.com/office/drawing/2014/main" id="{867738BA-6281-40B8-B775-410D49E7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3400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4440836-72F3-402F-BF3D-EC6162056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58953"/>
            <a:ext cx="4089779" cy="20283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THINGLINKE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39F0DA-A5B4-46AF-B424-419FEAB649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893326"/>
            <a:ext cx="4089779" cy="32026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en-US" sz="1800" dirty="0" err="1"/>
              <a:t>Thinglinke</a:t>
            </a:r>
            <a:r>
              <a:rPr lang="en-US" sz="1800" dirty="0"/>
              <a:t> </a:t>
            </a:r>
            <a:r>
              <a:rPr lang="en-US" sz="1800" dirty="0" err="1"/>
              <a:t>può</a:t>
            </a:r>
            <a:r>
              <a:rPr lang="en-US" sz="1800" dirty="0"/>
              <a:t> </a:t>
            </a:r>
            <a:r>
              <a:rPr lang="en-US" sz="1800" dirty="0" err="1"/>
              <a:t>essere</a:t>
            </a:r>
            <a:r>
              <a:rPr lang="en-US" sz="1800" dirty="0"/>
              <a:t> </a:t>
            </a:r>
            <a:r>
              <a:rPr lang="en-US" sz="1800" dirty="0" err="1"/>
              <a:t>utilizzato</a:t>
            </a:r>
            <a:r>
              <a:rPr lang="en-US" sz="1800" dirty="0"/>
              <a:t> per lo storytelling </a:t>
            </a:r>
            <a:r>
              <a:rPr lang="en-US" sz="1800" dirty="0" err="1"/>
              <a:t>nella</a:t>
            </a:r>
            <a:r>
              <a:rPr lang="en-US" sz="1800" dirty="0"/>
              <a:t> </a:t>
            </a:r>
            <a:r>
              <a:rPr lang="en-US" sz="1800" dirty="0" err="1"/>
              <a:t>didattica</a:t>
            </a:r>
            <a:r>
              <a:rPr lang="en-US" sz="1800" dirty="0"/>
              <a:t> </a:t>
            </a:r>
            <a:r>
              <a:rPr lang="en-US" sz="1800" dirty="0" err="1"/>
              <a:t>prettamente</a:t>
            </a:r>
            <a:r>
              <a:rPr lang="en-US" sz="1800" dirty="0"/>
              <a:t> </a:t>
            </a:r>
            <a:r>
              <a:rPr lang="en-US" sz="1800" dirty="0" err="1"/>
              <a:t>visuale</a:t>
            </a:r>
            <a:r>
              <a:rPr lang="en-US" sz="1800" dirty="0"/>
              <a:t>. Le </a:t>
            </a:r>
            <a:r>
              <a:rPr lang="en-US" sz="1800" dirty="0" err="1"/>
              <a:t>possibilità</a:t>
            </a:r>
            <a:r>
              <a:rPr lang="en-US" sz="1800" dirty="0"/>
              <a:t> di </a:t>
            </a:r>
            <a:r>
              <a:rPr lang="en-US" sz="1800" dirty="0" err="1"/>
              <a:t>utilizzo</a:t>
            </a:r>
            <a:r>
              <a:rPr lang="en-US" sz="1800" dirty="0"/>
              <a:t> di </a:t>
            </a:r>
            <a:r>
              <a:rPr lang="en-US" sz="1800" dirty="0" err="1"/>
              <a:t>un’immagine</a:t>
            </a:r>
            <a:r>
              <a:rPr lang="en-US" sz="1800" dirty="0"/>
              <a:t> per lo storytelling </a:t>
            </a:r>
            <a:r>
              <a:rPr lang="en-US" sz="1800" dirty="0" err="1"/>
              <a:t>digitale</a:t>
            </a:r>
            <a:r>
              <a:rPr lang="en-US" sz="1800" dirty="0"/>
              <a:t> </a:t>
            </a:r>
            <a:r>
              <a:rPr lang="en-US" sz="1800" dirty="0" err="1"/>
              <a:t>sono</a:t>
            </a:r>
            <a:r>
              <a:rPr lang="en-US" sz="1800" dirty="0"/>
              <a:t> </a:t>
            </a:r>
            <a:r>
              <a:rPr lang="en-US" sz="1800" dirty="0" err="1"/>
              <a:t>svariate</a:t>
            </a:r>
            <a:r>
              <a:rPr lang="en-US" sz="1800" dirty="0"/>
              <a:t>: le </a:t>
            </a:r>
            <a:r>
              <a:rPr lang="en-US" sz="1800" dirty="0" err="1"/>
              <a:t>immagini</a:t>
            </a:r>
            <a:r>
              <a:rPr lang="en-US" sz="1800" dirty="0"/>
              <a:t> </a:t>
            </a:r>
            <a:r>
              <a:rPr lang="en-US" sz="1800" dirty="0" err="1"/>
              <a:t>possono</a:t>
            </a:r>
            <a:r>
              <a:rPr lang="en-US" sz="1800" dirty="0"/>
              <a:t> </a:t>
            </a:r>
            <a:r>
              <a:rPr lang="en-US" sz="1800" dirty="0" err="1"/>
              <a:t>essere</a:t>
            </a:r>
            <a:r>
              <a:rPr lang="en-US" sz="1800" dirty="0"/>
              <a:t> </a:t>
            </a:r>
            <a:r>
              <a:rPr lang="en-US" sz="1800" dirty="0" err="1"/>
              <a:t>mostrate</a:t>
            </a:r>
            <a:r>
              <a:rPr lang="en-US" sz="1800" dirty="0"/>
              <a:t> in </a:t>
            </a:r>
            <a:r>
              <a:rPr lang="en-US" sz="1800" dirty="0" err="1"/>
              <a:t>una</a:t>
            </a:r>
            <a:r>
              <a:rPr lang="en-US" sz="1800" dirty="0"/>
              <a:t> </a:t>
            </a:r>
            <a:r>
              <a:rPr lang="en-US" sz="1800" dirty="0" err="1"/>
              <a:t>presentazione</a:t>
            </a:r>
            <a:r>
              <a:rPr lang="en-US" sz="1800" dirty="0"/>
              <a:t> e </a:t>
            </a:r>
            <a:r>
              <a:rPr lang="en-US" sz="1800" dirty="0" err="1"/>
              <a:t>accompagnate</a:t>
            </a:r>
            <a:r>
              <a:rPr lang="en-US" sz="1800" dirty="0"/>
              <a:t> da link, </a:t>
            </a:r>
            <a:r>
              <a:rPr lang="en-US" sz="1800" dirty="0" err="1"/>
              <a:t>testi</a:t>
            </a:r>
            <a:r>
              <a:rPr lang="en-US" sz="1800" dirty="0"/>
              <a:t> o </a:t>
            </a:r>
            <a:r>
              <a:rPr lang="en-US" sz="1800" dirty="0" err="1"/>
              <a:t>dalla</a:t>
            </a:r>
            <a:r>
              <a:rPr lang="en-US" sz="1800" dirty="0"/>
              <a:t> voce </a:t>
            </a:r>
            <a:r>
              <a:rPr lang="en-US" sz="1800" dirty="0" err="1"/>
              <a:t>registrata</a:t>
            </a:r>
            <a:r>
              <a:rPr lang="en-US" sz="1800" dirty="0"/>
              <a:t> di un </a:t>
            </a:r>
            <a:r>
              <a:rPr lang="en-US" sz="1800" dirty="0" err="1"/>
              <a:t>narratore</a:t>
            </a:r>
            <a:r>
              <a:rPr lang="en-US" sz="1800" dirty="0"/>
              <a:t>. </a:t>
            </a:r>
          </a:p>
        </p:txBody>
      </p:sp>
      <p:pic>
        <p:nvPicPr>
          <p:cNvPr id="12290" name="Picture 2" descr="Risultato immagine per Thinglink">
            <a:extLst>
              <a:ext uri="{FF2B5EF4-FFF2-40B4-BE49-F238E27FC236}">
                <a16:creationId xmlns:a16="http://schemas.microsoft.com/office/drawing/2014/main" id="{09861CCD-6BDB-4098-B393-8CCD7A2237C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55" r="13267"/>
          <a:stretch/>
        </p:blipFill>
        <p:spPr bwMode="auto">
          <a:xfrm>
            <a:off x="5334003" y="762000"/>
            <a:ext cx="6095997" cy="533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730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7C29BF-E2FC-48CC-BC66-708552B8B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225401-BC1C-43FE-BC77-4971D6DEE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152650"/>
            <a:ext cx="4334256" cy="394639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000" dirty="0"/>
              <a:t>Il racconto è una forma di comunicazione naturale ed intuitiva.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/>
              <a:t>E’ una forma di insegnamento più coinvolgente rispetto alle lezioni frontali e durante la DaD e la DDI è stata utilizzata per coinvolgere gli studenti.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/>
              <a:t>Gli alunni sono coinvolti in prima linea e imparano in modo consapevole ad utilizzare la tecnologia.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10005FB-0382-4914-845A-983DD0E90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152650"/>
            <a:ext cx="4334256" cy="394639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000" dirty="0"/>
              <a:t>Gli studenti migliorano le loro capacità di narrazione, di scrittura e di sintesi.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/>
              <a:t>Sviluppa la competenze tecnologiche individuate del Consiglio Europeo.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/>
              <a:t>Ciò che viene appreso permane nel tempo e permette di confrontare i progressi degli studenti.</a:t>
            </a:r>
          </a:p>
        </p:txBody>
      </p:sp>
    </p:spTree>
    <p:extLst>
      <p:ext uri="{BB962C8B-B14F-4D97-AF65-F5344CB8AC3E}">
        <p14:creationId xmlns:p14="http://schemas.microsoft.com/office/powerpoint/2010/main" val="3280352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C266EC-73E7-4F65-B627-735E4C471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634169"/>
          </a:xfrm>
        </p:spPr>
        <p:txBody>
          <a:bodyPr>
            <a:normAutofit fontScale="90000"/>
          </a:bodyPr>
          <a:lstStyle/>
          <a:p>
            <a:r>
              <a:rPr lang="it-IT" dirty="0"/>
              <a:t>CONTRO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1A453F-2B1B-40F9-9039-5F47EB6A5F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0953" y="2752437"/>
            <a:ext cx="4334256" cy="288479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000" dirty="0"/>
              <a:t>Non tutti i docenti hanno adeguate competenze informatiche.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/>
              <a:t>La creazione di una storytelling richiede molto tempo sia da parte dei docenti che degli studenti.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7DC8D21-206A-40F4-BCF7-57626A3ED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752437"/>
            <a:ext cx="4334256" cy="288479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000" dirty="0"/>
              <a:t>La presenza in classe di un solo insegnante non è sufficiente a garantire il supporto necessario agli alunni, soprattutto all’inizio.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dirty="0"/>
              <a:t>Nella scuole mancano gli strumenti informatici necessari.</a:t>
            </a:r>
          </a:p>
        </p:txBody>
      </p:sp>
    </p:spTree>
    <p:extLst>
      <p:ext uri="{BB962C8B-B14F-4D97-AF65-F5344CB8AC3E}">
        <p14:creationId xmlns:p14="http://schemas.microsoft.com/office/powerpoint/2010/main" val="2852524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7" name="Freeform: Shape 819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208" name="Rectangle 8200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9C9E87C-60FC-46B4-BBB3-54A21447F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55650"/>
            <a:ext cx="3932830" cy="699843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4200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CONCLUSIONI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885B16-5173-480A-B5B5-A997310E0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1455493"/>
            <a:ext cx="3932830" cy="4637459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Secondo me </a:t>
            </a:r>
            <a:r>
              <a:rPr lang="en-US" sz="2000" dirty="0" err="1"/>
              <a:t>utilizzare</a:t>
            </a:r>
            <a:r>
              <a:rPr lang="en-US" sz="2000" dirty="0"/>
              <a:t> il digital storytelling </a:t>
            </a:r>
            <a:r>
              <a:rPr lang="en-US" sz="2000" dirty="0" err="1"/>
              <a:t>permette</a:t>
            </a:r>
            <a:r>
              <a:rPr lang="en-US" sz="2000" dirty="0"/>
              <a:t> </a:t>
            </a:r>
            <a:r>
              <a:rPr lang="en-US" sz="2000" dirty="0" err="1"/>
              <a:t>agli</a:t>
            </a:r>
            <a:r>
              <a:rPr lang="en-US" sz="2000" dirty="0"/>
              <a:t> </a:t>
            </a:r>
            <a:r>
              <a:rPr lang="en-US" sz="2000" dirty="0" err="1"/>
              <a:t>alunni</a:t>
            </a:r>
            <a:r>
              <a:rPr lang="en-US" sz="2000" dirty="0"/>
              <a:t> di </a:t>
            </a:r>
            <a:r>
              <a:rPr lang="en-US" sz="2000" dirty="0" err="1"/>
              <a:t>acquisire</a:t>
            </a:r>
            <a:r>
              <a:rPr lang="en-US" sz="2000" dirty="0"/>
              <a:t> determinate </a:t>
            </a:r>
            <a:r>
              <a:rPr lang="en-US" sz="2000" dirty="0" err="1"/>
              <a:t>competenze</a:t>
            </a:r>
            <a:r>
              <a:rPr lang="en-US" sz="2000" dirty="0"/>
              <a:t> </a:t>
            </a:r>
            <a:r>
              <a:rPr lang="en-US" sz="2000" dirty="0" err="1"/>
              <a:t>tecnologiche</a:t>
            </a:r>
            <a:r>
              <a:rPr lang="en-US" sz="2000" dirty="0"/>
              <a:t>, di </a:t>
            </a:r>
            <a:r>
              <a:rPr lang="en-US" sz="2000" dirty="0" err="1"/>
              <a:t>narrazione</a:t>
            </a:r>
            <a:r>
              <a:rPr lang="en-US" sz="2000" dirty="0"/>
              <a:t>, di </a:t>
            </a:r>
            <a:r>
              <a:rPr lang="en-US" sz="2000" dirty="0" err="1"/>
              <a:t>scrittura</a:t>
            </a:r>
            <a:r>
              <a:rPr lang="en-US" sz="2000" dirty="0"/>
              <a:t> e di </a:t>
            </a:r>
            <a:r>
              <a:rPr lang="en-US" sz="2000" dirty="0" err="1"/>
              <a:t>sintesi</a:t>
            </a:r>
            <a:r>
              <a:rPr lang="en-US" sz="2000" dirty="0"/>
              <a:t> in modo </a:t>
            </a:r>
            <a:r>
              <a:rPr lang="en-US" sz="2000" dirty="0" err="1"/>
              <a:t>più</a:t>
            </a:r>
            <a:r>
              <a:rPr lang="en-US" sz="2000" dirty="0"/>
              <a:t> </a:t>
            </a:r>
            <a:r>
              <a:rPr lang="en-US" sz="2000" dirty="0" err="1"/>
              <a:t>stimolante</a:t>
            </a:r>
            <a:r>
              <a:rPr lang="en-US" sz="2000" dirty="0"/>
              <a:t> e </a:t>
            </a:r>
            <a:r>
              <a:rPr lang="en-US" sz="2000" dirty="0" err="1"/>
              <a:t>creativo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 err="1"/>
              <a:t>Inoltre</a:t>
            </a:r>
            <a:r>
              <a:rPr lang="en-US" sz="2000" dirty="0"/>
              <a:t> in un </a:t>
            </a:r>
            <a:r>
              <a:rPr lang="en-US" sz="2000" dirty="0" err="1"/>
              <a:t>momento</a:t>
            </a:r>
            <a:r>
              <a:rPr lang="en-US" sz="2000" dirty="0"/>
              <a:t> come </a:t>
            </a:r>
            <a:r>
              <a:rPr lang="en-US" sz="2000" dirty="0" err="1"/>
              <a:t>quello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dirty="0" err="1"/>
              <a:t>stiamo</a:t>
            </a:r>
            <a:r>
              <a:rPr lang="en-US" sz="2000" dirty="0"/>
              <a:t> </a:t>
            </a:r>
            <a:r>
              <a:rPr lang="en-US" sz="2000" dirty="0" err="1"/>
              <a:t>vivendo</a:t>
            </a:r>
            <a:r>
              <a:rPr lang="en-US" sz="2000" dirty="0"/>
              <a:t>, </a:t>
            </a:r>
            <a:r>
              <a:rPr lang="en-US" sz="2000" dirty="0" err="1"/>
              <a:t>questa</a:t>
            </a:r>
            <a:r>
              <a:rPr lang="en-US" sz="2000" dirty="0"/>
              <a:t> </a:t>
            </a:r>
            <a:r>
              <a:rPr lang="en-US" sz="2000" dirty="0" err="1"/>
              <a:t>modalità</a:t>
            </a:r>
            <a:r>
              <a:rPr lang="en-US" sz="2000" dirty="0"/>
              <a:t> </a:t>
            </a:r>
            <a:r>
              <a:rPr lang="en-US" sz="2000" dirty="0" err="1"/>
              <a:t>permette</a:t>
            </a:r>
            <a:r>
              <a:rPr lang="en-US" sz="2000" dirty="0"/>
              <a:t> </a:t>
            </a:r>
            <a:r>
              <a:rPr lang="en-US" sz="2000" dirty="0" err="1"/>
              <a:t>agli</a:t>
            </a:r>
            <a:r>
              <a:rPr lang="en-US" sz="2000" dirty="0"/>
              <a:t> </a:t>
            </a:r>
            <a:r>
              <a:rPr lang="en-US" sz="2000" dirty="0" err="1"/>
              <a:t>alunni</a:t>
            </a:r>
            <a:r>
              <a:rPr lang="en-US" sz="2000" dirty="0"/>
              <a:t> di </a:t>
            </a:r>
            <a:r>
              <a:rPr lang="en-US" sz="2000" dirty="0" err="1"/>
              <a:t>apprendere</a:t>
            </a:r>
            <a:r>
              <a:rPr lang="en-US" sz="2000" dirty="0"/>
              <a:t> in modo </a:t>
            </a:r>
            <a:r>
              <a:rPr lang="en-US" sz="2000" dirty="0" err="1"/>
              <a:t>più</a:t>
            </a:r>
            <a:r>
              <a:rPr lang="en-US" sz="2000" dirty="0"/>
              <a:t> </a:t>
            </a:r>
            <a:r>
              <a:rPr lang="en-US" sz="2000" dirty="0" err="1"/>
              <a:t>interattivo</a:t>
            </a:r>
            <a:r>
              <a:rPr lang="en-US" sz="2000" dirty="0"/>
              <a:t> e di </a:t>
            </a:r>
            <a:r>
              <a:rPr lang="en-US" sz="2000" dirty="0" err="1"/>
              <a:t>lavorare</a:t>
            </a:r>
            <a:r>
              <a:rPr lang="en-US" sz="2000" dirty="0"/>
              <a:t> in </a:t>
            </a:r>
            <a:r>
              <a:rPr lang="en-US" sz="2000" dirty="0" err="1"/>
              <a:t>gruppo</a:t>
            </a:r>
            <a:r>
              <a:rPr lang="en-US" sz="2000" dirty="0"/>
              <a:t> </a:t>
            </a:r>
            <a:r>
              <a:rPr lang="en-US" sz="2000" dirty="0" err="1"/>
              <a:t>sviluppando</a:t>
            </a:r>
            <a:r>
              <a:rPr lang="en-US" sz="2000" dirty="0"/>
              <a:t> le </a:t>
            </a:r>
            <a:r>
              <a:rPr lang="en-US" sz="2000" dirty="0" err="1"/>
              <a:t>relazioni</a:t>
            </a:r>
            <a:r>
              <a:rPr lang="en-US" sz="2000" dirty="0"/>
              <a:t> con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compagni</a:t>
            </a:r>
            <a:r>
              <a:rPr lang="en-US" sz="2000" dirty="0"/>
              <a:t>. </a:t>
            </a:r>
          </a:p>
        </p:txBody>
      </p:sp>
      <p:pic>
        <p:nvPicPr>
          <p:cNvPr id="8194" name="Picture 2" descr="Raccontare una storia in digitale! L'arte dello storytelling">
            <a:extLst>
              <a:ext uri="{FF2B5EF4-FFF2-40B4-BE49-F238E27FC236}">
                <a16:creationId xmlns:a16="http://schemas.microsoft.com/office/drawing/2014/main" id="{85597ECF-F94A-4844-8899-23AC7AE2DA9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1464" y="1420716"/>
            <a:ext cx="6035826" cy="4016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1220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Freeform: Shape 1037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47" name="Rectangle 103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1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9" name="Freeform: Shape 1043">
            <a:extLst>
              <a:ext uri="{FF2B5EF4-FFF2-40B4-BE49-F238E27FC236}">
                <a16:creationId xmlns:a16="http://schemas.microsoft.com/office/drawing/2014/main" id="{18E670AF-873F-44DB-9862-796E652EE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175613"/>
          </a:xfrm>
          <a:custGeom>
            <a:avLst/>
            <a:gdLst>
              <a:gd name="connsiteX0" fmla="*/ 0 w 11430001"/>
              <a:gd name="connsiteY0" fmla="*/ 0 h 6175613"/>
              <a:gd name="connsiteX1" fmla="*/ 5638031 w 11430001"/>
              <a:gd name="connsiteY1" fmla="*/ 0 h 6175613"/>
              <a:gd name="connsiteX2" fmla="*/ 5638031 w 11430001"/>
              <a:gd name="connsiteY2" fmla="*/ 758954 h 6175613"/>
              <a:gd name="connsiteX3" fmla="*/ 11430001 w 11430001"/>
              <a:gd name="connsiteY3" fmla="*/ 758954 h 6175613"/>
              <a:gd name="connsiteX4" fmla="*/ 11430001 w 11430001"/>
              <a:gd name="connsiteY4" fmla="*/ 6175613 h 6175613"/>
              <a:gd name="connsiteX5" fmla="*/ 5638031 w 11430001"/>
              <a:gd name="connsiteY5" fmla="*/ 6175613 h 6175613"/>
              <a:gd name="connsiteX6" fmla="*/ 5240741 w 11430001"/>
              <a:gd name="connsiteY6" fmla="*/ 6175613 h 6175613"/>
              <a:gd name="connsiteX7" fmla="*/ 0 w 11430001"/>
              <a:gd name="connsiteY7" fmla="*/ 6175613 h 6175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75613">
                <a:moveTo>
                  <a:pt x="0" y="0"/>
                </a:moveTo>
                <a:lnTo>
                  <a:pt x="5638031" y="0"/>
                </a:lnTo>
                <a:lnTo>
                  <a:pt x="5638031" y="758954"/>
                </a:lnTo>
                <a:lnTo>
                  <a:pt x="11430001" y="758954"/>
                </a:lnTo>
                <a:lnTo>
                  <a:pt x="11430001" y="6175613"/>
                </a:lnTo>
                <a:lnTo>
                  <a:pt x="5638031" y="6175613"/>
                </a:lnTo>
                <a:lnTo>
                  <a:pt x="5240741" y="6175613"/>
                </a:lnTo>
                <a:lnTo>
                  <a:pt x="0" y="617561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D28781C-5041-47BC-8238-600FA3A29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58953"/>
            <a:ext cx="4089779" cy="20283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QUANDO NASCE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66D84F-A80D-40E7-882C-38BEE4278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2893326"/>
            <a:ext cx="4089779" cy="32026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en-US" sz="1800" dirty="0"/>
              <a:t>Il </a:t>
            </a:r>
            <a:r>
              <a:rPr lang="en-US" sz="1800" dirty="0" err="1"/>
              <a:t>concetto</a:t>
            </a:r>
            <a:r>
              <a:rPr lang="en-US" sz="1800" dirty="0"/>
              <a:t> digital storytelling </a:t>
            </a:r>
            <a:r>
              <a:rPr lang="en-US" sz="1800" dirty="0" err="1"/>
              <a:t>nasce</a:t>
            </a:r>
            <a:r>
              <a:rPr lang="en-US" sz="1800" dirty="0"/>
              <a:t> </a:t>
            </a:r>
            <a:r>
              <a:rPr lang="en-US" sz="1800" dirty="0" err="1"/>
              <a:t>negli</a:t>
            </a:r>
            <a:r>
              <a:rPr lang="en-US" sz="1800" dirty="0"/>
              <a:t> anni ‘90 </a:t>
            </a:r>
            <a:r>
              <a:rPr lang="en-US" sz="1800" dirty="0" err="1"/>
              <a:t>negli</a:t>
            </a:r>
            <a:r>
              <a:rPr lang="en-US" sz="1800" dirty="0"/>
              <a:t> </a:t>
            </a:r>
            <a:r>
              <a:rPr lang="en-US" sz="1800" dirty="0" err="1"/>
              <a:t>Stati</a:t>
            </a:r>
            <a:r>
              <a:rPr lang="en-US" sz="1800" dirty="0"/>
              <a:t> </a:t>
            </a:r>
            <a:r>
              <a:rPr lang="en-US" sz="1800" dirty="0" err="1"/>
              <a:t>Uniti</a:t>
            </a:r>
            <a:r>
              <a:rPr lang="en-US" sz="1800" dirty="0"/>
              <a:t> </a:t>
            </a:r>
            <a:r>
              <a:rPr lang="en-US" sz="1800" dirty="0" err="1"/>
              <a:t>grazie</a:t>
            </a:r>
            <a:r>
              <a:rPr lang="en-US" sz="1800" dirty="0"/>
              <a:t> a Joe Lambert e Dana </a:t>
            </a:r>
            <a:r>
              <a:rPr lang="en-US" sz="1800" dirty="0" err="1"/>
              <a:t>Atcheley</a:t>
            </a:r>
            <a:r>
              <a:rPr lang="en-US" sz="1800" dirty="0"/>
              <a:t>. I </a:t>
            </a:r>
            <a:r>
              <a:rPr lang="en-US" sz="1800" dirty="0" err="1"/>
              <a:t>quali</a:t>
            </a:r>
            <a:r>
              <a:rPr lang="en-US" sz="1800" dirty="0"/>
              <a:t>, </a:t>
            </a:r>
            <a:r>
              <a:rPr lang="en-US" sz="1800" dirty="0" err="1"/>
              <a:t>all’interno</a:t>
            </a:r>
            <a:r>
              <a:rPr lang="en-US" sz="1800" dirty="0"/>
              <a:t> di </a:t>
            </a:r>
            <a:r>
              <a:rPr lang="en-US" sz="1800" dirty="0" err="1"/>
              <a:t>una</a:t>
            </a:r>
            <a:r>
              <a:rPr lang="en-US" sz="1800" dirty="0"/>
              <a:t> performance </a:t>
            </a:r>
            <a:r>
              <a:rPr lang="en-US" sz="1800" dirty="0" err="1"/>
              <a:t>teatrale</a:t>
            </a:r>
            <a:r>
              <a:rPr lang="en-US" sz="1800" dirty="0"/>
              <a:t>, </a:t>
            </a:r>
            <a:r>
              <a:rPr lang="en-US" sz="1800" dirty="0" err="1"/>
              <a:t>realizzano</a:t>
            </a:r>
            <a:r>
              <a:rPr lang="en-US" sz="1800" dirty="0"/>
              <a:t> un </a:t>
            </a:r>
            <a:r>
              <a:rPr lang="en-US" sz="1800" dirty="0" err="1"/>
              <a:t>sistema</a:t>
            </a:r>
            <a:r>
              <a:rPr lang="en-US" sz="1800" dirty="0"/>
              <a:t> </a:t>
            </a:r>
            <a:r>
              <a:rPr lang="en-US" sz="1800" dirty="0" err="1"/>
              <a:t>interattivo</a:t>
            </a:r>
            <a:r>
              <a:rPr lang="en-US" sz="1800" dirty="0"/>
              <a:t> </a:t>
            </a:r>
            <a:r>
              <a:rPr lang="en-US" sz="1800" dirty="0" err="1"/>
              <a:t>multimediale</a:t>
            </a:r>
            <a:r>
              <a:rPr lang="en-US" sz="1800" dirty="0"/>
              <a:t> </a:t>
            </a:r>
            <a:r>
              <a:rPr lang="en-US" sz="1800" dirty="0" err="1"/>
              <a:t>creando</a:t>
            </a:r>
            <a:r>
              <a:rPr lang="en-US" sz="1800" dirty="0"/>
              <a:t> </a:t>
            </a:r>
            <a:r>
              <a:rPr lang="en-US" sz="1800" dirty="0" err="1"/>
              <a:t>sullo</a:t>
            </a:r>
            <a:r>
              <a:rPr lang="en-US" sz="1800" dirty="0"/>
              <a:t> </a:t>
            </a:r>
            <a:r>
              <a:rPr lang="en-US" sz="1800" dirty="0" err="1"/>
              <a:t>sfondo</a:t>
            </a:r>
            <a:r>
              <a:rPr lang="en-US" sz="1800" dirty="0"/>
              <a:t> uno </a:t>
            </a:r>
            <a:r>
              <a:rPr lang="en-US" sz="1800" dirty="0" err="1"/>
              <a:t>schermo</a:t>
            </a:r>
            <a:r>
              <a:rPr lang="en-US" sz="1800" dirty="0"/>
              <a:t> </a:t>
            </a:r>
            <a:r>
              <a:rPr lang="en-US" sz="1800" dirty="0" err="1"/>
              <a:t>che</a:t>
            </a:r>
            <a:r>
              <a:rPr lang="en-US" sz="1800" dirty="0"/>
              <a:t> </a:t>
            </a:r>
            <a:r>
              <a:rPr lang="en-US" sz="1800" dirty="0" err="1"/>
              <a:t>proietta</a:t>
            </a:r>
            <a:r>
              <a:rPr lang="en-US" sz="1800" dirty="0"/>
              <a:t> </a:t>
            </a:r>
            <a:r>
              <a:rPr lang="en-US" sz="1800" dirty="0" err="1"/>
              <a:t>immagini</a:t>
            </a:r>
            <a:r>
              <a:rPr lang="en-US" sz="1800" dirty="0"/>
              <a:t> di </a:t>
            </a:r>
            <a:r>
              <a:rPr lang="en-US" sz="1800" dirty="0" err="1"/>
              <a:t>storie</a:t>
            </a:r>
            <a:r>
              <a:rPr lang="en-US" sz="1800" dirty="0"/>
              <a:t> di vita </a:t>
            </a:r>
            <a:r>
              <a:rPr lang="en-US" sz="1800" dirty="0" err="1"/>
              <a:t>degli</a:t>
            </a:r>
            <a:r>
              <a:rPr lang="en-US" sz="1800" dirty="0"/>
              <a:t> </a:t>
            </a:r>
            <a:r>
              <a:rPr lang="en-US" sz="1800" dirty="0" err="1"/>
              <a:t>attori</a:t>
            </a:r>
            <a:r>
              <a:rPr lang="en-US" sz="1800" dirty="0"/>
              <a:t>. </a:t>
            </a:r>
          </a:p>
        </p:txBody>
      </p:sp>
      <p:pic>
        <p:nvPicPr>
          <p:cNvPr id="1026" name="Picture 2" descr="L'importanza dello storytelling nella comunicazione museale - Frame Blog">
            <a:extLst>
              <a:ext uri="{FF2B5EF4-FFF2-40B4-BE49-F238E27FC236}">
                <a16:creationId xmlns:a16="http://schemas.microsoft.com/office/drawing/2014/main" id="{6A0DB996-4C50-479B-97AF-B0E1471ADBF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41077" y="2241987"/>
            <a:ext cx="5026924" cy="3132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55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Freeform: Shape 307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D50FE21-BF1D-4DAA-B943-029B1729F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416272"/>
            <a:ext cx="4594426" cy="16959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DALLE ORIGINI AD OGGI</a:t>
            </a:r>
          </a:p>
        </p:txBody>
      </p:sp>
      <p:pic>
        <p:nvPicPr>
          <p:cNvPr id="3074" name="Picture 2" descr="evoluzione-umana-da-scimmia-a-uomo-d-affari-e-utente-di-computer-personaggi-dei-cartoni-animati-vettoriali_53562-7997  - L.E.D. - Laboratorio di Educazione al Dialogo">
            <a:extLst>
              <a:ext uri="{FF2B5EF4-FFF2-40B4-BE49-F238E27FC236}">
                <a16:creationId xmlns:a16="http://schemas.microsoft.com/office/drawing/2014/main" id="{FA878A11-0B53-4A5C-8EB3-2C790E2F074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5477" y="745730"/>
            <a:ext cx="9704664" cy="3362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AD354D0-D2B6-48BF-97B3-A36802B39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9478" y="4276725"/>
            <a:ext cx="5330522" cy="2419349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600" dirty="0" err="1"/>
              <a:t>L’arte</a:t>
            </a:r>
            <a:r>
              <a:rPr lang="en-US" sz="1600" dirty="0"/>
              <a:t> di </a:t>
            </a:r>
            <a:r>
              <a:rPr lang="en-US" sz="1600" dirty="0" err="1"/>
              <a:t>raccontare</a:t>
            </a:r>
            <a:r>
              <a:rPr lang="en-US" sz="1600" dirty="0"/>
              <a:t> è </a:t>
            </a:r>
            <a:r>
              <a:rPr lang="en-US" sz="1600" dirty="0" err="1"/>
              <a:t>parte</a:t>
            </a:r>
            <a:r>
              <a:rPr lang="en-US" sz="1600" dirty="0"/>
              <a:t> </a:t>
            </a:r>
            <a:r>
              <a:rPr lang="en-US" sz="1600" dirty="0" err="1"/>
              <a:t>dell’uomo</a:t>
            </a:r>
            <a:r>
              <a:rPr lang="en-US" sz="1600" dirty="0"/>
              <a:t>. La </a:t>
            </a:r>
            <a:r>
              <a:rPr lang="en-US" sz="1600" dirty="0" err="1"/>
              <a:t>narrazione</a:t>
            </a:r>
            <a:r>
              <a:rPr lang="en-US" sz="1600" dirty="0"/>
              <a:t> ha </a:t>
            </a:r>
            <a:r>
              <a:rPr lang="en-US" sz="1600" dirty="0" err="1"/>
              <a:t>permesso</a:t>
            </a:r>
            <a:r>
              <a:rPr lang="en-US" sz="1600" dirty="0"/>
              <a:t> </a:t>
            </a:r>
            <a:r>
              <a:rPr lang="en-US" sz="1600" dirty="0" err="1"/>
              <a:t>all’uomo</a:t>
            </a:r>
            <a:r>
              <a:rPr lang="en-US" sz="1600" dirty="0"/>
              <a:t> di </a:t>
            </a:r>
            <a:r>
              <a:rPr lang="en-US" sz="1600" dirty="0" err="1"/>
              <a:t>trasmettere</a:t>
            </a:r>
            <a:r>
              <a:rPr lang="en-US" sz="1600" dirty="0"/>
              <a:t> il proprio </a:t>
            </a:r>
            <a:r>
              <a:rPr lang="en-US" sz="1600" dirty="0" err="1"/>
              <a:t>sapere</a:t>
            </a:r>
            <a:r>
              <a:rPr lang="en-US" sz="1600" dirty="0"/>
              <a:t> ed è </a:t>
            </a:r>
            <a:r>
              <a:rPr lang="en-US" sz="1600" dirty="0" err="1"/>
              <a:t>stata</a:t>
            </a:r>
            <a:r>
              <a:rPr lang="en-US" sz="1600" dirty="0"/>
              <a:t> la base </a:t>
            </a:r>
            <a:r>
              <a:rPr lang="en-US" sz="1600" dirty="0" err="1"/>
              <a:t>dello</a:t>
            </a:r>
            <a:r>
              <a:rPr lang="en-US" sz="1600" dirty="0"/>
              <a:t> </a:t>
            </a:r>
            <a:r>
              <a:rPr lang="en-US" sz="1600" dirty="0" err="1"/>
              <a:t>sviluppo</a:t>
            </a:r>
            <a:r>
              <a:rPr lang="en-US" sz="1600" dirty="0"/>
              <a:t> </a:t>
            </a:r>
            <a:r>
              <a:rPr lang="en-US" sz="1600" dirty="0" err="1"/>
              <a:t>culturale</a:t>
            </a:r>
            <a:r>
              <a:rPr lang="en-US" sz="1600" dirty="0"/>
              <a:t> e </a:t>
            </a:r>
            <a:r>
              <a:rPr lang="en-US" sz="1600" dirty="0" err="1"/>
              <a:t>dell’educazione</a:t>
            </a:r>
            <a:r>
              <a:rPr lang="en-US" sz="1600" dirty="0"/>
              <a:t>.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Nel </a:t>
            </a:r>
            <a:r>
              <a:rPr lang="en-US" sz="1600" dirty="0" err="1"/>
              <a:t>corso</a:t>
            </a:r>
            <a:r>
              <a:rPr lang="en-US" sz="1600" dirty="0"/>
              <a:t> </a:t>
            </a:r>
            <a:r>
              <a:rPr lang="en-US" sz="1600" dirty="0" err="1"/>
              <a:t>degli</a:t>
            </a:r>
            <a:r>
              <a:rPr lang="en-US" sz="1600" dirty="0"/>
              <a:t> anni </a:t>
            </a:r>
            <a:r>
              <a:rPr lang="en-US" sz="1600" dirty="0" err="1"/>
              <a:t>sono</a:t>
            </a:r>
            <a:r>
              <a:rPr lang="en-US" sz="1600" dirty="0"/>
              <a:t> </a:t>
            </a:r>
            <a:r>
              <a:rPr lang="en-US" sz="1600" dirty="0" err="1"/>
              <a:t>nati</a:t>
            </a:r>
            <a:r>
              <a:rPr lang="en-US" sz="1600" dirty="0"/>
              <a:t> </a:t>
            </a:r>
            <a:r>
              <a:rPr lang="en-US" sz="1600" dirty="0" err="1"/>
              <a:t>nuovi</a:t>
            </a:r>
            <a:r>
              <a:rPr lang="en-US" sz="1600" dirty="0"/>
              <a:t> </a:t>
            </a:r>
            <a:r>
              <a:rPr lang="en-US" sz="1600" dirty="0" err="1"/>
              <a:t>strumenti</a:t>
            </a:r>
            <a:r>
              <a:rPr lang="en-US" sz="1600" dirty="0"/>
              <a:t> per </a:t>
            </a:r>
            <a:r>
              <a:rPr lang="en-US" sz="1600" dirty="0" err="1"/>
              <a:t>raccontare</a:t>
            </a:r>
            <a:r>
              <a:rPr lang="en-US" sz="1600" dirty="0"/>
              <a:t> </a:t>
            </a:r>
            <a:r>
              <a:rPr lang="en-US" sz="1600" dirty="0" err="1"/>
              <a:t>storie</a:t>
            </a:r>
            <a:r>
              <a:rPr lang="en-US" sz="1600" dirty="0"/>
              <a:t>, la radio e la </a:t>
            </a:r>
            <a:r>
              <a:rPr lang="en-US" sz="1600" dirty="0" err="1"/>
              <a:t>televisione</a:t>
            </a:r>
            <a:r>
              <a:rPr lang="en-US" sz="1600" dirty="0"/>
              <a:t>.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600" dirty="0" err="1"/>
              <a:t>Oggi</a:t>
            </a:r>
            <a:r>
              <a:rPr lang="en-US" sz="1600" dirty="0"/>
              <a:t> </a:t>
            </a:r>
            <a:r>
              <a:rPr lang="en-US" sz="1600" dirty="0" err="1"/>
              <a:t>grazie</a:t>
            </a:r>
            <a:r>
              <a:rPr lang="en-US" sz="1600" dirty="0"/>
              <a:t> ad internet </a:t>
            </a:r>
            <a:r>
              <a:rPr lang="en-US" sz="1600" dirty="0" err="1"/>
              <a:t>chiunque</a:t>
            </a:r>
            <a:r>
              <a:rPr lang="en-US" sz="1600" dirty="0"/>
              <a:t> </a:t>
            </a:r>
            <a:r>
              <a:rPr lang="en-US" sz="1600" dirty="0" err="1"/>
              <a:t>può</a:t>
            </a:r>
            <a:r>
              <a:rPr lang="en-US" sz="1600" dirty="0"/>
              <a:t> </a:t>
            </a:r>
            <a:r>
              <a:rPr lang="en-US" sz="1600" dirty="0" err="1"/>
              <a:t>creare</a:t>
            </a:r>
            <a:r>
              <a:rPr lang="en-US" sz="1600" dirty="0"/>
              <a:t> </a:t>
            </a:r>
            <a:r>
              <a:rPr lang="en-US" sz="1600" dirty="0" err="1"/>
              <a:t>delle</a:t>
            </a:r>
            <a:r>
              <a:rPr lang="en-US" sz="1600" dirty="0"/>
              <a:t> </a:t>
            </a:r>
            <a:r>
              <a:rPr lang="en-US" sz="1600" dirty="0" err="1"/>
              <a:t>storie</a:t>
            </a:r>
            <a:r>
              <a:rPr lang="en-US" sz="1600" dirty="0"/>
              <a:t> da </a:t>
            </a:r>
            <a:r>
              <a:rPr lang="en-US" sz="1600" dirty="0" err="1"/>
              <a:t>condividere</a:t>
            </a:r>
            <a:r>
              <a:rPr lang="en-US" sz="1600" dirty="0"/>
              <a:t> </a:t>
            </a:r>
            <a:r>
              <a:rPr lang="en-US" sz="1600" dirty="0" err="1"/>
              <a:t>nei</a:t>
            </a:r>
            <a:r>
              <a:rPr lang="en-US" sz="1600" dirty="0"/>
              <a:t> social network.</a:t>
            </a:r>
          </a:p>
        </p:txBody>
      </p:sp>
    </p:spTree>
    <p:extLst>
      <p:ext uri="{BB962C8B-B14F-4D97-AF65-F5344CB8AC3E}">
        <p14:creationId xmlns:p14="http://schemas.microsoft.com/office/powerpoint/2010/main" val="47611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Freeform: Shape 2070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073" name="Rectangle 2072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5" name="Rectangle 2074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77" name="Freeform: Shape 2076">
            <a:extLst>
              <a:ext uri="{FF2B5EF4-FFF2-40B4-BE49-F238E27FC236}">
                <a16:creationId xmlns:a16="http://schemas.microsoft.com/office/drawing/2014/main" id="{18E670AF-873F-44DB-9862-796E652EE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175613"/>
          </a:xfrm>
          <a:custGeom>
            <a:avLst/>
            <a:gdLst>
              <a:gd name="connsiteX0" fmla="*/ 0 w 11430001"/>
              <a:gd name="connsiteY0" fmla="*/ 0 h 6175613"/>
              <a:gd name="connsiteX1" fmla="*/ 5638031 w 11430001"/>
              <a:gd name="connsiteY1" fmla="*/ 0 h 6175613"/>
              <a:gd name="connsiteX2" fmla="*/ 5638031 w 11430001"/>
              <a:gd name="connsiteY2" fmla="*/ 758954 h 6175613"/>
              <a:gd name="connsiteX3" fmla="*/ 11430001 w 11430001"/>
              <a:gd name="connsiteY3" fmla="*/ 758954 h 6175613"/>
              <a:gd name="connsiteX4" fmla="*/ 11430001 w 11430001"/>
              <a:gd name="connsiteY4" fmla="*/ 6175613 h 6175613"/>
              <a:gd name="connsiteX5" fmla="*/ 5638031 w 11430001"/>
              <a:gd name="connsiteY5" fmla="*/ 6175613 h 6175613"/>
              <a:gd name="connsiteX6" fmla="*/ 5240741 w 11430001"/>
              <a:gd name="connsiteY6" fmla="*/ 6175613 h 6175613"/>
              <a:gd name="connsiteX7" fmla="*/ 0 w 11430001"/>
              <a:gd name="connsiteY7" fmla="*/ 6175613 h 6175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75613">
                <a:moveTo>
                  <a:pt x="0" y="0"/>
                </a:moveTo>
                <a:lnTo>
                  <a:pt x="5638031" y="0"/>
                </a:lnTo>
                <a:lnTo>
                  <a:pt x="5638031" y="758954"/>
                </a:lnTo>
                <a:lnTo>
                  <a:pt x="11430001" y="758954"/>
                </a:lnTo>
                <a:lnTo>
                  <a:pt x="11430001" y="6175613"/>
                </a:lnTo>
                <a:lnTo>
                  <a:pt x="5638031" y="6175613"/>
                </a:lnTo>
                <a:lnTo>
                  <a:pt x="5240741" y="6175613"/>
                </a:lnTo>
                <a:lnTo>
                  <a:pt x="0" y="617561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403B065-29E7-4BE4-9B40-2627EB660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58953"/>
            <a:ext cx="4089779" cy="20283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CHE COS’E’?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26A2BF-092D-4B02-B391-1BAA832198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2893326"/>
            <a:ext cx="4089779" cy="32026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en-US" dirty="0"/>
              <a:t>Il digital storytelling è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narrazione</a:t>
            </a:r>
            <a:r>
              <a:rPr lang="en-US" dirty="0"/>
              <a:t> </a:t>
            </a:r>
            <a:r>
              <a:rPr lang="en-US" dirty="0" err="1"/>
              <a:t>realizzata</a:t>
            </a:r>
            <a:r>
              <a:rPr lang="en-US" dirty="0"/>
              <a:t> con </a:t>
            </a:r>
            <a:r>
              <a:rPr lang="en-US" dirty="0" err="1"/>
              <a:t>strumenti</a:t>
            </a:r>
            <a:r>
              <a:rPr lang="en-US" dirty="0"/>
              <a:t> </a:t>
            </a:r>
            <a:r>
              <a:rPr lang="en-US" dirty="0" err="1"/>
              <a:t>digitali</a:t>
            </a:r>
            <a:r>
              <a:rPr lang="en-US" dirty="0"/>
              <a:t>, </a:t>
            </a:r>
            <a:r>
              <a:rPr lang="en-US" dirty="0" err="1"/>
              <a:t>presentata</a:t>
            </a:r>
            <a:r>
              <a:rPr lang="en-US" dirty="0"/>
              <a:t> </a:t>
            </a:r>
            <a:r>
              <a:rPr lang="en-US" dirty="0" err="1"/>
              <a:t>sottoforma</a:t>
            </a:r>
            <a:r>
              <a:rPr lang="en-US" dirty="0"/>
              <a:t> di breve </a:t>
            </a:r>
            <a:r>
              <a:rPr lang="en-US" dirty="0" err="1"/>
              <a:t>filmato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immagini</a:t>
            </a:r>
            <a:r>
              <a:rPr lang="en-US" dirty="0"/>
              <a:t>, </a:t>
            </a:r>
            <a:r>
              <a:rPr lang="en-US" dirty="0" err="1"/>
              <a:t>testi</a:t>
            </a:r>
            <a:r>
              <a:rPr lang="en-US" dirty="0"/>
              <a:t>, </a:t>
            </a:r>
            <a:r>
              <a:rPr lang="en-US" dirty="0" err="1"/>
              <a:t>una</a:t>
            </a:r>
            <a:r>
              <a:rPr lang="en-US" dirty="0"/>
              <a:t> voce </a:t>
            </a:r>
            <a:r>
              <a:rPr lang="en-US" dirty="0" err="1"/>
              <a:t>narrante</a:t>
            </a:r>
            <a:r>
              <a:rPr lang="en-US" dirty="0"/>
              <a:t>, </a:t>
            </a:r>
            <a:r>
              <a:rPr lang="en-US" dirty="0" err="1"/>
              <a:t>suoni</a:t>
            </a:r>
            <a:r>
              <a:rPr lang="en-US" dirty="0"/>
              <a:t> e/o </a:t>
            </a:r>
            <a:r>
              <a:rPr lang="en-US" dirty="0" err="1"/>
              <a:t>musica</a:t>
            </a:r>
            <a:r>
              <a:rPr lang="en-US" dirty="0"/>
              <a:t>.</a:t>
            </a:r>
          </a:p>
        </p:txBody>
      </p:sp>
      <p:pic>
        <p:nvPicPr>
          <p:cNvPr id="2050" name="Picture 2" descr="About Digital Storytelling | Making MEDIA to Remember">
            <a:extLst>
              <a:ext uri="{FF2B5EF4-FFF2-40B4-BE49-F238E27FC236}">
                <a16:creationId xmlns:a16="http://schemas.microsoft.com/office/drawing/2014/main" id="{0CCE9C6C-762E-4537-B5A7-3E5F51DF225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41077" y="2418581"/>
            <a:ext cx="5026924" cy="2779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50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21" name="Rectangle 4120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3" name="Rectangle 4122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125" name="Rectangle 4124">
            <a:extLst>
              <a:ext uri="{FF2B5EF4-FFF2-40B4-BE49-F238E27FC236}">
                <a16:creationId xmlns:a16="http://schemas.microsoft.com/office/drawing/2014/main" id="{3B272257-593A-402F-88FA-F1DECD9E3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192000" cy="6095999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8A93A16-081E-4790-83BA-6E4AEFA93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17650"/>
            <a:ext cx="9899650" cy="1344613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300" dirty="0"/>
              <a:t>I 7 ELEMENTI FONDAMENTALI DEL DIGITAL STORYTELLING PER JOE LAMBERT  E DANA ATCHLEY </a:t>
            </a:r>
          </a:p>
        </p:txBody>
      </p:sp>
      <p:sp>
        <p:nvSpPr>
          <p:cNvPr id="4104" name="Content Placeholder 4103">
            <a:extLst>
              <a:ext uri="{FF2B5EF4-FFF2-40B4-BE49-F238E27FC236}">
                <a16:creationId xmlns:a16="http://schemas.microsoft.com/office/drawing/2014/main" id="{848CF4F0-3A1A-B58C-67D0-EA05A0123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213"/>
            <a:ext cx="9899650" cy="312578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5000"/>
              </a:lnSpc>
              <a:buFont typeface="+mj-lt"/>
              <a:buAutoNum type="arabicPeriod"/>
            </a:pPr>
            <a:r>
              <a:rPr lang="en-US" sz="1600" b="1" dirty="0"/>
              <a:t>POINT OF VIEW</a:t>
            </a:r>
            <a:r>
              <a:rPr lang="en-US" sz="1600" dirty="0"/>
              <a:t>: Le </a:t>
            </a:r>
            <a:r>
              <a:rPr lang="en-US" sz="1600" dirty="0" err="1"/>
              <a:t>storie</a:t>
            </a:r>
            <a:r>
              <a:rPr lang="en-US" sz="1600" dirty="0"/>
              <a:t> </a:t>
            </a:r>
            <a:r>
              <a:rPr lang="en-US" sz="1600" dirty="0" err="1"/>
              <a:t>devono</a:t>
            </a:r>
            <a:r>
              <a:rPr lang="en-US" sz="1600" dirty="0"/>
              <a:t> </a:t>
            </a:r>
            <a:r>
              <a:rPr lang="en-US" sz="1600" dirty="0" err="1"/>
              <a:t>essere</a:t>
            </a:r>
            <a:r>
              <a:rPr lang="en-US" sz="1600" dirty="0"/>
              <a:t> </a:t>
            </a:r>
            <a:r>
              <a:rPr lang="en-US" sz="1600" dirty="0" err="1"/>
              <a:t>personali</a:t>
            </a:r>
            <a:r>
              <a:rPr lang="en-US" sz="1600" dirty="0"/>
              <a:t> e </a:t>
            </a:r>
            <a:r>
              <a:rPr lang="en-US" sz="1600" dirty="0" err="1"/>
              <a:t>autentiche</a:t>
            </a:r>
            <a:r>
              <a:rPr lang="en-US" sz="1600" dirty="0"/>
              <a:t>. </a:t>
            </a:r>
          </a:p>
          <a:p>
            <a:pPr marL="514350" indent="-514350">
              <a:lnSpc>
                <a:spcPct val="95000"/>
              </a:lnSpc>
              <a:buFont typeface="+mj-lt"/>
              <a:buAutoNum type="arabicPeriod"/>
            </a:pPr>
            <a:r>
              <a:rPr lang="en-US" sz="1600" b="1" dirty="0"/>
              <a:t>DRAMATIC QUESTION</a:t>
            </a:r>
            <a:r>
              <a:rPr lang="en-US" sz="1600" dirty="0"/>
              <a:t>: </a:t>
            </a:r>
            <a:r>
              <a:rPr lang="en-US" sz="1600" dirty="0" err="1"/>
              <a:t>Raccontare</a:t>
            </a:r>
            <a:r>
              <a:rPr lang="en-US" sz="1600" dirty="0"/>
              <a:t> </a:t>
            </a:r>
            <a:r>
              <a:rPr lang="en-US" sz="1600" dirty="0" err="1"/>
              <a:t>qualcosa</a:t>
            </a:r>
            <a:r>
              <a:rPr lang="en-US" sz="1600" dirty="0"/>
              <a:t> di </a:t>
            </a:r>
            <a:r>
              <a:rPr lang="en-US" sz="1600" dirty="0" err="1"/>
              <a:t>importante</a:t>
            </a:r>
            <a:r>
              <a:rPr lang="en-US" sz="1600" dirty="0"/>
              <a:t> per il </a:t>
            </a:r>
            <a:r>
              <a:rPr lang="en-US" sz="1600" dirty="0" err="1"/>
              <a:t>narratore</a:t>
            </a:r>
            <a:r>
              <a:rPr lang="en-US" sz="1600" dirty="0"/>
              <a:t>. </a:t>
            </a:r>
          </a:p>
          <a:p>
            <a:pPr marL="514350" indent="-514350">
              <a:lnSpc>
                <a:spcPct val="95000"/>
              </a:lnSpc>
              <a:buFont typeface="+mj-lt"/>
              <a:buAutoNum type="arabicPeriod"/>
            </a:pPr>
            <a:r>
              <a:rPr lang="en-US" sz="1600" b="1" dirty="0"/>
              <a:t>EMOTIONAL CONTENT</a:t>
            </a:r>
            <a:r>
              <a:rPr lang="en-US" sz="1600" dirty="0"/>
              <a:t>: Il </a:t>
            </a:r>
            <a:r>
              <a:rPr lang="en-US" sz="1600" dirty="0" err="1"/>
              <a:t>contenuto</a:t>
            </a:r>
            <a:r>
              <a:rPr lang="en-US" sz="1600" dirty="0"/>
              <a:t> </a:t>
            </a:r>
            <a:r>
              <a:rPr lang="en-US" sz="1600" dirty="0" err="1"/>
              <a:t>deve</a:t>
            </a:r>
            <a:r>
              <a:rPr lang="en-US" sz="1600" dirty="0"/>
              <a:t> </a:t>
            </a:r>
            <a:r>
              <a:rPr lang="en-US" sz="1600" dirty="0" err="1"/>
              <a:t>essere</a:t>
            </a:r>
            <a:r>
              <a:rPr lang="en-US" sz="1600" dirty="0"/>
              <a:t> </a:t>
            </a:r>
            <a:r>
              <a:rPr lang="en-US" sz="1600" dirty="0" err="1"/>
              <a:t>coinvolgente</a:t>
            </a:r>
            <a:r>
              <a:rPr lang="en-US" sz="1600" dirty="0"/>
              <a:t>. </a:t>
            </a:r>
          </a:p>
          <a:p>
            <a:pPr marL="514350" indent="-514350">
              <a:lnSpc>
                <a:spcPct val="95000"/>
              </a:lnSpc>
              <a:buFont typeface="+mj-lt"/>
              <a:buAutoNum type="arabicPeriod"/>
            </a:pPr>
            <a:r>
              <a:rPr lang="en-US" sz="1600" b="1" dirty="0"/>
              <a:t>THE GIFT OF YOUR VOICE</a:t>
            </a:r>
            <a:r>
              <a:rPr lang="en-US" sz="1600" dirty="0"/>
              <a:t>: E’ </a:t>
            </a:r>
            <a:r>
              <a:rPr lang="en-US" sz="1600" dirty="0" err="1"/>
              <a:t>importante</a:t>
            </a:r>
            <a:r>
              <a:rPr lang="en-US" sz="1600" dirty="0"/>
              <a:t> </a:t>
            </a:r>
            <a:r>
              <a:rPr lang="en-US" sz="1600" dirty="0" err="1"/>
              <a:t>registrare</a:t>
            </a:r>
            <a:r>
              <a:rPr lang="en-US" sz="1600" dirty="0"/>
              <a:t> il video con la propria voce. </a:t>
            </a:r>
          </a:p>
          <a:p>
            <a:pPr marL="514350" indent="-514350">
              <a:lnSpc>
                <a:spcPct val="95000"/>
              </a:lnSpc>
              <a:buFont typeface="+mj-lt"/>
              <a:buAutoNum type="arabicPeriod"/>
            </a:pPr>
            <a:r>
              <a:rPr lang="en-US" sz="1600" b="1" dirty="0"/>
              <a:t>THE POWER OF THE SOUNDTRACK</a:t>
            </a:r>
            <a:r>
              <a:rPr lang="en-US" sz="1600" dirty="0"/>
              <a:t>: </a:t>
            </a:r>
            <a:r>
              <a:rPr lang="en-US" sz="1600" dirty="0" err="1"/>
              <a:t>L’importanza</a:t>
            </a:r>
            <a:r>
              <a:rPr lang="en-US" sz="1600" dirty="0"/>
              <a:t> </a:t>
            </a:r>
            <a:r>
              <a:rPr lang="en-US" sz="1600" dirty="0" err="1"/>
              <a:t>della</a:t>
            </a:r>
            <a:r>
              <a:rPr lang="en-US" sz="1600" dirty="0"/>
              <a:t> </a:t>
            </a:r>
            <a:r>
              <a:rPr lang="en-US" sz="1600" dirty="0" err="1"/>
              <a:t>musica</a:t>
            </a:r>
            <a:r>
              <a:rPr lang="en-US" sz="1600" dirty="0"/>
              <a:t> e </a:t>
            </a:r>
            <a:r>
              <a:rPr lang="en-US" sz="1600" dirty="0" err="1"/>
              <a:t>degli</a:t>
            </a:r>
            <a:r>
              <a:rPr lang="en-US" sz="1600" dirty="0"/>
              <a:t> </a:t>
            </a:r>
            <a:r>
              <a:rPr lang="en-US" sz="1600" dirty="0" err="1"/>
              <a:t>effetti</a:t>
            </a:r>
            <a:r>
              <a:rPr lang="en-US" sz="1600" dirty="0"/>
              <a:t> </a:t>
            </a:r>
            <a:r>
              <a:rPr lang="en-US" sz="1600" dirty="0" err="1"/>
              <a:t>sonori</a:t>
            </a:r>
            <a:r>
              <a:rPr lang="en-US" sz="1600" dirty="0"/>
              <a:t>. </a:t>
            </a:r>
          </a:p>
          <a:p>
            <a:pPr marL="514350" indent="-514350">
              <a:lnSpc>
                <a:spcPct val="95000"/>
              </a:lnSpc>
              <a:buFont typeface="+mj-lt"/>
              <a:buAutoNum type="arabicPeriod"/>
            </a:pPr>
            <a:r>
              <a:rPr lang="en-US" sz="1600" b="1" dirty="0"/>
              <a:t>ECONOMY</a:t>
            </a:r>
            <a:r>
              <a:rPr lang="en-US" sz="1600" dirty="0"/>
              <a:t>: </a:t>
            </a:r>
            <a:r>
              <a:rPr lang="en-US" sz="1600" dirty="0" err="1"/>
              <a:t>Bisogna</a:t>
            </a:r>
            <a:r>
              <a:rPr lang="en-US" sz="1600" dirty="0"/>
              <a:t> </a:t>
            </a:r>
            <a:r>
              <a:rPr lang="en-US" sz="1600" dirty="0" err="1"/>
              <a:t>essere</a:t>
            </a:r>
            <a:r>
              <a:rPr lang="en-US" sz="1600" dirty="0"/>
              <a:t> </a:t>
            </a:r>
            <a:r>
              <a:rPr lang="en-US" sz="1600" dirty="0" err="1"/>
              <a:t>sintetici</a:t>
            </a:r>
            <a:r>
              <a:rPr lang="en-US" sz="1600" dirty="0"/>
              <a:t>. </a:t>
            </a:r>
          </a:p>
          <a:p>
            <a:pPr marL="514350" indent="-514350">
              <a:lnSpc>
                <a:spcPct val="95000"/>
              </a:lnSpc>
              <a:buFont typeface="+mj-lt"/>
              <a:buAutoNum type="arabicPeriod"/>
            </a:pPr>
            <a:r>
              <a:rPr lang="en-US" sz="1600" b="1" dirty="0"/>
              <a:t>PACING</a:t>
            </a:r>
            <a:r>
              <a:rPr lang="en-US" sz="1600" dirty="0"/>
              <a:t>: Il </a:t>
            </a:r>
            <a:r>
              <a:rPr lang="en-US" sz="1600" dirty="0" err="1"/>
              <a:t>ritmo</a:t>
            </a:r>
            <a:r>
              <a:rPr lang="en-US" sz="1600" dirty="0"/>
              <a:t> e </a:t>
            </a:r>
            <a:r>
              <a:rPr lang="en-US" sz="1600" dirty="0" err="1"/>
              <a:t>l’andatura</a:t>
            </a:r>
            <a:r>
              <a:rPr lang="en-US" sz="1600" dirty="0"/>
              <a:t> </a:t>
            </a:r>
            <a:r>
              <a:rPr lang="en-US" sz="1600" dirty="0" err="1"/>
              <a:t>della</a:t>
            </a:r>
            <a:r>
              <a:rPr lang="en-US" sz="1600" dirty="0"/>
              <a:t> </a:t>
            </a:r>
            <a:r>
              <a:rPr lang="en-US" sz="1600" dirty="0" err="1"/>
              <a:t>storia</a:t>
            </a:r>
            <a:r>
              <a:rPr lang="en-US" sz="1600" dirty="0"/>
              <a:t> ne </a:t>
            </a:r>
            <a:r>
              <a:rPr lang="en-US" sz="1600" dirty="0" err="1"/>
              <a:t>definiscono</a:t>
            </a:r>
            <a:r>
              <a:rPr lang="en-US" sz="1600" dirty="0"/>
              <a:t> il </a:t>
            </a:r>
            <a:r>
              <a:rPr lang="en-US" sz="1600" dirty="0" err="1"/>
              <a:t>successo</a:t>
            </a:r>
            <a:r>
              <a:rPr 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0156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8" name="Freeform: Shape 5137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5140" name="Rectangle 513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2" name="Rectangle 5141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144" name="Rectangle 5143">
            <a:extLst>
              <a:ext uri="{FF2B5EF4-FFF2-40B4-BE49-F238E27FC236}">
                <a16:creationId xmlns:a16="http://schemas.microsoft.com/office/drawing/2014/main" id="{867738BA-6281-40B8-B775-410D49E7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3400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C2E1CCF-DEFA-467E-8147-926C6DEFE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4775"/>
            <a:ext cx="4089779" cy="20360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DIGITAL STORYTELLING PROCESS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369AEE6-CFA7-4F2A-918D-8CE6A584E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2140850"/>
            <a:ext cx="4572003" cy="39551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/>
              <a:t>TROVARE UN’IDEA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RICERCA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SCRITTURA DELLA STORIA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STORYBOARD: </a:t>
            </a:r>
            <a:r>
              <a:rPr lang="en-US" sz="1600" dirty="0" err="1"/>
              <a:t>rappresentazione</a:t>
            </a:r>
            <a:r>
              <a:rPr lang="en-US" sz="1600" dirty="0"/>
              <a:t> </a:t>
            </a:r>
            <a:r>
              <a:rPr lang="en-US" sz="1600" dirty="0" err="1"/>
              <a:t>grafica</a:t>
            </a:r>
            <a:r>
              <a:rPr lang="en-US" sz="1600" dirty="0"/>
              <a:t> sotto forma di </a:t>
            </a:r>
            <a:r>
              <a:rPr lang="en-US" sz="1600" dirty="0" err="1"/>
              <a:t>sequenze</a:t>
            </a:r>
            <a:r>
              <a:rPr lang="en-US" sz="1600" dirty="0"/>
              <a:t> in </a:t>
            </a:r>
            <a:r>
              <a:rPr lang="en-US" sz="1600" dirty="0" err="1"/>
              <a:t>ordine</a:t>
            </a:r>
            <a:r>
              <a:rPr lang="en-US" sz="1600" dirty="0"/>
              <a:t> </a:t>
            </a:r>
            <a:r>
              <a:rPr lang="en-US" sz="1600" dirty="0" err="1"/>
              <a:t>cronologico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RACCOLTA O CREAZIONE DI IMMAGINI, AUDIO E VIDEO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CONDIVISIONE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FEEDBACK E RIFLESSIONI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5122" name="Picture 2" descr="E-learning: il Digital storytelling e il potere delle storie - ETN Magazine">
            <a:extLst>
              <a:ext uri="{FF2B5EF4-FFF2-40B4-BE49-F238E27FC236}">
                <a16:creationId xmlns:a16="http://schemas.microsoft.com/office/drawing/2014/main" id="{B9AB6E91-3516-4705-B1DA-3A24D35DD17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66" r="8294"/>
          <a:stretch/>
        </p:blipFill>
        <p:spPr bwMode="auto">
          <a:xfrm>
            <a:off x="5334003" y="762000"/>
            <a:ext cx="6095997" cy="533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420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Freeform: Shape 6150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6160" name="Rectangle 6152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1" name="Rectangle 6154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162" name="Freeform: Shape 6156">
            <a:extLst>
              <a:ext uri="{FF2B5EF4-FFF2-40B4-BE49-F238E27FC236}">
                <a16:creationId xmlns:a16="http://schemas.microsoft.com/office/drawing/2014/main" id="{18E670AF-873F-44DB-9862-796E652EE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175613"/>
          </a:xfrm>
          <a:custGeom>
            <a:avLst/>
            <a:gdLst>
              <a:gd name="connsiteX0" fmla="*/ 0 w 11430001"/>
              <a:gd name="connsiteY0" fmla="*/ 0 h 6175613"/>
              <a:gd name="connsiteX1" fmla="*/ 5638031 w 11430001"/>
              <a:gd name="connsiteY1" fmla="*/ 0 h 6175613"/>
              <a:gd name="connsiteX2" fmla="*/ 5638031 w 11430001"/>
              <a:gd name="connsiteY2" fmla="*/ 758954 h 6175613"/>
              <a:gd name="connsiteX3" fmla="*/ 11430001 w 11430001"/>
              <a:gd name="connsiteY3" fmla="*/ 758954 h 6175613"/>
              <a:gd name="connsiteX4" fmla="*/ 11430001 w 11430001"/>
              <a:gd name="connsiteY4" fmla="*/ 6175613 h 6175613"/>
              <a:gd name="connsiteX5" fmla="*/ 5638031 w 11430001"/>
              <a:gd name="connsiteY5" fmla="*/ 6175613 h 6175613"/>
              <a:gd name="connsiteX6" fmla="*/ 5240741 w 11430001"/>
              <a:gd name="connsiteY6" fmla="*/ 6175613 h 6175613"/>
              <a:gd name="connsiteX7" fmla="*/ 0 w 11430001"/>
              <a:gd name="connsiteY7" fmla="*/ 6175613 h 6175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75613">
                <a:moveTo>
                  <a:pt x="0" y="0"/>
                </a:moveTo>
                <a:lnTo>
                  <a:pt x="5638031" y="0"/>
                </a:lnTo>
                <a:lnTo>
                  <a:pt x="5638031" y="758954"/>
                </a:lnTo>
                <a:lnTo>
                  <a:pt x="11430001" y="758954"/>
                </a:lnTo>
                <a:lnTo>
                  <a:pt x="11430001" y="6175613"/>
                </a:lnTo>
                <a:lnTo>
                  <a:pt x="5638031" y="6175613"/>
                </a:lnTo>
                <a:lnTo>
                  <a:pt x="5240741" y="6175613"/>
                </a:lnTo>
                <a:lnTo>
                  <a:pt x="0" y="617561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A9AC527-925D-4334-889F-CB4C533F3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58953"/>
            <a:ext cx="4089779" cy="20283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COSA SI PUO’ RACCONTARE: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7497D80-C50E-43A8-9165-596B4AEB1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2893326"/>
            <a:ext cx="4089779" cy="32026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en-US" sz="1600" dirty="0"/>
              <a:t>CON IL DIGITALRTORYTELLING SI PUO’: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600" dirty="0" err="1"/>
              <a:t>Documentare</a:t>
            </a:r>
            <a:r>
              <a:rPr lang="en-US" sz="1600" dirty="0"/>
              <a:t> un </a:t>
            </a:r>
            <a:r>
              <a:rPr lang="en-US" sz="1600" dirty="0" err="1"/>
              <a:t>evento</a:t>
            </a:r>
            <a:r>
              <a:rPr lang="en-US" sz="1600" dirty="0"/>
              <a:t> (</a:t>
            </a:r>
            <a:r>
              <a:rPr lang="en-US" sz="1600" dirty="0" err="1"/>
              <a:t>viaggio</a:t>
            </a:r>
            <a:r>
              <a:rPr lang="en-US" sz="1600" dirty="0"/>
              <a:t> di </a:t>
            </a:r>
            <a:r>
              <a:rPr lang="en-US" sz="1600" dirty="0" err="1"/>
              <a:t>istruzione</a:t>
            </a:r>
            <a:r>
              <a:rPr lang="en-US" sz="1600" dirty="0"/>
              <a:t>, </a:t>
            </a:r>
            <a:r>
              <a:rPr lang="en-US" sz="1600" dirty="0" err="1"/>
              <a:t>uscita</a:t>
            </a:r>
            <a:r>
              <a:rPr lang="en-US" sz="1600" dirty="0"/>
              <a:t> </a:t>
            </a:r>
            <a:r>
              <a:rPr lang="en-US" sz="1600" dirty="0" err="1"/>
              <a:t>didattica</a:t>
            </a:r>
            <a:r>
              <a:rPr lang="en-US" sz="1600" dirty="0"/>
              <a:t>).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600" dirty="0" err="1"/>
              <a:t>Raccontare</a:t>
            </a:r>
            <a:r>
              <a:rPr lang="en-US" sz="1600" dirty="0"/>
              <a:t> </a:t>
            </a:r>
            <a:r>
              <a:rPr lang="en-US" sz="1600" dirty="0" err="1"/>
              <a:t>un’attivita</a:t>
            </a:r>
            <a:r>
              <a:rPr lang="en-US" sz="1600" dirty="0"/>
              <a:t> o </a:t>
            </a:r>
            <a:r>
              <a:rPr lang="en-US" sz="1600" dirty="0" err="1"/>
              <a:t>esperienza</a:t>
            </a:r>
            <a:r>
              <a:rPr lang="en-US" sz="1600" dirty="0"/>
              <a:t> (</a:t>
            </a:r>
            <a:r>
              <a:rPr lang="en-US" sz="1600" dirty="0" err="1"/>
              <a:t>lavoro</a:t>
            </a:r>
            <a:r>
              <a:rPr lang="en-US" sz="1600" dirty="0"/>
              <a:t> di </a:t>
            </a:r>
            <a:r>
              <a:rPr lang="en-US" sz="1600" dirty="0" err="1"/>
              <a:t>gruppo</a:t>
            </a:r>
            <a:r>
              <a:rPr lang="en-US" sz="1600" dirty="0"/>
              <a:t>, </a:t>
            </a:r>
            <a:r>
              <a:rPr lang="en-US" sz="1600" dirty="0" err="1"/>
              <a:t>progetto</a:t>
            </a:r>
            <a:r>
              <a:rPr lang="en-US" sz="1600" dirty="0"/>
              <a:t> di </a:t>
            </a:r>
            <a:r>
              <a:rPr lang="en-US" sz="1600" dirty="0" err="1"/>
              <a:t>classe</a:t>
            </a:r>
            <a:r>
              <a:rPr lang="en-US" sz="1600" dirty="0"/>
              <a:t>).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600" dirty="0" err="1"/>
              <a:t>Realizzare</a:t>
            </a:r>
            <a:r>
              <a:rPr lang="en-US" sz="1600" dirty="0"/>
              <a:t> </a:t>
            </a:r>
            <a:r>
              <a:rPr lang="en-US" sz="1600" dirty="0" err="1"/>
              <a:t>contenuti</a:t>
            </a:r>
            <a:r>
              <a:rPr lang="en-US" sz="1600" dirty="0"/>
              <a:t> </a:t>
            </a:r>
            <a:r>
              <a:rPr lang="en-US" sz="1600" dirty="0" err="1"/>
              <a:t>su</a:t>
            </a:r>
            <a:r>
              <a:rPr lang="en-US" sz="1600" dirty="0"/>
              <a:t> un </a:t>
            </a:r>
            <a:r>
              <a:rPr lang="en-US" sz="1600" dirty="0" err="1"/>
              <a:t>tema</a:t>
            </a:r>
            <a:r>
              <a:rPr lang="en-US" sz="1600" dirty="0"/>
              <a:t>, un </a:t>
            </a:r>
            <a:r>
              <a:rPr lang="en-US" sz="1600" dirty="0" err="1"/>
              <a:t>autore</a:t>
            </a:r>
            <a:r>
              <a:rPr lang="en-US" sz="1600" dirty="0"/>
              <a:t> o un </a:t>
            </a:r>
            <a:r>
              <a:rPr lang="en-US" sz="1600" dirty="0" err="1"/>
              <a:t>problema</a:t>
            </a:r>
            <a:r>
              <a:rPr lang="en-US" sz="1600" dirty="0"/>
              <a:t>. 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600" dirty="0" err="1"/>
              <a:t>Creare</a:t>
            </a:r>
            <a:r>
              <a:rPr lang="en-US" sz="1600" dirty="0"/>
              <a:t> un portfolio, </a:t>
            </a:r>
            <a:r>
              <a:rPr lang="en-US" sz="1600" dirty="0" err="1"/>
              <a:t>documentando</a:t>
            </a:r>
            <a:r>
              <a:rPr lang="en-US" sz="1600" dirty="0"/>
              <a:t> il </a:t>
            </a:r>
            <a:r>
              <a:rPr lang="en-US" sz="1600" dirty="0" err="1"/>
              <a:t>percorso</a:t>
            </a:r>
            <a:r>
              <a:rPr lang="en-US" sz="1600" dirty="0"/>
              <a:t> </a:t>
            </a:r>
            <a:r>
              <a:rPr lang="en-US" sz="1600" dirty="0" err="1"/>
              <a:t>formativo</a:t>
            </a:r>
            <a:r>
              <a:rPr lang="en-US" sz="1600" dirty="0"/>
              <a:t>. 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1600" dirty="0" err="1"/>
              <a:t>Esporre</a:t>
            </a:r>
            <a:r>
              <a:rPr lang="en-US" sz="1600" dirty="0"/>
              <a:t> un </a:t>
            </a:r>
            <a:r>
              <a:rPr lang="en-US" sz="1600" dirty="0" err="1"/>
              <a:t>progetto</a:t>
            </a:r>
            <a:r>
              <a:rPr lang="en-US" sz="1600" dirty="0"/>
              <a:t>.</a:t>
            </a:r>
          </a:p>
        </p:txBody>
      </p:sp>
      <p:pic>
        <p:nvPicPr>
          <p:cNvPr id="6146" name="Picture 2" descr="Storytelling marketing: cos'è ed esempi | Italiaonline">
            <a:extLst>
              <a:ext uri="{FF2B5EF4-FFF2-40B4-BE49-F238E27FC236}">
                <a16:creationId xmlns:a16="http://schemas.microsoft.com/office/drawing/2014/main" id="{30179FBF-7A07-4E2C-90DA-7C1AD518F9C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41077" y="2396229"/>
            <a:ext cx="5026924" cy="2824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205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Freeform: Shape 9234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9237" name="Rectangle 9236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E4947EE-2648-49B5-B897-FF81B1A64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55650"/>
            <a:ext cx="3932830" cy="1345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 spc="-5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QUANDO VIENE USATO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6DA0949-1B01-4C20-9C15-F43C0C39D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2207969"/>
            <a:ext cx="3932830" cy="388498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en-US" sz="1600" dirty="0"/>
              <a:t>Il digital storytelling </a:t>
            </a:r>
            <a:r>
              <a:rPr lang="en-US" sz="1600" dirty="0" err="1"/>
              <a:t>viene</a:t>
            </a:r>
            <a:r>
              <a:rPr lang="en-US" sz="1600" dirty="0"/>
              <a:t> </a:t>
            </a:r>
            <a:r>
              <a:rPr lang="en-US" sz="1600" dirty="0" err="1"/>
              <a:t>usato</a:t>
            </a:r>
            <a:r>
              <a:rPr lang="en-US" sz="1600" dirty="0"/>
              <a:t> </a:t>
            </a:r>
            <a:r>
              <a:rPr lang="en-US" sz="1600" dirty="0" err="1"/>
              <a:t>nella</a:t>
            </a:r>
            <a:r>
              <a:rPr lang="en-US" sz="1600" dirty="0"/>
              <a:t> </a:t>
            </a:r>
            <a:r>
              <a:rPr lang="en-US" sz="1600" dirty="0" err="1"/>
              <a:t>comunicazione</a:t>
            </a:r>
            <a:r>
              <a:rPr lang="en-US" sz="1600" dirty="0"/>
              <a:t> </a:t>
            </a:r>
            <a:r>
              <a:rPr lang="en-US" sz="1600" dirty="0" err="1"/>
              <a:t>politica</a:t>
            </a:r>
            <a:r>
              <a:rPr lang="en-US" sz="1600" dirty="0"/>
              <a:t>, </a:t>
            </a:r>
            <a:r>
              <a:rPr lang="en-US" sz="1600" dirty="0" err="1"/>
              <a:t>nel</a:t>
            </a:r>
            <a:r>
              <a:rPr lang="en-US" sz="1600" dirty="0"/>
              <a:t> management e </a:t>
            </a:r>
            <a:r>
              <a:rPr lang="en-US" sz="1600" dirty="0" err="1"/>
              <a:t>nella</a:t>
            </a:r>
            <a:r>
              <a:rPr lang="en-US" sz="1600" dirty="0"/>
              <a:t> </a:t>
            </a:r>
            <a:r>
              <a:rPr lang="en-US" sz="1600" dirty="0" err="1"/>
              <a:t>comunicazione</a:t>
            </a:r>
            <a:r>
              <a:rPr lang="en-US" sz="1600" dirty="0"/>
              <a:t> </a:t>
            </a:r>
            <a:r>
              <a:rPr lang="en-US" sz="1600" dirty="0" err="1"/>
              <a:t>pubblica</a:t>
            </a:r>
            <a:r>
              <a:rPr lang="en-US" sz="1600" dirty="0"/>
              <a:t>. </a:t>
            </a:r>
            <a:r>
              <a:rPr lang="en-US" sz="1600" dirty="0" err="1"/>
              <a:t>Viene</a:t>
            </a:r>
            <a:r>
              <a:rPr lang="en-US" sz="1600" dirty="0"/>
              <a:t> </a:t>
            </a:r>
            <a:r>
              <a:rPr lang="en-US" sz="1600" dirty="0" err="1"/>
              <a:t>impiegato</a:t>
            </a:r>
            <a:r>
              <a:rPr lang="en-US" sz="1600" dirty="0"/>
              <a:t> </a:t>
            </a:r>
            <a:r>
              <a:rPr lang="en-US" sz="1600" dirty="0" err="1"/>
              <a:t>anche</a:t>
            </a:r>
            <a:r>
              <a:rPr lang="en-US" sz="1600" dirty="0"/>
              <a:t> </a:t>
            </a:r>
            <a:r>
              <a:rPr lang="en-US" sz="1600" dirty="0" err="1"/>
              <a:t>nel</a:t>
            </a:r>
            <a:r>
              <a:rPr lang="en-US" sz="1600" dirty="0"/>
              <a:t> </a:t>
            </a:r>
            <a:r>
              <a:rPr lang="en-US" sz="1600" dirty="0" err="1"/>
              <a:t>contesto</a:t>
            </a:r>
            <a:r>
              <a:rPr lang="en-US" sz="1600" dirty="0"/>
              <a:t> </a:t>
            </a:r>
            <a:r>
              <a:rPr lang="en-US" sz="1600" dirty="0" err="1"/>
              <a:t>scolastico</a:t>
            </a:r>
            <a:r>
              <a:rPr lang="en-US" sz="1600" dirty="0"/>
              <a:t>: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en-US" sz="1600" dirty="0" err="1"/>
              <a:t>Attraverso</a:t>
            </a:r>
            <a:r>
              <a:rPr lang="en-US" sz="1600" dirty="0"/>
              <a:t> un </a:t>
            </a:r>
            <a:r>
              <a:rPr lang="en-US" sz="1600" dirty="0" err="1"/>
              <a:t>racconto</a:t>
            </a:r>
            <a:r>
              <a:rPr lang="en-US" sz="1600" dirty="0"/>
              <a:t> </a:t>
            </a:r>
            <a:r>
              <a:rPr lang="en-US" sz="1600" dirty="0" err="1"/>
              <a:t>gli</a:t>
            </a:r>
            <a:r>
              <a:rPr lang="en-US" sz="1600" dirty="0"/>
              <a:t> </a:t>
            </a:r>
            <a:r>
              <a:rPr lang="en-US" sz="1600" dirty="0" err="1"/>
              <a:t>studenti</a:t>
            </a:r>
            <a:r>
              <a:rPr lang="en-US" sz="1600" dirty="0"/>
              <a:t> </a:t>
            </a:r>
            <a:r>
              <a:rPr lang="en-US" sz="1600" dirty="0" err="1"/>
              <a:t>possono</a:t>
            </a:r>
            <a:r>
              <a:rPr lang="en-US" sz="1600" dirty="0"/>
              <a:t> </a:t>
            </a:r>
            <a:r>
              <a:rPr lang="en-US" sz="1600" dirty="0" err="1"/>
              <a:t>imparare</a:t>
            </a:r>
            <a:r>
              <a:rPr lang="en-US" sz="1600" dirty="0"/>
              <a:t> </a:t>
            </a:r>
            <a:r>
              <a:rPr lang="en-US" sz="1600" dirty="0" err="1"/>
              <a:t>meglio</a:t>
            </a:r>
            <a:r>
              <a:rPr lang="en-US" sz="1600" dirty="0"/>
              <a:t> ed in modo </a:t>
            </a:r>
            <a:r>
              <a:rPr lang="en-US" sz="1600" dirty="0" err="1"/>
              <a:t>più</a:t>
            </a:r>
            <a:r>
              <a:rPr lang="en-US" sz="1600" dirty="0"/>
              <a:t> </a:t>
            </a:r>
            <a:r>
              <a:rPr lang="en-US" sz="1600" dirty="0" err="1"/>
              <a:t>efficace</a:t>
            </a:r>
            <a:r>
              <a:rPr lang="en-US" sz="1600" dirty="0"/>
              <a:t>. 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en-US" sz="1600" dirty="0"/>
              <a:t>Le </a:t>
            </a:r>
            <a:r>
              <a:rPr lang="en-US" sz="1600" dirty="0" err="1"/>
              <a:t>emozioni</a:t>
            </a:r>
            <a:r>
              <a:rPr lang="en-US" sz="1600" dirty="0"/>
              <a:t> e </a:t>
            </a:r>
            <a:r>
              <a:rPr lang="en-US" sz="1600" dirty="0" err="1"/>
              <a:t>l’immaginazione</a:t>
            </a:r>
            <a:r>
              <a:rPr lang="en-US" sz="1600" dirty="0"/>
              <a:t> </a:t>
            </a:r>
            <a:r>
              <a:rPr lang="en-US" sz="1600" dirty="0" err="1"/>
              <a:t>verranno</a:t>
            </a:r>
            <a:r>
              <a:rPr lang="en-US" sz="1600" dirty="0"/>
              <a:t> </a:t>
            </a:r>
            <a:r>
              <a:rPr lang="en-US" sz="1600" dirty="0" err="1"/>
              <a:t>coinvolte</a:t>
            </a:r>
            <a:r>
              <a:rPr lang="en-US" sz="1600" dirty="0"/>
              <a:t> e stimulate </a:t>
            </a:r>
            <a:r>
              <a:rPr lang="en-US" sz="1600" dirty="0" err="1"/>
              <a:t>maggiormente</a:t>
            </a:r>
            <a:r>
              <a:rPr lang="en-US" sz="1600" dirty="0"/>
              <a:t>. </a:t>
            </a:r>
          </a:p>
          <a:p>
            <a:pPr marL="0" indent="0">
              <a:lnSpc>
                <a:spcPct val="95000"/>
              </a:lnSpc>
              <a:buNone/>
            </a:pPr>
            <a:r>
              <a:rPr lang="en-US" sz="1600" dirty="0" err="1"/>
              <a:t>Gli</a:t>
            </a:r>
            <a:r>
              <a:rPr lang="en-US" sz="1600" dirty="0"/>
              <a:t> </a:t>
            </a:r>
            <a:r>
              <a:rPr lang="en-US" sz="1600" dirty="0" err="1"/>
              <a:t>insegnanti</a:t>
            </a:r>
            <a:r>
              <a:rPr lang="en-US" sz="1600" dirty="0"/>
              <a:t> </a:t>
            </a:r>
            <a:r>
              <a:rPr lang="en-US" sz="1600" dirty="0" err="1"/>
              <a:t>possono</a:t>
            </a:r>
            <a:r>
              <a:rPr lang="en-US" sz="1600" dirty="0"/>
              <a:t> </a:t>
            </a:r>
            <a:r>
              <a:rPr lang="en-US" sz="1600" dirty="0" err="1"/>
              <a:t>offrire</a:t>
            </a:r>
            <a:r>
              <a:rPr lang="en-US" sz="1600" dirty="0"/>
              <a:t> un accesso </a:t>
            </a:r>
            <a:r>
              <a:rPr lang="en-US" sz="1600" dirty="0" err="1"/>
              <a:t>più</a:t>
            </a:r>
            <a:r>
              <a:rPr lang="en-US" sz="1600" dirty="0"/>
              <a:t> semplice a </a:t>
            </a:r>
            <a:r>
              <a:rPr lang="en-US" sz="1600" dirty="0" err="1"/>
              <a:t>concetti</a:t>
            </a:r>
            <a:r>
              <a:rPr lang="en-US" sz="1600" dirty="0"/>
              <a:t> </a:t>
            </a:r>
            <a:r>
              <a:rPr lang="en-US" sz="1600" dirty="0" err="1"/>
              <a:t>astratti</a:t>
            </a:r>
            <a:r>
              <a:rPr lang="en-US" sz="1600" dirty="0"/>
              <a:t>. </a:t>
            </a:r>
          </a:p>
        </p:txBody>
      </p:sp>
      <p:pic>
        <p:nvPicPr>
          <p:cNvPr id="9218" name="Picture 2" descr="Why doodles should be in your visual storytelling toolkit - Doodle Mango">
            <a:extLst>
              <a:ext uri="{FF2B5EF4-FFF2-40B4-BE49-F238E27FC236}">
                <a16:creationId xmlns:a16="http://schemas.microsoft.com/office/drawing/2014/main" id="{3D7DF627-32D2-4E95-A3A7-FFD384ECCC5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1464" y="1565439"/>
            <a:ext cx="6035826" cy="3727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457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C9361C4-8D87-4376-90C8-A579B9366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16" y="1002422"/>
            <a:ext cx="4102609" cy="379348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400" b="1" dirty="0">
                <a:latin typeface="+mn-lt"/>
              </a:rPr>
              <a:t>Uno </a:t>
            </a:r>
            <a:r>
              <a:rPr lang="en-US" sz="2400" b="1" dirty="0" err="1">
                <a:latin typeface="+mn-lt"/>
              </a:rPr>
              <a:t>degli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aspetti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più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interessanti</a:t>
            </a:r>
            <a:r>
              <a:rPr lang="en-US" sz="2400" b="1" dirty="0">
                <a:latin typeface="+mn-lt"/>
              </a:rPr>
              <a:t> è </a:t>
            </a:r>
            <a:r>
              <a:rPr lang="en-US" sz="2400" b="1" dirty="0" err="1">
                <a:latin typeface="+mn-lt"/>
              </a:rPr>
              <a:t>l’uso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creativo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della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tecnologia</a:t>
            </a:r>
            <a:r>
              <a:rPr lang="en-US" sz="2400" b="1" dirty="0">
                <a:latin typeface="+mn-lt"/>
              </a:rPr>
              <a:t> per </a:t>
            </a:r>
            <a:r>
              <a:rPr lang="en-US" sz="2400" b="1" dirty="0" err="1">
                <a:latin typeface="+mn-lt"/>
              </a:rPr>
              <a:t>facilitare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l’apprendimento</a:t>
            </a:r>
            <a:r>
              <a:rPr lang="en-US" sz="2400" b="1" dirty="0">
                <a:latin typeface="+mn-lt"/>
              </a:rPr>
              <a:t>. Il digital storytelling è ritenuto </a:t>
            </a:r>
            <a:r>
              <a:rPr lang="en-US" sz="2400" b="1" dirty="0" err="1">
                <a:latin typeface="+mn-lt"/>
              </a:rPr>
              <a:t>dalla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Commisione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Europea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nel</a:t>
            </a:r>
            <a:r>
              <a:rPr lang="en-US" sz="2400" b="1" dirty="0">
                <a:latin typeface="+mn-lt"/>
              </a:rPr>
              <a:t> 2017 </a:t>
            </a:r>
            <a:r>
              <a:rPr lang="en-US" sz="2400" b="1" dirty="0" err="1">
                <a:latin typeface="+mn-lt"/>
              </a:rPr>
              <a:t>una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delle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tecniche</a:t>
            </a:r>
            <a:r>
              <a:rPr lang="en-US" sz="2400" b="1" dirty="0">
                <a:latin typeface="+mn-lt"/>
              </a:rPr>
              <a:t> per la </a:t>
            </a:r>
            <a:r>
              <a:rPr lang="en-US" sz="2400" b="1" dirty="0" err="1">
                <a:latin typeface="+mn-lt"/>
              </a:rPr>
              <a:t>promozione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delle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competenze</a:t>
            </a:r>
            <a:r>
              <a:rPr lang="en-US" sz="2400" b="1" dirty="0">
                <a:latin typeface="+mn-lt"/>
              </a:rPr>
              <a:t> proprio per le </a:t>
            </a:r>
            <a:r>
              <a:rPr lang="en-US" sz="2400" b="1" dirty="0" err="1">
                <a:latin typeface="+mn-lt"/>
              </a:rPr>
              <a:t>competenze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digitali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richieste</a:t>
            </a:r>
            <a:r>
              <a:rPr lang="en-US" sz="2400" b="1" dirty="0">
                <a:latin typeface="+mn-lt"/>
              </a:rPr>
              <a:t> per </a:t>
            </a:r>
            <a:r>
              <a:rPr lang="en-US" sz="2400" b="1" dirty="0" err="1">
                <a:latin typeface="+mn-lt"/>
              </a:rPr>
              <a:t>raccontare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una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>
                <a:latin typeface="+mn-lt"/>
              </a:rPr>
              <a:t>storia</a:t>
            </a:r>
            <a:r>
              <a:rPr lang="en-US" sz="2400" b="1" dirty="0">
                <a:latin typeface="+mn-lt"/>
              </a:rPr>
              <a:t>.</a:t>
            </a:r>
          </a:p>
        </p:txBody>
      </p:sp>
      <p:pic>
        <p:nvPicPr>
          <p:cNvPr id="4" name="Picture 3" descr="Una illustrazione astratta con linee e simboli artificiali">
            <a:extLst>
              <a:ext uri="{FF2B5EF4-FFF2-40B4-BE49-F238E27FC236}">
                <a16:creationId xmlns:a16="http://schemas.microsoft.com/office/drawing/2014/main" id="{12D76671-D1A3-C3BF-FDBE-6AF8AD5D9E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78" r="17270"/>
          <a:stretch/>
        </p:blipFill>
        <p:spPr>
          <a:xfrm>
            <a:off x="5349241" y="10"/>
            <a:ext cx="684275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19379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RegularSeed_2SEEDS">
      <a:dk1>
        <a:srgbClr val="000000"/>
      </a:dk1>
      <a:lt1>
        <a:srgbClr val="FFFFFF"/>
      </a:lt1>
      <a:dk2>
        <a:srgbClr val="351E22"/>
      </a:dk2>
      <a:lt2>
        <a:srgbClr val="E8E2E3"/>
      </a:lt2>
      <a:accent1>
        <a:srgbClr val="3BB195"/>
      </a:accent1>
      <a:accent2>
        <a:srgbClr val="47B56D"/>
      </a:accent2>
      <a:accent3>
        <a:srgbClr val="4BACC0"/>
      </a:accent3>
      <a:accent4>
        <a:srgbClr val="B13B81"/>
      </a:accent4>
      <a:accent5>
        <a:srgbClr val="C34D61"/>
      </a:accent5>
      <a:accent6>
        <a:srgbClr val="B1583B"/>
      </a:accent6>
      <a:hlink>
        <a:srgbClr val="BF3F5E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851</Words>
  <Application>Microsoft Office PowerPoint</Application>
  <PresentationFormat>Widescreen</PresentationFormat>
  <Paragraphs>66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Aharoni</vt:lpstr>
      <vt:lpstr>Algerian</vt:lpstr>
      <vt:lpstr>Arial</vt:lpstr>
      <vt:lpstr>Avenir Next LT Pro</vt:lpstr>
      <vt:lpstr>PrismaticVTI</vt:lpstr>
      <vt:lpstr>DIGITAL STORYTELLING </vt:lpstr>
      <vt:lpstr>QUANDO NASCE</vt:lpstr>
      <vt:lpstr>DALLE ORIGINI AD OGGI</vt:lpstr>
      <vt:lpstr>CHE COS’E’?</vt:lpstr>
      <vt:lpstr>I 7 ELEMENTI FONDAMENTALI DEL DIGITAL STORYTELLING PER JOE LAMBERT  E DANA ATCHLEY </vt:lpstr>
      <vt:lpstr>DIGITAL STORYTELLING PROCESS</vt:lpstr>
      <vt:lpstr>COSA SI PUO’ RACCONTARE:</vt:lpstr>
      <vt:lpstr>QUANDO VIENE USATO</vt:lpstr>
      <vt:lpstr>Uno degli aspetti più interessanti è l’uso creativo della tecnologia per facilitare l’apprendimento. Il digital storytelling è ritenuto dalla Commisione Europea nel 2017 una delle tecniche per la promozione delle competenze proprio per le competenze digitali richieste per raccontare una storia.</vt:lpstr>
      <vt:lpstr>ALCUNE PIATTAFORME: SUTORI</vt:lpstr>
      <vt:lpstr>TIKI TOKI</vt:lpstr>
      <vt:lpstr>STORYMAPS</vt:lpstr>
      <vt:lpstr>THINGLINKE</vt:lpstr>
      <vt:lpstr>PRO</vt:lpstr>
      <vt:lpstr>CONTRO</vt:lpstr>
      <vt:lpstr>CONCLUSIONI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STORYTELLING </dc:title>
  <dc:creator>fernettiandrea@gmail.com</dc:creator>
  <cp:lastModifiedBy>fernettiandrea@gmail.com</cp:lastModifiedBy>
  <cp:revision>30</cp:revision>
  <dcterms:created xsi:type="dcterms:W3CDTF">2022-06-04T19:08:51Z</dcterms:created>
  <dcterms:modified xsi:type="dcterms:W3CDTF">2022-06-05T18:35:30Z</dcterms:modified>
</cp:coreProperties>
</file>