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3AE01A-E075-4E5A-A405-CE89B8DED73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95AD686-0946-48AF-B353-DCFB024641C9}">
      <dgm:prSet/>
      <dgm:spPr/>
      <dgm:t>
        <a:bodyPr/>
        <a:lstStyle/>
        <a:p>
          <a:pPr rtl="0"/>
          <a:r>
            <a:rPr lang="it-IT">
              <a:latin typeface="Grandview"/>
            </a:rPr>
            <a:t> La</a:t>
          </a:r>
          <a:r>
            <a:rPr lang="it-IT"/>
            <a:t> Nota del 28 Marzo il Ministero dell’Istruzione (Nota 562/2020) ha stanziato 85 milioni di euro per consentire alle istituzioni scolastiche statali di dotarsi di piattaforme digitali per l’apprendimento a distanza.</a:t>
          </a:r>
          <a:endParaRPr lang="en-US"/>
        </a:p>
      </dgm:t>
    </dgm:pt>
    <dgm:pt modelId="{417AEF80-6CB7-4D73-A9DF-A596B8A8410A}" type="parTrans" cxnId="{E5FBB14E-9315-4606-BDC8-076FE6EBF7D1}">
      <dgm:prSet/>
      <dgm:spPr/>
      <dgm:t>
        <a:bodyPr/>
        <a:lstStyle/>
        <a:p>
          <a:endParaRPr lang="en-US"/>
        </a:p>
      </dgm:t>
    </dgm:pt>
    <dgm:pt modelId="{C7332CB3-3A30-4EE1-A10F-FA65E92DCCD0}" type="sibTrans" cxnId="{E5FBB14E-9315-4606-BDC8-076FE6EBF7D1}">
      <dgm:prSet/>
      <dgm:spPr/>
      <dgm:t>
        <a:bodyPr/>
        <a:lstStyle/>
        <a:p>
          <a:endParaRPr lang="en-US"/>
        </a:p>
      </dgm:t>
    </dgm:pt>
    <dgm:pt modelId="{CBD0259D-4A79-44E5-BBB9-7A07E24A1DCB}">
      <dgm:prSet/>
      <dgm:spPr/>
      <dgm:t>
        <a:bodyPr/>
        <a:lstStyle/>
        <a:p>
          <a:r>
            <a:rPr lang="it-IT"/>
            <a:t>Il 6 Aprile 2020 il Ministero dell’Istruzione (MIUR, 2020) ha anche pubblicato una guida per i docenti dal titolo “Didattica a distanza e diritti degli studenti. Mini-guida per docenti”.</a:t>
          </a:r>
          <a:endParaRPr lang="en-US"/>
        </a:p>
      </dgm:t>
    </dgm:pt>
    <dgm:pt modelId="{39CB5507-A84B-4F21-81A4-C176C842AE02}" type="parTrans" cxnId="{A44AD746-12D6-494C-9D2B-669184DCA36A}">
      <dgm:prSet/>
      <dgm:spPr/>
      <dgm:t>
        <a:bodyPr/>
        <a:lstStyle/>
        <a:p>
          <a:endParaRPr lang="en-US"/>
        </a:p>
      </dgm:t>
    </dgm:pt>
    <dgm:pt modelId="{440FA357-E28E-46D0-9EBB-565299415D03}" type="sibTrans" cxnId="{A44AD746-12D6-494C-9D2B-669184DCA36A}">
      <dgm:prSet/>
      <dgm:spPr/>
      <dgm:t>
        <a:bodyPr/>
        <a:lstStyle/>
        <a:p>
          <a:endParaRPr lang="en-US"/>
        </a:p>
      </dgm:t>
    </dgm:pt>
    <dgm:pt modelId="{3FE16036-92A3-4CEE-A391-61AFD2F8C99F}">
      <dgm:prSet/>
      <dgm:spPr/>
      <dgm:t>
        <a:bodyPr/>
        <a:lstStyle/>
        <a:p>
          <a:r>
            <a:rPr lang="it-IT"/>
            <a:t>Un ultimo riferimento normativo di rilievo riguarda il pronunciamento sul delicato tema della valutazione da parte della Commissione Cultura e Istruzione, che in data 27 Maggio 2020 ha approvato un emendamento al Disegno di legge n. 1774.</a:t>
          </a:r>
          <a:endParaRPr lang="en-US"/>
        </a:p>
      </dgm:t>
    </dgm:pt>
    <dgm:pt modelId="{611D273D-FE13-4155-9F74-8B36B90B8434}" type="parTrans" cxnId="{11242F8C-4EEE-4F91-BE27-8E0656790D15}">
      <dgm:prSet/>
      <dgm:spPr/>
      <dgm:t>
        <a:bodyPr/>
        <a:lstStyle/>
        <a:p>
          <a:endParaRPr lang="en-US"/>
        </a:p>
      </dgm:t>
    </dgm:pt>
    <dgm:pt modelId="{040E0582-0151-472B-8C7A-CEEAC4D5775F}" type="sibTrans" cxnId="{11242F8C-4EEE-4F91-BE27-8E0656790D15}">
      <dgm:prSet/>
      <dgm:spPr/>
      <dgm:t>
        <a:bodyPr/>
        <a:lstStyle/>
        <a:p>
          <a:endParaRPr lang="en-US"/>
        </a:p>
      </dgm:t>
    </dgm:pt>
    <dgm:pt modelId="{C7F9B156-CA6F-4D0F-B2F7-D15A100DD08F}" type="pres">
      <dgm:prSet presAssocID="{683AE01A-E075-4E5A-A405-CE89B8DED736}" presName="vert0" presStyleCnt="0">
        <dgm:presLayoutVars>
          <dgm:dir/>
          <dgm:animOne val="branch"/>
          <dgm:animLvl val="lvl"/>
        </dgm:presLayoutVars>
      </dgm:prSet>
      <dgm:spPr/>
    </dgm:pt>
    <dgm:pt modelId="{BC74E4F6-AA40-499B-847C-7BAF76ED6838}" type="pres">
      <dgm:prSet presAssocID="{295AD686-0946-48AF-B353-DCFB024641C9}" presName="thickLine" presStyleLbl="alignNode1" presStyleIdx="0" presStyleCnt="3"/>
      <dgm:spPr/>
    </dgm:pt>
    <dgm:pt modelId="{6DC3657C-F004-4E16-9948-FA964F1DBFF4}" type="pres">
      <dgm:prSet presAssocID="{295AD686-0946-48AF-B353-DCFB024641C9}" presName="horz1" presStyleCnt="0"/>
      <dgm:spPr/>
    </dgm:pt>
    <dgm:pt modelId="{06FDDB83-A9FE-477C-8450-CD916FF29167}" type="pres">
      <dgm:prSet presAssocID="{295AD686-0946-48AF-B353-DCFB024641C9}" presName="tx1" presStyleLbl="revTx" presStyleIdx="0" presStyleCnt="3"/>
      <dgm:spPr/>
    </dgm:pt>
    <dgm:pt modelId="{B62593A9-F950-4567-8C7D-817CFFDD872D}" type="pres">
      <dgm:prSet presAssocID="{295AD686-0946-48AF-B353-DCFB024641C9}" presName="vert1" presStyleCnt="0"/>
      <dgm:spPr/>
    </dgm:pt>
    <dgm:pt modelId="{3A226262-7FE7-4EAD-AF0C-732DCD9F05B4}" type="pres">
      <dgm:prSet presAssocID="{CBD0259D-4A79-44E5-BBB9-7A07E24A1DCB}" presName="thickLine" presStyleLbl="alignNode1" presStyleIdx="1" presStyleCnt="3"/>
      <dgm:spPr/>
    </dgm:pt>
    <dgm:pt modelId="{2C04B1EF-F289-4A85-BAB2-78EB0A5C16E8}" type="pres">
      <dgm:prSet presAssocID="{CBD0259D-4A79-44E5-BBB9-7A07E24A1DCB}" presName="horz1" presStyleCnt="0"/>
      <dgm:spPr/>
    </dgm:pt>
    <dgm:pt modelId="{E4C22D75-1B29-4B62-91F7-C016F69446A4}" type="pres">
      <dgm:prSet presAssocID="{CBD0259D-4A79-44E5-BBB9-7A07E24A1DCB}" presName="tx1" presStyleLbl="revTx" presStyleIdx="1" presStyleCnt="3"/>
      <dgm:spPr/>
    </dgm:pt>
    <dgm:pt modelId="{9DAA7E07-E2FC-4396-A746-8587C448F78C}" type="pres">
      <dgm:prSet presAssocID="{CBD0259D-4A79-44E5-BBB9-7A07E24A1DCB}" presName="vert1" presStyleCnt="0"/>
      <dgm:spPr/>
    </dgm:pt>
    <dgm:pt modelId="{1B369540-0418-48C4-99A7-5553802B0A92}" type="pres">
      <dgm:prSet presAssocID="{3FE16036-92A3-4CEE-A391-61AFD2F8C99F}" presName="thickLine" presStyleLbl="alignNode1" presStyleIdx="2" presStyleCnt="3"/>
      <dgm:spPr/>
    </dgm:pt>
    <dgm:pt modelId="{39460433-B48E-4385-820F-EB7AC69C7DEE}" type="pres">
      <dgm:prSet presAssocID="{3FE16036-92A3-4CEE-A391-61AFD2F8C99F}" presName="horz1" presStyleCnt="0"/>
      <dgm:spPr/>
    </dgm:pt>
    <dgm:pt modelId="{56CEF00F-EABA-46C6-995E-16384DEF22FF}" type="pres">
      <dgm:prSet presAssocID="{3FE16036-92A3-4CEE-A391-61AFD2F8C99F}" presName="tx1" presStyleLbl="revTx" presStyleIdx="2" presStyleCnt="3"/>
      <dgm:spPr/>
    </dgm:pt>
    <dgm:pt modelId="{69A04E71-2E48-4A16-BD62-50F0DFE4CBD1}" type="pres">
      <dgm:prSet presAssocID="{3FE16036-92A3-4CEE-A391-61AFD2F8C99F}" presName="vert1" presStyleCnt="0"/>
      <dgm:spPr/>
    </dgm:pt>
  </dgm:ptLst>
  <dgm:cxnLst>
    <dgm:cxn modelId="{7DF4391D-2BD3-4DF1-BF43-D720670666E0}" type="presOf" srcId="{3FE16036-92A3-4CEE-A391-61AFD2F8C99F}" destId="{56CEF00F-EABA-46C6-995E-16384DEF22FF}" srcOrd="0" destOrd="0" presId="urn:microsoft.com/office/officeart/2008/layout/LinedList"/>
    <dgm:cxn modelId="{60BCD33F-31B7-456D-A620-67827EE6BDBE}" type="presOf" srcId="{295AD686-0946-48AF-B353-DCFB024641C9}" destId="{06FDDB83-A9FE-477C-8450-CD916FF29167}" srcOrd="0" destOrd="0" presId="urn:microsoft.com/office/officeart/2008/layout/LinedList"/>
    <dgm:cxn modelId="{A44AD746-12D6-494C-9D2B-669184DCA36A}" srcId="{683AE01A-E075-4E5A-A405-CE89B8DED736}" destId="{CBD0259D-4A79-44E5-BBB9-7A07E24A1DCB}" srcOrd="1" destOrd="0" parTransId="{39CB5507-A84B-4F21-81A4-C176C842AE02}" sibTransId="{440FA357-E28E-46D0-9EBB-565299415D03}"/>
    <dgm:cxn modelId="{3877B169-ED1D-4974-AFCC-6032627ABD9F}" type="presOf" srcId="{CBD0259D-4A79-44E5-BBB9-7A07E24A1DCB}" destId="{E4C22D75-1B29-4B62-91F7-C016F69446A4}" srcOrd="0" destOrd="0" presId="urn:microsoft.com/office/officeart/2008/layout/LinedList"/>
    <dgm:cxn modelId="{E5FBB14E-9315-4606-BDC8-076FE6EBF7D1}" srcId="{683AE01A-E075-4E5A-A405-CE89B8DED736}" destId="{295AD686-0946-48AF-B353-DCFB024641C9}" srcOrd="0" destOrd="0" parTransId="{417AEF80-6CB7-4D73-A9DF-A596B8A8410A}" sibTransId="{C7332CB3-3A30-4EE1-A10F-FA65E92DCCD0}"/>
    <dgm:cxn modelId="{11242F8C-4EEE-4F91-BE27-8E0656790D15}" srcId="{683AE01A-E075-4E5A-A405-CE89B8DED736}" destId="{3FE16036-92A3-4CEE-A391-61AFD2F8C99F}" srcOrd="2" destOrd="0" parTransId="{611D273D-FE13-4155-9F74-8B36B90B8434}" sibTransId="{040E0582-0151-472B-8C7A-CEEAC4D5775F}"/>
    <dgm:cxn modelId="{02BCD98F-3F33-4A45-87D5-039303D82B48}" type="presOf" srcId="{683AE01A-E075-4E5A-A405-CE89B8DED736}" destId="{C7F9B156-CA6F-4D0F-B2F7-D15A100DD08F}" srcOrd="0" destOrd="0" presId="urn:microsoft.com/office/officeart/2008/layout/LinedList"/>
    <dgm:cxn modelId="{9CD16D44-FF96-40A4-8C29-8CA2D3B118FF}" type="presParOf" srcId="{C7F9B156-CA6F-4D0F-B2F7-D15A100DD08F}" destId="{BC74E4F6-AA40-499B-847C-7BAF76ED6838}" srcOrd="0" destOrd="0" presId="urn:microsoft.com/office/officeart/2008/layout/LinedList"/>
    <dgm:cxn modelId="{EBD87EEF-8FCC-4F2D-9623-EC04E09A8479}" type="presParOf" srcId="{C7F9B156-CA6F-4D0F-B2F7-D15A100DD08F}" destId="{6DC3657C-F004-4E16-9948-FA964F1DBFF4}" srcOrd="1" destOrd="0" presId="urn:microsoft.com/office/officeart/2008/layout/LinedList"/>
    <dgm:cxn modelId="{0862F635-C1DD-4078-9967-24B93F2A71EC}" type="presParOf" srcId="{6DC3657C-F004-4E16-9948-FA964F1DBFF4}" destId="{06FDDB83-A9FE-477C-8450-CD916FF29167}" srcOrd="0" destOrd="0" presId="urn:microsoft.com/office/officeart/2008/layout/LinedList"/>
    <dgm:cxn modelId="{1F24BC8D-8D7C-4554-89D7-B0638FC79AF0}" type="presParOf" srcId="{6DC3657C-F004-4E16-9948-FA964F1DBFF4}" destId="{B62593A9-F950-4567-8C7D-817CFFDD872D}" srcOrd="1" destOrd="0" presId="urn:microsoft.com/office/officeart/2008/layout/LinedList"/>
    <dgm:cxn modelId="{FD45FFA4-FD27-4C9D-9EC1-5AB01206B486}" type="presParOf" srcId="{C7F9B156-CA6F-4D0F-B2F7-D15A100DD08F}" destId="{3A226262-7FE7-4EAD-AF0C-732DCD9F05B4}" srcOrd="2" destOrd="0" presId="urn:microsoft.com/office/officeart/2008/layout/LinedList"/>
    <dgm:cxn modelId="{A88DAFDB-BFE6-4417-99A1-C3BABB6C96A1}" type="presParOf" srcId="{C7F9B156-CA6F-4D0F-B2F7-D15A100DD08F}" destId="{2C04B1EF-F289-4A85-BAB2-78EB0A5C16E8}" srcOrd="3" destOrd="0" presId="urn:microsoft.com/office/officeart/2008/layout/LinedList"/>
    <dgm:cxn modelId="{BD587561-2DAC-4DDC-B383-0F94CE2916A1}" type="presParOf" srcId="{2C04B1EF-F289-4A85-BAB2-78EB0A5C16E8}" destId="{E4C22D75-1B29-4B62-91F7-C016F69446A4}" srcOrd="0" destOrd="0" presId="urn:microsoft.com/office/officeart/2008/layout/LinedList"/>
    <dgm:cxn modelId="{0C6A7D5B-A74C-4F82-93D6-1F670331D16D}" type="presParOf" srcId="{2C04B1EF-F289-4A85-BAB2-78EB0A5C16E8}" destId="{9DAA7E07-E2FC-4396-A746-8587C448F78C}" srcOrd="1" destOrd="0" presId="urn:microsoft.com/office/officeart/2008/layout/LinedList"/>
    <dgm:cxn modelId="{0B68F11F-E3D7-46DF-AAA3-2DE719AF7B57}" type="presParOf" srcId="{C7F9B156-CA6F-4D0F-B2F7-D15A100DD08F}" destId="{1B369540-0418-48C4-99A7-5553802B0A92}" srcOrd="4" destOrd="0" presId="urn:microsoft.com/office/officeart/2008/layout/LinedList"/>
    <dgm:cxn modelId="{F5205C9D-6E13-4050-BC29-34F371E0954F}" type="presParOf" srcId="{C7F9B156-CA6F-4D0F-B2F7-D15A100DD08F}" destId="{39460433-B48E-4385-820F-EB7AC69C7DEE}" srcOrd="5" destOrd="0" presId="urn:microsoft.com/office/officeart/2008/layout/LinedList"/>
    <dgm:cxn modelId="{54EBD4E8-4BF8-4363-B961-9B50F680DE43}" type="presParOf" srcId="{39460433-B48E-4385-820F-EB7AC69C7DEE}" destId="{56CEF00F-EABA-46C6-995E-16384DEF22FF}" srcOrd="0" destOrd="0" presId="urn:microsoft.com/office/officeart/2008/layout/LinedList"/>
    <dgm:cxn modelId="{3DDC9FC5-54CA-47E6-A4B7-7D2C5E788A3C}" type="presParOf" srcId="{39460433-B48E-4385-820F-EB7AC69C7DEE}" destId="{69A04E71-2E48-4A16-BD62-50F0DFE4CBD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F9312C-5892-42FA-B5BD-EAC90BA9B0CB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7CA2B50-AF2E-4CE0-AFE9-B833D1D2457F}">
      <dgm:prSet/>
      <dgm:spPr/>
      <dgm:t>
        <a:bodyPr/>
        <a:lstStyle/>
        <a:p>
          <a:r>
            <a:rPr lang="it-IT"/>
            <a:t>Parallelamente sono state pubblicate diverse ricerche di carattere nazionale e internazionale sull'impatto dell'emergenza Covid-19  sulla scuola, sugli insegnanti e gli studenti.</a:t>
          </a:r>
          <a:endParaRPr lang="en-US"/>
        </a:p>
      </dgm:t>
    </dgm:pt>
    <dgm:pt modelId="{F4BE0334-A04B-470F-8C73-E08B97C44E0B}" type="parTrans" cxnId="{E47DBB8B-1D4B-4546-B6EF-534ABA92CC5A}">
      <dgm:prSet/>
      <dgm:spPr/>
      <dgm:t>
        <a:bodyPr/>
        <a:lstStyle/>
        <a:p>
          <a:endParaRPr lang="en-US"/>
        </a:p>
      </dgm:t>
    </dgm:pt>
    <dgm:pt modelId="{F1018BD2-16E5-4051-BFBA-011B5BA13D78}" type="sibTrans" cxnId="{E47DBB8B-1D4B-4546-B6EF-534ABA92CC5A}">
      <dgm:prSet/>
      <dgm:spPr/>
      <dgm:t>
        <a:bodyPr/>
        <a:lstStyle/>
        <a:p>
          <a:endParaRPr lang="en-US"/>
        </a:p>
      </dgm:t>
    </dgm:pt>
    <dgm:pt modelId="{F67B5E30-3C93-4285-8C2A-FA882001B9D2}">
      <dgm:prSet/>
      <dgm:spPr/>
      <dgm:t>
        <a:bodyPr/>
        <a:lstStyle/>
        <a:p>
          <a:r>
            <a:rPr lang="it-IT"/>
            <a:t>CENSIS, 16° Rapporto sulla comunicazione I MEDIA E LA COSTRUZIONE DELL’IDENTITÀ</a:t>
          </a:r>
          <a:endParaRPr lang="en-US"/>
        </a:p>
      </dgm:t>
    </dgm:pt>
    <dgm:pt modelId="{0E09ECCE-7A08-4F97-B66C-643EAE2F9198}" type="parTrans" cxnId="{F3B2FE2E-0D5A-4BE6-8801-0942114626B6}">
      <dgm:prSet/>
      <dgm:spPr/>
      <dgm:t>
        <a:bodyPr/>
        <a:lstStyle/>
        <a:p>
          <a:endParaRPr lang="en-US"/>
        </a:p>
      </dgm:t>
    </dgm:pt>
    <dgm:pt modelId="{9FCDB0E6-AB3B-4A73-A2CA-A28B7C149CED}" type="sibTrans" cxnId="{F3B2FE2E-0D5A-4BE6-8801-0942114626B6}">
      <dgm:prSet/>
      <dgm:spPr/>
      <dgm:t>
        <a:bodyPr/>
        <a:lstStyle/>
        <a:p>
          <a:endParaRPr lang="en-US"/>
        </a:p>
      </dgm:t>
    </dgm:pt>
    <dgm:pt modelId="{6460175B-D5AA-4381-90BA-AD21918705D1}">
      <dgm:prSet/>
      <dgm:spPr/>
      <dgm:t>
        <a:bodyPr/>
        <a:lstStyle/>
        <a:p>
          <a:r>
            <a:rPr lang="it-IT"/>
            <a:t>INDIRE Indagine tra i docenti italiani pratiche didattiche durante il lockdown. report preliminare, 2020 </a:t>
          </a:r>
          <a:endParaRPr lang="en-US"/>
        </a:p>
      </dgm:t>
    </dgm:pt>
    <dgm:pt modelId="{47AEF8CE-CC07-420D-9B30-4094E2EADFE7}" type="parTrans" cxnId="{312FD94F-2577-472A-A92E-5FBDFCF04750}">
      <dgm:prSet/>
      <dgm:spPr/>
      <dgm:t>
        <a:bodyPr/>
        <a:lstStyle/>
        <a:p>
          <a:endParaRPr lang="en-US"/>
        </a:p>
      </dgm:t>
    </dgm:pt>
    <dgm:pt modelId="{7533F27B-6AA1-452C-A5FA-9E79F9A4FDEF}" type="sibTrans" cxnId="{312FD94F-2577-472A-A92E-5FBDFCF04750}">
      <dgm:prSet/>
      <dgm:spPr/>
      <dgm:t>
        <a:bodyPr/>
        <a:lstStyle/>
        <a:p>
          <a:endParaRPr lang="en-US"/>
        </a:p>
      </dgm:t>
    </dgm:pt>
    <dgm:pt modelId="{A8848DEE-9446-4371-A961-56E0C0063091}">
      <dgm:prSet/>
      <dgm:spPr/>
      <dgm:t>
        <a:bodyPr/>
        <a:lstStyle/>
        <a:p>
          <a:r>
            <a:rPr lang="it-IT"/>
            <a:t>JRC (in stampa). What did we learn from schooling practices during the Covid-19 lockdown? Insights from five EU countries.</a:t>
          </a:r>
          <a:endParaRPr lang="en-US"/>
        </a:p>
      </dgm:t>
    </dgm:pt>
    <dgm:pt modelId="{B548F9DD-4E17-48FF-AF42-190C504986E1}" type="parTrans" cxnId="{A0D07A00-BE01-41D0-9966-D1FDD7EAAD18}">
      <dgm:prSet/>
      <dgm:spPr/>
      <dgm:t>
        <a:bodyPr/>
        <a:lstStyle/>
        <a:p>
          <a:endParaRPr lang="en-US"/>
        </a:p>
      </dgm:t>
    </dgm:pt>
    <dgm:pt modelId="{07A3DC3B-372D-4948-AC32-3BC9B2C94ECA}" type="sibTrans" cxnId="{A0D07A00-BE01-41D0-9966-D1FDD7EAAD18}">
      <dgm:prSet/>
      <dgm:spPr/>
      <dgm:t>
        <a:bodyPr/>
        <a:lstStyle/>
        <a:p>
          <a:endParaRPr lang="en-US"/>
        </a:p>
      </dgm:t>
    </dgm:pt>
    <dgm:pt modelId="{59F8B5F3-85E9-4472-BBD3-CD143EA68B90}">
      <dgm:prSet/>
      <dgm:spPr/>
      <dgm:t>
        <a:bodyPr/>
        <a:lstStyle/>
        <a:p>
          <a:r>
            <a:rPr lang="it-IT"/>
            <a:t>OECD. School Education during COVID-19. Were teachers and students ready? Paris: OECD Publishing, 2020.</a:t>
          </a:r>
          <a:endParaRPr lang="en-US"/>
        </a:p>
      </dgm:t>
    </dgm:pt>
    <dgm:pt modelId="{8924A9AC-D0D8-478C-BA50-3607E99F8947}" type="parTrans" cxnId="{A3198FFC-0BF6-4B72-913F-AD8D0A31C135}">
      <dgm:prSet/>
      <dgm:spPr/>
      <dgm:t>
        <a:bodyPr/>
        <a:lstStyle/>
        <a:p>
          <a:endParaRPr lang="en-US"/>
        </a:p>
      </dgm:t>
    </dgm:pt>
    <dgm:pt modelId="{663D2687-72A0-4911-8CB9-868A08260CC5}" type="sibTrans" cxnId="{A3198FFC-0BF6-4B72-913F-AD8D0A31C135}">
      <dgm:prSet/>
      <dgm:spPr/>
      <dgm:t>
        <a:bodyPr/>
        <a:lstStyle/>
        <a:p>
          <a:endParaRPr lang="en-US"/>
        </a:p>
      </dgm:t>
    </dgm:pt>
    <dgm:pt modelId="{7CDC6992-9FCF-41A7-BE8A-7CDBADCD9B45}" type="pres">
      <dgm:prSet presAssocID="{9AF9312C-5892-42FA-B5BD-EAC90BA9B0CB}" presName="vert0" presStyleCnt="0">
        <dgm:presLayoutVars>
          <dgm:dir/>
          <dgm:animOne val="branch"/>
          <dgm:animLvl val="lvl"/>
        </dgm:presLayoutVars>
      </dgm:prSet>
      <dgm:spPr/>
    </dgm:pt>
    <dgm:pt modelId="{2F40B738-384E-40FA-8C6F-3615FCD5AC54}" type="pres">
      <dgm:prSet presAssocID="{C7CA2B50-AF2E-4CE0-AFE9-B833D1D2457F}" presName="thickLine" presStyleLbl="alignNode1" presStyleIdx="0" presStyleCnt="5"/>
      <dgm:spPr/>
    </dgm:pt>
    <dgm:pt modelId="{B424E67D-835D-437F-93C0-84568944EAEA}" type="pres">
      <dgm:prSet presAssocID="{C7CA2B50-AF2E-4CE0-AFE9-B833D1D2457F}" presName="horz1" presStyleCnt="0"/>
      <dgm:spPr/>
    </dgm:pt>
    <dgm:pt modelId="{376B91A1-E225-4EDC-A90C-EBC165F8BBF5}" type="pres">
      <dgm:prSet presAssocID="{C7CA2B50-AF2E-4CE0-AFE9-B833D1D2457F}" presName="tx1" presStyleLbl="revTx" presStyleIdx="0" presStyleCnt="5"/>
      <dgm:spPr/>
    </dgm:pt>
    <dgm:pt modelId="{904F9B96-1C92-4BA3-A722-5FAF1954E4AF}" type="pres">
      <dgm:prSet presAssocID="{C7CA2B50-AF2E-4CE0-AFE9-B833D1D2457F}" presName="vert1" presStyleCnt="0"/>
      <dgm:spPr/>
    </dgm:pt>
    <dgm:pt modelId="{6B6541ED-F872-4916-AB20-EEAE8F1369C5}" type="pres">
      <dgm:prSet presAssocID="{F67B5E30-3C93-4285-8C2A-FA882001B9D2}" presName="thickLine" presStyleLbl="alignNode1" presStyleIdx="1" presStyleCnt="5"/>
      <dgm:spPr/>
    </dgm:pt>
    <dgm:pt modelId="{B8A144C2-B775-423D-8F95-8E5E4B143A2B}" type="pres">
      <dgm:prSet presAssocID="{F67B5E30-3C93-4285-8C2A-FA882001B9D2}" presName="horz1" presStyleCnt="0"/>
      <dgm:spPr/>
    </dgm:pt>
    <dgm:pt modelId="{F9673708-41D1-459C-A2D8-D8CC51FA4386}" type="pres">
      <dgm:prSet presAssocID="{F67B5E30-3C93-4285-8C2A-FA882001B9D2}" presName="tx1" presStyleLbl="revTx" presStyleIdx="1" presStyleCnt="5"/>
      <dgm:spPr/>
    </dgm:pt>
    <dgm:pt modelId="{F11C2B13-CF92-4886-9976-00647E2EE49D}" type="pres">
      <dgm:prSet presAssocID="{F67B5E30-3C93-4285-8C2A-FA882001B9D2}" presName="vert1" presStyleCnt="0"/>
      <dgm:spPr/>
    </dgm:pt>
    <dgm:pt modelId="{FC515C7B-CEF8-4F77-BED4-3BE5A9962123}" type="pres">
      <dgm:prSet presAssocID="{6460175B-D5AA-4381-90BA-AD21918705D1}" presName="thickLine" presStyleLbl="alignNode1" presStyleIdx="2" presStyleCnt="5"/>
      <dgm:spPr/>
    </dgm:pt>
    <dgm:pt modelId="{9D2CC634-B2E3-49BB-8AF7-A45771F0AD56}" type="pres">
      <dgm:prSet presAssocID="{6460175B-D5AA-4381-90BA-AD21918705D1}" presName="horz1" presStyleCnt="0"/>
      <dgm:spPr/>
    </dgm:pt>
    <dgm:pt modelId="{876BA909-BBF1-4FA8-8E73-563E55E0B018}" type="pres">
      <dgm:prSet presAssocID="{6460175B-D5AA-4381-90BA-AD21918705D1}" presName="tx1" presStyleLbl="revTx" presStyleIdx="2" presStyleCnt="5"/>
      <dgm:spPr/>
    </dgm:pt>
    <dgm:pt modelId="{1CD3175F-A0CE-4BDC-A440-2E262E8322B1}" type="pres">
      <dgm:prSet presAssocID="{6460175B-D5AA-4381-90BA-AD21918705D1}" presName="vert1" presStyleCnt="0"/>
      <dgm:spPr/>
    </dgm:pt>
    <dgm:pt modelId="{CBFDEF53-2A54-4555-960E-716B282D28ED}" type="pres">
      <dgm:prSet presAssocID="{A8848DEE-9446-4371-A961-56E0C0063091}" presName="thickLine" presStyleLbl="alignNode1" presStyleIdx="3" presStyleCnt="5"/>
      <dgm:spPr/>
    </dgm:pt>
    <dgm:pt modelId="{4513376C-B7E2-4FA0-9AA8-4FD11ACC8FD9}" type="pres">
      <dgm:prSet presAssocID="{A8848DEE-9446-4371-A961-56E0C0063091}" presName="horz1" presStyleCnt="0"/>
      <dgm:spPr/>
    </dgm:pt>
    <dgm:pt modelId="{3A813CC3-583A-435E-A257-9399E1588D63}" type="pres">
      <dgm:prSet presAssocID="{A8848DEE-9446-4371-A961-56E0C0063091}" presName="tx1" presStyleLbl="revTx" presStyleIdx="3" presStyleCnt="5"/>
      <dgm:spPr/>
    </dgm:pt>
    <dgm:pt modelId="{D971F117-D046-4100-A754-3EBB875967A3}" type="pres">
      <dgm:prSet presAssocID="{A8848DEE-9446-4371-A961-56E0C0063091}" presName="vert1" presStyleCnt="0"/>
      <dgm:spPr/>
    </dgm:pt>
    <dgm:pt modelId="{64D5844B-E165-4E60-BBFA-E8382B490C6D}" type="pres">
      <dgm:prSet presAssocID="{59F8B5F3-85E9-4472-BBD3-CD143EA68B90}" presName="thickLine" presStyleLbl="alignNode1" presStyleIdx="4" presStyleCnt="5"/>
      <dgm:spPr/>
    </dgm:pt>
    <dgm:pt modelId="{76C78324-2393-4B5C-A132-E9CBAE3F4BE6}" type="pres">
      <dgm:prSet presAssocID="{59F8B5F3-85E9-4472-BBD3-CD143EA68B90}" presName="horz1" presStyleCnt="0"/>
      <dgm:spPr/>
    </dgm:pt>
    <dgm:pt modelId="{0E036D3F-5AC4-42BB-A1A3-8610AB5592AE}" type="pres">
      <dgm:prSet presAssocID="{59F8B5F3-85E9-4472-BBD3-CD143EA68B90}" presName="tx1" presStyleLbl="revTx" presStyleIdx="4" presStyleCnt="5"/>
      <dgm:spPr/>
    </dgm:pt>
    <dgm:pt modelId="{E897C30B-3A6B-4891-A7E3-2682BFB2F2B9}" type="pres">
      <dgm:prSet presAssocID="{59F8B5F3-85E9-4472-BBD3-CD143EA68B90}" presName="vert1" presStyleCnt="0"/>
      <dgm:spPr/>
    </dgm:pt>
  </dgm:ptLst>
  <dgm:cxnLst>
    <dgm:cxn modelId="{A0D07A00-BE01-41D0-9966-D1FDD7EAAD18}" srcId="{9AF9312C-5892-42FA-B5BD-EAC90BA9B0CB}" destId="{A8848DEE-9446-4371-A961-56E0C0063091}" srcOrd="3" destOrd="0" parTransId="{B548F9DD-4E17-48FF-AF42-190C504986E1}" sibTransId="{07A3DC3B-372D-4948-AC32-3BC9B2C94ECA}"/>
    <dgm:cxn modelId="{F3B2FE2E-0D5A-4BE6-8801-0942114626B6}" srcId="{9AF9312C-5892-42FA-B5BD-EAC90BA9B0CB}" destId="{F67B5E30-3C93-4285-8C2A-FA882001B9D2}" srcOrd="1" destOrd="0" parTransId="{0E09ECCE-7A08-4F97-B66C-643EAE2F9198}" sibTransId="{9FCDB0E6-AB3B-4A73-A2CA-A28B7C149CED}"/>
    <dgm:cxn modelId="{1586623F-EC66-4862-A8AD-2C69BE6FF014}" type="presOf" srcId="{9AF9312C-5892-42FA-B5BD-EAC90BA9B0CB}" destId="{7CDC6992-9FCF-41A7-BE8A-7CDBADCD9B45}" srcOrd="0" destOrd="0" presId="urn:microsoft.com/office/officeart/2008/layout/LinedList"/>
    <dgm:cxn modelId="{5EB49667-D6F6-4FEB-A457-1AC7354725CC}" type="presOf" srcId="{59F8B5F3-85E9-4472-BBD3-CD143EA68B90}" destId="{0E036D3F-5AC4-42BB-A1A3-8610AB5592AE}" srcOrd="0" destOrd="0" presId="urn:microsoft.com/office/officeart/2008/layout/LinedList"/>
    <dgm:cxn modelId="{312FD94F-2577-472A-A92E-5FBDFCF04750}" srcId="{9AF9312C-5892-42FA-B5BD-EAC90BA9B0CB}" destId="{6460175B-D5AA-4381-90BA-AD21918705D1}" srcOrd="2" destOrd="0" parTransId="{47AEF8CE-CC07-420D-9B30-4094E2EADFE7}" sibTransId="{7533F27B-6AA1-452C-A5FA-9E79F9A4FDEF}"/>
    <dgm:cxn modelId="{E47DBB8B-1D4B-4546-B6EF-534ABA92CC5A}" srcId="{9AF9312C-5892-42FA-B5BD-EAC90BA9B0CB}" destId="{C7CA2B50-AF2E-4CE0-AFE9-B833D1D2457F}" srcOrd="0" destOrd="0" parTransId="{F4BE0334-A04B-470F-8C73-E08B97C44E0B}" sibTransId="{F1018BD2-16E5-4051-BFBA-011B5BA13D78}"/>
    <dgm:cxn modelId="{657E05BD-96E1-4E12-AFB9-D79DF7A032DC}" type="presOf" srcId="{F67B5E30-3C93-4285-8C2A-FA882001B9D2}" destId="{F9673708-41D1-459C-A2D8-D8CC51FA4386}" srcOrd="0" destOrd="0" presId="urn:microsoft.com/office/officeart/2008/layout/LinedList"/>
    <dgm:cxn modelId="{9E20C3E9-A2B0-4B8C-AA13-1ADA73921E7D}" type="presOf" srcId="{6460175B-D5AA-4381-90BA-AD21918705D1}" destId="{876BA909-BBF1-4FA8-8E73-563E55E0B018}" srcOrd="0" destOrd="0" presId="urn:microsoft.com/office/officeart/2008/layout/LinedList"/>
    <dgm:cxn modelId="{11951DF3-141A-4D9B-942A-345A23D8E126}" type="presOf" srcId="{A8848DEE-9446-4371-A961-56E0C0063091}" destId="{3A813CC3-583A-435E-A257-9399E1588D63}" srcOrd="0" destOrd="0" presId="urn:microsoft.com/office/officeart/2008/layout/LinedList"/>
    <dgm:cxn modelId="{54F24EF7-B3D6-44C8-AA7C-D3A99C47E9AB}" type="presOf" srcId="{C7CA2B50-AF2E-4CE0-AFE9-B833D1D2457F}" destId="{376B91A1-E225-4EDC-A90C-EBC165F8BBF5}" srcOrd="0" destOrd="0" presId="urn:microsoft.com/office/officeart/2008/layout/LinedList"/>
    <dgm:cxn modelId="{A3198FFC-0BF6-4B72-913F-AD8D0A31C135}" srcId="{9AF9312C-5892-42FA-B5BD-EAC90BA9B0CB}" destId="{59F8B5F3-85E9-4472-BBD3-CD143EA68B90}" srcOrd="4" destOrd="0" parTransId="{8924A9AC-D0D8-478C-BA50-3607E99F8947}" sibTransId="{663D2687-72A0-4911-8CB9-868A08260CC5}"/>
    <dgm:cxn modelId="{958CC920-051A-4510-B034-8216910A7165}" type="presParOf" srcId="{7CDC6992-9FCF-41A7-BE8A-7CDBADCD9B45}" destId="{2F40B738-384E-40FA-8C6F-3615FCD5AC54}" srcOrd="0" destOrd="0" presId="urn:microsoft.com/office/officeart/2008/layout/LinedList"/>
    <dgm:cxn modelId="{DBED5191-8540-4944-8DB6-7076222B5E89}" type="presParOf" srcId="{7CDC6992-9FCF-41A7-BE8A-7CDBADCD9B45}" destId="{B424E67D-835D-437F-93C0-84568944EAEA}" srcOrd="1" destOrd="0" presId="urn:microsoft.com/office/officeart/2008/layout/LinedList"/>
    <dgm:cxn modelId="{0426DE88-CA7C-404F-ADE8-92C26EBCB352}" type="presParOf" srcId="{B424E67D-835D-437F-93C0-84568944EAEA}" destId="{376B91A1-E225-4EDC-A90C-EBC165F8BBF5}" srcOrd="0" destOrd="0" presId="urn:microsoft.com/office/officeart/2008/layout/LinedList"/>
    <dgm:cxn modelId="{E3EBD235-B044-4CF5-9171-C7EB777BAD71}" type="presParOf" srcId="{B424E67D-835D-437F-93C0-84568944EAEA}" destId="{904F9B96-1C92-4BA3-A722-5FAF1954E4AF}" srcOrd="1" destOrd="0" presId="urn:microsoft.com/office/officeart/2008/layout/LinedList"/>
    <dgm:cxn modelId="{AD916868-AFF5-4096-983B-8E50FF8FA246}" type="presParOf" srcId="{7CDC6992-9FCF-41A7-BE8A-7CDBADCD9B45}" destId="{6B6541ED-F872-4916-AB20-EEAE8F1369C5}" srcOrd="2" destOrd="0" presId="urn:microsoft.com/office/officeart/2008/layout/LinedList"/>
    <dgm:cxn modelId="{FA7CEBC7-7BA9-4A1B-847D-469DF878B5FC}" type="presParOf" srcId="{7CDC6992-9FCF-41A7-BE8A-7CDBADCD9B45}" destId="{B8A144C2-B775-423D-8F95-8E5E4B143A2B}" srcOrd="3" destOrd="0" presId="urn:microsoft.com/office/officeart/2008/layout/LinedList"/>
    <dgm:cxn modelId="{CDE4A499-9308-4679-9BA6-DA8B33B94D58}" type="presParOf" srcId="{B8A144C2-B775-423D-8F95-8E5E4B143A2B}" destId="{F9673708-41D1-459C-A2D8-D8CC51FA4386}" srcOrd="0" destOrd="0" presId="urn:microsoft.com/office/officeart/2008/layout/LinedList"/>
    <dgm:cxn modelId="{5089F27D-2A90-401D-A9ED-8D2D9933108F}" type="presParOf" srcId="{B8A144C2-B775-423D-8F95-8E5E4B143A2B}" destId="{F11C2B13-CF92-4886-9976-00647E2EE49D}" srcOrd="1" destOrd="0" presId="urn:microsoft.com/office/officeart/2008/layout/LinedList"/>
    <dgm:cxn modelId="{DD3527F7-655E-47F3-AAED-43B17E1BA5BF}" type="presParOf" srcId="{7CDC6992-9FCF-41A7-BE8A-7CDBADCD9B45}" destId="{FC515C7B-CEF8-4F77-BED4-3BE5A9962123}" srcOrd="4" destOrd="0" presId="urn:microsoft.com/office/officeart/2008/layout/LinedList"/>
    <dgm:cxn modelId="{2B2F25C6-2828-4395-A875-6C66834FB82B}" type="presParOf" srcId="{7CDC6992-9FCF-41A7-BE8A-7CDBADCD9B45}" destId="{9D2CC634-B2E3-49BB-8AF7-A45771F0AD56}" srcOrd="5" destOrd="0" presId="urn:microsoft.com/office/officeart/2008/layout/LinedList"/>
    <dgm:cxn modelId="{B51C6FDF-0D4A-40AC-B8F4-E37D0E3490D0}" type="presParOf" srcId="{9D2CC634-B2E3-49BB-8AF7-A45771F0AD56}" destId="{876BA909-BBF1-4FA8-8E73-563E55E0B018}" srcOrd="0" destOrd="0" presId="urn:microsoft.com/office/officeart/2008/layout/LinedList"/>
    <dgm:cxn modelId="{B1CBC226-7489-420A-B590-7AC93222F7FA}" type="presParOf" srcId="{9D2CC634-B2E3-49BB-8AF7-A45771F0AD56}" destId="{1CD3175F-A0CE-4BDC-A440-2E262E8322B1}" srcOrd="1" destOrd="0" presId="urn:microsoft.com/office/officeart/2008/layout/LinedList"/>
    <dgm:cxn modelId="{F4FA6B2D-01B8-409E-8C5F-A028F60C69F6}" type="presParOf" srcId="{7CDC6992-9FCF-41A7-BE8A-7CDBADCD9B45}" destId="{CBFDEF53-2A54-4555-960E-716B282D28ED}" srcOrd="6" destOrd="0" presId="urn:microsoft.com/office/officeart/2008/layout/LinedList"/>
    <dgm:cxn modelId="{37858B78-44E3-4B87-B825-62F367B8E397}" type="presParOf" srcId="{7CDC6992-9FCF-41A7-BE8A-7CDBADCD9B45}" destId="{4513376C-B7E2-4FA0-9AA8-4FD11ACC8FD9}" srcOrd="7" destOrd="0" presId="urn:microsoft.com/office/officeart/2008/layout/LinedList"/>
    <dgm:cxn modelId="{30E58F32-DF5B-43FA-84D9-78AF9AB372BC}" type="presParOf" srcId="{4513376C-B7E2-4FA0-9AA8-4FD11ACC8FD9}" destId="{3A813CC3-583A-435E-A257-9399E1588D63}" srcOrd="0" destOrd="0" presId="urn:microsoft.com/office/officeart/2008/layout/LinedList"/>
    <dgm:cxn modelId="{752549E8-4614-40B2-9927-F6CF9E70B23C}" type="presParOf" srcId="{4513376C-B7E2-4FA0-9AA8-4FD11ACC8FD9}" destId="{D971F117-D046-4100-A754-3EBB875967A3}" srcOrd="1" destOrd="0" presId="urn:microsoft.com/office/officeart/2008/layout/LinedList"/>
    <dgm:cxn modelId="{4DE04DB8-9085-4219-943A-77359F9CCA78}" type="presParOf" srcId="{7CDC6992-9FCF-41A7-BE8A-7CDBADCD9B45}" destId="{64D5844B-E165-4E60-BBFA-E8382B490C6D}" srcOrd="8" destOrd="0" presId="urn:microsoft.com/office/officeart/2008/layout/LinedList"/>
    <dgm:cxn modelId="{8FCABBF5-ED4A-4B78-AC0C-390FC64B4E93}" type="presParOf" srcId="{7CDC6992-9FCF-41A7-BE8A-7CDBADCD9B45}" destId="{76C78324-2393-4B5C-A132-E9CBAE3F4BE6}" srcOrd="9" destOrd="0" presId="urn:microsoft.com/office/officeart/2008/layout/LinedList"/>
    <dgm:cxn modelId="{EF8E7495-D554-44B1-A2B2-7F9FA10581E1}" type="presParOf" srcId="{76C78324-2393-4B5C-A132-E9CBAE3F4BE6}" destId="{0E036D3F-5AC4-42BB-A1A3-8610AB5592AE}" srcOrd="0" destOrd="0" presId="urn:microsoft.com/office/officeart/2008/layout/LinedList"/>
    <dgm:cxn modelId="{82DBE2EB-CE5B-436D-8D9B-55555B5F424E}" type="presParOf" srcId="{76C78324-2393-4B5C-A132-E9CBAE3F4BE6}" destId="{E897C30B-3A6B-4891-A7E3-2682BFB2F2B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E4F6-AA40-499B-847C-7BAF76ED6838}">
      <dsp:nvSpPr>
        <dsp:cNvPr id="0" name=""/>
        <dsp:cNvSpPr/>
      </dsp:nvSpPr>
      <dsp:spPr>
        <a:xfrm>
          <a:off x="0" y="2916"/>
          <a:ext cx="687951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DDB83-A9FE-477C-8450-CD916FF29167}">
      <dsp:nvSpPr>
        <dsp:cNvPr id="0" name=""/>
        <dsp:cNvSpPr/>
      </dsp:nvSpPr>
      <dsp:spPr>
        <a:xfrm>
          <a:off x="0" y="2916"/>
          <a:ext cx="6879517" cy="1989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>
              <a:latin typeface="Grandview"/>
            </a:rPr>
            <a:t> La</a:t>
          </a:r>
          <a:r>
            <a:rPr lang="it-IT" sz="2200" kern="1200"/>
            <a:t> Nota del 28 Marzo il Ministero dell’Istruzione (Nota 562/2020) ha stanziato 85 milioni di euro per consentire alle istituzioni scolastiche statali di dotarsi di piattaforme digitali per l’apprendimento a distanza.</a:t>
          </a:r>
          <a:endParaRPr lang="en-US" sz="2200" kern="1200"/>
        </a:p>
      </dsp:txBody>
      <dsp:txXfrm>
        <a:off x="0" y="2916"/>
        <a:ext cx="6879517" cy="1989132"/>
      </dsp:txXfrm>
    </dsp:sp>
    <dsp:sp modelId="{3A226262-7FE7-4EAD-AF0C-732DCD9F05B4}">
      <dsp:nvSpPr>
        <dsp:cNvPr id="0" name=""/>
        <dsp:cNvSpPr/>
      </dsp:nvSpPr>
      <dsp:spPr>
        <a:xfrm>
          <a:off x="0" y="1992048"/>
          <a:ext cx="6879517" cy="0"/>
        </a:xfrm>
        <a:prstGeom prst="line">
          <a:avLst/>
        </a:prstGeom>
        <a:solidFill>
          <a:schemeClr val="accent2">
            <a:hueOff val="10051554"/>
            <a:satOff val="-337"/>
            <a:lumOff val="3529"/>
            <a:alphaOff val="0"/>
          </a:schemeClr>
        </a:solidFill>
        <a:ln w="12700" cap="flat" cmpd="sng" algn="ctr">
          <a:solidFill>
            <a:schemeClr val="accent2">
              <a:hueOff val="10051554"/>
              <a:satOff val="-337"/>
              <a:lumOff val="35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C22D75-1B29-4B62-91F7-C016F69446A4}">
      <dsp:nvSpPr>
        <dsp:cNvPr id="0" name=""/>
        <dsp:cNvSpPr/>
      </dsp:nvSpPr>
      <dsp:spPr>
        <a:xfrm>
          <a:off x="0" y="1992048"/>
          <a:ext cx="6879517" cy="1989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Il 6 Aprile 2020 il Ministero dell’Istruzione (MIUR, 2020) ha anche pubblicato una guida per i docenti dal titolo “Didattica a distanza e diritti degli studenti. Mini-guida per docenti”.</a:t>
          </a:r>
          <a:endParaRPr lang="en-US" sz="2200" kern="1200"/>
        </a:p>
      </dsp:txBody>
      <dsp:txXfrm>
        <a:off x="0" y="1992048"/>
        <a:ext cx="6879517" cy="1989132"/>
      </dsp:txXfrm>
    </dsp:sp>
    <dsp:sp modelId="{1B369540-0418-48C4-99A7-5553802B0A92}">
      <dsp:nvSpPr>
        <dsp:cNvPr id="0" name=""/>
        <dsp:cNvSpPr/>
      </dsp:nvSpPr>
      <dsp:spPr>
        <a:xfrm>
          <a:off x="0" y="3981181"/>
          <a:ext cx="6879517" cy="0"/>
        </a:xfrm>
        <a:prstGeom prst="line">
          <a:avLst/>
        </a:prstGeom>
        <a:solidFill>
          <a:schemeClr val="accent2">
            <a:hueOff val="20103107"/>
            <a:satOff val="-674"/>
            <a:lumOff val="7057"/>
            <a:alphaOff val="0"/>
          </a:schemeClr>
        </a:solidFill>
        <a:ln w="12700" cap="flat" cmpd="sng" algn="ctr">
          <a:solidFill>
            <a:schemeClr val="accent2">
              <a:hueOff val="20103107"/>
              <a:satOff val="-674"/>
              <a:lumOff val="70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CEF00F-EABA-46C6-995E-16384DEF22FF}">
      <dsp:nvSpPr>
        <dsp:cNvPr id="0" name=""/>
        <dsp:cNvSpPr/>
      </dsp:nvSpPr>
      <dsp:spPr>
        <a:xfrm>
          <a:off x="0" y="3981181"/>
          <a:ext cx="6879517" cy="1989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Un ultimo riferimento normativo di rilievo riguarda il pronunciamento sul delicato tema della valutazione da parte della Commissione Cultura e Istruzione, che in data 27 Maggio 2020 ha approvato un emendamento al Disegno di legge n. 1774.</a:t>
          </a:r>
          <a:endParaRPr lang="en-US" sz="2200" kern="1200"/>
        </a:p>
      </dsp:txBody>
      <dsp:txXfrm>
        <a:off x="0" y="3981181"/>
        <a:ext cx="6879517" cy="19891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0B738-384E-40FA-8C6F-3615FCD5AC54}">
      <dsp:nvSpPr>
        <dsp:cNvPr id="0" name=""/>
        <dsp:cNvSpPr/>
      </dsp:nvSpPr>
      <dsp:spPr>
        <a:xfrm>
          <a:off x="0" y="729"/>
          <a:ext cx="687951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6B91A1-E225-4EDC-A90C-EBC165F8BBF5}">
      <dsp:nvSpPr>
        <dsp:cNvPr id="0" name=""/>
        <dsp:cNvSpPr/>
      </dsp:nvSpPr>
      <dsp:spPr>
        <a:xfrm>
          <a:off x="0" y="729"/>
          <a:ext cx="6879517" cy="1194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Parallelamente sono state pubblicate diverse ricerche di carattere nazionale e internazionale sull'impatto dell'emergenza Covid-19  sulla scuola, sugli insegnanti e gli studenti.</a:t>
          </a:r>
          <a:endParaRPr lang="en-US" sz="1900" kern="1200"/>
        </a:p>
      </dsp:txBody>
      <dsp:txXfrm>
        <a:off x="0" y="729"/>
        <a:ext cx="6879517" cy="1194354"/>
      </dsp:txXfrm>
    </dsp:sp>
    <dsp:sp modelId="{6B6541ED-F872-4916-AB20-EEAE8F1369C5}">
      <dsp:nvSpPr>
        <dsp:cNvPr id="0" name=""/>
        <dsp:cNvSpPr/>
      </dsp:nvSpPr>
      <dsp:spPr>
        <a:xfrm>
          <a:off x="0" y="1195083"/>
          <a:ext cx="687951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73708-41D1-459C-A2D8-D8CC51FA4386}">
      <dsp:nvSpPr>
        <dsp:cNvPr id="0" name=""/>
        <dsp:cNvSpPr/>
      </dsp:nvSpPr>
      <dsp:spPr>
        <a:xfrm>
          <a:off x="0" y="1195083"/>
          <a:ext cx="6879517" cy="1194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CENSIS, 16° Rapporto sulla comunicazione I MEDIA E LA COSTRUZIONE DELL’IDENTITÀ</a:t>
          </a:r>
          <a:endParaRPr lang="en-US" sz="1900" kern="1200"/>
        </a:p>
      </dsp:txBody>
      <dsp:txXfrm>
        <a:off x="0" y="1195083"/>
        <a:ext cx="6879517" cy="1194354"/>
      </dsp:txXfrm>
    </dsp:sp>
    <dsp:sp modelId="{FC515C7B-CEF8-4F77-BED4-3BE5A9962123}">
      <dsp:nvSpPr>
        <dsp:cNvPr id="0" name=""/>
        <dsp:cNvSpPr/>
      </dsp:nvSpPr>
      <dsp:spPr>
        <a:xfrm>
          <a:off x="0" y="2389437"/>
          <a:ext cx="687951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BA909-BBF1-4FA8-8E73-563E55E0B018}">
      <dsp:nvSpPr>
        <dsp:cNvPr id="0" name=""/>
        <dsp:cNvSpPr/>
      </dsp:nvSpPr>
      <dsp:spPr>
        <a:xfrm>
          <a:off x="0" y="2389437"/>
          <a:ext cx="6879517" cy="1194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INDIRE Indagine tra i docenti italiani pratiche didattiche durante il lockdown. report preliminare, 2020 </a:t>
          </a:r>
          <a:endParaRPr lang="en-US" sz="1900" kern="1200"/>
        </a:p>
      </dsp:txBody>
      <dsp:txXfrm>
        <a:off x="0" y="2389437"/>
        <a:ext cx="6879517" cy="1194354"/>
      </dsp:txXfrm>
    </dsp:sp>
    <dsp:sp modelId="{CBFDEF53-2A54-4555-960E-716B282D28ED}">
      <dsp:nvSpPr>
        <dsp:cNvPr id="0" name=""/>
        <dsp:cNvSpPr/>
      </dsp:nvSpPr>
      <dsp:spPr>
        <a:xfrm>
          <a:off x="0" y="3583792"/>
          <a:ext cx="687951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813CC3-583A-435E-A257-9399E1588D63}">
      <dsp:nvSpPr>
        <dsp:cNvPr id="0" name=""/>
        <dsp:cNvSpPr/>
      </dsp:nvSpPr>
      <dsp:spPr>
        <a:xfrm>
          <a:off x="0" y="3583792"/>
          <a:ext cx="6879517" cy="1194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JRC (in stampa). What did we learn from schooling practices during the Covid-19 lockdown? Insights from five EU countries.</a:t>
          </a:r>
          <a:endParaRPr lang="en-US" sz="1900" kern="1200"/>
        </a:p>
      </dsp:txBody>
      <dsp:txXfrm>
        <a:off x="0" y="3583792"/>
        <a:ext cx="6879517" cy="1194354"/>
      </dsp:txXfrm>
    </dsp:sp>
    <dsp:sp modelId="{64D5844B-E165-4E60-BBFA-E8382B490C6D}">
      <dsp:nvSpPr>
        <dsp:cNvPr id="0" name=""/>
        <dsp:cNvSpPr/>
      </dsp:nvSpPr>
      <dsp:spPr>
        <a:xfrm>
          <a:off x="0" y="4778146"/>
          <a:ext cx="687951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36D3F-5AC4-42BB-A1A3-8610AB5592AE}">
      <dsp:nvSpPr>
        <dsp:cNvPr id="0" name=""/>
        <dsp:cNvSpPr/>
      </dsp:nvSpPr>
      <dsp:spPr>
        <a:xfrm>
          <a:off x="0" y="4778146"/>
          <a:ext cx="6879517" cy="1194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OECD. School Education during COVID-19. Were teachers and students ready? Paris: OECD Publishing, 2020.</a:t>
          </a:r>
          <a:endParaRPr lang="en-US" sz="1900" kern="1200"/>
        </a:p>
      </dsp:txBody>
      <dsp:txXfrm>
        <a:off x="0" y="4778146"/>
        <a:ext cx="6879517" cy="1194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A30E960-123A-4991-9767-B7337BDEFB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F75AD03-5E9A-4CC2-A88A-DF75BDE088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543D2-BF6C-4F87-999E-6841F712604C}" type="datetimeFigureOut">
              <a:rPr lang="it-IT" smtClean="0"/>
              <a:t>09/05/2022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2AFC696-2E06-47B2-9A71-18D20D26DE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32E946A-5F72-4304-95EF-2052A00C35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F3F50-DA97-4080-BEF5-E57F6C5C20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337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E6F7-F3C2-4282-928C-48D019E37C5F}" type="datetimeFigureOut">
              <a:rPr lang="it-IT" noProof="0" smtClean="0"/>
              <a:t>09/05/2022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lo stile del titolo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B703F-8ADA-41C5-9714-B7769B85AA4B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036484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B703F-8ADA-41C5-9714-B7769B85AA4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957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4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6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3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6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6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1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8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8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3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6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48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4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5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5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Right Triangle 81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6" name="Rectangle 83">
            <a:extLst>
              <a:ext uri="{FF2B5EF4-FFF2-40B4-BE49-F238E27FC236}">
                <a16:creationId xmlns:a16="http://schemas.microsoft.com/office/drawing/2014/main" id="{107134A1-6E23-4417-8A0E-6B7013EE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47" name="Group 85">
            <a:extLst>
              <a:ext uri="{FF2B5EF4-FFF2-40B4-BE49-F238E27FC236}">
                <a16:creationId xmlns:a16="http://schemas.microsoft.com/office/drawing/2014/main" id="{48A25454-0DC9-46B6-B384-D91E12BAD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F414637-7E01-4526-8150-3CD7567A7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D50218B2-D57E-446B-989C-1762F2F29A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C699E4D3-348D-4104-9BEB-8DEDBB2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1BC8F865-086C-4425-BE52-3809C3121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C90F2888-14CA-416E-8FEC-95DE5491C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1C00D1C-7471-42E1-9EFD-B98A7833B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1282C300-D058-460C-9163-559100875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E3344294-474A-4890-A2FF-4BCA2D9C0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04666E3F-61F1-4C4A-9039-B5595C1E3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9F2DE1DA-0012-4917-955B-64079390C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DA7450-77F1-4AA0-B4E8-AAF677E68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3E4AECA-460E-4B7B-8F4D-81144A15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E14A404F-84D0-4665-9006-25D2977B3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17C8B78C-183B-4E78-8C61-4A5E69ABD2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88B739F6-7B26-4C60-97BB-589CDD78BC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875D0C90-6AF4-4D07-83BD-AFFB6932F5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F428431-B9C8-4C3B-813D-0E699E07CF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1425A4C9-444C-465B-9A62-D2C3397C6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FE3FFD67-A463-42E0-A7EB-8592FB78A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D445C4B0-FF3F-41BC-8B4A-3941687E8A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F8FF16FB-F344-403A-BD66-3BFFAEC8D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D274B9A6-4845-4552-8A5E-293C01D59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BB17A3E2-0561-4C5B-897B-B57DE7CEB9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EAD6CFA0-2BC8-4D6B-834C-FED765DB5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8DAB0D9F-0B59-4CC4-8691-093234E46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5E3A5D38-D8B2-4BA5-8182-0F4F18CC5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CEF29FE6-30F8-41BA-95AF-F7AB41846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DDCE1658-0A2F-4B34-B153-0173D1E759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3EDDFEB6-C41E-4F92-B21F-15FE0CDB6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D32C260E-1203-483F-ADA6-D36C101C0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0696FB77-0CE6-4C13-B9FB-1518F19209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Flowchart: Document 118">
            <a:extLst>
              <a:ext uri="{FF2B5EF4-FFF2-40B4-BE49-F238E27FC236}">
                <a16:creationId xmlns:a16="http://schemas.microsoft.com/office/drawing/2014/main" id="{485F3864-E416-439F-893D-ADD4B8E84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2000" cy="6491298"/>
          </a:xfrm>
          <a:prstGeom prst="flowChartDocumen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8931CC-8694-A67B-1C32-85B56035E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</a:blip>
          <a:srcRect t="9710" r="-1" b="4230"/>
          <a:stretch/>
        </p:blipFill>
        <p:spPr>
          <a:xfrm>
            <a:off x="-6331" y="-10603"/>
            <a:ext cx="12188952" cy="6424896"/>
          </a:xfrm>
          <a:custGeom>
            <a:avLst/>
            <a:gdLst/>
            <a:ahLst/>
            <a:cxnLst/>
            <a:rect l="l" t="t" r="r" b="b"/>
            <a:pathLst>
              <a:path w="12205236" h="6424896">
                <a:moveTo>
                  <a:pt x="0" y="0"/>
                </a:moveTo>
                <a:lnTo>
                  <a:pt x="12205236" y="0"/>
                </a:lnTo>
                <a:lnTo>
                  <a:pt x="12205236" y="5218929"/>
                </a:lnTo>
                <a:cubicBezTo>
                  <a:pt x="6290213" y="5218929"/>
                  <a:pt x="6105369" y="7085096"/>
                  <a:pt x="548482" y="6174545"/>
                </a:cubicBezTo>
                <a:lnTo>
                  <a:pt x="0" y="6078725"/>
                </a:lnTo>
                <a:close/>
              </a:path>
            </a:pathLst>
          </a:cu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91079" y="725951"/>
            <a:ext cx="5897115" cy="4338044"/>
          </a:xfrm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en-US" sz="4400">
                <a:solidFill>
                  <a:srgbClr val="FFFFFF"/>
                </a:solidFill>
              </a:rPr>
            </a:br>
            <a:br>
              <a:rPr lang="en-US" sz="4400">
                <a:solidFill>
                  <a:srgbClr val="FFFFFF"/>
                </a:solidFill>
              </a:rPr>
            </a:br>
            <a:r>
              <a:rPr lang="en-US" sz="4400">
                <a:solidFill>
                  <a:srgbClr val="FFFFFF"/>
                </a:solidFill>
              </a:rPr>
              <a:t>La Scuola dopo la DaD. Riflessioni intorno alle sfide del digitale in educazione </a:t>
            </a:r>
          </a:p>
          <a:p>
            <a:endParaRPr lang="en-US" sz="4400">
              <a:solidFill>
                <a:srgbClr val="FFFFFF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086743" y="720948"/>
            <a:ext cx="4421032" cy="43430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FFFFFF"/>
                </a:solidFill>
              </a:rPr>
              <a:t>Maria Ranieri</a:t>
            </a:r>
          </a:p>
          <a:p>
            <a:pPr indent="-228600"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FFFFFF"/>
                </a:solidFill>
              </a:rPr>
              <a:t>Associata</a:t>
            </a:r>
            <a:r>
              <a:rPr lang="en-US">
                <a:solidFill>
                  <a:srgbClr val="FFFFFF"/>
                </a:solidFill>
              </a:rPr>
              <a:t> di </a:t>
            </a:r>
            <a:r>
              <a:rPr lang="en-US" err="1">
                <a:solidFill>
                  <a:srgbClr val="FFFFFF"/>
                </a:solidFill>
              </a:rPr>
              <a:t>Didattica</a:t>
            </a:r>
            <a:r>
              <a:rPr lang="en-US">
                <a:solidFill>
                  <a:srgbClr val="FFFFFF"/>
                </a:solidFill>
              </a:rPr>
              <a:t> e </a:t>
            </a:r>
            <a:r>
              <a:rPr lang="en-US" err="1">
                <a:solidFill>
                  <a:srgbClr val="FFFFFF"/>
                </a:solidFill>
              </a:rPr>
              <a:t>pedagogia</a:t>
            </a:r>
            <a:r>
              <a:rPr lang="en-US">
                <a:solidFill>
                  <a:srgbClr val="FFFFFF"/>
                </a:solidFill>
              </a:rPr>
              <a:t> </a:t>
            </a:r>
            <a:r>
              <a:rPr lang="en-US" err="1">
                <a:solidFill>
                  <a:srgbClr val="FFFFFF"/>
                </a:solidFill>
              </a:rPr>
              <a:t>speciale</a:t>
            </a:r>
            <a:r>
              <a:rPr lang="en-US">
                <a:solidFill>
                  <a:srgbClr val="FFFFFF"/>
                </a:solidFill>
              </a:rPr>
              <a:t> – </a:t>
            </a:r>
            <a:r>
              <a:rPr lang="en-US" err="1">
                <a:solidFill>
                  <a:srgbClr val="FFFFFF"/>
                </a:solidFill>
              </a:rPr>
              <a:t>Università</a:t>
            </a:r>
            <a:r>
              <a:rPr lang="en-US">
                <a:solidFill>
                  <a:srgbClr val="FFFFFF"/>
                </a:solidFill>
              </a:rPr>
              <a:t> </a:t>
            </a:r>
            <a:r>
              <a:rPr lang="en-US" err="1">
                <a:solidFill>
                  <a:srgbClr val="FFFFFF"/>
                </a:solidFill>
              </a:rPr>
              <a:t>degli</a:t>
            </a:r>
            <a:r>
              <a:rPr lang="en-US">
                <a:solidFill>
                  <a:srgbClr val="FFFFFF"/>
                </a:solidFill>
              </a:rPr>
              <a:t> Studi </a:t>
            </a:r>
            <a:r>
              <a:rPr lang="it-IT">
                <a:solidFill>
                  <a:srgbClr val="FFFFFF"/>
                </a:solidFill>
              </a:rPr>
              <a:t>di Firenze </a:t>
            </a:r>
          </a:p>
          <a:p>
            <a:pPr indent="-228600"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FFFFFF"/>
                </a:solidFill>
              </a:rPr>
              <a:t> </a:t>
            </a:r>
            <a:r>
              <a:rPr lang="it-IT">
                <a:solidFill>
                  <a:srgbClr val="FFFFFF"/>
                </a:solidFill>
              </a:rPr>
              <a:t>Presentazione di Beatrice Montesel</a:t>
            </a:r>
          </a:p>
          <a:p>
            <a:pPr indent="-228600">
              <a:buFont typeface="Wingdings" panose="05000000000000000000" pitchFamily="2" charset="2"/>
              <a:buChar char="§"/>
            </a:pPr>
            <a:r>
              <a:rPr lang="it-IT">
                <a:solidFill>
                  <a:srgbClr val="FFFFFF"/>
                </a:solidFill>
              </a:rPr>
              <a:t>Espongono Beatrice Montesel e Denise Feltrin</a:t>
            </a:r>
          </a:p>
          <a:p>
            <a:pPr indent="-228600">
              <a:buFont typeface="Wingdings" panose="05000000000000000000" pitchFamily="2" charset="2"/>
              <a:buChar char="§"/>
            </a:pPr>
            <a:endParaRPr lang="it-IT">
              <a:solidFill>
                <a:srgbClr val="FFFFFF"/>
              </a:solidFill>
            </a:endParaRPr>
          </a:p>
          <a:p>
            <a:pPr indent="-228600">
              <a:buFont typeface="Wingdings" panose="05000000000000000000" pitchFamily="2" charset="2"/>
              <a:buChar char="§"/>
            </a:pPr>
            <a:endParaRPr lang="en-US">
              <a:solidFill>
                <a:srgbClr val="FFFFFF"/>
              </a:solidFill>
            </a:endParaRPr>
          </a:p>
          <a:p>
            <a:pPr indent="-228600">
              <a:buFont typeface="Wingdings" panose="05000000000000000000" pitchFamily="2" charset="2"/>
              <a:buChar char="§"/>
            </a:pPr>
            <a:endParaRPr lang="en-US">
              <a:solidFill>
                <a:srgbClr val="FFFFFF"/>
              </a:solidFill>
            </a:endParaRPr>
          </a:p>
          <a:p>
            <a:pPr indent="-228600">
              <a:buFont typeface="Wingdings" panose="05000000000000000000" pitchFamily="2" charset="2"/>
              <a:buChar char="§"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25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3" name="Rectangle 112">
            <a:extLst>
              <a:ext uri="{FF2B5EF4-FFF2-40B4-BE49-F238E27FC236}">
                <a16:creationId xmlns:a16="http://schemas.microsoft.com/office/drawing/2014/main" id="{D7C3C2D0-A48F-4A6F-9C7D-888E9DFE6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 useBgFill="1">
        <p:nvSpPr>
          <p:cNvPr id="115" name="Freeform: Shape 114">
            <a:extLst>
              <a:ext uri="{FF2B5EF4-FFF2-40B4-BE49-F238E27FC236}">
                <a16:creationId xmlns:a16="http://schemas.microsoft.com/office/drawing/2014/main" id="{A522AC37-2BE3-4ECF-A007-1DE6CB354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94387" y="266591"/>
            <a:ext cx="6857996" cy="6324809"/>
          </a:xfrm>
          <a:custGeom>
            <a:avLst/>
            <a:gdLst>
              <a:gd name="connsiteX0" fmla="*/ 0 w 6857996"/>
              <a:gd name="connsiteY0" fmla="*/ 2827344 h 6142577"/>
              <a:gd name="connsiteX1" fmla="*/ 0 w 6857996"/>
              <a:gd name="connsiteY1" fmla="*/ 5080510 h 6142577"/>
              <a:gd name="connsiteX2" fmla="*/ 3 w 6857996"/>
              <a:gd name="connsiteY2" fmla="*/ 5080510 h 6142577"/>
              <a:gd name="connsiteX3" fmla="*/ 3 w 6857996"/>
              <a:gd name="connsiteY3" fmla="*/ 6142577 h 6142577"/>
              <a:gd name="connsiteX4" fmla="*/ 6857996 w 6857996"/>
              <a:gd name="connsiteY4" fmla="*/ 6142577 h 6142577"/>
              <a:gd name="connsiteX5" fmla="*/ 6857996 w 6857996"/>
              <a:gd name="connsiteY5" fmla="*/ 3928749 h 6142577"/>
              <a:gd name="connsiteX6" fmla="*/ 6857996 w 6857996"/>
              <a:gd name="connsiteY6" fmla="*/ 2572597 h 6142577"/>
              <a:gd name="connsiteX7" fmla="*/ 6857996 w 6857996"/>
              <a:gd name="connsiteY7" fmla="*/ 307516 h 6142577"/>
              <a:gd name="connsiteX8" fmla="*/ 6550769 w 6857996"/>
              <a:gd name="connsiteY8" fmla="*/ 222609 h 6142577"/>
              <a:gd name="connsiteX9" fmla="*/ 5031274 w 6857996"/>
              <a:gd name="connsiteY9" fmla="*/ 33 h 6142577"/>
              <a:gd name="connsiteX10" fmla="*/ 310659 w 6857996"/>
              <a:gd name="connsiteY10" fmla="*/ 1067285 h 6142577"/>
              <a:gd name="connsiteX11" fmla="*/ 2 w 6857996"/>
              <a:gd name="connsiteY11" fmla="*/ 1072307 h 6142577"/>
              <a:gd name="connsiteX12" fmla="*/ 2 w 6857996"/>
              <a:gd name="connsiteY12" fmla="*/ 2827344 h 614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57996" h="6142577">
                <a:moveTo>
                  <a:pt x="0" y="2827344"/>
                </a:moveTo>
                <a:lnTo>
                  <a:pt x="0" y="5080510"/>
                </a:lnTo>
                <a:lnTo>
                  <a:pt x="3" y="5080510"/>
                </a:lnTo>
                <a:lnTo>
                  <a:pt x="3" y="6142577"/>
                </a:lnTo>
                <a:lnTo>
                  <a:pt x="6857996" y="6142577"/>
                </a:lnTo>
                <a:lnTo>
                  <a:pt x="6857996" y="3928749"/>
                </a:lnTo>
                <a:lnTo>
                  <a:pt x="6857996" y="2572597"/>
                </a:lnTo>
                <a:lnTo>
                  <a:pt x="6857996" y="307516"/>
                </a:lnTo>
                <a:lnTo>
                  <a:pt x="6550769" y="222609"/>
                </a:lnTo>
                <a:cubicBezTo>
                  <a:pt x="5946238" y="65902"/>
                  <a:pt x="5454822" y="1688"/>
                  <a:pt x="5031274" y="33"/>
                </a:cubicBezTo>
                <a:cubicBezTo>
                  <a:pt x="3337081" y="-6590"/>
                  <a:pt x="2728780" y="987729"/>
                  <a:pt x="310659" y="1067285"/>
                </a:cubicBezTo>
                <a:lnTo>
                  <a:pt x="2" y="1072307"/>
                </a:lnTo>
                <a:lnTo>
                  <a:pt x="2" y="2827344"/>
                </a:lnTo>
                <a:close/>
              </a:path>
            </a:pathLst>
          </a:custGeom>
          <a:solidFill>
            <a:srgbClr val="BCBCB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ACAC8F7F-D35D-4520-8F56-4EFA77C73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E87C587A-B291-49B1-BE30-198570DDA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CB6C1D58-93FC-4B49-9F8B-2262E08DA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F0965ED9-2FC3-4180-9CAC-D7DF1C7BE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F116CA23-FA2C-4A44-A67C-FC147A715D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E2C391CF-E782-40EA-B1EB-05ADC774CC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7B322665-68EB-45B5-A6DE-2869B30F1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A3B7FA59-83C4-4952-AF38-C1FC950E9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CE5D6D3A-DE20-486C-BBBF-F9B0E4D8A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9B8B1D81-CEF1-437F-8252-036661CB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E1B0312A-9358-4743-961A-6F77AEB5D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2C02485F-0EE1-4595-A972-16A13E9191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F102D844-6E4F-483E-8E2E-9006EA180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658766E6-D2D6-447C-B1DC-B7F7C381F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B9BBD00C-7AB2-445E-B7DA-98CC7CAF3D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6D177E1C-6580-456C-AAAE-89D422A2C1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BB85538F-9888-4E68-A9F3-DBB136C0F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C29B624F-F9D8-43BB-A468-08331D66C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60E66F4-AE52-4D19-AF99-540F0CCFD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ACADC852-407F-4870-9F7B-A6004FE77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8E9CC738-B12D-4154-A4EA-81D4576BC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0A2A84F5-CD6A-4287-A9C1-EED0E65CA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53F4EFD5-6D1E-4865-83BA-0F116DF06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A0A8CE11-5C23-4CA3-8D8E-9E094566D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A5D41DA6-2047-4BB5-8469-509E240E49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FAACD460-E6E2-4C46-A780-095B52D1B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B36364A-122E-43B1-B2B8-F00D83E5D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99A63098-DBC2-4C59-9D33-809ECCA62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98F309E4-ACE9-4428-8DDA-20E0F1A1B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239F177F-07E3-45BF-85B1-21E231DCC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23EC3277-85FC-401E-80E3-B64B9808DE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59A24ED6-70A5-4DC0-A213-5385E5841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Right Triangle 149">
            <a:extLst>
              <a:ext uri="{FF2B5EF4-FFF2-40B4-BE49-F238E27FC236}">
                <a16:creationId xmlns:a16="http://schemas.microsoft.com/office/drawing/2014/main" id="{69F0804E-F8DE-40E7-90F4-68B638136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8924" y="3137678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1FE2DBE-A5CD-0373-7CDE-71CCABD1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4923187" cy="5417452"/>
          </a:xfrm>
        </p:spPr>
        <p:txBody>
          <a:bodyPr anchor="ctr">
            <a:normAutofit/>
          </a:bodyPr>
          <a:lstStyle/>
          <a:p>
            <a:r>
              <a:rPr lang="it-IT"/>
              <a:t>"Distanza" in ambito educativo </a:t>
            </a:r>
          </a:p>
        </p:txBody>
      </p:sp>
      <p:sp>
        <p:nvSpPr>
          <p:cNvPr id="112" name="Segnaposto contenuto 2">
            <a:extLst>
              <a:ext uri="{FF2B5EF4-FFF2-40B4-BE49-F238E27FC236}">
                <a16:creationId xmlns:a16="http://schemas.microsoft.com/office/drawing/2014/main" id="{B26F7131-69AB-9870-EC1A-E8622E5E0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6745" y="713048"/>
            <a:ext cx="4414176" cy="54495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it-IT">
                <a:ea typeface="+mn-lt"/>
                <a:cs typeface="+mn-lt"/>
              </a:rPr>
              <a:t>Occorre considerare che parlare di “distanza” in ambito educativo non è per niente innocuo.</a:t>
            </a:r>
            <a:endParaRPr lang="it-IT"/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/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>
                <a:ea typeface="+mn-lt"/>
                <a:cs typeface="+mn-lt"/>
              </a:rPr>
              <a:t>In questo senso, gli insegnanti devono maturare consapevolezza sui diversi modi di manifestare i segni della presenza attraverso le nuove tecnologie.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80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8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7" name="Group 10">
            <a:extLst>
              <a:ext uri="{FF2B5EF4-FFF2-40B4-BE49-F238E27FC236}">
                <a16:creationId xmlns:a16="http://schemas.microsoft.com/office/drawing/2014/main" id="{4D431671-5191-4947-8899-E90505A70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77D2E98-ED65-4121-9DA5-6DBB831D0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A94A307-5B5D-4E42-95B3-064D5093A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CB3B32C-3BDA-4D41-9802-681B0599F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5BDBFD6-7C61-4520-8203-BAB1986C1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4ABA4D7-9904-42C4-B0CD-B1CE2E0D37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B63F0D6-8747-4126-9359-B730EB21B7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91CD660-F5B2-49AC-9EFC-CE94B843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4BEB7EB-8E7F-4A4B-8581-73CE2003F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04FB70E-6820-4456-872A-937F52060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3598DD6-9887-4CF7-BAFE-F96E0324E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A503E64-565F-465B-A25C-042C5706C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140EE7B-5CA1-4DCB-8652-6E4D2147B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85077BE-700D-4C44-AA4D-7CF4E8FD7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B8B3FEB-D353-443D-A148-39156065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1FF5FBB-3BD8-46EB-BDF9-081B29A44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C2E11FD-78A4-4F5C-A419-F0237DCAD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F708EBE-3154-4FF4-8E8F-88A076208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7A99B5C-EB03-4D56-8DFE-B006D708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FCBAFF0-9FB4-4160-B9BE-CCBE1D8B8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26953D7-154A-49A4-B2E1-D94D365EC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36E3E12-5D96-48DB-8320-62942877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A059482-79BA-4E80-80A2-36FD8408D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4EF88B3-C210-433D-B20D-FE41B4D5F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3665D3E-61E7-4EDF-A208-56449D765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74CF3B0-C9C3-4683-94A3-DC0AE1E745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BE90EF9-6DF5-47F4-A069-9F613C814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844EBDE-5A9F-4E9F-8A55-57FB9E979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491FC45-82C4-40CD-8D0C-0A2F86E8A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1AD0FE3-6144-4171-943E-0E65D08E8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7BA4499-5E6A-4998-A0F4-614E6555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AFE7A6F-A7F0-4406-809F-E23FCB20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ight Triangle 43">
            <a:extLst>
              <a:ext uri="{FF2B5EF4-FFF2-40B4-BE49-F238E27FC236}">
                <a16:creationId xmlns:a16="http://schemas.microsoft.com/office/drawing/2014/main" id="{BEAC0A80-07D3-49CB-87C3-BC34F219D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1" y="20640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Immagine 4" descr="Immagine che contiene testo, interni, documento&#10;&#10;Descrizione generata automaticamente">
            <a:extLst>
              <a:ext uri="{FF2B5EF4-FFF2-40B4-BE49-F238E27FC236}">
                <a16:creationId xmlns:a16="http://schemas.microsoft.com/office/drawing/2014/main" id="{F9421E94-11F4-4DB5-7514-D9A79AF613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00" r="13509" b="1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2BA494A-6CC9-4981-A391-E89F79827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4927425" cy="1938525"/>
          </a:xfrm>
        </p:spPr>
        <p:txBody>
          <a:bodyPr>
            <a:normAutofit/>
          </a:bodyPr>
          <a:lstStyle/>
          <a:p>
            <a:r>
              <a:rPr lang="it-IT"/>
              <a:t>Il fenomeno delle videolezioni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8A23BF-1565-88A1-43B8-E63D7DFCA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2886116"/>
            <a:ext cx="4927425" cy="3245931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it-IT" sz="2200">
                <a:ea typeface="+mn-lt"/>
                <a:cs typeface="+mn-lt"/>
              </a:rPr>
              <a:t>Il fenomeno delle videolezioni, due fallimenti: </a:t>
            </a:r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 sz="2200">
                <a:ea typeface="+mn-lt"/>
                <a:cs typeface="+mn-lt"/>
              </a:rPr>
              <a:t>il primo riguarda la didattica del rimpiazzamento che non riprogetta la formazione in funzione dei mutati vincoli spazio-temporali.</a:t>
            </a:r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 sz="2200">
                <a:ea typeface="+mn-lt"/>
                <a:cs typeface="+mn-lt"/>
              </a:rPr>
              <a:t> il secondo concerne la stessa didattica presenziale nella sua modalità erogativo-trasmissiva, che non pone al centro lo studente e il suo coinvolgimento nei processi di apprendimento, bensì l’insegnante.</a:t>
            </a:r>
            <a:endParaRPr lang="it-IT" sz="2200"/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283685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8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51" name="Group 10">
            <a:extLst>
              <a:ext uri="{FF2B5EF4-FFF2-40B4-BE49-F238E27FC236}">
                <a16:creationId xmlns:a16="http://schemas.microsoft.com/office/drawing/2014/main" id="{5591A4A5-C00F-4B45-9735-FD2841BF3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A16FDB6-C8B8-4BB9-B5F6-C9E7D1549A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65D67BC-2831-45D1-804D-2B848B7FF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3254059-39EC-48CC-B948-9EE6B0551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F3E0572-7D5E-4FAA-B67C-23A9C6D71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C5F1231-CF22-4258-B764-592B6CB8D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2C5387-42A2-4464-BF18-E70B0227B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926F39D-AFC8-4FF6-9211-84AA777176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D812696-9AF7-4D2B-A041-80C015F33A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E6CB557-1E5B-4D2D-9330-8EB4AF7307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03A4B30-3A15-4294-9BED-E7317857F0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E7B8343-CDF9-4023-9FBF-F4ADE601B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BB30BD5-639D-4F53-BC6C-2A8D0FFFE5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D7E1947-04B8-4F0B-9E3C-FC4E26D61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EDB6D6-D309-48D4-87F4-AAED7C57C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F2E163F-B043-43B7-85CE-36F2136BAB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F6CB03C-E3B1-4D22-ABA3-986CC09FB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9B41E31-EE5F-423F-8B88-3B56009A34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59D4FE6-B271-4427-8273-0B80EF1366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7D26D0-83A1-41B0-82E3-FB5D3E93E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7E47C02-EBB8-4368-815C-FEDA2336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E61DA55-8618-4048-A65A-41E072D9F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DFC058B-6608-4509-92E1-D4D0D5BD5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E3652A3-36D6-4E0C-B7FB-52CD69E9C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BF82BE6-B2D5-4FA1-98B4-1E0072C39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ECA553C-C7B8-4353-BC4C-D622087D6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F802227-5CA9-40B4-870E-495C7899C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1A19F9E-BB49-4808-8481-77F848C2F4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53A57BE-F139-4C31-8201-477E20DD2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F800EC-2D85-47C7-BFB8-B146DD929C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478BA6D-3F48-40B1-8227-830029B628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421E6C45-0A76-456E-BDD6-3DCB66126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ight Triangle 43">
            <a:extLst>
              <a:ext uri="{FF2B5EF4-FFF2-40B4-BE49-F238E27FC236}">
                <a16:creationId xmlns:a16="http://schemas.microsoft.com/office/drawing/2014/main" id="{3C541D4F-11C2-4F36-B2A3-AB9028F2A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1093" y="205909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78A774A-7C3A-2235-9DD3-89E44CD55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2"/>
            <a:ext cx="4038652" cy="188117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4100"/>
              <a:t>Didattica Digitale Integrata (DDI)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C0FB32-4A63-7C8E-D064-648CBBC7B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2886117"/>
            <a:ext cx="4038652" cy="327682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it-IT">
                <a:ea typeface="+mn-lt"/>
                <a:cs typeface="+mn-lt"/>
              </a:rPr>
              <a:t>Il decreto del Ministro dell’Istruzione del 26 giugno 2020, n. 39,ha fornito un quadro di riferimento per la riapertura della scuola con indicazioni sulle modalità attuative della didattica digitale integrata (DDI).</a:t>
            </a:r>
            <a:endParaRPr lang="it-IT"/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1400"/>
          </a:p>
        </p:txBody>
      </p:sp>
      <p:pic>
        <p:nvPicPr>
          <p:cNvPr id="4" name="Immagine 4" descr="Immagine che contiene persona, interni, parete&#10;&#10;Descrizione generata automaticamente">
            <a:extLst>
              <a:ext uri="{FF2B5EF4-FFF2-40B4-BE49-F238E27FC236}">
                <a16:creationId xmlns:a16="http://schemas.microsoft.com/office/drawing/2014/main" id="{B362EAE0-82E2-F21A-B702-7FF6F94B4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333" y="1091846"/>
            <a:ext cx="6401443" cy="468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57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7C3C2D0-A48F-4A6F-9C7D-888E9DFE6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522AC37-2BE3-4ECF-A007-1DE6CB354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94387" y="266591"/>
            <a:ext cx="6857996" cy="6324809"/>
          </a:xfrm>
          <a:custGeom>
            <a:avLst/>
            <a:gdLst>
              <a:gd name="connsiteX0" fmla="*/ 0 w 6857996"/>
              <a:gd name="connsiteY0" fmla="*/ 2827344 h 6142577"/>
              <a:gd name="connsiteX1" fmla="*/ 0 w 6857996"/>
              <a:gd name="connsiteY1" fmla="*/ 5080510 h 6142577"/>
              <a:gd name="connsiteX2" fmla="*/ 3 w 6857996"/>
              <a:gd name="connsiteY2" fmla="*/ 5080510 h 6142577"/>
              <a:gd name="connsiteX3" fmla="*/ 3 w 6857996"/>
              <a:gd name="connsiteY3" fmla="*/ 6142577 h 6142577"/>
              <a:gd name="connsiteX4" fmla="*/ 6857996 w 6857996"/>
              <a:gd name="connsiteY4" fmla="*/ 6142577 h 6142577"/>
              <a:gd name="connsiteX5" fmla="*/ 6857996 w 6857996"/>
              <a:gd name="connsiteY5" fmla="*/ 3928749 h 6142577"/>
              <a:gd name="connsiteX6" fmla="*/ 6857996 w 6857996"/>
              <a:gd name="connsiteY6" fmla="*/ 2572597 h 6142577"/>
              <a:gd name="connsiteX7" fmla="*/ 6857996 w 6857996"/>
              <a:gd name="connsiteY7" fmla="*/ 307516 h 6142577"/>
              <a:gd name="connsiteX8" fmla="*/ 6550769 w 6857996"/>
              <a:gd name="connsiteY8" fmla="*/ 222609 h 6142577"/>
              <a:gd name="connsiteX9" fmla="*/ 5031274 w 6857996"/>
              <a:gd name="connsiteY9" fmla="*/ 33 h 6142577"/>
              <a:gd name="connsiteX10" fmla="*/ 310659 w 6857996"/>
              <a:gd name="connsiteY10" fmla="*/ 1067285 h 6142577"/>
              <a:gd name="connsiteX11" fmla="*/ 2 w 6857996"/>
              <a:gd name="connsiteY11" fmla="*/ 1072307 h 6142577"/>
              <a:gd name="connsiteX12" fmla="*/ 2 w 6857996"/>
              <a:gd name="connsiteY12" fmla="*/ 2827344 h 614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57996" h="6142577">
                <a:moveTo>
                  <a:pt x="0" y="2827344"/>
                </a:moveTo>
                <a:lnTo>
                  <a:pt x="0" y="5080510"/>
                </a:lnTo>
                <a:lnTo>
                  <a:pt x="3" y="5080510"/>
                </a:lnTo>
                <a:lnTo>
                  <a:pt x="3" y="6142577"/>
                </a:lnTo>
                <a:lnTo>
                  <a:pt x="6857996" y="6142577"/>
                </a:lnTo>
                <a:lnTo>
                  <a:pt x="6857996" y="3928749"/>
                </a:lnTo>
                <a:lnTo>
                  <a:pt x="6857996" y="2572597"/>
                </a:lnTo>
                <a:lnTo>
                  <a:pt x="6857996" y="307516"/>
                </a:lnTo>
                <a:lnTo>
                  <a:pt x="6550769" y="222609"/>
                </a:lnTo>
                <a:cubicBezTo>
                  <a:pt x="5946238" y="65902"/>
                  <a:pt x="5454822" y="1688"/>
                  <a:pt x="5031274" y="33"/>
                </a:cubicBezTo>
                <a:cubicBezTo>
                  <a:pt x="3337081" y="-6590"/>
                  <a:pt x="2728780" y="987729"/>
                  <a:pt x="310659" y="1067285"/>
                </a:cubicBezTo>
                <a:lnTo>
                  <a:pt x="2" y="1072307"/>
                </a:lnTo>
                <a:lnTo>
                  <a:pt x="2" y="2827344"/>
                </a:lnTo>
                <a:close/>
              </a:path>
            </a:pathLst>
          </a:custGeom>
          <a:solidFill>
            <a:srgbClr val="BCBCB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CAC8F7F-D35D-4520-8F56-4EFA77C73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87C587A-B291-49B1-BE30-198570DDA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B6C1D58-93FC-4B49-9F8B-2262E08DA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0965ED9-2FC3-4180-9CAC-D7DF1C7BE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116CA23-FA2C-4A44-A67C-FC147A715D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2C391CF-E782-40EA-B1EB-05ADC774CC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B322665-68EB-45B5-A6DE-2869B30F1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3B7FA59-83C4-4952-AF38-C1FC950E9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E5D6D3A-DE20-486C-BBBF-F9B0E4D8A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B8B1D81-CEF1-437F-8252-036661CB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1B0312A-9358-4743-961A-6F77AEB5D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C02485F-0EE1-4595-A972-16A13E9191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102D844-6E4F-483E-8E2E-9006EA180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58766E6-D2D6-447C-B1DC-B7F7C381F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9BBD00C-7AB2-445E-B7DA-98CC7CAF3D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D177E1C-6580-456C-AAAE-89D422A2C1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B85538F-9888-4E68-A9F3-DBB136C0F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29B624F-F9D8-43BB-A468-08331D66C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60E66F4-AE52-4D19-AF99-540F0CCFD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CADC852-407F-4870-9F7B-A6004FE77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E9CC738-B12D-4154-A4EA-81D4576BC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2A84F5-CD6A-4287-A9C1-EED0E65CA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3F4EFD5-6D1E-4865-83BA-0F116DF06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0A8CE11-5C23-4CA3-8D8E-9E094566D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5D41DA6-2047-4BB5-8469-509E240E49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AACD460-E6E2-4C46-A780-095B52D1B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B36364A-122E-43B1-B2B8-F00D83E5D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9A63098-DBC2-4C59-9D33-809ECCA62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8F309E4-ACE9-4428-8DDA-20E0F1A1B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39F177F-07E3-45BF-85B1-21E231DCC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3EC3277-85FC-401E-80E3-B64B9808DE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9A24ED6-70A5-4DC0-A213-5385E5841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ight Triangle 44">
            <a:extLst>
              <a:ext uri="{FF2B5EF4-FFF2-40B4-BE49-F238E27FC236}">
                <a16:creationId xmlns:a16="http://schemas.microsoft.com/office/drawing/2014/main" id="{69F0804E-F8DE-40E7-90F4-68B638136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8924" y="3137678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FE48384-A32E-8B80-F98D-0D85F47B8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4923187" cy="5417452"/>
          </a:xfrm>
        </p:spPr>
        <p:txBody>
          <a:bodyPr anchor="ctr">
            <a:normAutofit/>
          </a:bodyPr>
          <a:lstStyle/>
          <a:p>
            <a:r>
              <a:rPr lang="it-IT" dirty="0"/>
              <a:t>I limiti della DAD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57469A-5B3B-73B1-718A-C7997E8E4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8814" y="1233648"/>
            <a:ext cx="4414176" cy="54495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it-IT" dirty="0">
                <a:ea typeface="+mn-lt"/>
                <a:cs typeface="+mn-lt"/>
              </a:rPr>
              <a:t>La didattica online è solitamente associata alla formazione degli </a:t>
            </a:r>
            <a:r>
              <a:rPr lang="it-IT">
                <a:ea typeface="+mn-lt"/>
                <a:cs typeface="+mn-lt"/>
              </a:rPr>
              <a:t>adulti .</a:t>
            </a:r>
            <a:endParaRPr lang="it-IT" dirty="0"/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 dirty="0">
                <a:ea typeface="+mn-lt"/>
                <a:cs typeface="+mn-lt"/>
              </a:rPr>
              <a:t>G</a:t>
            </a:r>
            <a:r>
              <a:rPr lang="it-IT">
                <a:ea typeface="+mn-lt"/>
                <a:cs typeface="+mn-lt"/>
              </a:rPr>
              <a:t>li </a:t>
            </a:r>
            <a:r>
              <a:rPr lang="it-IT" dirty="0">
                <a:ea typeface="+mn-lt"/>
                <a:cs typeface="+mn-lt"/>
              </a:rPr>
              <a:t>alunni, specie i più piccoli, necessitano di ambienti adeguati alla socializzazione diretta e all’incontro con l’altro</a:t>
            </a:r>
            <a:r>
              <a:rPr lang="it-IT">
                <a:ea typeface="+mn-lt"/>
                <a:cs typeface="+mn-lt"/>
              </a:rPr>
              <a:t>; </a:t>
            </a:r>
            <a:endParaRPr lang="it-IT" dirty="0"/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>
                <a:ea typeface="+mn-lt"/>
                <a:cs typeface="+mn-lt"/>
              </a:rPr>
              <a:t>L’esperienza </a:t>
            </a:r>
            <a:r>
              <a:rPr lang="it-IT" dirty="0">
                <a:ea typeface="+mn-lt"/>
                <a:cs typeface="+mn-lt"/>
              </a:rPr>
              <a:t>della DaD dovuta all’emergenza sanitaria ha anche mostrato i limiti della </a:t>
            </a:r>
            <a:r>
              <a:rPr lang="it-IT">
                <a:ea typeface="+mn-lt"/>
                <a:cs typeface="+mn-lt"/>
              </a:rPr>
              <a:t>situazione corrente.</a:t>
            </a:r>
            <a:endParaRPr lang="it-IT" dirty="0"/>
          </a:p>
          <a:p>
            <a:pPr marL="0" indent="0">
              <a:lnSpc>
                <a:spcPct val="100000"/>
              </a:lnSpc>
              <a:buClr>
                <a:srgbClr val="B47A90"/>
              </a:buClr>
              <a:buNone/>
            </a:pPr>
            <a:endParaRPr lang="it-IT" sz="1600"/>
          </a:p>
        </p:txBody>
      </p:sp>
    </p:spTree>
    <p:extLst>
      <p:ext uri="{BB962C8B-B14F-4D97-AF65-F5344CB8AC3E}">
        <p14:creationId xmlns:p14="http://schemas.microsoft.com/office/powerpoint/2010/main" val="388382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D7C3C2D0-A48F-4A6F-9C7D-888E9DFE6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 useBgFill="1">
        <p:nvSpPr>
          <p:cNvPr id="54" name="Freeform: Shape 53">
            <a:extLst>
              <a:ext uri="{FF2B5EF4-FFF2-40B4-BE49-F238E27FC236}">
                <a16:creationId xmlns:a16="http://schemas.microsoft.com/office/drawing/2014/main" id="{A522AC37-2BE3-4ECF-A007-1DE6CB354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94387" y="266591"/>
            <a:ext cx="6857996" cy="6324809"/>
          </a:xfrm>
          <a:custGeom>
            <a:avLst/>
            <a:gdLst>
              <a:gd name="connsiteX0" fmla="*/ 0 w 6857996"/>
              <a:gd name="connsiteY0" fmla="*/ 2827344 h 6142577"/>
              <a:gd name="connsiteX1" fmla="*/ 0 w 6857996"/>
              <a:gd name="connsiteY1" fmla="*/ 5080510 h 6142577"/>
              <a:gd name="connsiteX2" fmla="*/ 3 w 6857996"/>
              <a:gd name="connsiteY2" fmla="*/ 5080510 h 6142577"/>
              <a:gd name="connsiteX3" fmla="*/ 3 w 6857996"/>
              <a:gd name="connsiteY3" fmla="*/ 6142577 h 6142577"/>
              <a:gd name="connsiteX4" fmla="*/ 6857996 w 6857996"/>
              <a:gd name="connsiteY4" fmla="*/ 6142577 h 6142577"/>
              <a:gd name="connsiteX5" fmla="*/ 6857996 w 6857996"/>
              <a:gd name="connsiteY5" fmla="*/ 3928749 h 6142577"/>
              <a:gd name="connsiteX6" fmla="*/ 6857996 w 6857996"/>
              <a:gd name="connsiteY6" fmla="*/ 2572597 h 6142577"/>
              <a:gd name="connsiteX7" fmla="*/ 6857996 w 6857996"/>
              <a:gd name="connsiteY7" fmla="*/ 307516 h 6142577"/>
              <a:gd name="connsiteX8" fmla="*/ 6550769 w 6857996"/>
              <a:gd name="connsiteY8" fmla="*/ 222609 h 6142577"/>
              <a:gd name="connsiteX9" fmla="*/ 5031274 w 6857996"/>
              <a:gd name="connsiteY9" fmla="*/ 33 h 6142577"/>
              <a:gd name="connsiteX10" fmla="*/ 310659 w 6857996"/>
              <a:gd name="connsiteY10" fmla="*/ 1067285 h 6142577"/>
              <a:gd name="connsiteX11" fmla="*/ 2 w 6857996"/>
              <a:gd name="connsiteY11" fmla="*/ 1072307 h 6142577"/>
              <a:gd name="connsiteX12" fmla="*/ 2 w 6857996"/>
              <a:gd name="connsiteY12" fmla="*/ 2827344 h 614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57996" h="6142577">
                <a:moveTo>
                  <a:pt x="0" y="2827344"/>
                </a:moveTo>
                <a:lnTo>
                  <a:pt x="0" y="5080510"/>
                </a:lnTo>
                <a:lnTo>
                  <a:pt x="3" y="5080510"/>
                </a:lnTo>
                <a:lnTo>
                  <a:pt x="3" y="6142577"/>
                </a:lnTo>
                <a:lnTo>
                  <a:pt x="6857996" y="6142577"/>
                </a:lnTo>
                <a:lnTo>
                  <a:pt x="6857996" y="3928749"/>
                </a:lnTo>
                <a:lnTo>
                  <a:pt x="6857996" y="2572597"/>
                </a:lnTo>
                <a:lnTo>
                  <a:pt x="6857996" y="307516"/>
                </a:lnTo>
                <a:lnTo>
                  <a:pt x="6550769" y="222609"/>
                </a:lnTo>
                <a:cubicBezTo>
                  <a:pt x="5946238" y="65902"/>
                  <a:pt x="5454822" y="1688"/>
                  <a:pt x="5031274" y="33"/>
                </a:cubicBezTo>
                <a:cubicBezTo>
                  <a:pt x="3337081" y="-6590"/>
                  <a:pt x="2728780" y="987729"/>
                  <a:pt x="310659" y="1067285"/>
                </a:cubicBezTo>
                <a:lnTo>
                  <a:pt x="2" y="1072307"/>
                </a:lnTo>
                <a:lnTo>
                  <a:pt x="2" y="2827344"/>
                </a:lnTo>
                <a:close/>
              </a:path>
            </a:pathLst>
          </a:custGeom>
          <a:solidFill>
            <a:srgbClr val="BCBCB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CAC8F7F-D35D-4520-8F56-4EFA77C73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E87C587A-B291-49B1-BE30-198570DDA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B6C1D58-93FC-4B49-9F8B-2262E08DA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0965ED9-2FC3-4180-9CAC-D7DF1C7BE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116CA23-FA2C-4A44-A67C-FC147A715D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2C391CF-E782-40EA-B1EB-05ADC774CC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B322665-68EB-45B5-A6DE-2869B30F1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3B7FA59-83C4-4952-AF38-C1FC950E9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E5D6D3A-DE20-486C-BBBF-F9B0E4D8A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B8B1D81-CEF1-437F-8252-036661CB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E1B0312A-9358-4743-961A-6F77AEB5D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2C02485F-0EE1-4595-A972-16A13E9191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F102D844-6E4F-483E-8E2E-9006EA180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58766E6-D2D6-447C-B1DC-B7F7C381F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B9BBD00C-7AB2-445E-B7DA-98CC7CAF3D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6D177E1C-6580-456C-AAAE-89D422A2C1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BB85538F-9888-4E68-A9F3-DBB136C0F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9B624F-F9D8-43BB-A468-08331D66C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60E66F4-AE52-4D19-AF99-540F0CCFD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CADC852-407F-4870-9F7B-A6004FE77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E9CC738-B12D-4154-A4EA-81D4576BC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0A2A84F5-CD6A-4287-A9C1-EED0E65CA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3F4EFD5-6D1E-4865-83BA-0F116DF06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0A8CE11-5C23-4CA3-8D8E-9E094566D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5D41DA6-2047-4BB5-8469-509E240E49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AACD460-E6E2-4C46-A780-095B52D1B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8B36364A-122E-43B1-B2B8-F00D83E5D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99A63098-DBC2-4C59-9D33-809ECCA62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8F309E4-ACE9-4428-8DDA-20E0F1A1B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239F177F-07E3-45BF-85B1-21E231DCC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3EC3277-85FC-401E-80E3-B64B9808DE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9A24ED6-70A5-4DC0-A213-5385E5841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Right Triangle 88">
            <a:extLst>
              <a:ext uri="{FF2B5EF4-FFF2-40B4-BE49-F238E27FC236}">
                <a16:creationId xmlns:a16="http://schemas.microsoft.com/office/drawing/2014/main" id="{69F0804E-F8DE-40E7-90F4-68B638136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8924" y="3137678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4C31E48-AF19-A7FA-8D1D-EC7987842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4923187" cy="5417452"/>
          </a:xfrm>
        </p:spPr>
        <p:txBody>
          <a:bodyPr anchor="ctr">
            <a:normAutofit/>
          </a:bodyPr>
          <a:lstStyle/>
          <a:p>
            <a:r>
              <a:rPr lang="it-IT" dirty="0"/>
              <a:t>I limiti della DAD</a:t>
            </a:r>
          </a:p>
        </p:txBody>
      </p:sp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70FCA3C9-E5C6-4EE1-A48A-978D1439C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6745" y="713048"/>
            <a:ext cx="4414176" cy="5449532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it-IT">
                <a:ea typeface="+mn-lt"/>
                <a:cs typeface="+mn-lt"/>
              </a:rPr>
              <a:t>Prima di tutto, come abbiamo riportato, i docenti si sono sentiti in molti casi impreparati ad affrontare l’emergenza attraverso il ricorso alla didattica supportata dalle tecnologie.</a:t>
            </a:r>
            <a:endParaRPr lang="it-IT"/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>
                <a:ea typeface="+mn-lt"/>
                <a:cs typeface="+mn-lt"/>
              </a:rPr>
              <a:t>In secondo luogo, la didattica digitale a distanza o mista presuppone il possesso di tecnologie adeguate e connettività. Tale condizione ha escluso una quota significativa della popolazione studentesca.</a:t>
            </a:r>
            <a:endParaRPr lang="it-IT"/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>
                <a:ea typeface="+mn-lt"/>
                <a:cs typeface="+mn-lt"/>
              </a:rPr>
              <a:t>Infine, per quanto riguarda i processi valutativi, è fondamentale riportare al centro la funzione formativa della valutazione.</a:t>
            </a:r>
            <a:endParaRPr lang="it-IT"/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/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/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1300"/>
          </a:p>
        </p:txBody>
      </p:sp>
    </p:spTree>
    <p:extLst>
      <p:ext uri="{BB962C8B-B14F-4D97-AF65-F5344CB8AC3E}">
        <p14:creationId xmlns:p14="http://schemas.microsoft.com/office/powerpoint/2010/main" val="182113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8">
            <a:extLst>
              <a:ext uri="{FF2B5EF4-FFF2-40B4-BE49-F238E27FC236}">
                <a16:creationId xmlns:a16="http://schemas.microsoft.com/office/drawing/2014/main" id="{107134A1-6E23-4417-8A0E-6B7013EE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7" name="Group 10">
            <a:extLst>
              <a:ext uri="{FF2B5EF4-FFF2-40B4-BE49-F238E27FC236}">
                <a16:creationId xmlns:a16="http://schemas.microsoft.com/office/drawing/2014/main" id="{27A2371D-E95E-4E2E-ABB9-D6409A537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0814C69-0E8C-49A3-8452-971CA8350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1E24DB3-D306-4D9D-AD7B-F535197C0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A1B06E0-67DD-4302-8D19-639196972A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FBD0468-E45E-4063-8C2D-BB5557741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842838F-C61E-4F82-8E97-8A10316F4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D2F4E59-35DF-48ED-8513-D9C995716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52710FE-BF9F-4ADD-82DE-7AF0AB1F5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9B014AE-E9E4-4054-BE0F-1BC2F089B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DEA021B-C8B0-48F9-B1CB-A8C2E1B85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49EAB92-8EB1-450F-9DC7-CAFA5FDA9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0A1EBB7-483A-419C-B619-AA3C9184C1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1469A02-6DCF-4CBC-8B1F-E0B48A980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6D0931D-7905-4655-B3A8-BD3855872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BF31427-7414-48AC-A250-D356CBC4BA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C8C5AE1-943C-444C-BEEB-756028247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1751FEB-FFE8-484E-AF44-58FB0C2F5F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3BEB40B-97E7-4435-BAE6-0BAC8689D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19CDDE6-0CB4-4518-936D-351D7114F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5CD8E96-63B2-4A76-9FA4-FD574945D9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A06729F-61CD-43D7-900D-23C5CF828B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A936353-A06F-4862-B713-D8761651C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CB75089-81A0-414F-880B-613FBC7102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984B25A-77CE-42BE-8D5D-3E56ADB36B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2C0E8CB-51AD-4D39-860D-95F982066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27B6EA0-1EC1-4EFC-A024-326C5FB6E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3A37A491-22B7-497B-B872-FDB00072E4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5725797-7F94-4684-9B61-BE6296665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504F75D-D3A8-44BD-970F-4F37060BB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08E41E9-3A9D-4D8E-AF15-A6369C265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2194DC5-C581-452C-B403-012A01F8A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C414A6B-23ED-46F4-982A-69E5E537A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Freeform: Shape 43">
            <a:extLst>
              <a:ext uri="{FF2B5EF4-FFF2-40B4-BE49-F238E27FC236}">
                <a16:creationId xmlns:a16="http://schemas.microsoft.com/office/drawing/2014/main" id="{4CB47DB7-904B-416E-8C82-41DA194E0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133265" y="-2152219"/>
            <a:ext cx="6858000" cy="11162439"/>
          </a:xfrm>
          <a:custGeom>
            <a:avLst/>
            <a:gdLst>
              <a:gd name="connsiteX0" fmla="*/ 6858000 w 6858000"/>
              <a:gd name="connsiteY0" fmla="*/ 0 h 11162439"/>
              <a:gd name="connsiteX1" fmla="*/ 6858000 w 6858000"/>
              <a:gd name="connsiteY1" fmla="*/ 7095240 h 11162439"/>
              <a:gd name="connsiteX2" fmla="*/ 6857998 w 6858000"/>
              <a:gd name="connsiteY2" fmla="*/ 7095240 h 11162439"/>
              <a:gd name="connsiteX3" fmla="*/ 6857998 w 6858000"/>
              <a:gd name="connsiteY3" fmla="*/ 10339528 h 11162439"/>
              <a:gd name="connsiteX4" fmla="*/ 0 w 6858000"/>
              <a:gd name="connsiteY4" fmla="*/ 10925458 h 11162439"/>
              <a:gd name="connsiteX5" fmla="*/ 0 w 6858000"/>
              <a:gd name="connsiteY5" fmla="*/ 7095240 h 11162439"/>
              <a:gd name="connsiteX6" fmla="*/ 0 w 6858000"/>
              <a:gd name="connsiteY6" fmla="*/ 6778313 h 11162439"/>
              <a:gd name="connsiteX7" fmla="*/ 0 w 6858000"/>
              <a:gd name="connsiteY7" fmla="*/ 0 h 1116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1162439">
                <a:moveTo>
                  <a:pt x="6858000" y="0"/>
                </a:moveTo>
                <a:lnTo>
                  <a:pt x="6858000" y="7095240"/>
                </a:lnTo>
                <a:lnTo>
                  <a:pt x="6857998" y="7095240"/>
                </a:lnTo>
                <a:lnTo>
                  <a:pt x="6857998" y="10339528"/>
                </a:lnTo>
                <a:cubicBezTo>
                  <a:pt x="3428999" y="10339528"/>
                  <a:pt x="3428999" y="11696417"/>
                  <a:pt x="0" y="10925458"/>
                </a:cubicBezTo>
                <a:lnTo>
                  <a:pt x="0" y="7095240"/>
                </a:lnTo>
                <a:lnTo>
                  <a:pt x="0" y="67783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4" descr="Immagine che contiene interni, sfocatura&#10;&#10;Descrizione generata automaticamente">
            <a:extLst>
              <a:ext uri="{FF2B5EF4-FFF2-40B4-BE49-F238E27FC236}">
                <a16:creationId xmlns:a16="http://schemas.microsoft.com/office/drawing/2014/main" id="{48FA89B7-4C21-CE01-BBF0-02C90A03C0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1076" r="-1" b="-1"/>
          <a:stretch/>
        </p:blipFill>
        <p:spPr>
          <a:xfrm>
            <a:off x="-23207" y="10"/>
            <a:ext cx="11167367" cy="6857990"/>
          </a:xfrm>
          <a:custGeom>
            <a:avLst/>
            <a:gdLst/>
            <a:ahLst/>
            <a:cxnLst/>
            <a:rect l="l" t="t" r="r" b="b"/>
            <a:pathLst>
              <a:path w="12142767" h="6858000">
                <a:moveTo>
                  <a:pt x="0" y="0"/>
                </a:moveTo>
                <a:lnTo>
                  <a:pt x="11251490" y="0"/>
                </a:lnTo>
                <a:lnTo>
                  <a:pt x="11255634" y="308191"/>
                </a:lnTo>
                <a:cubicBezTo>
                  <a:pt x="11341049" y="3428907"/>
                  <a:pt x="12695043" y="3532715"/>
                  <a:pt x="11886084" y="6854559"/>
                </a:cubicBezTo>
                <a:lnTo>
                  <a:pt x="7539784" y="6854559"/>
                </a:lnTo>
                <a:lnTo>
                  <a:pt x="753978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FA2317C-DE82-11F9-95E7-3DA81F30D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8351994" cy="137533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Auspicabili risoluzioni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4EC3C9-D490-4080-72E8-C27BF663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2340131"/>
            <a:ext cx="6385206" cy="382245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it-IT">
                <a:solidFill>
                  <a:srgbClr val="FFFFFF"/>
                </a:solidFill>
                <a:ea typeface="+mn-lt"/>
                <a:cs typeface="+mn-lt"/>
              </a:rPr>
              <a:t>Dal momento che le piattaforme digitali sono, oggi, in grado di supportare lo scambio dialogico e la produzione condivisa, la formazione dei docenti dovrebbe essere orientata ad una maggiore comprensione delle affordance del digitale per una progettazione tecnologico- didattica.</a:t>
            </a: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>
                <a:solidFill>
                  <a:srgbClr val="FFFFFF"/>
                </a:solidFill>
                <a:ea typeface="+mn-lt"/>
                <a:cs typeface="+mn-lt"/>
              </a:rPr>
              <a:t>l’ampliamento dell’accesso tecnologico e la promozione delle competenze digitali non costituiscono un’opzione possibile, ma un dovere nei riguardi dei soggetti per assicurare l’esercizio pieno della cittadinanza.</a:t>
            </a: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>
                <a:solidFill>
                  <a:srgbClr val="FFFFFF"/>
                </a:solidFill>
                <a:ea typeface="+mn-lt"/>
                <a:cs typeface="+mn-lt"/>
              </a:rPr>
              <a:t>Interventi formativi per sensibilizzare il personale docente verso una cultura della valutazione orientata al miglioramento sono, da questo punto di vista, tanto auspicabili quanto necessari.</a:t>
            </a: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12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107134A1-6E23-4417-8A0E-6B7013EE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8A25454-0DC9-46B6-B384-D91E12BAD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F414637-7E01-4526-8150-3CD7567A7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D50218B2-D57E-446B-989C-1762F2F29A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699E4D3-348D-4104-9BEB-8DEDBB2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BC8F865-086C-4425-BE52-3809C3121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C90F2888-14CA-416E-8FEC-95DE5491C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1C00D1C-7471-42E1-9EFD-B98A7833B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282C300-D058-460C-9163-559100875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3344294-474A-4890-A2FF-4BCA2D9C0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4666E3F-61F1-4C4A-9039-B5595C1E3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F2DE1DA-0012-4917-955B-64079390C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CDA7450-77F1-4AA0-B4E8-AAF677E68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B3E4AECA-460E-4B7B-8F4D-81144A15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E14A404F-84D0-4665-9006-25D2977B3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7C8B78C-183B-4E78-8C61-4A5E69ABD2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8B739F6-7B26-4C60-97BB-589CDD78BC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75D0C90-6AF4-4D07-83BD-AFFB6932F5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F428431-B9C8-4C3B-813D-0E699E07CF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425A4C9-444C-465B-9A62-D2C3397C6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3FFD67-A463-42E0-A7EB-8592FB78A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445C4B0-FF3F-41BC-8B4A-3941687E8A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F8FF16FB-F344-403A-BD66-3BFFAEC8D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274B9A6-4845-4552-8A5E-293C01D59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B17A3E2-0561-4C5B-897B-B57DE7CEB9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EAD6CFA0-2BC8-4D6B-834C-FED765DB5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DAB0D9F-0B59-4CC4-8691-093234E46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5E3A5D38-D8B2-4BA5-8182-0F4F18CC5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EF29FE6-30F8-41BA-95AF-F7AB41846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DCE1658-0A2F-4B34-B153-0173D1E759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EDDFEB6-C41E-4F92-B21F-15FE0CDB6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32C260E-1203-483F-ADA6-D36C101C0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0696FB77-0CE6-4C13-B9FB-1518F19209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Flowchart: Document 87">
            <a:extLst>
              <a:ext uri="{FF2B5EF4-FFF2-40B4-BE49-F238E27FC236}">
                <a16:creationId xmlns:a16="http://schemas.microsoft.com/office/drawing/2014/main" id="{485F3864-E416-439F-893D-ADD4B8E84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2000" cy="6491298"/>
          </a:xfrm>
          <a:prstGeom prst="flowChartDocumen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4" descr="Immagine che contiene acqua, esterni, onda, sport acquatico&#10;&#10;Descrizione generata automaticamente">
            <a:extLst>
              <a:ext uri="{FF2B5EF4-FFF2-40B4-BE49-F238E27FC236}">
                <a16:creationId xmlns:a16="http://schemas.microsoft.com/office/drawing/2014/main" id="{EF4B4BB1-9EA5-819C-80C1-842F9672B9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r="12732"/>
          <a:stretch/>
        </p:blipFill>
        <p:spPr>
          <a:xfrm>
            <a:off x="-25992" y="33202"/>
            <a:ext cx="12188952" cy="6424896"/>
          </a:xfrm>
          <a:custGeom>
            <a:avLst/>
            <a:gdLst/>
            <a:ahLst/>
            <a:cxnLst/>
            <a:rect l="l" t="t" r="r" b="b"/>
            <a:pathLst>
              <a:path w="12205236" h="6424896">
                <a:moveTo>
                  <a:pt x="0" y="0"/>
                </a:moveTo>
                <a:lnTo>
                  <a:pt x="12205236" y="0"/>
                </a:lnTo>
                <a:lnTo>
                  <a:pt x="12205236" y="5218929"/>
                </a:lnTo>
                <a:cubicBezTo>
                  <a:pt x="6290213" y="5218929"/>
                  <a:pt x="6105369" y="7085096"/>
                  <a:pt x="548482" y="6174545"/>
                </a:cubicBezTo>
                <a:lnTo>
                  <a:pt x="0" y="6078725"/>
                </a:ln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BB4A3E4-8299-89DB-F7AD-000734CD4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5897115" cy="4338044"/>
          </a:xfrm>
        </p:spPr>
        <p:txBody>
          <a:bodyPr anchor="t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Osservazioni conclusive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409805-0EBF-DCE6-F74A-93A3B8A9A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8164" y="720948"/>
            <a:ext cx="5739611" cy="434304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endParaRPr lang="it-IT" sz="170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>
                <a:solidFill>
                  <a:srgbClr val="FFFFFF"/>
                </a:solidFill>
                <a:ea typeface="+mn-lt"/>
                <a:cs typeface="+mn-lt"/>
              </a:rPr>
              <a:t>Non è più tempo di scorciatoie cognitive e di false contrapposizioni. L’orizzonte non può che essere quello della complessità e del governo dell’inatteso: come osserva Morin (2001, 14), </a:t>
            </a:r>
            <a:r>
              <a:rPr lang="it-IT" i="1">
                <a:solidFill>
                  <a:srgbClr val="FFFFFF"/>
                </a:solidFill>
                <a:ea typeface="+mn-lt"/>
                <a:cs typeface="+mn-lt"/>
              </a:rPr>
              <a:t>“Si dovrebbero insegnare principi di strategia che permettano di affrontare i rischi, l’inatteso e l’incerto, e di modificarne l’evoluzione grazie alle informazioni acquisite nel corso dell’azione. Bisogna apprendere a navigare in un oceano d’incertezze attraverso arcipelaghi di certezza”.</a:t>
            </a:r>
            <a:endParaRPr lang="it-IT" i="1">
              <a:solidFill>
                <a:srgbClr val="FFFFFF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>
                <a:solidFill>
                  <a:srgbClr val="FFFFFF"/>
                </a:solidFill>
                <a:ea typeface="+mn-lt"/>
                <a:cs typeface="+mn-lt"/>
              </a:rPr>
              <a:t>Morin E.,</a:t>
            </a:r>
            <a:r>
              <a:rPr lang="it-IT" i="1">
                <a:solidFill>
                  <a:srgbClr val="FFFFFF"/>
                </a:solidFill>
                <a:ea typeface="+mn-lt"/>
                <a:cs typeface="+mn-lt"/>
              </a:rPr>
              <a:t> I sette saperi dell’educazione del futuro.</a:t>
            </a:r>
            <a:r>
              <a:rPr lang="it-IT">
                <a:solidFill>
                  <a:srgbClr val="FFFFFF"/>
                </a:solidFill>
                <a:ea typeface="+mn-lt"/>
                <a:cs typeface="+mn-lt"/>
              </a:rPr>
              <a:t> Milano: Raffaello Cortina, 2001</a:t>
            </a: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1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270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7C3C2D0-A48F-4A6F-9C7D-888E9DFE6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522AC37-2BE3-4ECF-A007-1DE6CB354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94387" y="266591"/>
            <a:ext cx="6857996" cy="6324809"/>
          </a:xfrm>
          <a:custGeom>
            <a:avLst/>
            <a:gdLst>
              <a:gd name="connsiteX0" fmla="*/ 0 w 6857996"/>
              <a:gd name="connsiteY0" fmla="*/ 2827344 h 6142577"/>
              <a:gd name="connsiteX1" fmla="*/ 0 w 6857996"/>
              <a:gd name="connsiteY1" fmla="*/ 5080510 h 6142577"/>
              <a:gd name="connsiteX2" fmla="*/ 3 w 6857996"/>
              <a:gd name="connsiteY2" fmla="*/ 5080510 h 6142577"/>
              <a:gd name="connsiteX3" fmla="*/ 3 w 6857996"/>
              <a:gd name="connsiteY3" fmla="*/ 6142577 h 6142577"/>
              <a:gd name="connsiteX4" fmla="*/ 6857996 w 6857996"/>
              <a:gd name="connsiteY4" fmla="*/ 6142577 h 6142577"/>
              <a:gd name="connsiteX5" fmla="*/ 6857996 w 6857996"/>
              <a:gd name="connsiteY5" fmla="*/ 3928749 h 6142577"/>
              <a:gd name="connsiteX6" fmla="*/ 6857996 w 6857996"/>
              <a:gd name="connsiteY6" fmla="*/ 2572597 h 6142577"/>
              <a:gd name="connsiteX7" fmla="*/ 6857996 w 6857996"/>
              <a:gd name="connsiteY7" fmla="*/ 307516 h 6142577"/>
              <a:gd name="connsiteX8" fmla="*/ 6550769 w 6857996"/>
              <a:gd name="connsiteY8" fmla="*/ 222609 h 6142577"/>
              <a:gd name="connsiteX9" fmla="*/ 5031274 w 6857996"/>
              <a:gd name="connsiteY9" fmla="*/ 33 h 6142577"/>
              <a:gd name="connsiteX10" fmla="*/ 310659 w 6857996"/>
              <a:gd name="connsiteY10" fmla="*/ 1067285 h 6142577"/>
              <a:gd name="connsiteX11" fmla="*/ 2 w 6857996"/>
              <a:gd name="connsiteY11" fmla="*/ 1072307 h 6142577"/>
              <a:gd name="connsiteX12" fmla="*/ 2 w 6857996"/>
              <a:gd name="connsiteY12" fmla="*/ 2827344 h 614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57996" h="6142577">
                <a:moveTo>
                  <a:pt x="0" y="2827344"/>
                </a:moveTo>
                <a:lnTo>
                  <a:pt x="0" y="5080510"/>
                </a:lnTo>
                <a:lnTo>
                  <a:pt x="3" y="5080510"/>
                </a:lnTo>
                <a:lnTo>
                  <a:pt x="3" y="6142577"/>
                </a:lnTo>
                <a:lnTo>
                  <a:pt x="6857996" y="6142577"/>
                </a:lnTo>
                <a:lnTo>
                  <a:pt x="6857996" y="3928749"/>
                </a:lnTo>
                <a:lnTo>
                  <a:pt x="6857996" y="2572597"/>
                </a:lnTo>
                <a:lnTo>
                  <a:pt x="6857996" y="307516"/>
                </a:lnTo>
                <a:lnTo>
                  <a:pt x="6550769" y="222609"/>
                </a:lnTo>
                <a:cubicBezTo>
                  <a:pt x="5946238" y="65902"/>
                  <a:pt x="5454822" y="1688"/>
                  <a:pt x="5031274" y="33"/>
                </a:cubicBezTo>
                <a:cubicBezTo>
                  <a:pt x="3337081" y="-6590"/>
                  <a:pt x="2728780" y="987729"/>
                  <a:pt x="310659" y="1067285"/>
                </a:cubicBezTo>
                <a:lnTo>
                  <a:pt x="2" y="1072307"/>
                </a:lnTo>
                <a:lnTo>
                  <a:pt x="2" y="2827344"/>
                </a:lnTo>
                <a:close/>
              </a:path>
            </a:pathLst>
          </a:custGeom>
          <a:solidFill>
            <a:srgbClr val="BCBCB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CAC8F7F-D35D-4520-8F56-4EFA77C73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87C587A-B291-49B1-BE30-198570DDA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B6C1D58-93FC-4B49-9F8B-2262E08DA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0965ED9-2FC3-4180-9CAC-D7DF1C7BE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116CA23-FA2C-4A44-A67C-FC147A715D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2C391CF-E782-40EA-B1EB-05ADC774CC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B322665-68EB-45B5-A6DE-2869B30F1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3B7FA59-83C4-4952-AF38-C1FC950E9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E5D6D3A-DE20-486C-BBBF-F9B0E4D8A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B8B1D81-CEF1-437F-8252-036661CB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1B0312A-9358-4743-961A-6F77AEB5D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C02485F-0EE1-4595-A972-16A13E9191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102D844-6E4F-483E-8E2E-9006EA180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58766E6-D2D6-447C-B1DC-B7F7C381F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9BBD00C-7AB2-445E-B7DA-98CC7CAF3D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D177E1C-6580-456C-AAAE-89D422A2C1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B85538F-9888-4E68-A9F3-DBB136C0F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29B624F-F9D8-43BB-A468-08331D66C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60E66F4-AE52-4D19-AF99-540F0CCFD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CADC852-407F-4870-9F7B-A6004FE77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E9CC738-B12D-4154-A4EA-81D4576BC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2A84F5-CD6A-4287-A9C1-EED0E65CA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3F4EFD5-6D1E-4865-83BA-0F116DF06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0A8CE11-5C23-4CA3-8D8E-9E094566D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5D41DA6-2047-4BB5-8469-509E240E49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AACD460-E6E2-4C46-A780-095B52D1B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B36364A-122E-43B1-B2B8-F00D83E5D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9A63098-DBC2-4C59-9D33-809ECCA62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8F309E4-ACE9-4428-8DDA-20E0F1A1B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39F177F-07E3-45BF-85B1-21E231DCC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3EC3277-85FC-401E-80E3-B64B9808DE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9A24ED6-70A5-4DC0-A213-5385E5841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ight Triangle 44">
            <a:extLst>
              <a:ext uri="{FF2B5EF4-FFF2-40B4-BE49-F238E27FC236}">
                <a16:creationId xmlns:a16="http://schemas.microsoft.com/office/drawing/2014/main" id="{69F0804E-F8DE-40E7-90F4-68B638136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8924" y="3137678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D3A299E-1C4F-CC31-43CE-6D48A06E7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4923187" cy="5417452"/>
          </a:xfrm>
        </p:spPr>
        <p:txBody>
          <a:bodyPr anchor="ctr">
            <a:normAutofit/>
          </a:bodyPr>
          <a:lstStyle/>
          <a:p>
            <a:r>
              <a:rPr lang="it-IT"/>
              <a:t>Introduzione e parole chiave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09F16-D31D-FCCA-C5AD-1DAA6BACC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6745" y="713048"/>
            <a:ext cx="4414176" cy="54495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Questo articolo presenta una riflessione sulle tecnologie digitali per l'istruzione mentre considera i nostri tempi che sono segnati  dagli attuali scenari socio-culturali gravi segnati dall'emergenza sanitaria dovuta alla diffusione del Coronavirus. </a:t>
            </a:r>
          </a:p>
          <a:p>
            <a:pPr>
              <a:buClr>
                <a:srgbClr val="B47A90"/>
              </a:buClr>
            </a:pPr>
            <a:r>
              <a:rPr lang="it-IT" b="1">
                <a:latin typeface="Grandview"/>
              </a:rPr>
              <a:t>Parole chiave: </a:t>
            </a:r>
            <a:r>
              <a:rPr lang="it-IT">
                <a:ea typeface="+mn-lt"/>
                <a:cs typeface="+mn-lt"/>
              </a:rPr>
              <a:t>School - Digital </a:t>
            </a:r>
            <a:r>
              <a:rPr lang="it-IT" err="1">
                <a:ea typeface="+mn-lt"/>
                <a:cs typeface="+mn-lt"/>
              </a:rPr>
              <a:t>Teaching</a:t>
            </a:r>
            <a:r>
              <a:rPr lang="it-IT">
                <a:ea typeface="+mn-lt"/>
                <a:cs typeface="+mn-lt"/>
              </a:rPr>
              <a:t> - </a:t>
            </a:r>
            <a:r>
              <a:rPr lang="it-IT" err="1">
                <a:ea typeface="+mn-lt"/>
                <a:cs typeface="+mn-lt"/>
              </a:rPr>
              <a:t>Distance</a:t>
            </a:r>
            <a:r>
              <a:rPr lang="it-IT">
                <a:ea typeface="+mn-lt"/>
                <a:cs typeface="+mn-lt"/>
              </a:rPr>
              <a:t> Learning - Covid-19 – </a:t>
            </a:r>
            <a:r>
              <a:rPr lang="it-IT" err="1">
                <a:ea typeface="+mn-lt"/>
                <a:cs typeface="+mn-lt"/>
              </a:rPr>
              <a:t>Pedagogic</a:t>
            </a:r>
            <a:r>
              <a:rPr lang="it-IT">
                <a:ea typeface="+mn-lt"/>
                <a:cs typeface="+mn-lt"/>
              </a:rPr>
              <a:t> Innovation</a:t>
            </a:r>
            <a:endParaRPr lang="it-IT"/>
          </a:p>
          <a:p>
            <a:pPr>
              <a:buClr>
                <a:srgbClr val="B47A90"/>
              </a:buClr>
            </a:pPr>
            <a:endParaRPr lang="it-IT" b="1">
              <a:latin typeface="Grandview"/>
            </a:endParaRPr>
          </a:p>
        </p:txBody>
      </p:sp>
    </p:spTree>
    <p:extLst>
      <p:ext uri="{BB962C8B-B14F-4D97-AF65-F5344CB8AC3E}">
        <p14:creationId xmlns:p14="http://schemas.microsoft.com/office/powerpoint/2010/main" val="179400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49">
            <a:extLst>
              <a:ext uri="{FF2B5EF4-FFF2-40B4-BE49-F238E27FC236}">
                <a16:creationId xmlns:a16="http://schemas.microsoft.com/office/drawing/2014/main" id="{107134A1-6E23-4417-8A0E-6B7013EE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88" name="Group 51">
            <a:extLst>
              <a:ext uri="{FF2B5EF4-FFF2-40B4-BE49-F238E27FC236}">
                <a16:creationId xmlns:a16="http://schemas.microsoft.com/office/drawing/2014/main" id="{48A25454-0DC9-46B6-B384-D91E12BAD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F414637-7E01-4526-8150-3CD7567A7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50218B2-D57E-446B-989C-1762F2F29A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699E4D3-348D-4104-9BEB-8DEDBB2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BC8F865-086C-4425-BE52-3809C3121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C90F2888-14CA-416E-8FEC-95DE5491C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1C00D1C-7471-42E1-9EFD-B98A7833B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282C300-D058-460C-9163-559100875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3344294-474A-4890-A2FF-4BCA2D9C0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4666E3F-61F1-4C4A-9039-B5595C1E3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F2DE1DA-0012-4917-955B-64079390C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CDA7450-77F1-4AA0-B4E8-AAF677E68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B3E4AECA-460E-4B7B-8F4D-81144A15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E14A404F-84D0-4665-9006-25D2977B3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7C8B78C-183B-4E78-8C61-4A5E69ABD2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8B739F6-7B26-4C60-97BB-589CDD78BC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75D0C90-6AF4-4D07-83BD-AFFB6932F5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EF428431-B9C8-4C3B-813D-0E699E07CF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1425A4C9-444C-465B-9A62-D2C3397C6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FE3FFD67-A463-42E0-A7EB-8592FB78A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445C4B0-FF3F-41BC-8B4A-3941687E8A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F8FF16FB-F344-403A-BD66-3BFFAEC8D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274B9A6-4845-4552-8A5E-293C01D59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B17A3E2-0561-4C5B-897B-B57DE7CEB9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EAD6CFA0-2BC8-4D6B-834C-FED765DB5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8DAB0D9F-0B59-4CC4-8691-093234E46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E3A5D38-D8B2-4BA5-8182-0F4F18CC5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CEF29FE6-30F8-41BA-95AF-F7AB41846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DDCE1658-0A2F-4B34-B153-0173D1E759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3EDDFEB6-C41E-4F92-B21F-15FE0CDB6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D32C260E-1203-483F-ADA6-D36C101C0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0696FB77-0CE6-4C13-B9FB-1518F19209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Flowchart: Document 84">
            <a:extLst>
              <a:ext uri="{FF2B5EF4-FFF2-40B4-BE49-F238E27FC236}">
                <a16:creationId xmlns:a16="http://schemas.microsoft.com/office/drawing/2014/main" id="{485F3864-E416-439F-893D-ADD4B8E84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2000" cy="6491298"/>
          </a:xfrm>
          <a:prstGeom prst="flowChartDocumen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5" descr="Immagine che contiene persona, interni&#10;&#10;Descrizione generata automaticamente">
            <a:extLst>
              <a:ext uri="{FF2B5EF4-FFF2-40B4-BE49-F238E27FC236}">
                <a16:creationId xmlns:a16="http://schemas.microsoft.com/office/drawing/2014/main" id="{1A129AFF-356F-56C9-AF4E-F5A1F12A4D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97" r="-1" b="9162"/>
          <a:stretch/>
        </p:blipFill>
        <p:spPr>
          <a:xfrm>
            <a:off x="-6331" y="-10603"/>
            <a:ext cx="12188952" cy="6424896"/>
          </a:xfrm>
          <a:custGeom>
            <a:avLst/>
            <a:gdLst/>
            <a:ahLst/>
            <a:cxnLst/>
            <a:rect l="l" t="t" r="r" b="b"/>
            <a:pathLst>
              <a:path w="12205236" h="6424896">
                <a:moveTo>
                  <a:pt x="0" y="0"/>
                </a:moveTo>
                <a:lnTo>
                  <a:pt x="12205236" y="0"/>
                </a:lnTo>
                <a:lnTo>
                  <a:pt x="12205236" y="5218929"/>
                </a:lnTo>
                <a:cubicBezTo>
                  <a:pt x="6290213" y="5218929"/>
                  <a:pt x="6105369" y="7085096"/>
                  <a:pt x="548482" y="6174545"/>
                </a:cubicBezTo>
                <a:lnTo>
                  <a:pt x="0" y="6078725"/>
                </a:ln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60107E1A-C611-3E84-85B8-1CA621FDA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5897115" cy="4338044"/>
          </a:xfrm>
        </p:spPr>
        <p:txBody>
          <a:bodyPr anchor="t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 La scuola e l'emergenza Covid-19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0447EA-4C17-6238-BE1D-8C26B81D5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6743" y="720948"/>
            <a:ext cx="4421032" cy="434304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it-IT">
                <a:solidFill>
                  <a:srgbClr val="FFFFFF"/>
                </a:solidFill>
                <a:ea typeface="+mn-lt"/>
                <a:cs typeface="+mn-lt"/>
              </a:rPr>
              <a:t>Il 4 Marzo 2020 il Presidente del Consiglio dei Ministri, alla luce del carattere particolarmente diffusivo dell’epidemia da COVID-19 e l’aumento dei casi sul territorio italiano, firma il decreto che stabilisce la chiusura delle scuole (DPCM 4 Marzo 2020).</a:t>
            </a: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>
                <a:solidFill>
                  <a:srgbClr val="FFFFFF"/>
                </a:solidFill>
                <a:ea typeface="+mn-lt"/>
                <a:cs typeface="+mn-lt"/>
              </a:rPr>
              <a:t>Dall’emanazione del decreto ministeriale, tutte le scuole, anche se con tempi, modalità ed esiti differenti, hanno riorganizzato la propria offerta formativa.</a:t>
            </a:r>
            <a:endParaRPr lang="it-IT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13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04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F14D45BF-E397-40C0-AFE3-A4149E60E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35F4CD44-7930-4EB8-9A74-8D2F9E636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6F1268F0-44F7-4AC9-A3E6-9527C22F3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4880B23C-29A4-4D11-8671-EE46FECE7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0C2CF28E-44F6-4983-9729-A705B8709B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1B11666B-80E2-4F7D-9613-17A65CBC17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CABFAC7C-C1E8-4988-864D-3B05D3006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42EE5A4C-9245-46EB-B145-8FDFBE6E1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7BFEDEDB-B657-4E62-9962-28BF54122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965EFAA5-5243-4FE8-819B-80D4995BB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CF92E633-809E-4E07-965A-F2F9EDCF7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90DE1690-3F94-4C79-9357-6653BEEF1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F529D5DF-1A9E-4690-B016-03FB1E72D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E6F8E2D2-E88C-4F73-A660-D2B76298C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137BF3BB-FE7A-410E-AA57-73485A775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20EC5EB5-F6E1-441C-AB44-799A5DF1B7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FD6F199F-9E76-4C7E-9DF6-20EE550DF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691704E7-976B-4FE0-9381-8EB7818E7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75603A9-61D4-4172-AF77-7A7CE408A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573C1AA7-2357-41A1-A057-FA2D44DAD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70024205-8F58-4C8D-BE50-35E40091B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1737BEEA-3398-4C1B-AB48-E7173325C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E5EE29AB-4E85-418B-A6D3-3E7B40185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0ADE2BEB-6A23-4DFC-9A4E-E44F3CA9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6ECE8D73-51C6-4818-8BD9-9202BBA0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2EA7AA7F-CD9D-4820-B463-7B9CFEC8E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91618CA6-513B-458C-89C1-1FE15F1F43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C5BACA43-902B-4444-95CB-5165D5483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78A07376-1103-43DD-A6D6-D7BAF6F00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8FCEA8A1-BC0E-4221-B9E5-3D3C7BA261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955D27E5-DFE1-4EE8-B982-0A3922359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7FD07B27-85E5-4F3B-B432-CDBDC0F6E6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4B78179E-DE7D-4A30-9BDC-05D7AE21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Right Triangle 140">
            <a:extLst>
              <a:ext uri="{FF2B5EF4-FFF2-40B4-BE49-F238E27FC236}">
                <a16:creationId xmlns:a16="http://schemas.microsoft.com/office/drawing/2014/main" id="{07E3C0EF-2D2A-42BA-B4E2-76E2B1FC5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3" y="3153945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B733811-A79F-E8B7-37E8-AF3B7C4F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0"/>
            <a:ext cx="3428812" cy="5436630"/>
          </a:xfrm>
        </p:spPr>
        <p:txBody>
          <a:bodyPr anchor="ctr">
            <a:normAutofit/>
          </a:bodyPr>
          <a:lstStyle/>
          <a:p>
            <a:r>
              <a:rPr lang="it-IT"/>
              <a:t>Riferimenti normativi 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984B5212-2948-B8F5-3773-82CBDC2E84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620188"/>
              </p:ext>
            </p:extLst>
          </p:nvPr>
        </p:nvGraphicFramePr>
        <p:xfrm>
          <a:off x="5103282" y="170170"/>
          <a:ext cx="6879517" cy="5973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822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48">
            <a:extLst>
              <a:ext uri="{FF2B5EF4-FFF2-40B4-BE49-F238E27FC236}">
                <a16:creationId xmlns:a16="http://schemas.microsoft.com/office/drawing/2014/main" id="{F14D45BF-E397-40C0-AFE3-A4149E60E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95" name="Group 50">
            <a:extLst>
              <a:ext uri="{FF2B5EF4-FFF2-40B4-BE49-F238E27FC236}">
                <a16:creationId xmlns:a16="http://schemas.microsoft.com/office/drawing/2014/main" id="{35F4CD44-7930-4EB8-9A74-8D2F9E636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F1268F0-44F7-4AC9-A3E6-9527C22F3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880B23C-29A4-4D11-8671-EE46FECE7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0C2CF28E-44F6-4983-9729-A705B8709B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B11666B-80E2-4F7D-9613-17A65CBC17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ABFAC7C-C1E8-4988-864D-3B05D3006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2EE5A4C-9245-46EB-B145-8FDFBE6E1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BFEDEDB-B657-4E62-9962-28BF54122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65EFAA5-5243-4FE8-819B-80D4995BB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CF92E633-809E-4E07-965A-F2F9EDCF7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90DE1690-3F94-4C79-9357-6653BEEF1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529D5DF-1A9E-4690-B016-03FB1E72D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6F8E2D2-E88C-4F73-A660-D2B76298C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37BF3BB-FE7A-410E-AA57-73485A775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20EC5EB5-F6E1-441C-AB44-799A5DF1B7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D6F199F-9E76-4C7E-9DF6-20EE550DF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91704E7-976B-4FE0-9381-8EB7818E7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E75603A9-61D4-4172-AF77-7A7CE408A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573C1AA7-2357-41A1-A057-FA2D44DAD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70024205-8F58-4C8D-BE50-35E40091B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737BEEA-3398-4C1B-AB48-E7173325C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5EE29AB-4E85-418B-A6D3-3E7B40185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0ADE2BEB-6A23-4DFC-9A4E-E44F3CA9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ECE8D73-51C6-4818-8BD9-9202BBA0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2EA7AA7F-CD9D-4820-B463-7B9CFEC8E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1618CA6-513B-458C-89C1-1FE15F1F43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5BACA43-902B-4444-95CB-5165D5483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78A07376-1103-43DD-A6D6-D7BAF6F00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8FCEA8A1-BC0E-4221-B9E5-3D3C7BA261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955D27E5-DFE1-4EE8-B982-0A3922359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FD07B27-85E5-4F3B-B432-CDBDC0F6E6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78179E-DE7D-4A30-9BDC-05D7AE21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Right Triangle 83">
            <a:extLst>
              <a:ext uri="{FF2B5EF4-FFF2-40B4-BE49-F238E27FC236}">
                <a16:creationId xmlns:a16="http://schemas.microsoft.com/office/drawing/2014/main" id="{07E3C0EF-2D2A-42BA-B4E2-76E2B1FC5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3" y="3153945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8841ADE-8193-1B16-1D6D-00AFA6395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0"/>
            <a:ext cx="3428812" cy="5436630"/>
          </a:xfrm>
        </p:spPr>
        <p:txBody>
          <a:bodyPr anchor="ctr">
            <a:normAutofit/>
          </a:bodyPr>
          <a:lstStyle/>
          <a:p>
            <a:r>
              <a:rPr lang="it-IT" sz="3700"/>
              <a:t>Ricerche di carattere nazionale e internazionale 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F13B56E7-46E2-7C4D-D995-67FC335F73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534357"/>
              </p:ext>
            </p:extLst>
          </p:nvPr>
        </p:nvGraphicFramePr>
        <p:xfrm>
          <a:off x="5103282" y="170170"/>
          <a:ext cx="6879517" cy="5973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938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8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52" name="Group 10">
            <a:extLst>
              <a:ext uri="{FF2B5EF4-FFF2-40B4-BE49-F238E27FC236}">
                <a16:creationId xmlns:a16="http://schemas.microsoft.com/office/drawing/2014/main" id="{4D431671-5191-4947-8899-E90505A70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77D2E98-ED65-4121-9DA5-6DBB831D0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A94A307-5B5D-4E42-95B3-064D5093A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CB3B32C-3BDA-4D41-9802-681B0599F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5BDBFD6-7C61-4520-8203-BAB1986C1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4ABA4D7-9904-42C4-B0CD-B1CE2E0D37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B63F0D6-8747-4126-9359-B730EB21B7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91CD660-F5B2-49AC-9EFC-CE94B843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4BEB7EB-8E7F-4A4B-8581-73CE2003F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04FB70E-6820-4456-872A-937F52060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3598DD6-9887-4CF7-BAFE-F96E0324E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A503E64-565F-465B-A25C-042C5706C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140EE7B-5CA1-4DCB-8652-6E4D2147B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85077BE-700D-4C44-AA4D-7CF4E8FD7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B8B3FEB-D353-443D-A148-39156065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1FF5FBB-3BD8-46EB-BDF9-081B29A44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C2E11FD-78A4-4F5C-A419-F0237DCAD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F708EBE-3154-4FF4-8E8F-88A076208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7A99B5C-EB03-4D56-8DFE-B006D708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FCBAFF0-9FB4-4160-B9BE-CCBE1D8B8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26953D7-154A-49A4-B2E1-D94D365EC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36E3E12-5D96-48DB-8320-62942877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A059482-79BA-4E80-80A2-36FD8408D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4EF88B3-C210-433D-B20D-FE41B4D5F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3665D3E-61E7-4EDF-A208-56449D765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74CF3B0-C9C3-4683-94A3-DC0AE1E745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BE90EF9-6DF5-47F4-A069-9F613C814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844EBDE-5A9F-4E9F-8A55-57FB9E979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491FC45-82C4-40CD-8D0C-0A2F86E8A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1AD0FE3-6144-4171-943E-0E65D08E8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7BA4499-5E6A-4998-A0F4-614E6555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AFE7A6F-A7F0-4406-809F-E23FCB20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ight Triangle 43">
            <a:extLst>
              <a:ext uri="{FF2B5EF4-FFF2-40B4-BE49-F238E27FC236}">
                <a16:creationId xmlns:a16="http://schemas.microsoft.com/office/drawing/2014/main" id="{BEAC0A80-07D3-49CB-87C3-BC34F219D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1" y="20640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4" name="Picture 4" descr="Primo piano di pila di libri">
            <a:extLst>
              <a:ext uri="{FF2B5EF4-FFF2-40B4-BE49-F238E27FC236}">
                <a16:creationId xmlns:a16="http://schemas.microsoft.com/office/drawing/2014/main" id="{6E0291CE-62E7-2EBA-9055-9F5539412B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329" r="14316" b="3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218934F-5F2F-F9D4-79C1-951C0EF22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4927425" cy="1938525"/>
          </a:xfrm>
        </p:spPr>
        <p:txBody>
          <a:bodyPr>
            <a:normAutofit/>
          </a:bodyPr>
          <a:lstStyle/>
          <a:p>
            <a:r>
              <a:rPr lang="it-IT"/>
              <a:t>Risultati conseguiti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F86354-6F47-FF06-E5C1-D703BB7BA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2886116"/>
            <a:ext cx="4927425" cy="3245931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it-IT">
                <a:ea typeface="+mn-lt"/>
                <a:cs typeface="+mn-lt"/>
              </a:rPr>
              <a:t>Alcuni studi sottolineano come nel periodo della DaD siano state riproposte le strategie didattiche tipiche della scuola in presenza.</a:t>
            </a:r>
            <a:endParaRPr lang="it-IT"/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>
                <a:ea typeface="+mn-lt"/>
                <a:cs typeface="+mn-lt"/>
              </a:rPr>
              <a:t>Altre indagini evidenziano come gli insegnanti fossero sostanzialmente impreparati ad affrontare la didattica con gli strumenti digitali</a:t>
            </a:r>
            <a:endParaRPr lang="it-IT"/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>
                <a:ea typeface="+mn-lt"/>
                <a:cs typeface="+mn-lt"/>
              </a:rPr>
              <a:t>Ulteriori lacune sul versante della progettazione didattica, laddove l’attività non è stata ripensata specificamente per il setting della rete. </a:t>
            </a:r>
            <a:endParaRPr lang="it-IT" sz="1400">
              <a:ea typeface="+mn-lt"/>
              <a:cs typeface="+mn-lt"/>
            </a:endParaRPr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1400"/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1400"/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95053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4D431671-5191-4947-8899-E90505A70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77D2E98-ED65-4121-9DA5-6DBB831D0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DA94A307-5B5D-4E42-95B3-064D5093A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8CB3B32C-3BDA-4D41-9802-681B0599F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35BDBFD6-7C61-4520-8203-BAB1986C1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4ABA4D7-9904-42C4-B0CD-B1CE2E0D37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BB63F0D6-8747-4126-9359-B730EB21B7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D91CD660-F5B2-49AC-9EFC-CE94B843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A4BEB7EB-8E7F-4A4B-8581-73CE2003F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B04FB70E-6820-4456-872A-937F52060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E3598DD6-9887-4CF7-BAFE-F96E0324E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AA503E64-565F-465B-A25C-042C5706C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A140EE7B-5CA1-4DCB-8652-6E4D2147B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F85077BE-700D-4C44-AA4D-7CF4E8FD7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FB8B3FEB-D353-443D-A148-39156065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91FF5FBB-3BD8-46EB-BDF9-081B29A44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DC2E11FD-78A4-4F5C-A419-F0237DCAD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9F708EBE-3154-4FF4-8E8F-88A076208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27A99B5C-EB03-4D56-8DFE-B006D708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2FCBAFF0-9FB4-4160-B9BE-CCBE1D8B8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26953D7-154A-49A4-B2E1-D94D365EC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836E3E12-5D96-48DB-8320-62942877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7A059482-79BA-4E80-80A2-36FD8408D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B4EF88B3-C210-433D-B20D-FE41B4D5F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53665D3E-61E7-4EDF-A208-56449D765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74CF3B0-C9C3-4683-94A3-DC0AE1E745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7BE90EF9-6DF5-47F4-A069-9F613C814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F844EBDE-5A9F-4E9F-8A55-57FB9E979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6491FC45-82C4-40CD-8D0C-0A2F86E8A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71AD0FE3-6144-4171-943E-0E65D08E8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A7BA4499-5E6A-4998-A0F4-614E6555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CAFE7A6F-A7F0-4406-809F-E23FCB20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Right Triangle 171">
            <a:extLst>
              <a:ext uri="{FF2B5EF4-FFF2-40B4-BE49-F238E27FC236}">
                <a16:creationId xmlns:a16="http://schemas.microsoft.com/office/drawing/2014/main" id="{BEAC0A80-07D3-49CB-87C3-BC34F219D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1" y="20640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Immagine 4" descr="Immagine che contiene testo, panca, parco, esterni&#10;&#10;Descrizione generata automaticamente">
            <a:extLst>
              <a:ext uri="{FF2B5EF4-FFF2-40B4-BE49-F238E27FC236}">
                <a16:creationId xmlns:a16="http://schemas.microsoft.com/office/drawing/2014/main" id="{08EDEE49-A2F6-C905-F5C0-62102DE6F5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35" r="9307" b="1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CA23D8E-5CF2-EEC6-68FD-BE9CF6F4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4927425" cy="1938525"/>
          </a:xfrm>
        </p:spPr>
        <p:txBody>
          <a:bodyPr>
            <a:normAutofit/>
          </a:bodyPr>
          <a:lstStyle/>
          <a:p>
            <a:r>
              <a:rPr lang="it-IT"/>
              <a:t>Difficoltà emerse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B930D6-FFFC-6443-5071-61F09D8D2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2886116"/>
            <a:ext cx="4927425" cy="324593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it-IT" b="1">
                <a:ea typeface="+mn-lt"/>
                <a:cs typeface="+mn-lt"/>
              </a:rPr>
              <a:t>La dispersione scolastica e la gestione dei processi valutativi emergono come le maggiori criticità. </a:t>
            </a:r>
            <a:endParaRPr lang="it-IT" b="1"/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>
                <a:ea typeface="+mn-lt"/>
                <a:cs typeface="+mn-lt"/>
              </a:rPr>
              <a:t>Per quanto riguarda  la valutazione: le difficoltà di ripensare le modalità valutative tradizionali.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88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7">
            <a:extLst>
              <a:ext uri="{FF2B5EF4-FFF2-40B4-BE49-F238E27FC236}">
                <a16:creationId xmlns:a16="http://schemas.microsoft.com/office/drawing/2014/main" id="{D7C3C2D0-A48F-4A6F-9C7D-888E9DFE6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 useBgFill="1">
        <p:nvSpPr>
          <p:cNvPr id="47" name="Freeform: Shape 9">
            <a:extLst>
              <a:ext uri="{FF2B5EF4-FFF2-40B4-BE49-F238E27FC236}">
                <a16:creationId xmlns:a16="http://schemas.microsoft.com/office/drawing/2014/main" id="{98670FCA-2D56-45D2-833D-B1C0C63F9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7" y="2882524"/>
            <a:ext cx="12184765" cy="3975477"/>
          </a:xfrm>
          <a:custGeom>
            <a:avLst/>
            <a:gdLst>
              <a:gd name="connsiteX0" fmla="*/ 8942254 w 12188952"/>
              <a:gd name="connsiteY0" fmla="*/ 34 h 3975477"/>
              <a:gd name="connsiteX1" fmla="*/ 11642906 w 12188952"/>
              <a:gd name="connsiteY1" fmla="*/ 225257 h 3975477"/>
              <a:gd name="connsiteX2" fmla="*/ 12188952 w 12188952"/>
              <a:gd name="connsiteY2" fmla="*/ 311174 h 3975477"/>
              <a:gd name="connsiteX3" fmla="*/ 12188952 w 12188952"/>
              <a:gd name="connsiteY3" fmla="*/ 3975477 h 3975477"/>
              <a:gd name="connsiteX4" fmla="*/ 0 w 12188952"/>
              <a:gd name="connsiteY4" fmla="*/ 3975477 h 3975477"/>
              <a:gd name="connsiteX5" fmla="*/ 0 w 12188952"/>
              <a:gd name="connsiteY5" fmla="*/ 1085061 h 3975477"/>
              <a:gd name="connsiteX6" fmla="*/ 552141 w 12188952"/>
              <a:gd name="connsiteY6" fmla="*/ 1079980 h 3975477"/>
              <a:gd name="connsiteX7" fmla="*/ 8942254 w 12188952"/>
              <a:gd name="connsiteY7" fmla="*/ 34 h 3975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975477">
                <a:moveTo>
                  <a:pt x="8942254" y="34"/>
                </a:moveTo>
                <a:cubicBezTo>
                  <a:pt x="9695041" y="1709"/>
                  <a:pt x="10568453" y="66687"/>
                  <a:pt x="11642906" y="225257"/>
                </a:cubicBezTo>
                <a:lnTo>
                  <a:pt x="12188952" y="311174"/>
                </a:lnTo>
                <a:lnTo>
                  <a:pt x="12188952" y="3975477"/>
                </a:lnTo>
                <a:lnTo>
                  <a:pt x="0" y="3975477"/>
                </a:lnTo>
                <a:lnTo>
                  <a:pt x="0" y="1085061"/>
                </a:lnTo>
                <a:lnTo>
                  <a:pt x="552141" y="1079980"/>
                </a:lnTo>
                <a:cubicBezTo>
                  <a:pt x="4849952" y="999477"/>
                  <a:pt x="5931106" y="-6667"/>
                  <a:pt x="8942254" y="34"/>
                </a:cubicBezTo>
                <a:close/>
              </a:path>
            </a:pathLst>
          </a:custGeom>
          <a:solidFill>
            <a:srgbClr val="BCBCB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37E539E-8E53-45C6-9EEF-BF0998DED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92B81EA-9142-4843-9DC4-B3B5945E3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6D0167D-BCD6-40C9-9439-B218DAC26B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7BC2F72-CF0A-4BA3-9D44-4E126B58F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5B957B0-AAF9-40DA-86CD-DFACC7EB14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3D3CBDA-22C0-4F55-8D19-908B3CD29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EF45983-2EEE-4AFF-9780-BB72BDCC3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FF41724-D1CB-4EB7-8375-C7E1B34312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7A52220-57D7-4107-AAB4-DD7CAF08D2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C2D2F73-51AF-431F-BDA8-97704FBA2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CE77D9F-7762-445F-92C5-3D1F544A0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FF43ED7-CA1B-4E85-8CD4-5B3C0B4D7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576CDD2-AC2A-4A8F-9B0F-D25298B5C2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8D55A21-56BE-4FF0-8BC6-111865E29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71F41FC-CAF2-4220-9170-2EB7DB263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9336BB3-E7C0-4644-ADD3-897281393E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A916F6F-0665-4C6A-9431-3AD86B94C8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4106CE4-7D9D-49DF-897A-822D5BF52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8BA2056-CDBA-4C2C-93A7-49A9A5773B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5CAEC81-0897-4760-8DBD-9EBF631CF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AC6E5B-B82D-46BB-990B-13E38336A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19FAF4-4633-481B-ACE9-F2B1A17719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F74408F-797A-4076-897E-818A00989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9CFCD45-5E6A-40DF-8434-FAF095A44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19ABFC3-761E-4D3D-99D2-C167DF99C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FFB5E4A-E2C0-4323-8F3E-45C39D83D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0AC1BFB-C0BB-4C88-9FB9-A1C4767EC7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CC1A783-C784-4F05-9753-E8E230B14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1D89B71-AD25-443D-8B91-17E8A3CCF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E1C8879-01F2-4BCF-94F0-BAD8E22FF6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A9E1DCE-FD5E-427D-8653-B1FFB8EAC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2">
              <a:extLst>
                <a:ext uri="{FF2B5EF4-FFF2-40B4-BE49-F238E27FC236}">
                  <a16:creationId xmlns:a16="http://schemas.microsoft.com/office/drawing/2014/main" id="{FE35E521-8B46-446A-A31E-1952BB38A0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ight Triangle 44">
            <a:extLst>
              <a:ext uri="{FF2B5EF4-FFF2-40B4-BE49-F238E27FC236}">
                <a16:creationId xmlns:a16="http://schemas.microsoft.com/office/drawing/2014/main" id="{69F0804E-F8DE-40E7-90F4-68B638136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8924" y="205549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630D8FB-22C0-E574-ADE2-76DADEB8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5952"/>
            <a:ext cx="10797667" cy="1896062"/>
          </a:xfrm>
        </p:spPr>
        <p:txBody>
          <a:bodyPr anchor="b">
            <a:normAutofit/>
          </a:bodyPr>
          <a:lstStyle/>
          <a:p>
            <a:r>
              <a:rPr lang="it-IT"/>
              <a:t>Il dibattito pubblico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EDBE6D-88BC-AD13-57E4-D38A4DCF3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738" y="855639"/>
            <a:ext cx="4923183" cy="5287762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lnSpc>
                <a:spcPct val="100000"/>
              </a:lnSpc>
            </a:pPr>
            <a:r>
              <a:rPr lang="it-IT" sz="8000">
                <a:ea typeface="+mn-lt"/>
                <a:cs typeface="+mn-lt"/>
              </a:rPr>
              <a:t>Alla proliferazione di decreti legislativi e indagini sull’impatto dell’emergenza Coronavirus sul sistema scolastico, si è accompagnato </a:t>
            </a:r>
            <a:r>
              <a:rPr lang="it-IT" sz="8000" b="1">
                <a:ea typeface="+mn-lt"/>
                <a:cs typeface="+mn-lt"/>
              </a:rPr>
              <a:t>un accesso dibattito pubblico</a:t>
            </a:r>
            <a:r>
              <a:rPr lang="it-IT" sz="8000">
                <a:ea typeface="+mn-lt"/>
                <a:cs typeface="+mn-lt"/>
              </a:rPr>
              <a:t>, che ha visto schierati su fronti opposti i “pro-DaD” contro i “no-DaD”.</a:t>
            </a:r>
            <a:endParaRPr lang="it-IT" sz="8000"/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 sz="8000" b="1">
                <a:ea typeface="+mn-lt"/>
                <a:cs typeface="+mn-lt"/>
              </a:rPr>
              <a:t>Dalla parte dei “pro-DaD</a:t>
            </a:r>
            <a:r>
              <a:rPr lang="it-IT" sz="8000">
                <a:ea typeface="+mn-lt"/>
                <a:cs typeface="+mn-lt"/>
              </a:rPr>
              <a:t>: ” tutti coloro che hanno guardato a questa situazione come ad una opportunità per ripensare finalmente la scuola in digitale. </a:t>
            </a:r>
            <a:endParaRPr lang="it-IT" sz="8000"/>
          </a:p>
          <a:p>
            <a:pPr>
              <a:lnSpc>
                <a:spcPct val="100000"/>
              </a:lnSpc>
              <a:buClr>
                <a:srgbClr val="B47A90"/>
              </a:buClr>
            </a:pPr>
            <a:r>
              <a:rPr lang="it-IT" sz="8000" b="1">
                <a:ea typeface="+mn-lt"/>
                <a:cs typeface="+mn-lt"/>
              </a:rPr>
              <a:t>Tra i “no-DaD”</a:t>
            </a:r>
            <a:r>
              <a:rPr lang="it-IT" sz="8000">
                <a:ea typeface="+mn-lt"/>
                <a:cs typeface="+mn-lt"/>
              </a:rPr>
              <a:t>:  tutti coloro che attribuiscono alla tecnologia una valenza disumanizzante: “la scuola è un’aula e la DaD è solo un pessimo surrogato della didattica in presenza”.</a:t>
            </a:r>
            <a:endParaRPr lang="it-IT" sz="8000"/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8000"/>
          </a:p>
          <a:p>
            <a:pPr>
              <a:lnSpc>
                <a:spcPct val="100000"/>
              </a:lnSpc>
              <a:buClr>
                <a:srgbClr val="B47A90"/>
              </a:buClr>
            </a:pP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239462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A663D04-C5D3-4468-AA3B-9880527AB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8A29A46-413C-4484-946F-6D28C5B46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7DD8C4B2-C285-4890-8150-9B63D33D2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5E44EC85-AC03-4F75-8D51-DFA985766B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05D371D-12A6-4F6A-BB1F-1815AC4FB4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912961FA-2CA7-4EE9-BFA0-8C41C53CD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15E0838-B886-41AB-97D4-0ACF66072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A8D7727-9653-4887-9C76-9B534CCE67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92FF4DB-48CC-4501-8D22-8748B52028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AD400061-8886-404B-84F8-19929305B0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D50BF5C-2633-4ECD-B354-586F7C1407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60B17F7-C0E3-4251-ACB3-0096A8962E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2135212F-25D9-4473-84A7-E2F4B07C26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D76190E-1564-40B1-AF46-BA42ED917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55B9E8FC-5C3E-4E93-9A5E-449F5F2C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C893E675-0723-45A7-96F0-D4DE609C1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6FB0384-C6DB-4AFD-8DBF-B5951D7C7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CD21961-E94F-432F-B004-9F092642E6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4F8BF6A3-80BF-4B2D-B9FC-C6EF855535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EC46CB5E-AF87-4509-AC6D-73A360DC0C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6792C7F-390F-4474-94B3-49469A470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004ACA1-0E4A-4880-BEC3-16C02F97D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C02A338-E10C-436C-9C6D-8343C692E8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9EFB8EA-327B-40E3-B9FF-C7A72CB940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534B69F-E3F6-473A-AC3E-7938EA063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5BE75730-09B8-4EC9-A84B-66CC1BDB20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6DFA29A-FEDC-4A11-9040-901FEFE31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6D7D224-08A0-4584-AAA5-502EEC4B3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EC2FBE2-7186-4609-8C51-BF456B539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1B9A9517-E690-4E72-9360-7C0C56EBB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E2CA3F09-DCA2-44CD-85BC-4C49CEC3F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A6887AB-1B22-4147-9642-C13B9AE1A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Right Triangle 82">
            <a:extLst>
              <a:ext uri="{FF2B5EF4-FFF2-40B4-BE49-F238E27FC236}">
                <a16:creationId xmlns:a16="http://schemas.microsoft.com/office/drawing/2014/main" id="{80DB3690-454E-4196-AD7B-31F96F2B3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810332" y="-28975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1FBB1C4-9951-67E4-64ED-CDD5135F5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775" y="713047"/>
            <a:ext cx="9807426" cy="2173069"/>
          </a:xfrm>
        </p:spPr>
        <p:txBody>
          <a:bodyPr>
            <a:normAutofit/>
          </a:bodyPr>
          <a:lstStyle/>
          <a:p>
            <a:pPr algn="ctr"/>
            <a:r>
              <a:rPr lang="it-IT"/>
              <a:t>La formula DAD</a:t>
            </a:r>
          </a:p>
        </p:txBody>
      </p:sp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601BD983-95C0-A6A1-C453-74E210BC8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315" y="3428997"/>
            <a:ext cx="7886814" cy="2475570"/>
          </a:xfr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it-IT" sz="8000">
                <a:ea typeface="+mn-lt"/>
                <a:cs typeface="+mn-lt"/>
              </a:rPr>
              <a:t>Nel tentativo di superare le banali contrapposizioni, un primo elemento su cui riflettere riguarda l’acronimo stesso adottato per indicare la nuova modalità didattica dei mesi di lockdown: DaD, ossia didattica a distanza. </a:t>
            </a:r>
            <a:endParaRPr lang="it-IT" sz="8000"/>
          </a:p>
          <a:p>
            <a:pPr algn="ctr">
              <a:lnSpc>
                <a:spcPct val="100000"/>
              </a:lnSpc>
              <a:buClr>
                <a:srgbClr val="B47A90"/>
              </a:buClr>
            </a:pPr>
            <a:r>
              <a:rPr lang="it-IT" sz="8000">
                <a:ea typeface="+mn-lt"/>
                <a:cs typeface="+mn-lt"/>
              </a:rPr>
              <a:t> Dalla fine degli anni Novanta in poi hanno prevalso altre espressioni quali “didattica online”, “apprendimento online”, “didattica in rete”, “didattica online” </a:t>
            </a:r>
            <a:endParaRPr lang="it-IT" sz="8000"/>
          </a:p>
          <a:p>
            <a:pPr algn="ctr">
              <a:lnSpc>
                <a:spcPct val="100000"/>
              </a:lnSpc>
              <a:buClr>
                <a:srgbClr val="B47A90"/>
              </a:buClr>
            </a:pPr>
            <a:r>
              <a:rPr lang="it-IT" sz="8000">
                <a:ea typeface="+mn-lt"/>
                <a:cs typeface="+mn-lt"/>
              </a:rPr>
              <a:t>L’adozione della formula DaD ha così proiettato nel passao piuttosto che nel futuro il dibatto sul ruolo delle tecnologie nella formazione online.</a:t>
            </a:r>
            <a:endParaRPr lang="it-IT" sz="8000"/>
          </a:p>
          <a:p>
            <a:pPr algn="ctr">
              <a:lnSpc>
                <a:spcPct val="100000"/>
              </a:lnSpc>
              <a:buClr>
                <a:srgbClr val="B47A90"/>
              </a:buClr>
            </a:pPr>
            <a:endParaRPr lang="it-IT" sz="1300"/>
          </a:p>
        </p:txBody>
      </p:sp>
    </p:spTree>
    <p:extLst>
      <p:ext uri="{BB962C8B-B14F-4D97-AF65-F5344CB8AC3E}">
        <p14:creationId xmlns:p14="http://schemas.microsoft.com/office/powerpoint/2010/main" val="268070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osineVTI">
  <a:themeElements>
    <a:clrScheme name="AnalogousFromDarkSeedLeftStep">
      <a:dk1>
        <a:srgbClr val="000000"/>
      </a:dk1>
      <a:lt1>
        <a:srgbClr val="FFFFFF"/>
      </a:lt1>
      <a:dk2>
        <a:srgbClr val="3C222C"/>
      </a:dk2>
      <a:lt2>
        <a:srgbClr val="E2E4E8"/>
      </a:lt2>
      <a:accent1>
        <a:srgbClr val="C99924"/>
      </a:accent1>
      <a:accent2>
        <a:srgbClr val="D54F17"/>
      </a:accent2>
      <a:accent3>
        <a:srgbClr val="E72940"/>
      </a:accent3>
      <a:accent4>
        <a:srgbClr val="D5177D"/>
      </a:accent4>
      <a:accent5>
        <a:srgbClr val="E729DE"/>
      </a:accent5>
      <a:accent6>
        <a:srgbClr val="8F17D5"/>
      </a:accent6>
      <a:hlink>
        <a:srgbClr val="BF3FA4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Application>Microsoft Office PowerPoint</Application>
  <PresentationFormat>Widescreen</PresentationFormat>
  <Slides>16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CosineVTI</vt:lpstr>
      <vt:lpstr>  La Scuola dopo la DaD. Riflessioni intorno alle sfide del digitale in educazione  </vt:lpstr>
      <vt:lpstr>Introduzione e parole chiave </vt:lpstr>
      <vt:lpstr> La scuola e l'emergenza Covid-19</vt:lpstr>
      <vt:lpstr>Riferimenti normativi </vt:lpstr>
      <vt:lpstr>Ricerche di carattere nazionale e internazionale </vt:lpstr>
      <vt:lpstr>Risultati conseguiti </vt:lpstr>
      <vt:lpstr>Difficoltà emerse</vt:lpstr>
      <vt:lpstr>Il dibattito pubblico </vt:lpstr>
      <vt:lpstr>La formula DAD</vt:lpstr>
      <vt:lpstr>"Distanza" in ambito educativo </vt:lpstr>
      <vt:lpstr>Il fenomeno delle videolezioni </vt:lpstr>
      <vt:lpstr>Didattica Digitale Integrata (DDI)</vt:lpstr>
      <vt:lpstr>I limiti della DAD</vt:lpstr>
      <vt:lpstr>I limiti della DAD</vt:lpstr>
      <vt:lpstr>Auspicabili risoluzioni</vt:lpstr>
      <vt:lpstr>Osservazioni conclusive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>bea.babu98@outlook.it</cp:lastModifiedBy>
  <cp:revision>105</cp:revision>
  <dcterms:created xsi:type="dcterms:W3CDTF">2022-03-28T17:13:41Z</dcterms:created>
  <dcterms:modified xsi:type="dcterms:W3CDTF">2022-05-09T17:40:21Z</dcterms:modified>
</cp:coreProperties>
</file>