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0"/>
  </p:notesMasterIdLst>
  <p:sldIdLst>
    <p:sldId id="256" r:id="rId2"/>
    <p:sldId id="268" r:id="rId3"/>
    <p:sldId id="269" r:id="rId4"/>
    <p:sldId id="270" r:id="rId5"/>
    <p:sldId id="280" r:id="rId6"/>
    <p:sldId id="286" r:id="rId7"/>
    <p:sldId id="281" r:id="rId8"/>
    <p:sldId id="282" r:id="rId9"/>
    <p:sldId id="285" r:id="rId10"/>
    <p:sldId id="284" r:id="rId11"/>
    <p:sldId id="283" r:id="rId12"/>
    <p:sldId id="278" r:id="rId13"/>
    <p:sldId id="287" r:id="rId14"/>
    <p:sldId id="258" r:id="rId15"/>
    <p:sldId id="259" r:id="rId16"/>
    <p:sldId id="260" r:id="rId17"/>
    <p:sldId id="261" r:id="rId18"/>
    <p:sldId id="262" r:id="rId19"/>
    <p:sldId id="290" r:id="rId20"/>
    <p:sldId id="291" r:id="rId21"/>
    <p:sldId id="292" r:id="rId22"/>
    <p:sldId id="300" r:id="rId23"/>
    <p:sldId id="294" r:id="rId24"/>
    <p:sldId id="295" r:id="rId25"/>
    <p:sldId id="296" r:id="rId26"/>
    <p:sldId id="297" r:id="rId27"/>
    <p:sldId id="298" r:id="rId28"/>
    <p:sldId id="299" r:id="rId2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05"/>
  </p:normalViewPr>
  <p:slideViewPr>
    <p:cSldViewPr snapToGrid="0" snapToObjects="1">
      <p:cViewPr varScale="1">
        <p:scale>
          <a:sx n="104" d="100"/>
          <a:sy n="104" d="100"/>
        </p:scale>
        <p:origin x="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02876-4B35-5542-887D-D524159F491A}" type="datetimeFigureOut">
              <a:rPr lang="it-IT" smtClean="0"/>
              <a:t>10/05/22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B286B-E391-F14E-B58F-295232AAD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43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10/05/22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925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10/05/22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5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10/05/22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3662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10/05/22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447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10/05/22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0591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10/05/22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8069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10/05/22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843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10/05/22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212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10/05/22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4055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10/05/22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0534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10/05/22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67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10/05/22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984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10/05/22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082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837D0E34-1ECB-5444-BD3E-69484C495800}" type="datetimeFigureOut">
              <a:rPr lang="it-IT" smtClean="0"/>
              <a:t>10/05/22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20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37D0E34-1ECB-5444-BD3E-69484C495800}" type="datetimeFigureOut">
              <a:rPr lang="it-IT" smtClean="0"/>
              <a:t>10/05/22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44151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72A09-70BD-4F44-B969-2EBBF678D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552668"/>
          </a:xfrm>
        </p:spPr>
        <p:txBody>
          <a:bodyPr>
            <a:normAutofit fontScale="90000"/>
          </a:bodyPr>
          <a:lstStyle/>
          <a:p>
            <a:r>
              <a:rPr lang="it-IT" b="1" cap="small" dirty="0"/>
              <a:t>Geografia</a:t>
            </a:r>
            <a:r>
              <a:rPr lang="it-IT" dirty="0"/>
              <a:t> (LE006) </a:t>
            </a:r>
            <a:br>
              <a:rPr lang="it-IT" dirty="0"/>
            </a:br>
            <a:br>
              <a:rPr lang="it-IT" dirty="0"/>
            </a:br>
            <a:r>
              <a:rPr lang="it-IT" sz="4000" dirty="0"/>
              <a:t>Corso di Studio </a:t>
            </a:r>
            <a:br>
              <a:rPr lang="it-IT" sz="4000" dirty="0"/>
            </a:br>
            <a:r>
              <a:rPr lang="it-IT" sz="4000" b="1" dirty="0"/>
              <a:t>LE01 - DISCIPLINE STORICHE E FILOSOFICHE </a:t>
            </a:r>
            <a:endParaRPr lang="it-IT" sz="4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8CD909-0C5A-6A42-A155-018BFBEE2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848" y="5118995"/>
            <a:ext cx="9144000" cy="1655762"/>
          </a:xfrm>
        </p:spPr>
        <p:txBody>
          <a:bodyPr/>
          <a:lstStyle/>
          <a:p>
            <a:r>
              <a:rPr lang="it-IT" dirty="0" err="1"/>
              <a:t>a.a</a:t>
            </a:r>
            <a:r>
              <a:rPr lang="it-IT" dirty="0"/>
              <a:t>. 2021-2022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AB6D40-5966-5446-85EB-0E1430A47B86}"/>
              </a:ext>
            </a:extLst>
          </p:cNvPr>
          <p:cNvSpPr txBox="1"/>
          <p:nvPr/>
        </p:nvSpPr>
        <p:spPr>
          <a:xfrm>
            <a:off x="10873946" y="4490365"/>
            <a:ext cx="115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Ppt</a:t>
            </a:r>
            <a:r>
              <a:rPr lang="it-IT"/>
              <a:t> 20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7403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076961-87FE-9D48-A200-35F19F60F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Religioni non cristiane in USA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DAF91F7-8ADF-CE46-9CD7-B9DD4D189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3743" y="1500746"/>
            <a:ext cx="8464511" cy="5046562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6631ECF-CA04-F345-B85B-C66B77FD6028}"/>
              </a:ext>
            </a:extLst>
          </p:cNvPr>
          <p:cNvSpPr txBox="1"/>
          <p:nvPr/>
        </p:nvSpPr>
        <p:spPr>
          <a:xfrm>
            <a:off x="6423949" y="6250329"/>
            <a:ext cx="4398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Fonte: </a:t>
            </a:r>
            <a:r>
              <a:rPr lang="it-IT" sz="1000" dirty="0" err="1"/>
              <a:t>https</a:t>
            </a:r>
            <a:r>
              <a:rPr lang="it-IT" sz="1000" dirty="0"/>
              <a:t>://</a:t>
            </a:r>
            <a:r>
              <a:rPr lang="it-IT" sz="1000" dirty="0" err="1"/>
              <a:t>matadornetwork.com</a:t>
            </a:r>
            <a:r>
              <a:rPr lang="it-IT" sz="1000" dirty="0"/>
              <a:t>/</a:t>
            </a:r>
            <a:r>
              <a:rPr lang="it-IT" sz="1000" dirty="0" err="1"/>
              <a:t>read</a:t>
            </a:r>
            <a:r>
              <a:rPr lang="it-IT" sz="1000" dirty="0"/>
              <a:t>/</a:t>
            </a:r>
            <a:r>
              <a:rPr lang="it-IT" sz="1000" dirty="0" err="1"/>
              <a:t>mapped-largest-religions-us</a:t>
            </a:r>
            <a:r>
              <a:rPr lang="it-IT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07208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89B0EC-FC03-794B-B4B4-EBE1E553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7" y="447187"/>
            <a:ext cx="10917541" cy="976067"/>
          </a:xfrm>
        </p:spPr>
        <p:txBody>
          <a:bodyPr/>
          <a:lstStyle/>
          <a:p>
            <a:r>
              <a:rPr lang="it-IT" dirty="0"/>
              <a:t>La religione dei governatori degli Stati USA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0B762C-212A-0749-9D3B-C3A1423CE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4CFF1E5-F7AC-B548-B353-D165303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474" y="1177034"/>
            <a:ext cx="8869050" cy="548079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133D39B-45C8-1B44-9144-1B39E2AE3A1A}"/>
              </a:ext>
            </a:extLst>
          </p:cNvPr>
          <p:cNvSpPr txBox="1"/>
          <p:nvPr/>
        </p:nvSpPr>
        <p:spPr>
          <a:xfrm>
            <a:off x="6727707" y="6417226"/>
            <a:ext cx="66785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/>
              <a:t>https</a:t>
            </a:r>
            <a:r>
              <a:rPr lang="it-IT" sz="1000" dirty="0"/>
              <a:t>://</a:t>
            </a:r>
            <a:r>
              <a:rPr lang="it-IT" sz="1000" dirty="0" err="1"/>
              <a:t>commons.wikimedia.org</a:t>
            </a:r>
            <a:r>
              <a:rPr lang="it-IT" sz="1000" dirty="0"/>
              <a:t>/</a:t>
            </a:r>
            <a:r>
              <a:rPr lang="it-IT" sz="1000" dirty="0" err="1"/>
              <a:t>wiki</a:t>
            </a:r>
            <a:r>
              <a:rPr lang="it-IT" sz="1000" dirty="0"/>
              <a:t>/</a:t>
            </a:r>
            <a:r>
              <a:rPr lang="it-IT" sz="1000" dirty="0" err="1"/>
              <a:t>File:United_States_Governors_religion_map.svg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1629760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53F617-544F-8F43-9335-23B1C3E7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6054"/>
            <a:ext cx="11973696" cy="853243"/>
          </a:xfrm>
        </p:spPr>
        <p:txBody>
          <a:bodyPr/>
          <a:lstStyle/>
          <a:p>
            <a:r>
              <a:rPr lang="it-IT" dirty="0"/>
              <a:t>Condizionamenti nel rapporto col territorio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D5FB3F-2E2C-4144-AC9F-C72C04E20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78" y="2222287"/>
            <a:ext cx="10681308" cy="4487432"/>
          </a:xfrm>
        </p:spPr>
        <p:txBody>
          <a:bodyPr>
            <a:normAutofit/>
          </a:bodyPr>
          <a:lstStyle/>
          <a:p>
            <a:r>
              <a:rPr lang="it-IT" sz="2800" dirty="0"/>
              <a:t>Luoghi sacri / pellegrinaggi</a:t>
            </a:r>
          </a:p>
          <a:p>
            <a:r>
              <a:rPr lang="it-IT" sz="2800" dirty="0"/>
              <a:t>Insediamenti</a:t>
            </a:r>
          </a:p>
          <a:p>
            <a:r>
              <a:rPr lang="it-IT" sz="2800" dirty="0"/>
              <a:t>Dipendenza (leggi ex religione)</a:t>
            </a:r>
          </a:p>
          <a:p>
            <a:r>
              <a:rPr lang="it-IT" sz="2800" dirty="0"/>
              <a:t>Tradizione</a:t>
            </a:r>
          </a:p>
          <a:p>
            <a:r>
              <a:rPr lang="it-IT" sz="2800" dirty="0"/>
              <a:t>Cambiamento</a:t>
            </a:r>
          </a:p>
          <a:p>
            <a:r>
              <a:rPr lang="it-IT" sz="2800" dirty="0"/>
              <a:t>Resistenza al cambiamento</a:t>
            </a:r>
          </a:p>
        </p:txBody>
      </p:sp>
    </p:spTree>
    <p:extLst>
      <p:ext uri="{BB962C8B-B14F-4D97-AF65-F5344CB8AC3E}">
        <p14:creationId xmlns:p14="http://schemas.microsoft.com/office/powerpoint/2010/main" val="2804985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7" y="22860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600" dirty="0"/>
          </a:p>
          <a:p>
            <a:endParaRPr lang="it-IT" sz="21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097409" y="2286000"/>
            <a:ext cx="6897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0000"/>
                </a:solidFill>
              </a:rPr>
              <a:t>Globalizzazione  e</a:t>
            </a:r>
          </a:p>
          <a:p>
            <a:r>
              <a:rPr lang="it-IT" sz="4800" dirty="0">
                <a:solidFill>
                  <a:srgbClr val="FF0000"/>
                </a:solidFill>
              </a:rPr>
              <a:t>geografia culturale</a:t>
            </a:r>
          </a:p>
        </p:txBody>
      </p:sp>
    </p:spTree>
    <p:extLst>
      <p:ext uri="{BB962C8B-B14F-4D97-AF65-F5344CB8AC3E}">
        <p14:creationId xmlns:p14="http://schemas.microsoft.com/office/powerpoint/2010/main" val="297804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408"/>
    </mc:Choice>
    <mc:Fallback xmlns="">
      <p:transition spd="slow" advTm="44340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F147E3-5992-7446-B76C-4454D1BD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72" y="1123838"/>
            <a:ext cx="5691147" cy="420758"/>
          </a:xfrm>
        </p:spPr>
        <p:txBody>
          <a:bodyPr/>
          <a:lstStyle/>
          <a:p>
            <a:r>
              <a:rPr lang="it-IT" dirty="0"/>
              <a:t>Globalizzazione oggi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E35389-068A-A34F-83F1-16A35DFC5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84" y="2254076"/>
            <a:ext cx="11219935" cy="42189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200" b="1" dirty="0"/>
              <a:t>Globalizzazione</a:t>
            </a:r>
            <a:r>
              <a:rPr lang="it-IT" sz="2200" dirty="0"/>
              <a:t>  come insieme dei processi che favoriscono (e dipendono da) l’interconnessione e l’interdipendenza tra persone, luoghi, organizzazioni di tutto il mondo (es: cibo/vestiti)</a:t>
            </a:r>
          </a:p>
          <a:p>
            <a:r>
              <a:rPr lang="it-IT" sz="2200" dirty="0"/>
              <a:t>Già in precedenza (le spezie nel XV secolo)</a:t>
            </a:r>
          </a:p>
          <a:p>
            <a:pPr marL="0" indent="0">
              <a:buNone/>
            </a:pPr>
            <a:endParaRPr lang="it-IT" sz="800" dirty="0"/>
          </a:p>
          <a:p>
            <a:pPr marL="0" indent="0">
              <a:buNone/>
            </a:pPr>
            <a:r>
              <a:rPr lang="it-IT" sz="2200" dirty="0"/>
              <a:t>Globalizzazione contemporanea implica:</a:t>
            </a:r>
          </a:p>
          <a:p>
            <a:r>
              <a:rPr lang="it-IT" sz="2200" dirty="0"/>
              <a:t>Espansione orizzontale (da luogo a luogo) con flussi veloci di beni, persone e idee</a:t>
            </a:r>
          </a:p>
          <a:p>
            <a:r>
              <a:rPr lang="it-IT" sz="2200" dirty="0"/>
              <a:t>Espansione verticale (da soggetti locali a organizzazioni sovranazionali) che collega strettamente i legami, vincolandoli </a:t>
            </a:r>
          </a:p>
        </p:txBody>
      </p:sp>
    </p:spTree>
    <p:extLst>
      <p:ext uri="{BB962C8B-B14F-4D97-AF65-F5344CB8AC3E}">
        <p14:creationId xmlns:p14="http://schemas.microsoft.com/office/powerpoint/2010/main" val="2137494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6C1459-A796-4B48-A115-8F27AFD12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72" y="1123837"/>
            <a:ext cx="4999169" cy="704963"/>
          </a:xfrm>
        </p:spPr>
        <p:txBody>
          <a:bodyPr/>
          <a:lstStyle/>
          <a:p>
            <a:r>
              <a:rPr lang="it-IT" dirty="0"/>
              <a:t>Globalizzazione oggi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B7B149-D58E-AD4C-8A3F-340A62181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543" y="2333019"/>
            <a:ext cx="9046553" cy="42093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dirty="0">
                <a:sym typeface="Wingdings" pitchFamily="2" charset="2"/>
              </a:rPr>
              <a:t>È un processo di velocizzazione e di vincolo</a:t>
            </a:r>
            <a:endParaRPr lang="it-IT" sz="2400" dirty="0"/>
          </a:p>
          <a:p>
            <a:pPr marL="0" indent="0">
              <a:buNone/>
            </a:pPr>
            <a:endParaRPr lang="it-IT" sz="800" dirty="0"/>
          </a:p>
          <a:p>
            <a:pPr marL="0" indent="0">
              <a:buNone/>
            </a:pPr>
            <a:r>
              <a:rPr lang="it-IT" sz="2400" dirty="0"/>
              <a:t>Oggi alta interdipendenza finanziaria, politica e culturale tra le diverse parti del mondo, sviluppo di reti di stretti legami </a:t>
            </a:r>
          </a:p>
          <a:p>
            <a:pPr marL="0" indent="0">
              <a:buNone/>
            </a:pPr>
            <a:r>
              <a:rPr lang="it-IT" sz="2400" dirty="0"/>
              <a:t>	</a:t>
            </a:r>
            <a:r>
              <a:rPr lang="it-IT" sz="2400" dirty="0">
                <a:sym typeface="Wingdings" pitchFamily="2" charset="2"/>
              </a:rPr>
              <a:t> compressione spazio temporale</a:t>
            </a:r>
            <a:endParaRPr lang="it-IT" sz="2400" dirty="0"/>
          </a:p>
          <a:p>
            <a:pPr marL="0" indent="0">
              <a:buNone/>
            </a:pPr>
            <a:endParaRPr lang="it-IT" sz="800" dirty="0"/>
          </a:p>
          <a:p>
            <a:pPr marL="0" indent="0">
              <a:buNone/>
            </a:pPr>
            <a:r>
              <a:rPr lang="it-IT" sz="2400" dirty="0"/>
              <a:t>La globalizzazione odierna è il frutto della </a:t>
            </a:r>
            <a:r>
              <a:rPr lang="it-IT" sz="2400" b="1" dirty="0"/>
              <a:t>diffusione del capitalismo </a:t>
            </a:r>
            <a:r>
              <a:rPr lang="it-IT" sz="2400" dirty="0"/>
              <a:t>e del </a:t>
            </a:r>
            <a:r>
              <a:rPr lang="it-IT" sz="2400" b="1" dirty="0"/>
              <a:t>primato dell’economia di mercato</a:t>
            </a:r>
            <a:r>
              <a:rPr lang="it-IT" sz="2400" dirty="0"/>
              <a:t> (commercio e finanzia internazionale) e </a:t>
            </a:r>
            <a:r>
              <a:rPr lang="it-IT" sz="2400" b="1" dirty="0"/>
              <a:t>dell’interconnessione spaziale </a:t>
            </a:r>
            <a:r>
              <a:rPr lang="it-IT" sz="2400" dirty="0"/>
              <a:t>anche fra lunghe distanze</a:t>
            </a:r>
          </a:p>
        </p:txBody>
      </p:sp>
    </p:spTree>
    <p:extLst>
      <p:ext uri="{BB962C8B-B14F-4D97-AF65-F5344CB8AC3E}">
        <p14:creationId xmlns:p14="http://schemas.microsoft.com/office/powerpoint/2010/main" val="1903611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551EA6-1805-9542-9B35-5AFAE3F43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1123837"/>
            <a:ext cx="5480300" cy="544325"/>
          </a:xfrm>
        </p:spPr>
        <p:txBody>
          <a:bodyPr/>
          <a:lstStyle/>
          <a:p>
            <a:r>
              <a:rPr lang="it-IT" dirty="0"/>
              <a:t>Globalizzazione oggi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EC2A73-FB64-854A-9D8B-9121075B9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734856" cy="4079659"/>
          </a:xfrm>
        </p:spPr>
        <p:txBody>
          <a:bodyPr/>
          <a:lstStyle/>
          <a:p>
            <a:r>
              <a:rPr lang="it-IT" sz="2200" dirty="0"/>
              <a:t>Globalizzazione causa ed effetto dell’interazione spaziale, favorita da: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200" dirty="0"/>
              <a:t>Ricerca di mercati mondiali (capitalismo)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200" dirty="0"/>
              <a:t>Innovazioni tecnologiche (spostamenti fisici e immateriali)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200" dirty="0"/>
              <a:t>Riduzione dei tempi e costi di trasporto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200" dirty="0"/>
              <a:t>Aumento flussi di capitale finanziario, degli investimenti e delle speculazioni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200" dirty="0"/>
              <a:t>Diffusione di politiche che hanno favorito i quattro fattori precedenti</a:t>
            </a:r>
          </a:p>
          <a:p>
            <a:pPr marL="514350" indent="-514350">
              <a:buFont typeface="+mj-lt"/>
              <a:buAutoNum type="arabicPeriod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3568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10DFD6-4E75-0343-9D85-3BC0ED339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46" y="1123837"/>
            <a:ext cx="6705183" cy="581395"/>
          </a:xfrm>
        </p:spPr>
        <p:txBody>
          <a:bodyPr>
            <a:normAutofit fontScale="90000"/>
          </a:bodyPr>
          <a:lstStyle/>
          <a:p>
            <a:r>
              <a:rPr lang="it-IT" dirty="0"/>
              <a:t>Globalizzazione oggi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DCD41D-53A6-A549-964A-08AFFD71D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90538" indent="-446088">
              <a:buNone/>
            </a:pPr>
            <a:r>
              <a:rPr lang="it-IT" sz="2400" b="1" dirty="0"/>
              <a:t>Capitalismo</a:t>
            </a:r>
            <a:r>
              <a:rPr lang="it-IT" sz="2400" dirty="0"/>
              <a:t>: sistema economico e sociale in cui il capitale produttivo è detenuto di regola da privati (individui o società) che lo utilizzano per ottenere profitti dalla vendita di beni e servizi prodotti da lavoratori dipendenti, per poi reinvestirli in attività produttive e/o finanziarie al fine di accrescere il capitale stesso</a:t>
            </a:r>
          </a:p>
          <a:p>
            <a:pPr marL="490538" indent="-446088">
              <a:buNone/>
            </a:pPr>
            <a:endParaRPr lang="it-IT" sz="2400" dirty="0"/>
          </a:p>
          <a:p>
            <a:pPr marL="490538" indent="-446088">
              <a:buNone/>
            </a:pPr>
            <a:r>
              <a:rPr lang="it-IT" sz="2400" b="1" dirty="0"/>
              <a:t>Capitale</a:t>
            </a:r>
            <a:r>
              <a:rPr lang="it-IT" sz="2400" dirty="0"/>
              <a:t>: insieme dei mezzi di produzione che, combinandosi con il lavoro, permettono la produzione di beni e servizi. Comprende il denaro (</a:t>
            </a:r>
            <a:r>
              <a:rPr lang="it-IT" sz="2400" i="1" dirty="0"/>
              <a:t>capitale finanziario</a:t>
            </a:r>
            <a:r>
              <a:rPr lang="it-IT" sz="2400" dirty="0"/>
              <a:t>), gli immobili, i macchinari, gli impianti produttivi, i brevetti, etc.</a:t>
            </a:r>
          </a:p>
        </p:txBody>
      </p:sp>
    </p:spTree>
    <p:extLst>
      <p:ext uri="{BB962C8B-B14F-4D97-AF65-F5344CB8AC3E}">
        <p14:creationId xmlns:p14="http://schemas.microsoft.com/office/powerpoint/2010/main" val="2695530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046183-D656-074D-A6EC-4A85FD464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2" y="469557"/>
            <a:ext cx="7950870" cy="790833"/>
          </a:xfrm>
        </p:spPr>
        <p:txBody>
          <a:bodyPr>
            <a:normAutofit/>
          </a:bodyPr>
          <a:lstStyle/>
          <a:p>
            <a:r>
              <a:rPr lang="it-IT" dirty="0"/>
              <a:t>Globalizzazione oggi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B4232C-8C70-FA41-BB64-C62677C8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84" y="2222287"/>
            <a:ext cx="10854302" cy="4326794"/>
          </a:xfrm>
        </p:spPr>
        <p:txBody>
          <a:bodyPr>
            <a:noAutofit/>
          </a:bodyPr>
          <a:lstStyle/>
          <a:p>
            <a:r>
              <a:rPr lang="it-IT" sz="2400" dirty="0"/>
              <a:t>1995 </a:t>
            </a:r>
            <a:r>
              <a:rPr lang="it-IT" sz="2400" dirty="0">
                <a:sym typeface="Wingdings" pitchFamily="2" charset="2"/>
              </a:rPr>
              <a:t> </a:t>
            </a:r>
            <a:r>
              <a:rPr lang="it-IT" sz="2400" b="1" dirty="0"/>
              <a:t>World </a:t>
            </a:r>
            <a:r>
              <a:rPr lang="it-IT" sz="2400" b="1" dirty="0" err="1"/>
              <a:t>Trade</a:t>
            </a:r>
            <a:r>
              <a:rPr lang="it-IT" sz="2400" b="1" dirty="0"/>
              <a:t> Organization </a:t>
            </a:r>
            <a:r>
              <a:rPr lang="it-IT" sz="2400" dirty="0"/>
              <a:t>(WTO), comprende 150 paesi e ha come obiettivo istituire e attuare una regolamentazione in senso liberista del commercio internazionale</a:t>
            </a:r>
          </a:p>
          <a:p>
            <a:r>
              <a:rPr lang="it-IT" sz="2400" dirty="0"/>
              <a:t>Imprese </a:t>
            </a:r>
            <a:r>
              <a:rPr lang="it-IT" sz="2400" b="1" dirty="0"/>
              <a:t>multinazionali </a:t>
            </a:r>
            <a:r>
              <a:rPr lang="it-IT" sz="2400" dirty="0"/>
              <a:t>(o </a:t>
            </a:r>
            <a:r>
              <a:rPr lang="it-IT" sz="2400" dirty="0" err="1"/>
              <a:t>transanzionali</a:t>
            </a:r>
            <a:r>
              <a:rPr lang="it-IT" sz="2400" dirty="0"/>
              <a:t>) come strumento di affermazione della globalizzazione, attraverso concentrazioni produttive, investimenti all’estero e flussi di capitale</a:t>
            </a:r>
          </a:p>
          <a:p>
            <a:r>
              <a:rPr lang="it-IT" sz="2400" b="1" dirty="0"/>
              <a:t>Investimenti diretti all’estero </a:t>
            </a:r>
            <a:r>
              <a:rPr lang="it-IT" sz="2400" dirty="0"/>
              <a:t>(IDE) trasferimenti di denaro (proprio o a prestito) da un paese all’altro per produrre beni. Crea nuove economie ma alla fine favoriscono le imprese che re-incamerano gli utili (e la sede delle maggiori imprese multinazionali si trova nei Paesi dell’occidente)</a:t>
            </a:r>
          </a:p>
        </p:txBody>
      </p:sp>
    </p:spTree>
    <p:extLst>
      <p:ext uri="{BB962C8B-B14F-4D97-AF65-F5344CB8AC3E}">
        <p14:creationId xmlns:p14="http://schemas.microsoft.com/office/powerpoint/2010/main" val="2163075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EA1D4D-3909-4248-A71F-520DC7387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3837"/>
            <a:ext cx="3426105" cy="4601183"/>
          </a:xfrm>
        </p:spPr>
        <p:txBody>
          <a:bodyPr/>
          <a:lstStyle/>
          <a:p>
            <a:r>
              <a:rPr lang="it-IT" sz="3400" dirty="0"/>
              <a:t>Repubblica</a:t>
            </a:r>
            <a:br>
              <a:rPr lang="it-IT" sz="3400" dirty="0"/>
            </a:br>
            <a:r>
              <a:rPr lang="it-IT" sz="3400" dirty="0"/>
              <a:t>Corriere della sera</a:t>
            </a:r>
            <a:br>
              <a:rPr lang="it-IT" sz="3400" dirty="0"/>
            </a:br>
            <a:r>
              <a:rPr lang="it-IT" sz="3400" dirty="0"/>
              <a:t>la Stampa </a:t>
            </a:r>
            <a:br>
              <a:rPr lang="it-IT" dirty="0"/>
            </a:br>
            <a:r>
              <a:rPr lang="it-IT" dirty="0"/>
              <a:t>20 aprile 021</a:t>
            </a:r>
          </a:p>
        </p:txBody>
      </p:sp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F86C4742-1351-3C48-AB0A-07EA9A1AF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6060" y="553959"/>
            <a:ext cx="7315200" cy="2275609"/>
          </a:xfr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51A9440-EF81-724B-8CFF-AE78EE1BD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026" y="3220263"/>
            <a:ext cx="7200234" cy="150220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56B7A86-614F-814E-BA28-C9554C995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428" y="5113165"/>
            <a:ext cx="8125428" cy="12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24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0250C4-308B-8543-9018-61CDCFD05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Razze  e razzismo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7D0C17-1119-D94D-B924-A9FB326E9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233" y="2014152"/>
            <a:ext cx="11670324" cy="4366012"/>
          </a:xfrm>
        </p:spPr>
        <p:txBody>
          <a:bodyPr>
            <a:normAutofit/>
          </a:bodyPr>
          <a:lstStyle/>
          <a:p>
            <a:r>
              <a:rPr lang="it-IT" sz="2400" dirty="0" err="1"/>
              <a:t>Linneo</a:t>
            </a:r>
            <a:r>
              <a:rPr lang="it-IT" sz="2400" dirty="0"/>
              <a:t>,  XVIII secolo</a:t>
            </a:r>
          </a:p>
          <a:p>
            <a:r>
              <a:rPr lang="it-IT" sz="2400" dirty="0"/>
              <a:t>Il punto di partenza è l’idea di poter distinguere gli esseri umani classificando alcuni suoi aspetti (pelle, statura, cranio, occhi…). </a:t>
            </a:r>
          </a:p>
          <a:p>
            <a:pPr marL="2592388" indent="-457200">
              <a:buFont typeface="Wingdings" pitchFamily="2" charset="2"/>
              <a:buChar char="à"/>
            </a:pPr>
            <a:r>
              <a:rPr lang="it-IT" sz="2400" dirty="0">
                <a:sym typeface="Wingdings" pitchFamily="2" charset="2"/>
              </a:rPr>
              <a:t>Strumentale: distinguere per dominare / gestire</a:t>
            </a:r>
          </a:p>
          <a:p>
            <a:pPr marL="2135188" indent="0">
              <a:buNone/>
            </a:pPr>
            <a:endParaRPr lang="it-IT" sz="800" dirty="0">
              <a:sym typeface="Wingdings" pitchFamily="2" charset="2"/>
            </a:endParaRPr>
          </a:p>
          <a:p>
            <a:r>
              <a:rPr lang="it-IT" sz="2400" dirty="0">
                <a:sym typeface="Wingdings" pitchFamily="2" charset="2"/>
              </a:rPr>
              <a:t>Razza: gruppo umano individuato sulla base di appartenenze somatiche («fenotipi») che di regola non sono correlate con differenze genetiche rilevanti</a:t>
            </a:r>
            <a:endParaRPr lang="it-IT" sz="800" dirty="0">
              <a:sym typeface="Wingdings" pitchFamily="2" charset="2"/>
            </a:endParaRPr>
          </a:p>
          <a:p>
            <a:r>
              <a:rPr lang="it-IT" sz="2400" dirty="0">
                <a:sym typeface="Wingdings" pitchFamily="2" charset="2"/>
              </a:rPr>
              <a:t>Razzismo: intolleranza nei confronti di persone considerate geneticamente diverse e inferiori</a:t>
            </a:r>
          </a:p>
        </p:txBody>
      </p:sp>
    </p:spTree>
    <p:extLst>
      <p:ext uri="{BB962C8B-B14F-4D97-AF65-F5344CB8AC3E}">
        <p14:creationId xmlns:p14="http://schemas.microsoft.com/office/powerpoint/2010/main" val="551027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63D831-AC0B-2045-A012-298946FF1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 Super League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C42E2F6-5F33-B04D-8755-973748EDC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2655" y="1417638"/>
            <a:ext cx="4451200" cy="5243332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39B63F8-E71E-704A-A559-369C6197A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853" y="832655"/>
            <a:ext cx="1449303" cy="243823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872C845-6BCD-2B4C-8E41-42BFACC01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853" y="3454321"/>
            <a:ext cx="3622876" cy="264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80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FD1336-334E-6947-9DA8-E969CF9A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c’è oggi: la UEFA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66B35E-3C84-BF48-A389-605A688FF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276" y="2162432"/>
            <a:ext cx="11554349" cy="45839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900" dirty="0"/>
              <a:t>«La UEFA - Union of </a:t>
            </a:r>
            <a:r>
              <a:rPr lang="it-IT" sz="1900" dirty="0" err="1"/>
              <a:t>European</a:t>
            </a:r>
            <a:r>
              <a:rPr lang="it-IT" sz="1900" dirty="0"/>
              <a:t> Football </a:t>
            </a:r>
            <a:r>
              <a:rPr lang="it-IT" sz="1900" dirty="0" err="1"/>
              <a:t>Associations</a:t>
            </a:r>
            <a:r>
              <a:rPr lang="it-IT" sz="1900" dirty="0"/>
              <a:t> - è l'organo di governo del calcio europeo. È un'associazione di associazioni, una democrazia rappresentativa e comprende le 55 federazioni calcistiche d'Europa.</a:t>
            </a:r>
          </a:p>
          <a:p>
            <a:pPr marL="0" indent="0">
              <a:buNone/>
            </a:pPr>
            <a:r>
              <a:rPr lang="it-IT" sz="1900" dirty="0"/>
              <a:t>La UEFA, che ha sede a </a:t>
            </a:r>
            <a:r>
              <a:rPr lang="it-IT" sz="1900" dirty="0" err="1"/>
              <a:t>Nyon</a:t>
            </a:r>
            <a:r>
              <a:rPr lang="it-IT" sz="1900" dirty="0"/>
              <a:t> (Svizzera), è una società iscritta al registro delle imprese, ai sensi del codice civile elvetico, ed è neutrale politicamente e religiosamente. Inoltre, è una confederazione continentale riconosciuta dalla FIFA, organo di governo del calcio mondiale con sede a Zurigo (Svizzera)</a:t>
            </a:r>
          </a:p>
          <a:p>
            <a:pPr marL="0" indent="0">
              <a:buNone/>
            </a:pPr>
            <a:r>
              <a:rPr lang="it-IT" sz="1900" dirty="0"/>
              <a:t>I suoi obiettivi sono: gestire tutte le questioni relative al calcio europeo, promuovere il calcio con uno spirito di unità, solidarietà, pace, intesa e fair play, senza discriminazioni politiche, razziali, religiose, di genere o di altro tipo, per salvaguardare i valori del calcio europeo, promuovere e proteggere gli standard etici e il buon governo del calcio europeo, mantenere i rapporti con tutti i portatori di interesse coinvolti e sostenere e salvaguardare le federazioni affiliate per il benessere generale del calcio continentale.»</a:t>
            </a:r>
          </a:p>
          <a:p>
            <a:pPr marL="0" indent="0" algn="r">
              <a:buNone/>
            </a:pPr>
            <a:r>
              <a:rPr lang="it-IT" sz="1100" dirty="0"/>
              <a:t>(da </a:t>
            </a:r>
            <a:r>
              <a:rPr lang="it-IT" sz="1100" i="1" dirty="0" err="1"/>
              <a:t>UEFA.com</a:t>
            </a:r>
            <a:r>
              <a:rPr lang="it-IT" sz="1100" dirty="0"/>
              <a:t>)</a:t>
            </a:r>
          </a:p>
          <a:p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272980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FB0D14-6494-5C4C-9944-42DFE9082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B0AC42-B552-434A-B7D9-58CFFF6A9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914" y="2222287"/>
            <a:ext cx="10891372" cy="4079659"/>
          </a:xfrm>
        </p:spPr>
        <p:txBody>
          <a:bodyPr/>
          <a:lstStyle/>
          <a:p>
            <a:r>
              <a:rPr lang="it-IT" sz="2400" dirty="0"/>
              <a:t>Nel 2017/18 l’Uefa ha avuto ricavi per 2,790 miliardi di euro, in leggero calo rispetto al 2016/17 (2,836 miliardi).</a:t>
            </a:r>
          </a:p>
          <a:p>
            <a:r>
              <a:rPr lang="it-IT" sz="2400" dirty="0"/>
              <a:t>La maggior parte deriva dagli accordi per i diritti tv (2,236 miliardi di euro), oltre a 450 milioni di ricavi commerciali, 23 milioni dai biglietti, 25 milioni dall’</a:t>
            </a:r>
            <a:r>
              <a:rPr lang="it-IT" sz="2400" dirty="0" err="1"/>
              <a:t>hospitality</a:t>
            </a:r>
            <a:r>
              <a:rPr lang="it-IT" sz="2400" dirty="0"/>
              <a:t> e 35 di altri ricavi.</a:t>
            </a:r>
          </a:p>
          <a:p>
            <a:r>
              <a:rPr lang="it-IT" sz="2400" dirty="0"/>
              <a:t>Per quanto riguarda i costi, 2,1 miliardi sono stati ridistribuiti tra premi e contributi, mentre gli altri costi hanno portato l'Uefa ad avere un bilancio in rosso di 5 milioni nell'esercizio 2017/18.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2267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43D116-0BD7-4540-B0D6-0EEB8153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16" y="447187"/>
            <a:ext cx="3571103" cy="5681763"/>
          </a:xfrm>
        </p:spPr>
        <p:txBody>
          <a:bodyPr/>
          <a:lstStyle/>
          <a:p>
            <a:r>
              <a:rPr lang="it-IT" dirty="0"/>
              <a:t>Stagione </a:t>
            </a:r>
            <a:br>
              <a:rPr lang="it-IT" dirty="0"/>
            </a:br>
            <a:r>
              <a:rPr lang="it-IT" dirty="0"/>
              <a:t>2019-2020 </a:t>
            </a:r>
            <a:br>
              <a:rPr lang="it-IT" dirty="0"/>
            </a:br>
            <a:r>
              <a:rPr lang="it-IT" dirty="0"/>
              <a:t>le entrate delle principali squadre europee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6A2EA59-5928-6B4D-917A-48EBA63CFE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2142" y="27611"/>
            <a:ext cx="4185688" cy="3676517"/>
          </a:xfr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9D54761B-B0D9-2E4C-878A-9B65C8F3F58D}"/>
              </a:ext>
            </a:extLst>
          </p:cNvPr>
          <p:cNvSpPr/>
          <p:nvPr/>
        </p:nvSpPr>
        <p:spPr>
          <a:xfrm>
            <a:off x="9279038" y="4616620"/>
            <a:ext cx="2912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err="1"/>
              <a:t>https</a:t>
            </a:r>
            <a:r>
              <a:rPr lang="it-IT" sz="1200" dirty="0"/>
              <a:t>://www.ilsole24ore.com/art/entrate-picco-le-big-calcio-europeo-oltre-miliardo-euro-meno-ricavi-ADoXXNCB?refresh_ce=1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32DF12F-D8F3-8943-98AB-53D8703B8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142" y="3676517"/>
            <a:ext cx="4166573" cy="289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46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C522E3-2F6C-4848-9C2B-8D5CD2232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2044411" cy="5397558"/>
          </a:xfrm>
        </p:spPr>
        <p:txBody>
          <a:bodyPr/>
          <a:lstStyle/>
          <a:p>
            <a:r>
              <a:rPr lang="it-IT" dirty="0"/>
              <a:t>Diritti TV calcio nei primi cinque paesi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7FC03CF-523C-EC4C-8944-42891B1C3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6695" y="243068"/>
            <a:ext cx="3668102" cy="6308203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9AB040F-9BD7-774F-BBBF-4925A9D39347}"/>
              </a:ext>
            </a:extLst>
          </p:cNvPr>
          <p:cNvSpPr txBox="1"/>
          <p:nvPr/>
        </p:nvSpPr>
        <p:spPr>
          <a:xfrm>
            <a:off x="7445344" y="682907"/>
            <a:ext cx="1397714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2,97</a:t>
            </a:r>
          </a:p>
          <a:p>
            <a:endParaRPr lang="it-IT" sz="900" dirty="0"/>
          </a:p>
          <a:p>
            <a:endParaRPr lang="it-IT" sz="3600" dirty="0"/>
          </a:p>
          <a:p>
            <a:r>
              <a:rPr lang="it-IT" sz="3600" dirty="0"/>
              <a:t>1,55</a:t>
            </a:r>
          </a:p>
          <a:p>
            <a:endParaRPr lang="it-IT" sz="3600" dirty="0"/>
          </a:p>
          <a:p>
            <a:endParaRPr lang="it-IT" sz="3600" dirty="0"/>
          </a:p>
          <a:p>
            <a:r>
              <a:rPr lang="it-IT" sz="3600" dirty="0"/>
              <a:t>1,57</a:t>
            </a:r>
          </a:p>
          <a:p>
            <a:endParaRPr lang="it-IT" sz="3600" dirty="0"/>
          </a:p>
          <a:p>
            <a:r>
              <a:rPr lang="it-IT" sz="3600" dirty="0"/>
              <a:t>1,50</a:t>
            </a:r>
          </a:p>
          <a:p>
            <a:endParaRPr lang="it-IT" sz="3600" dirty="0"/>
          </a:p>
          <a:p>
            <a:r>
              <a:rPr lang="it-IT" sz="3600" dirty="0"/>
              <a:t>1,35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525A29F-076D-ED47-A3B5-151B5B3E089E}"/>
              </a:ext>
            </a:extLst>
          </p:cNvPr>
          <p:cNvSpPr txBox="1"/>
          <p:nvPr/>
        </p:nvSpPr>
        <p:spPr>
          <a:xfrm>
            <a:off x="9305099" y="2164465"/>
            <a:ext cx="20718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/>
              <a:t>8,94</a:t>
            </a:r>
          </a:p>
          <a:p>
            <a:r>
              <a:rPr lang="it-IT" sz="4000" b="1" dirty="0"/>
              <a:t>Miliardi </a:t>
            </a:r>
          </a:p>
          <a:p>
            <a:r>
              <a:rPr lang="it-IT" sz="4000" b="1" dirty="0"/>
              <a:t>di euro</a:t>
            </a:r>
          </a:p>
        </p:txBody>
      </p:sp>
    </p:spTree>
    <p:extLst>
      <p:ext uri="{BB962C8B-B14F-4D97-AF65-F5344CB8AC3E}">
        <p14:creationId xmlns:p14="http://schemas.microsoft.com/office/powerpoint/2010/main" val="4016379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3E46AA-413B-4843-AD01-E34F39D1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7"/>
            <a:ext cx="2958811" cy="5273331"/>
          </a:xfrm>
        </p:spPr>
        <p:txBody>
          <a:bodyPr/>
          <a:lstStyle/>
          <a:p>
            <a:r>
              <a:rPr lang="it-IT" dirty="0"/>
              <a:t>Ricavi delle 12 squadre</a:t>
            </a:r>
            <a:br>
              <a:rPr lang="it-IT" dirty="0"/>
            </a:br>
            <a:r>
              <a:rPr lang="it-IT" dirty="0"/>
              <a:t>(in milioni di euro)</a:t>
            </a:r>
            <a:br>
              <a:rPr lang="it-IT" dirty="0"/>
            </a:b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F578886-F65B-EF41-B9A2-B15687536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8928" y="599244"/>
            <a:ext cx="4801765" cy="5121275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E066C53-526E-CA4E-8CB1-3308122BDB5F}"/>
              </a:ext>
            </a:extLst>
          </p:cNvPr>
          <p:cNvSpPr txBox="1"/>
          <p:nvPr/>
        </p:nvSpPr>
        <p:spPr>
          <a:xfrm>
            <a:off x="2007642" y="5828167"/>
            <a:ext cx="9039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Totale          5.101,4      6.582,5.      -22,50%</a:t>
            </a:r>
          </a:p>
        </p:txBody>
      </p:sp>
    </p:spTree>
    <p:extLst>
      <p:ext uri="{BB962C8B-B14F-4D97-AF65-F5344CB8AC3E}">
        <p14:creationId xmlns:p14="http://schemas.microsoft.com/office/powerpoint/2010/main" val="1670617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B265FA-A5F4-2D41-9833-C5652BF04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Proprietà delle squadre /1</a:t>
            </a:r>
            <a:br>
              <a:rPr lang="it-IT" dirty="0"/>
            </a:b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05D9BD7-A693-CC4F-9BBC-34822C840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75070" y="3705346"/>
            <a:ext cx="1956865" cy="117411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7EB8A82-8810-A241-8706-88A1D6AA060A}"/>
              </a:ext>
            </a:extLst>
          </p:cNvPr>
          <p:cNvSpPr txBox="1"/>
          <p:nvPr/>
        </p:nvSpPr>
        <p:spPr>
          <a:xfrm>
            <a:off x="1659755" y="1891749"/>
            <a:ext cx="82187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ARSENAL</a:t>
            </a:r>
            <a:endParaRPr lang="it-IT" dirty="0"/>
          </a:p>
          <a:p>
            <a:r>
              <a:rPr lang="it-IT" dirty="0"/>
              <a:t>Stan </a:t>
            </a:r>
            <a:r>
              <a:rPr lang="it-IT" dirty="0" err="1"/>
              <a:t>Kroenke</a:t>
            </a:r>
            <a:r>
              <a:rPr lang="it-IT" dirty="0"/>
              <a:t>, miliardario e imprenditore sportivo statunitense </a:t>
            </a:r>
          </a:p>
          <a:p>
            <a:r>
              <a:rPr lang="it-IT" b="1" dirty="0"/>
              <a:t>CHELSEA</a:t>
            </a:r>
            <a:endParaRPr lang="it-IT" dirty="0"/>
          </a:p>
          <a:p>
            <a:r>
              <a:rPr lang="it-IT" dirty="0"/>
              <a:t>Roman </a:t>
            </a:r>
            <a:r>
              <a:rPr lang="it-IT" dirty="0" err="1"/>
              <a:t>Abramovich</a:t>
            </a:r>
            <a:r>
              <a:rPr lang="it-IT" dirty="0"/>
              <a:t>, miliardario russo </a:t>
            </a:r>
          </a:p>
          <a:p>
            <a:r>
              <a:rPr lang="it-IT" b="1" dirty="0"/>
              <a:t>LIVERPOOL</a:t>
            </a:r>
            <a:endParaRPr lang="it-IT" dirty="0"/>
          </a:p>
          <a:p>
            <a:r>
              <a:rPr lang="it-IT" dirty="0"/>
              <a:t>proprietà del </a:t>
            </a:r>
            <a:r>
              <a:rPr lang="it-IT" dirty="0" err="1"/>
              <a:t>Fenway</a:t>
            </a:r>
            <a:r>
              <a:rPr lang="it-IT" dirty="0"/>
              <a:t> Sports Group che possiede anche i Boston </a:t>
            </a:r>
            <a:r>
              <a:rPr lang="it-IT" dirty="0" err="1"/>
              <a:t>Red</a:t>
            </a:r>
            <a:r>
              <a:rPr lang="it-IT" dirty="0"/>
              <a:t> </a:t>
            </a:r>
            <a:r>
              <a:rPr lang="it-IT" dirty="0" err="1"/>
              <a:t>Sox</a:t>
            </a:r>
            <a:r>
              <a:rPr lang="it-IT" dirty="0"/>
              <a:t>, squadra della Major League Baseball. </a:t>
            </a:r>
          </a:p>
          <a:p>
            <a:r>
              <a:rPr lang="it-IT" b="1" dirty="0"/>
              <a:t>MANCHESTER CITY</a:t>
            </a:r>
            <a:endParaRPr lang="it-IT" dirty="0"/>
          </a:p>
          <a:p>
            <a:r>
              <a:rPr lang="it-IT" dirty="0"/>
              <a:t>City Football Group (CFG), controllato dallo sceicco </a:t>
            </a:r>
            <a:r>
              <a:rPr lang="it-IT" dirty="0" err="1"/>
              <a:t>Mansour</a:t>
            </a:r>
            <a:r>
              <a:rPr lang="it-IT" dirty="0"/>
              <a:t> bin </a:t>
            </a:r>
            <a:r>
              <a:rPr lang="it-IT" dirty="0" err="1"/>
              <a:t>Zayed</a:t>
            </a:r>
            <a:r>
              <a:rPr lang="it-IT" dirty="0"/>
              <a:t> Al </a:t>
            </a:r>
            <a:r>
              <a:rPr lang="it-IT" dirty="0" err="1"/>
              <a:t>Nahyan</a:t>
            </a:r>
            <a:r>
              <a:rPr lang="it-IT" dirty="0"/>
              <a:t>, [anche il New York City, che gioca nella Major League Soccer, e il Melbourne City, oltre a partecipazioni nello Yokohama </a:t>
            </a:r>
            <a:r>
              <a:rPr lang="it-IT" dirty="0" err="1"/>
              <a:t>Marinos</a:t>
            </a:r>
            <a:r>
              <a:rPr lang="it-IT" dirty="0"/>
              <a:t> (Giappone), nel Club Atletico Torque (Uruguay), nel </a:t>
            </a:r>
            <a:r>
              <a:rPr lang="it-IT" dirty="0" err="1"/>
              <a:t>Girona</a:t>
            </a:r>
            <a:r>
              <a:rPr lang="it-IT" dirty="0"/>
              <a:t> (Spagna) e nel Sichuan </a:t>
            </a:r>
            <a:r>
              <a:rPr lang="it-IT" dirty="0" err="1"/>
              <a:t>Jiuniu</a:t>
            </a:r>
            <a:r>
              <a:rPr lang="it-IT" dirty="0"/>
              <a:t> (Cina)].</a:t>
            </a:r>
          </a:p>
          <a:p>
            <a:r>
              <a:rPr lang="it-IT" b="1" dirty="0"/>
              <a:t>MANCHESTER UNITED</a:t>
            </a:r>
            <a:endParaRPr lang="it-IT" dirty="0"/>
          </a:p>
          <a:p>
            <a:r>
              <a:rPr lang="it-IT" dirty="0"/>
              <a:t>famiglia americana </a:t>
            </a:r>
            <a:r>
              <a:rPr lang="it-IT" dirty="0" err="1"/>
              <a:t>Glazer</a:t>
            </a:r>
            <a:r>
              <a:rPr lang="it-IT" dirty="0"/>
              <a:t>.</a:t>
            </a:r>
          </a:p>
          <a:p>
            <a:r>
              <a:rPr lang="it-IT" b="1" dirty="0"/>
              <a:t>TOTTENHAM HOTSPUR</a:t>
            </a:r>
            <a:endParaRPr lang="it-IT" dirty="0"/>
          </a:p>
          <a:p>
            <a:r>
              <a:rPr lang="it-IT" dirty="0"/>
              <a:t>La ENIC International Limited, di proprietà del miliardario Joseph Lewis e del presidente della squadra Daniel Levy </a:t>
            </a:r>
          </a:p>
        </p:txBody>
      </p:sp>
    </p:spTree>
    <p:extLst>
      <p:ext uri="{BB962C8B-B14F-4D97-AF65-F5344CB8AC3E}">
        <p14:creationId xmlns:p14="http://schemas.microsoft.com/office/powerpoint/2010/main" val="3101476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02F52B-644D-734E-891D-8DCFA0A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Proprietà delle squadre /2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874529-E03B-B640-8AB8-8641539E6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541" y="1417638"/>
            <a:ext cx="9016051" cy="31175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b="1" dirty="0"/>
              <a:t>REAL MADRID e BARCELLONA </a:t>
            </a:r>
            <a:endParaRPr lang="it-IT" sz="2000" dirty="0"/>
          </a:p>
          <a:p>
            <a:pPr marL="0" indent="0">
              <a:buNone/>
            </a:pPr>
            <a:r>
              <a:rPr lang="it-IT" sz="2000" dirty="0"/>
              <a:t>I due team spagnoli sono di proprietà dei loro tifosi attraverso programmi di affiliazione. </a:t>
            </a:r>
          </a:p>
          <a:p>
            <a:pPr marL="0" indent="0">
              <a:buNone/>
            </a:pPr>
            <a:r>
              <a:rPr lang="it-IT" sz="2000" b="1" dirty="0"/>
              <a:t>ATLETICO MADRID</a:t>
            </a:r>
            <a:endParaRPr lang="it-IT" sz="2000" dirty="0"/>
          </a:p>
          <a:p>
            <a:pPr marL="0" indent="0">
              <a:buNone/>
            </a:pPr>
            <a:r>
              <a:rPr lang="it-IT" sz="2000" dirty="0"/>
              <a:t>Miguel Angel </a:t>
            </a:r>
            <a:r>
              <a:rPr lang="it-IT" sz="2000" dirty="0" err="1"/>
              <a:t>Gil</a:t>
            </a:r>
            <a:r>
              <a:rPr lang="it-IT" sz="2000" dirty="0"/>
              <a:t> Marin, dirigente sportivo e allevatore spagnolo e </a:t>
            </a:r>
            <a:r>
              <a:rPr lang="it-IT" sz="2000" dirty="0" err="1"/>
              <a:t>Idan</a:t>
            </a:r>
            <a:r>
              <a:rPr lang="it-IT" sz="2000" dirty="0"/>
              <a:t> </a:t>
            </a:r>
            <a:r>
              <a:rPr lang="it-IT" sz="2000" dirty="0" err="1"/>
              <a:t>Ofer</a:t>
            </a:r>
            <a:r>
              <a:rPr lang="it-IT" sz="2000" dirty="0"/>
              <a:t>,  miliardario israeliano.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F00ED47-31E5-5249-804C-158168100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2938" y="1870821"/>
            <a:ext cx="1914217" cy="127678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D9C6DCB-DBFB-E44D-B1A1-817CC160E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939" y="4582334"/>
            <a:ext cx="1914217" cy="128013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8D70B37-8D23-CD4E-B39F-B10E384580D5}"/>
              </a:ext>
            </a:extLst>
          </p:cNvPr>
          <p:cNvSpPr txBox="1"/>
          <p:nvPr/>
        </p:nvSpPr>
        <p:spPr>
          <a:xfrm>
            <a:off x="988541" y="4582334"/>
            <a:ext cx="88771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JUVENTUS </a:t>
            </a:r>
            <a:endParaRPr lang="it-IT" sz="2000" dirty="0"/>
          </a:p>
          <a:p>
            <a:r>
              <a:rPr lang="it-IT" sz="2000" dirty="0"/>
              <a:t>azionista di controllo la famiglia Agnelli. </a:t>
            </a:r>
          </a:p>
          <a:p>
            <a:r>
              <a:rPr lang="it-IT" sz="2000" b="1" dirty="0"/>
              <a:t>MILAN </a:t>
            </a:r>
            <a:endParaRPr lang="it-IT" sz="2000" dirty="0"/>
          </a:p>
          <a:p>
            <a:r>
              <a:rPr lang="it-IT" sz="2000" dirty="0"/>
              <a:t>Elliott Management, hedge fund statunitense </a:t>
            </a:r>
          </a:p>
          <a:p>
            <a:r>
              <a:rPr lang="en-US" sz="2000" b="1" dirty="0"/>
              <a:t>INTER </a:t>
            </a:r>
            <a:endParaRPr lang="it-IT" sz="2000" dirty="0"/>
          </a:p>
          <a:p>
            <a:r>
              <a:rPr lang="en-US" sz="2000" dirty="0"/>
              <a:t>Suning Holdings Group, </a:t>
            </a:r>
            <a:r>
              <a:rPr lang="en-US" sz="2000" dirty="0" err="1"/>
              <a:t>società</a:t>
            </a:r>
            <a:r>
              <a:rPr lang="en-US" sz="2000" dirty="0"/>
              <a:t> </a:t>
            </a:r>
            <a:r>
              <a:rPr lang="en-US" sz="2000" dirty="0" err="1"/>
              <a:t>cinese</a:t>
            </a:r>
            <a:r>
              <a:rPr lang="en-US" sz="2000" dirty="0"/>
              <a:t> </a:t>
            </a:r>
            <a:endParaRPr lang="it-IT" sz="20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3894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D85015-2D66-9247-8FA2-50169C8D4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Proprietà delle squadre /3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7077BBA-5F90-F343-8CA8-E5380041E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0" y="1786930"/>
            <a:ext cx="9612355" cy="5120640"/>
          </a:xfrm>
        </p:spPr>
        <p:txBody>
          <a:bodyPr/>
          <a:lstStyle/>
          <a:p>
            <a:pPr marL="0" indent="0">
              <a:buNone/>
            </a:pPr>
            <a:r>
              <a:rPr lang="it-IT" sz="2000" b="1" dirty="0"/>
              <a:t>PARIS ST GERMAIN</a:t>
            </a:r>
            <a:endParaRPr lang="it-IT" sz="2000" dirty="0"/>
          </a:p>
          <a:p>
            <a:pPr marL="0" indent="0">
              <a:buNone/>
            </a:pPr>
            <a:r>
              <a:rPr lang="it-IT" sz="2000" dirty="0"/>
              <a:t>Di proprietà della Qatar Sports Investments, fondata dal figlio dell'emiro ed erede al trono del Qatar, </a:t>
            </a:r>
            <a:r>
              <a:rPr lang="it-IT" sz="2000" dirty="0" err="1"/>
              <a:t>Sheikh</a:t>
            </a:r>
            <a:r>
              <a:rPr lang="it-IT" sz="2000" dirty="0"/>
              <a:t> </a:t>
            </a:r>
            <a:r>
              <a:rPr lang="it-IT" sz="2000" dirty="0" err="1"/>
              <a:t>Tamim</a:t>
            </a:r>
            <a:r>
              <a:rPr lang="it-IT" sz="2000" dirty="0"/>
              <a:t> Bin </a:t>
            </a:r>
            <a:r>
              <a:rPr lang="it-IT" sz="2000" dirty="0" err="1"/>
              <a:t>Hamad</a:t>
            </a:r>
            <a:r>
              <a:rPr lang="it-IT" sz="2000" dirty="0"/>
              <a:t> Al </a:t>
            </a:r>
            <a:r>
              <a:rPr lang="it-IT" sz="2000" dirty="0" err="1"/>
              <a:t>Thani</a:t>
            </a:r>
            <a:r>
              <a:rPr lang="it-IT" sz="2000" dirty="0"/>
              <a:t>, 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r>
              <a:rPr lang="it-IT" sz="2000" b="1" dirty="0"/>
              <a:t>BAYERN MONACO</a:t>
            </a:r>
            <a:endParaRPr lang="it-IT" sz="2000" dirty="0"/>
          </a:p>
          <a:p>
            <a:pPr marL="0" indent="0">
              <a:buNone/>
            </a:pPr>
            <a:r>
              <a:rPr lang="it-IT" sz="2000" dirty="0"/>
              <a:t>I campioni tedeschi e vincitori della Champions League 2020 sono posseduti al 75% dai loro tifosi, con resto a il marchio di abbigliamento sportivo Adidas, la casa automobilistica Audi e l'assicuratore Allianz 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5FBC71B-AE80-A14E-A8D3-591EEBDF5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0915" y="2054506"/>
            <a:ext cx="1615315" cy="108289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BC124D4-6968-DC46-8A3C-97A71C54D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0915" y="4857162"/>
            <a:ext cx="1658194" cy="11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71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A20B1D-3957-4C4A-8970-31BC6E245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Razze  e razzismo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44E88C-92C6-9F4B-906F-8121A0193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913" y="2224216"/>
            <a:ext cx="11491783" cy="4534930"/>
          </a:xfrm>
        </p:spPr>
        <p:txBody>
          <a:bodyPr>
            <a:normAutofit lnSpcReduction="10000"/>
          </a:bodyPr>
          <a:lstStyle/>
          <a:p>
            <a:r>
              <a:rPr lang="it-IT" sz="2400" dirty="0"/>
              <a:t>Le varietà genetiche fra i popoli dei cinque continenti è inferiore al 4% del totale del patrimonio genetico</a:t>
            </a:r>
          </a:p>
          <a:p>
            <a:endParaRPr lang="it-IT" sz="2400" dirty="0"/>
          </a:p>
          <a:p>
            <a:r>
              <a:rPr lang="it-IT" sz="2400" dirty="0"/>
              <a:t>La razza è una costruzione sociale, un’idea/fenomeno che non esiste in natura, ma viene creato dalle persone attribuendo un significato alle apparenze somatiche degli individui per raggiungere altri scopi</a:t>
            </a:r>
          </a:p>
          <a:p>
            <a:endParaRPr lang="it-IT" sz="2400" dirty="0"/>
          </a:p>
          <a:p>
            <a:pPr marL="0" indent="0">
              <a:buNone/>
            </a:pPr>
            <a:r>
              <a:rPr lang="it-IT" sz="2400" dirty="0"/>
              <a:t>Razzismo: convinzione che a differenze somatiche e genetiche corrisponde una gerarchia sociale</a:t>
            </a:r>
          </a:p>
          <a:p>
            <a:pPr marL="0" indent="0">
              <a:buNone/>
            </a:pPr>
            <a:r>
              <a:rPr lang="it-IT" sz="2400" dirty="0"/>
              <a:t> </a:t>
            </a:r>
            <a:r>
              <a:rPr lang="it-IT" sz="2400" dirty="0">
                <a:sym typeface="Wingdings" pitchFamily="2" charset="2"/>
              </a:rPr>
              <a:t> diviene ideologia finalizzata alla gestione del potere (conquista / schiavitù / apartheid)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244238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ACF0EE-4EEF-9D4A-8063-1A57F51C4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Religioni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239E19-4535-B34F-A857-EE69FEFF5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97" y="2222287"/>
            <a:ext cx="10829589" cy="4635713"/>
          </a:xfrm>
        </p:spPr>
        <p:txBody>
          <a:bodyPr>
            <a:normAutofit lnSpcReduction="10000"/>
          </a:bodyPr>
          <a:lstStyle/>
          <a:p>
            <a:r>
              <a:rPr lang="it-IT" sz="2400" dirty="0"/>
              <a:t>Monoteiste (un solo dio/divinità)</a:t>
            </a:r>
          </a:p>
          <a:p>
            <a:r>
              <a:rPr lang="it-IT" sz="2400" dirty="0"/>
              <a:t>Politeistiche (plurimi)</a:t>
            </a:r>
          </a:p>
          <a:p>
            <a:r>
              <a:rPr lang="it-IT" sz="2400" dirty="0"/>
              <a:t>Ateistiche (assenza di qualunque forma di divinità)</a:t>
            </a:r>
          </a:p>
          <a:p>
            <a:r>
              <a:rPr lang="it-IT" sz="2400" dirty="0"/>
              <a:t>Animistiche (credere nella presenza di divinità e entità spirituali e nelle manifestazioni della natura)</a:t>
            </a:r>
          </a:p>
          <a:p>
            <a:r>
              <a:rPr lang="it-IT" sz="2400" dirty="0"/>
              <a:t>Sincretismo (mescolanza di credi e pratiche religiose dovute al contatto prolungato fra fedi diverse in una certa area)</a:t>
            </a:r>
          </a:p>
          <a:p>
            <a:endParaRPr lang="it-IT" dirty="0"/>
          </a:p>
          <a:p>
            <a:r>
              <a:rPr lang="it-IT" sz="2400" dirty="0"/>
              <a:t>Universali (con un fondatore, riferimento spirituale per i fedeli)</a:t>
            </a:r>
          </a:p>
          <a:p>
            <a:r>
              <a:rPr lang="it-IT" sz="2400" dirty="0"/>
              <a:t>Etniche (cui si appartiene per nascita)</a:t>
            </a:r>
          </a:p>
        </p:txBody>
      </p:sp>
    </p:spTree>
    <p:extLst>
      <p:ext uri="{BB962C8B-B14F-4D97-AF65-F5344CB8AC3E}">
        <p14:creationId xmlns:p14="http://schemas.microsoft.com/office/powerpoint/2010/main" val="798676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AC5645-2795-784B-899F-AF84887DA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Religioni principali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92DACA45-02C3-DF43-A02E-2C60E2A266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2873371"/>
              </p:ext>
            </p:extLst>
          </p:nvPr>
        </p:nvGraphicFramePr>
        <p:xfrm>
          <a:off x="2088292" y="1926434"/>
          <a:ext cx="7512908" cy="4795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6454">
                  <a:extLst>
                    <a:ext uri="{9D8B030D-6E8A-4147-A177-3AD203B41FA5}">
                      <a16:colId xmlns:a16="http://schemas.microsoft.com/office/drawing/2014/main" val="2197951277"/>
                    </a:ext>
                  </a:extLst>
                </a:gridCol>
                <a:gridCol w="3756454">
                  <a:extLst>
                    <a:ext uri="{9D8B030D-6E8A-4147-A177-3AD203B41FA5}">
                      <a16:colId xmlns:a16="http://schemas.microsoft.com/office/drawing/2014/main" val="2050577771"/>
                    </a:ext>
                  </a:extLst>
                </a:gridCol>
              </a:tblGrid>
              <a:tr h="435967"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112833"/>
                  </a:ext>
                </a:extLst>
              </a:tr>
              <a:tr h="544959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Cristiani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043044"/>
                  </a:ext>
                </a:extLst>
              </a:tr>
              <a:tr h="544959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Musulmani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163624"/>
                  </a:ext>
                </a:extLst>
              </a:tr>
              <a:tr h="544959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Induisti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378729"/>
                  </a:ext>
                </a:extLst>
              </a:tr>
              <a:tr h="544959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Non religiosi / atei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476049"/>
                  </a:ext>
                </a:extLst>
              </a:tr>
              <a:tr h="544959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Buddisti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5,8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2735463"/>
                  </a:ext>
                </a:extLst>
              </a:tr>
              <a:tr h="544959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Sikh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0,3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248911"/>
                  </a:ext>
                </a:extLst>
              </a:tr>
              <a:tr h="544959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Ebrei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0,2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331024"/>
                  </a:ext>
                </a:extLst>
              </a:tr>
              <a:tr h="544959">
                <a:tc>
                  <a:txBody>
                    <a:bodyPr/>
                    <a:lstStyle/>
                    <a:p>
                      <a:pPr algn="ctr"/>
                      <a:r>
                        <a:rPr lang="it-IT" sz="2400" i="1" dirty="0"/>
                        <a:t>Altri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i="1" dirty="0"/>
                        <a:t>12,2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526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5333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2AC7DD-F0DA-8747-86D4-685223AB9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643" y="447188"/>
            <a:ext cx="10571998" cy="970450"/>
          </a:xfrm>
        </p:spPr>
        <p:txBody>
          <a:bodyPr/>
          <a:lstStyle/>
          <a:p>
            <a:r>
              <a:rPr lang="it-IT" dirty="0"/>
              <a:t>Religioni principali 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1492BE-8107-4D42-A1D6-66D4F8DCF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849" y="2162432"/>
            <a:ext cx="11689492" cy="4695568"/>
          </a:xfrm>
        </p:spPr>
        <p:txBody>
          <a:bodyPr>
            <a:normAutofit fontScale="92500" lnSpcReduction="10000"/>
          </a:bodyPr>
          <a:lstStyle/>
          <a:p>
            <a:r>
              <a:rPr lang="it-IT" sz="2400" b="1" dirty="0"/>
              <a:t>Cristianesimo</a:t>
            </a:r>
            <a:r>
              <a:rPr lang="it-IT" sz="2400" dirty="0"/>
              <a:t>:  2,3 miliardi fedeli; Cattolicesimo, chiesa Ortodossa e Protestantesimo ne raccolgono l’80%</a:t>
            </a:r>
          </a:p>
          <a:p>
            <a:r>
              <a:rPr lang="it-IT" sz="2400" b="1" dirty="0"/>
              <a:t>Islam</a:t>
            </a:r>
            <a:r>
              <a:rPr lang="it-IT" sz="2400" dirty="0"/>
              <a:t>: 1,5 miliardi fedeli, in crescita. Distinti fra Sunniti (i più numerosi, 80%) e Sciti (15%, concentrati in Iran, Iraq, Azerbaijan e Bahrein)</a:t>
            </a:r>
          </a:p>
          <a:p>
            <a:r>
              <a:rPr lang="it-IT" sz="2400" b="1" dirty="0"/>
              <a:t>Induismo</a:t>
            </a:r>
            <a:r>
              <a:rPr lang="it-IT" sz="2400" dirty="0"/>
              <a:t>: 900 milioni adepti, la principale religione etnica (cui si appartiene per nascita); prevalente in India e Sud dell’Asia</a:t>
            </a:r>
          </a:p>
          <a:p>
            <a:r>
              <a:rPr lang="it-IT" sz="2400" b="1" dirty="0"/>
              <a:t>Buddhismo</a:t>
            </a:r>
            <a:r>
              <a:rPr lang="it-IT" sz="2400" dirty="0"/>
              <a:t>: 500 milioni, Asia orientale e sud orientale, religione prevalente in Cina, Giappone, Singapore</a:t>
            </a:r>
          </a:p>
          <a:p>
            <a:r>
              <a:rPr lang="it-IT" sz="2400" b="1" dirty="0"/>
              <a:t>Sikhismo</a:t>
            </a:r>
            <a:r>
              <a:rPr lang="it-IT" sz="2400" dirty="0"/>
              <a:t>: 23milioni di adepti, origine nel nord dell’India</a:t>
            </a:r>
          </a:p>
          <a:p>
            <a:r>
              <a:rPr lang="it-IT" sz="2400" b="1" dirty="0"/>
              <a:t>Ebraismo</a:t>
            </a:r>
            <a:r>
              <a:rPr lang="it-IT" sz="2400" dirty="0"/>
              <a:t>: 13 milioni di fedeli (Israele e USA 5 milioni a </a:t>
            </a:r>
            <a:r>
              <a:rPr lang="it-IT" dirty="0"/>
              <a:t>testa)</a:t>
            </a:r>
          </a:p>
          <a:p>
            <a:endParaRPr lang="it-IT" sz="1100" dirty="0"/>
          </a:p>
          <a:p>
            <a:r>
              <a:rPr lang="it-IT" dirty="0"/>
              <a:t>Restano fuori oltre 2 miliardi di persone</a:t>
            </a:r>
          </a:p>
        </p:txBody>
      </p:sp>
    </p:spTree>
    <p:extLst>
      <p:ext uri="{BB962C8B-B14F-4D97-AF65-F5344CB8AC3E}">
        <p14:creationId xmlns:p14="http://schemas.microsoft.com/office/powerpoint/2010/main" val="3432927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3296FC-BC9E-FF44-B7DB-CD6F99FA2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Diffusione delle  religioni nel  mondo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210401D-9021-6149-8935-DC60779A2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6378" y="1920210"/>
            <a:ext cx="9238955" cy="500691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25E686-9ED6-BE42-91C1-31AE4F42B875}"/>
              </a:ext>
            </a:extLst>
          </p:cNvPr>
          <p:cNvSpPr txBox="1"/>
          <p:nvPr/>
        </p:nvSpPr>
        <p:spPr>
          <a:xfrm>
            <a:off x="4757351" y="1545813"/>
            <a:ext cx="74346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Fonte: http://</a:t>
            </a:r>
            <a:r>
              <a:rPr lang="it-IT" sz="1000" dirty="0" err="1"/>
              <a:t>miaplacidusedaltriracconti.blogspot.com</a:t>
            </a:r>
            <a:r>
              <a:rPr lang="it-IT" sz="1000" dirty="0"/>
              <a:t>/2008/06/la-mappa-delle-religioni-nel-</a:t>
            </a:r>
            <a:r>
              <a:rPr lang="it-IT" sz="1000" dirty="0" err="1"/>
              <a:t>mondo.html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753410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A4BF16-8BDD-6C4A-900A-45BEFCDA1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Distribuzione delle religioni nell’Unione Europea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C61BE6E-1601-3940-AF2F-778CAC68EF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5989" y="727864"/>
            <a:ext cx="7276011" cy="6031281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357E3A0-05EB-BC4B-AA20-60A448BBB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609" y="2047645"/>
            <a:ext cx="2453991" cy="368098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B8B0EDE-CD4D-D24C-9C33-058345E5FD6C}"/>
              </a:ext>
            </a:extLst>
          </p:cNvPr>
          <p:cNvSpPr txBox="1"/>
          <p:nvPr/>
        </p:nvSpPr>
        <p:spPr>
          <a:xfrm>
            <a:off x="210065" y="6451961"/>
            <a:ext cx="4868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Fonte: </a:t>
            </a:r>
            <a:r>
              <a:rPr lang="it-IT" sz="1000" dirty="0" err="1"/>
              <a:t>https</a:t>
            </a:r>
            <a:r>
              <a:rPr lang="it-IT" sz="1000" dirty="0"/>
              <a:t>://</a:t>
            </a:r>
            <a:r>
              <a:rPr lang="it-IT" sz="1000" dirty="0" err="1"/>
              <a:t>www.termometropolitico.com</a:t>
            </a:r>
            <a:r>
              <a:rPr lang="it-IT" sz="1000" dirty="0"/>
              <a:t>/1267962_religione-in-europa-mappa.html</a:t>
            </a:r>
          </a:p>
        </p:txBody>
      </p:sp>
    </p:spTree>
    <p:extLst>
      <p:ext uri="{BB962C8B-B14F-4D97-AF65-F5344CB8AC3E}">
        <p14:creationId xmlns:p14="http://schemas.microsoft.com/office/powerpoint/2010/main" val="3559985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4B8AF-021F-484D-9078-DCB22E6C3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Religioni prevalenti nei singoli Stati </a:t>
            </a:r>
            <a:br>
              <a:rPr lang="it-IT" dirty="0"/>
            </a:br>
            <a:r>
              <a:rPr lang="it-IT" dirty="0"/>
              <a:t>USA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45099FB-8B0B-BC4B-AA3F-41CE06D72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651" y="1492400"/>
            <a:ext cx="6993306" cy="476419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B41823-EBC3-164F-9107-8DD78FB46FED}"/>
              </a:ext>
            </a:extLst>
          </p:cNvPr>
          <p:cNvSpPr txBox="1"/>
          <p:nvPr/>
        </p:nvSpPr>
        <p:spPr>
          <a:xfrm>
            <a:off x="7974957" y="6331352"/>
            <a:ext cx="4039565" cy="254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/>
              <a:t>https</a:t>
            </a:r>
            <a:r>
              <a:rPr lang="it-IT" sz="1000" dirty="0"/>
              <a:t>://</a:t>
            </a:r>
            <a:r>
              <a:rPr lang="it-IT" sz="1000" dirty="0" err="1"/>
              <a:t>commons.wikimedia.org</a:t>
            </a:r>
            <a:r>
              <a:rPr lang="it-IT" sz="1000" dirty="0"/>
              <a:t>/</a:t>
            </a:r>
            <a:r>
              <a:rPr lang="it-IT" sz="1000" dirty="0" err="1"/>
              <a:t>wiki</a:t>
            </a:r>
            <a:r>
              <a:rPr lang="it-IT" sz="1000" dirty="0"/>
              <a:t>/</a:t>
            </a:r>
            <a:r>
              <a:rPr lang="it-IT" sz="1000" dirty="0" err="1"/>
              <a:t>File:Religions_of_the_US.PNG</a:t>
            </a:r>
            <a:endParaRPr lang="it-IT" sz="10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BFEED13-3EE3-D145-AD96-3C82A794C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732" y="1492399"/>
            <a:ext cx="2180295" cy="445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76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azione">
  <a:themeElements>
    <a:clrScheme name="Gradazioni di grigio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itazion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azion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{3AAEA5FB-6210-BD4C-9C0E-30A1FC5D1463}tf10001121</Template>
  <TotalTime>3566</TotalTime>
  <Words>1591</Words>
  <Application>Microsoft Macintosh PowerPoint</Application>
  <PresentationFormat>Widescreen</PresentationFormat>
  <Paragraphs>163</Paragraphs>
  <Slides>28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3" baseType="lpstr">
      <vt:lpstr>Calibri</vt:lpstr>
      <vt:lpstr>Century Gothic</vt:lpstr>
      <vt:lpstr>Wingdings</vt:lpstr>
      <vt:lpstr>Wingdings 2</vt:lpstr>
      <vt:lpstr>Citazione</vt:lpstr>
      <vt:lpstr>Geografia (LE006)   Corso di Studio  LE01 - DISCIPLINE STORICHE E FILOSOFICHE </vt:lpstr>
      <vt:lpstr>Razze  e razzismo</vt:lpstr>
      <vt:lpstr>Razze  e razzismo</vt:lpstr>
      <vt:lpstr>Religioni</vt:lpstr>
      <vt:lpstr>Religioni principali</vt:lpstr>
      <vt:lpstr>Religioni principali 2</vt:lpstr>
      <vt:lpstr>Diffusione delle  religioni nel  mondo</vt:lpstr>
      <vt:lpstr>Distribuzione delle religioni nell’Unione Europea</vt:lpstr>
      <vt:lpstr>Religioni prevalenti nei singoli Stati  USA</vt:lpstr>
      <vt:lpstr>Religioni non cristiane in USA</vt:lpstr>
      <vt:lpstr>La religione dei governatori degli Stati USA</vt:lpstr>
      <vt:lpstr>Condizionamenti nel rapporto col territorio</vt:lpstr>
      <vt:lpstr>Presentazione standard di PowerPoint</vt:lpstr>
      <vt:lpstr>Globalizzazione oggi</vt:lpstr>
      <vt:lpstr>Globalizzazione oggi</vt:lpstr>
      <vt:lpstr>Globalizzazione oggi</vt:lpstr>
      <vt:lpstr>Globalizzazione oggi</vt:lpstr>
      <vt:lpstr>Globalizzazione oggi</vt:lpstr>
      <vt:lpstr>Repubblica Corriere della sera la Stampa  20 aprile 021</vt:lpstr>
      <vt:lpstr>La  Super League</vt:lpstr>
      <vt:lpstr>Cosa c’è oggi: la UEFA</vt:lpstr>
      <vt:lpstr>Presentazione standard di PowerPoint</vt:lpstr>
      <vt:lpstr>Stagione  2019-2020  le entrate delle principali squadre europee</vt:lpstr>
      <vt:lpstr>Diritti TV calcio nei primi cinque paesi</vt:lpstr>
      <vt:lpstr>Ricavi delle 12 squadre (in milioni di euro) </vt:lpstr>
      <vt:lpstr>Proprietà delle squadre /1 </vt:lpstr>
      <vt:lpstr>Proprietà delle squadre /2</vt:lpstr>
      <vt:lpstr>Proprietà delle squadre /3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(LE006)   Corso di Studio  LE01 - DISCIPLINE STORICHE E FILOSOFICHE </dc:title>
  <dc:creator>sergio zilli</dc:creator>
  <cp:lastModifiedBy>sergio zilli</cp:lastModifiedBy>
  <cp:revision>57</cp:revision>
  <dcterms:created xsi:type="dcterms:W3CDTF">2022-03-01T08:25:09Z</dcterms:created>
  <dcterms:modified xsi:type="dcterms:W3CDTF">2022-05-10T16:29:28Z</dcterms:modified>
</cp:coreProperties>
</file>