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73" r:id="rId14"/>
    <p:sldId id="281" r:id="rId15"/>
    <p:sldId id="291" r:id="rId16"/>
    <p:sldId id="279" r:id="rId17"/>
    <p:sldId id="314" r:id="rId18"/>
    <p:sldId id="267" r:id="rId19"/>
    <p:sldId id="280" r:id="rId20"/>
    <p:sldId id="30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7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7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6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8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9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3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1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8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E9E9-DADB-4D75-93B1-6A29A407747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91F14-0EDB-4AC0-A9C9-1A880AEF519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706582"/>
            <a:ext cx="8201891" cy="6151418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87077" y="1046423"/>
            <a:ext cx="880364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2800" b="1" spc="-4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sz="28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sz="2800" b="1" spc="-8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</a:t>
            </a:r>
            <a:r>
              <a:rPr sz="2800" b="1" spc="-26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8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VERTICALE</a:t>
            </a:r>
            <a:endParaRPr sz="28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1" y="705664"/>
            <a:ext cx="9144000" cy="603370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25"/>
              </a:spcBef>
            </a:pP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VINCOLI NORMATIVI</a:t>
            </a: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228282" y="1719349"/>
            <a:ext cx="8687435" cy="43903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0" marR="494030" algn="ctr">
              <a:lnSpc>
                <a:spcPct val="150000"/>
              </a:lnSpc>
            </a:pPr>
            <a:r>
              <a:rPr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131-1.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Scale.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1: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Termini, tipi, dimensioni 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funzionali</a:t>
            </a:r>
          </a:p>
          <a:p>
            <a:pPr marL="361950" algn="ctr">
              <a:lnSpc>
                <a:spcPct val="150000"/>
              </a:lnSpc>
              <a:spcBef>
                <a:spcPts val="240"/>
              </a:spcBef>
            </a:pP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EN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131-2. Scale.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2: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Requisiti,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prove,</a:t>
            </a:r>
            <a:r>
              <a:rPr sz="20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marcatura</a:t>
            </a:r>
            <a:endParaRPr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EN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131-2.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Scale. Parte 3: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Istruzioni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l'utilizzatore  </a:t>
            </a:r>
            <a:endParaRPr lang="it-IT" sz="2000" spc="-5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14041:2004</a:t>
            </a: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Rivestimenti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resilienti, tessili e</a:t>
            </a:r>
            <a:r>
              <a:rPr sz="2000" spc="-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laminati  per </a:t>
            </a:r>
            <a:r>
              <a:rPr sz="2000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pavimentazioni</a:t>
            </a:r>
            <a:r>
              <a:rPr lang="it-IT" sz="2000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000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Caratteristiche</a:t>
            </a:r>
            <a:r>
              <a:rPr sz="2000" spc="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essenziali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endParaRPr lang="it-IT" sz="2000" b="1" spc="-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-1905" algn="ctr">
              <a:lnSpc>
                <a:spcPct val="150000"/>
              </a:lnSpc>
            </a:pPr>
            <a:r>
              <a:rPr sz="2400" b="1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NORME</a:t>
            </a:r>
            <a:r>
              <a:rPr sz="2400" b="1" spc="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PARTICOLARI</a:t>
            </a:r>
            <a:r>
              <a:rPr lang="it-IT" sz="24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it-IT" sz="24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marL="12065" marR="5080" indent="-1905" algn="ctr">
              <a:lnSpc>
                <a:spcPct val="150000"/>
              </a:lnSpc>
            </a:pPr>
            <a:r>
              <a:rPr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prefabbricate, ringhiere, balaustre e </a:t>
            </a:r>
            <a:r>
              <a:rPr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parapetti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spc="-135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ct val="150000"/>
              </a:lnSpc>
              <a:spcBef>
                <a:spcPts val="105"/>
              </a:spcBef>
            </a:pPr>
            <a:r>
              <a:rPr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ruoli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compiti e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responsabilità nella posa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000" spc="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  <a:endParaRPr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27"/>
          <p:cNvSpPr txBox="1"/>
          <p:nvPr/>
        </p:nvSpPr>
        <p:spPr>
          <a:xfrm>
            <a:off x="1276782" y="582071"/>
            <a:ext cx="659043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per la</a:t>
            </a:r>
            <a:r>
              <a:rPr sz="2400" b="1" cap="all" spc="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rappresentazione</a:t>
            </a:r>
            <a:endParaRPr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-465904" y="941894"/>
            <a:ext cx="12101864" cy="5773963"/>
            <a:chOff x="-465904" y="941894"/>
            <a:chExt cx="12101864" cy="5773963"/>
          </a:xfrm>
        </p:grpSpPr>
        <p:grpSp>
          <p:nvGrpSpPr>
            <p:cNvPr id="7" name="Gruppo 6"/>
            <p:cNvGrpSpPr/>
            <p:nvPr/>
          </p:nvGrpSpPr>
          <p:grpSpPr>
            <a:xfrm>
              <a:off x="626001" y="941894"/>
              <a:ext cx="8090534" cy="5773963"/>
              <a:chOff x="664911" y="962723"/>
              <a:chExt cx="8090534" cy="5773963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1388524" y="3270665"/>
                <a:ext cx="6461016" cy="2993253"/>
                <a:chOff x="1158984" y="3034434"/>
                <a:chExt cx="6461016" cy="2993253"/>
              </a:xfrm>
            </p:grpSpPr>
            <p:sp>
              <p:nvSpPr>
                <p:cNvPr id="62" name="object 2"/>
                <p:cNvSpPr/>
                <p:nvPr/>
              </p:nvSpPr>
              <p:spPr>
                <a:xfrm>
                  <a:off x="1158984" y="3069603"/>
                  <a:ext cx="2438400" cy="2958084"/>
                </a:xfrm>
                <a:prstGeom prst="rect">
                  <a:avLst/>
                </a:prstGeom>
                <a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bject 3"/>
                <p:cNvSpPr/>
                <p:nvPr/>
              </p:nvSpPr>
              <p:spPr>
                <a:xfrm>
                  <a:off x="1981961" y="3850385"/>
                  <a:ext cx="0" cy="16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676400">
                      <a:moveTo>
                        <a:pt x="0" y="1676400"/>
                      </a:moveTo>
                      <a:lnTo>
                        <a:pt x="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object 4"/>
                <p:cNvSpPr/>
                <p:nvPr/>
              </p:nvSpPr>
              <p:spPr>
                <a:xfrm>
                  <a:off x="1981961" y="3850385"/>
                  <a:ext cx="9144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>
                      <a:moveTo>
                        <a:pt x="0" y="0"/>
                      </a:moveTo>
                      <a:lnTo>
                        <a:pt x="91440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object 5"/>
                <p:cNvSpPr/>
                <p:nvPr/>
              </p:nvSpPr>
              <p:spPr>
                <a:xfrm>
                  <a:off x="2852927" y="3850385"/>
                  <a:ext cx="86995" cy="205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4" h="2057400">
                      <a:moveTo>
                        <a:pt x="28956" y="1970532"/>
                      </a:moveTo>
                      <a:lnTo>
                        <a:pt x="0" y="1970532"/>
                      </a:lnTo>
                      <a:lnTo>
                        <a:pt x="43434" y="2057400"/>
                      </a:lnTo>
                      <a:lnTo>
                        <a:pt x="79629" y="1985010"/>
                      </a:lnTo>
                      <a:lnTo>
                        <a:pt x="28956" y="1985010"/>
                      </a:lnTo>
                      <a:lnTo>
                        <a:pt x="28956" y="1970532"/>
                      </a:lnTo>
                      <a:close/>
                    </a:path>
                    <a:path w="86994" h="2057400">
                      <a:moveTo>
                        <a:pt x="57912" y="0"/>
                      </a:moveTo>
                      <a:lnTo>
                        <a:pt x="28956" y="0"/>
                      </a:lnTo>
                      <a:lnTo>
                        <a:pt x="28956" y="1985010"/>
                      </a:lnTo>
                      <a:lnTo>
                        <a:pt x="57912" y="1985010"/>
                      </a:lnTo>
                      <a:lnTo>
                        <a:pt x="57912" y="0"/>
                      </a:lnTo>
                      <a:close/>
                    </a:path>
                    <a:path w="86994" h="2057400">
                      <a:moveTo>
                        <a:pt x="86868" y="1970532"/>
                      </a:moveTo>
                      <a:lnTo>
                        <a:pt x="57912" y="1970532"/>
                      </a:lnTo>
                      <a:lnTo>
                        <a:pt x="57912" y="1985010"/>
                      </a:lnTo>
                      <a:lnTo>
                        <a:pt x="79629" y="1985010"/>
                      </a:lnTo>
                      <a:lnTo>
                        <a:pt x="86868" y="1970532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object 6"/>
                <p:cNvSpPr txBox="1"/>
                <p:nvPr/>
              </p:nvSpPr>
              <p:spPr>
                <a:xfrm>
                  <a:off x="1633028" y="5684948"/>
                  <a:ext cx="697865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parten</a:t>
                  </a:r>
                  <a:r>
                    <a:rPr sz="1100" b="1" spc="1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</a:t>
                  </a:r>
                  <a:r>
                    <a:rPr sz="11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endParaRPr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bject 7"/>
                <p:cNvSpPr/>
                <p:nvPr/>
              </p:nvSpPr>
              <p:spPr>
                <a:xfrm>
                  <a:off x="4953000" y="3034434"/>
                  <a:ext cx="2667000" cy="2958084"/>
                </a:xfrm>
                <a:prstGeom prst="rect">
                  <a:avLst/>
                </a:prstGeom>
                <a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object 8"/>
                <p:cNvSpPr/>
                <p:nvPr/>
              </p:nvSpPr>
              <p:spPr>
                <a:xfrm>
                  <a:off x="6400800" y="4154423"/>
                  <a:ext cx="4572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0">
                      <a:moveTo>
                        <a:pt x="0" y="0"/>
                      </a:moveTo>
                      <a:lnTo>
                        <a:pt x="457200" y="0"/>
                      </a:lnTo>
                    </a:path>
                  </a:pathLst>
                </a:custGeom>
                <a:ln w="914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object 9"/>
                <p:cNvSpPr/>
                <p:nvPr/>
              </p:nvSpPr>
              <p:spPr>
                <a:xfrm>
                  <a:off x="5944361" y="3850385"/>
                  <a:ext cx="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838200">
                      <a:moveTo>
                        <a:pt x="0" y="838200"/>
                      </a:moveTo>
                      <a:lnTo>
                        <a:pt x="0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object 10"/>
                <p:cNvSpPr/>
                <p:nvPr/>
              </p:nvSpPr>
              <p:spPr>
                <a:xfrm>
                  <a:off x="5944361" y="3850385"/>
                  <a:ext cx="8382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200">
                      <a:moveTo>
                        <a:pt x="0" y="0"/>
                      </a:moveTo>
                      <a:lnTo>
                        <a:pt x="838199" y="0"/>
                      </a:lnTo>
                    </a:path>
                  </a:pathLst>
                </a:custGeom>
                <a:ln w="28956">
                  <a:solidFill>
                    <a:srgbClr val="3333C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object 11"/>
                <p:cNvSpPr/>
                <p:nvPr/>
              </p:nvSpPr>
              <p:spPr>
                <a:xfrm>
                  <a:off x="6739128" y="3850385"/>
                  <a:ext cx="86995" cy="17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 h="1752600">
                      <a:moveTo>
                        <a:pt x="28955" y="1665732"/>
                      </a:moveTo>
                      <a:lnTo>
                        <a:pt x="0" y="1665732"/>
                      </a:lnTo>
                      <a:lnTo>
                        <a:pt x="43433" y="1752600"/>
                      </a:lnTo>
                      <a:lnTo>
                        <a:pt x="79628" y="1680210"/>
                      </a:lnTo>
                      <a:lnTo>
                        <a:pt x="28955" y="1680210"/>
                      </a:lnTo>
                      <a:lnTo>
                        <a:pt x="28955" y="1665732"/>
                      </a:lnTo>
                      <a:close/>
                    </a:path>
                    <a:path w="86995" h="1752600">
                      <a:moveTo>
                        <a:pt x="57912" y="0"/>
                      </a:moveTo>
                      <a:lnTo>
                        <a:pt x="28955" y="0"/>
                      </a:lnTo>
                      <a:lnTo>
                        <a:pt x="28955" y="1680210"/>
                      </a:lnTo>
                      <a:lnTo>
                        <a:pt x="57912" y="1680210"/>
                      </a:lnTo>
                      <a:lnTo>
                        <a:pt x="57912" y="0"/>
                      </a:lnTo>
                      <a:close/>
                    </a:path>
                    <a:path w="86995" h="1752600">
                      <a:moveTo>
                        <a:pt x="86868" y="1665732"/>
                      </a:moveTo>
                      <a:lnTo>
                        <a:pt x="57912" y="1665732"/>
                      </a:lnTo>
                      <a:lnTo>
                        <a:pt x="57912" y="1680210"/>
                      </a:lnTo>
                      <a:lnTo>
                        <a:pt x="79628" y="1680210"/>
                      </a:lnTo>
                      <a:lnTo>
                        <a:pt x="86868" y="1665732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object 12"/>
                <p:cNvSpPr txBox="1"/>
                <p:nvPr/>
              </p:nvSpPr>
              <p:spPr>
                <a:xfrm>
                  <a:off x="5702935" y="5781287"/>
                  <a:ext cx="697865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parten</a:t>
                  </a:r>
                  <a:r>
                    <a:rPr sz="1100" b="1" spc="1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</a:t>
                  </a:r>
                  <a:r>
                    <a:rPr sz="11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endParaRPr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bject 13"/>
                <p:cNvSpPr txBox="1"/>
                <p:nvPr/>
              </p:nvSpPr>
              <p:spPr>
                <a:xfrm>
                  <a:off x="6593840" y="5636380"/>
                  <a:ext cx="528320" cy="18210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11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arrivo</a:t>
                  </a:r>
                  <a:endParaRPr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bject 14"/>
                <p:cNvSpPr/>
                <p:nvPr/>
              </p:nvSpPr>
              <p:spPr>
                <a:xfrm>
                  <a:off x="5900928" y="4725161"/>
                  <a:ext cx="86995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95" h="838200">
                      <a:moveTo>
                        <a:pt x="57912" y="72389"/>
                      </a:moveTo>
                      <a:lnTo>
                        <a:pt x="28956" y="72389"/>
                      </a:lnTo>
                      <a:lnTo>
                        <a:pt x="28956" y="838200"/>
                      </a:lnTo>
                      <a:lnTo>
                        <a:pt x="57912" y="838200"/>
                      </a:lnTo>
                      <a:lnTo>
                        <a:pt x="57912" y="72389"/>
                      </a:lnTo>
                      <a:close/>
                    </a:path>
                    <a:path w="86995" h="838200">
                      <a:moveTo>
                        <a:pt x="43434" y="0"/>
                      </a:moveTo>
                      <a:lnTo>
                        <a:pt x="0" y="86868"/>
                      </a:lnTo>
                      <a:lnTo>
                        <a:pt x="28956" y="86868"/>
                      </a:lnTo>
                      <a:lnTo>
                        <a:pt x="28956" y="72389"/>
                      </a:lnTo>
                      <a:lnTo>
                        <a:pt x="79629" y="72389"/>
                      </a:lnTo>
                      <a:lnTo>
                        <a:pt x="43434" y="0"/>
                      </a:lnTo>
                      <a:close/>
                    </a:path>
                    <a:path w="86995" h="838200">
                      <a:moveTo>
                        <a:pt x="79629" y="72389"/>
                      </a:moveTo>
                      <a:lnTo>
                        <a:pt x="57912" y="72389"/>
                      </a:lnTo>
                      <a:lnTo>
                        <a:pt x="57912" y="86868"/>
                      </a:lnTo>
                      <a:lnTo>
                        <a:pt x="86868" y="86868"/>
                      </a:lnTo>
                      <a:lnTo>
                        <a:pt x="79629" y="72389"/>
                      </a:lnTo>
                      <a:close/>
                    </a:path>
                  </a:pathLst>
                </a:custGeom>
                <a:solidFill>
                  <a:srgbClr val="3333CC"/>
                </a:solidFill>
              </p:spPr>
              <p:txBody>
                <a:bodyPr wrap="square" lIns="0" tIns="0" rIns="0" bIns="0" rtlCol="0"/>
                <a:lstStyle/>
                <a:p>
                  <a:endParaRPr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6" name="object 15"/>
              <p:cNvSpPr txBox="1"/>
              <p:nvPr/>
            </p:nvSpPr>
            <p:spPr>
              <a:xfrm>
                <a:off x="664911" y="1198779"/>
                <a:ext cx="8090534" cy="567463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  <a:tabLst>
                    <a:tab pos="518159" algn="l"/>
                  </a:tabLst>
                </a:pPr>
                <a:r>
                  <a:rPr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</a:t>
                </a:r>
                <a:r>
                  <a:rPr lang="it-IT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b="1" spc="-5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freccia</a:t>
                </a:r>
                <a:r>
                  <a:rPr lang="it-IT" b="1" spc="-5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 direzione:  </a:t>
                </a:r>
                <a:r>
                  <a:rPr lang="it-IT" spc="-5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segno convenzionale posto nella mezzeria delle rampe e dei pianerottoli, che indica la partenza, l’arrivo e il senso della salita</a:t>
                </a:r>
                <a:endPara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object 16"/>
              <p:cNvSpPr txBox="1"/>
              <p:nvPr/>
            </p:nvSpPr>
            <p:spPr>
              <a:xfrm>
                <a:off x="2145436" y="962723"/>
                <a:ext cx="4894580" cy="29046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  <a:tabLst>
                    <a:tab pos="516890" algn="l"/>
                    <a:tab pos="2139950" algn="l"/>
                    <a:tab pos="3065780" algn="l"/>
                  </a:tabLst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bject 21"/>
              <p:cNvSpPr txBox="1"/>
              <p:nvPr/>
            </p:nvSpPr>
            <p:spPr>
              <a:xfrm>
                <a:off x="664911" y="1759428"/>
                <a:ext cx="8090534" cy="768800"/>
              </a:xfrm>
              <a:prstGeom prst="rect">
                <a:avLst/>
              </a:prstGeom>
            </p:spPr>
            <p:txBody>
              <a:bodyPr vert="horz" wrap="square" lIns="0" tIns="111125" rIns="0" bIns="0" rtlCol="0">
                <a:spAutoFit/>
              </a:bodyPr>
              <a:lstStyle/>
              <a:p>
                <a:pPr marL="23495">
                  <a:lnSpc>
                    <a:spcPct val="100000"/>
                  </a:lnSpc>
                  <a:spcBef>
                    <a:spcPts val="775"/>
                  </a:spcBef>
                  <a:tabLst>
                    <a:tab pos="6957059" algn="l"/>
                  </a:tabLst>
                </a:pPr>
                <a:r>
                  <a:rPr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 </a:t>
                </a:r>
                <a:r>
                  <a:rPr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 interruzione: </a:t>
                </a:r>
                <a:r>
                  <a:rPr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 linee inclinate</a:t>
                </a:r>
                <a:r>
                  <a:rPr spc="-25"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</a:t>
                </a:r>
                <a:r>
                  <a:rPr spc="10"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45°</a:t>
                </a:r>
                <a:r>
                  <a:rPr b="1" dirty="0">
                    <a:solidFill>
                      <a:srgbClr val="001F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it-IT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3495">
                  <a:lnSpc>
                    <a:spcPct val="100000"/>
                  </a:lnSpc>
                  <a:spcBef>
                    <a:spcPts val="775"/>
                  </a:spcBef>
                  <a:tabLst>
                    <a:tab pos="6957059" algn="l"/>
                  </a:tabLst>
                </a:pPr>
                <a:r>
                  <a:rPr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Numero</a:t>
                </a:r>
                <a:r>
                  <a:rPr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 gradino</a:t>
                </a:r>
                <a:r>
                  <a:rPr b="1" spc="-4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pc="-5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(alzata)</a:t>
                </a:r>
                <a:endPara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bject 23"/>
              <p:cNvSpPr txBox="1"/>
              <p:nvPr/>
            </p:nvSpPr>
            <p:spPr>
              <a:xfrm>
                <a:off x="4676136" y="6477640"/>
                <a:ext cx="3679807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6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sz="1600" b="1" spc="-1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sz="16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sz="1600" b="1" spc="-1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sz="1600" b="1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HEZZA</a:t>
                </a:r>
                <a:r>
                  <a:rPr lang="it-IT" sz="1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LUNGHEZZA RAMPA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bject 26"/>
              <p:cNvSpPr txBox="1"/>
              <p:nvPr/>
            </p:nvSpPr>
            <p:spPr>
              <a:xfrm>
                <a:off x="1099013" y="6477641"/>
                <a:ext cx="3017422" cy="25904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algn="ctr">
                  <a:lnSpc>
                    <a:spcPct val="100000"/>
                  </a:lnSpc>
                  <a:spcBef>
                    <a:spcPts val="100"/>
                  </a:spcBef>
                  <a:tabLst>
                    <a:tab pos="1094740" algn="l"/>
                  </a:tabLst>
                </a:pPr>
                <a:r>
                  <a:rPr lang="it-IT" sz="1600" b="1" spc="-5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DIMENSIONI</a:t>
                </a:r>
                <a:r>
                  <a:rPr sz="1600" b="1" spc="-5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PIANER</a:t>
                </a:r>
                <a:r>
                  <a:rPr sz="1600" b="1" spc="-15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TT</a:t>
                </a:r>
                <a:r>
                  <a:rPr sz="1600" b="1" spc="-1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OL</a:t>
                </a:r>
                <a:r>
                  <a:rPr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" name="object 2"/>
            <p:cNvSpPr txBox="1"/>
            <p:nvPr/>
          </p:nvSpPr>
          <p:spPr>
            <a:xfrm>
              <a:off x="3337340" y="2677696"/>
              <a:ext cx="8298620" cy="58028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354965" algn="l"/>
                  <a:tab pos="355600" algn="l"/>
                </a:tabLst>
              </a:pPr>
              <a:r>
                <a:rPr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 40-50 cm dal</a:t>
              </a:r>
              <a:r>
                <a:rPr lang="it-IT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corrimano o coincidente con asse </a:t>
              </a: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354965" algn="l"/>
                  <a:tab pos="355600" algn="l"/>
                </a:tabLst>
              </a:pPr>
              <a:r>
                <a:rPr lang="it-IT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simmetria per rampe con L&gt;120 cm) </a:t>
              </a:r>
              <a:endPara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bject 14"/>
            <p:cNvSpPr txBox="1"/>
            <p:nvPr/>
          </p:nvSpPr>
          <p:spPr>
            <a:xfrm>
              <a:off x="-465904" y="2560589"/>
              <a:ext cx="8585655" cy="407803"/>
            </a:xfrm>
            <a:prstGeom prst="rect">
              <a:avLst/>
            </a:prstGeom>
          </p:spPr>
          <p:txBody>
            <a:bodyPr vert="horz" wrap="square" lIns="0" tIns="129539" rIns="0" bIns="0" rtlCol="0">
              <a:spAutoFit/>
            </a:bodyPr>
            <a:lstStyle/>
            <a:p>
              <a:pPr marL="1134745">
                <a:lnSpc>
                  <a:spcPct val="100000"/>
                </a:lnSpc>
                <a:spcBef>
                  <a:spcPts val="1019"/>
                </a:spcBef>
              </a:pPr>
              <a:r>
                <a:rPr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linea di </a:t>
              </a:r>
              <a:r>
                <a:rPr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percorrenza</a:t>
              </a:r>
              <a:r>
                <a:rPr lang="it-IT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sz="2000" dirty="0">
                <a:cs typeface="Consolas"/>
              </a:endParaRPr>
            </a:p>
          </p:txBody>
        </p:sp>
      </p:grpSp>
      <p:sp>
        <p:nvSpPr>
          <p:cNvPr id="2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/>
          <p:cNvSpPr/>
          <p:nvPr/>
        </p:nvSpPr>
        <p:spPr>
          <a:xfrm rot="17962822">
            <a:off x="7737810" y="4228976"/>
            <a:ext cx="313128" cy="1882039"/>
          </a:xfrm>
          <a:prstGeom prst="rect">
            <a:avLst/>
          </a:prstGeom>
          <a:pattFill prst="lgConfetti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Connettore diritto 65"/>
          <p:cNvCxnSpPr/>
          <p:nvPr/>
        </p:nvCxnSpPr>
        <p:spPr>
          <a:xfrm>
            <a:off x="2734887" y="5937369"/>
            <a:ext cx="137447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e 67"/>
          <p:cNvSpPr/>
          <p:nvPr/>
        </p:nvSpPr>
        <p:spPr>
          <a:xfrm>
            <a:off x="2687886" y="5887557"/>
            <a:ext cx="101192" cy="9962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7212146" y="3426377"/>
            <a:ext cx="175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 a giorno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uppo 78"/>
          <p:cNvGrpSpPr/>
          <p:nvPr/>
        </p:nvGrpSpPr>
        <p:grpSpPr>
          <a:xfrm>
            <a:off x="7686712" y="5207369"/>
            <a:ext cx="1306701" cy="899277"/>
            <a:chOff x="7686712" y="5207369"/>
            <a:chExt cx="1306701" cy="899277"/>
          </a:xfrm>
        </p:grpSpPr>
        <p:sp>
          <p:nvSpPr>
            <p:cNvPr id="72" name="CasellaDiTesto 71"/>
            <p:cNvSpPr txBox="1"/>
            <p:nvPr/>
          </p:nvSpPr>
          <p:spPr>
            <a:xfrm>
              <a:off x="7686712" y="5768092"/>
              <a:ext cx="1306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sottogrado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Connettore 2 75"/>
            <p:cNvCxnSpPr>
              <a:endCxn id="59" idx="1"/>
            </p:cNvCxnSpPr>
            <p:nvPr/>
          </p:nvCxnSpPr>
          <p:spPr>
            <a:xfrm flipV="1">
              <a:off x="8190833" y="5207369"/>
              <a:ext cx="397655" cy="57428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o 86"/>
          <p:cNvGrpSpPr/>
          <p:nvPr/>
        </p:nvGrpSpPr>
        <p:grpSpPr>
          <a:xfrm>
            <a:off x="6610532" y="5207369"/>
            <a:ext cx="1306701" cy="374476"/>
            <a:chOff x="6610532" y="5207369"/>
            <a:chExt cx="1306701" cy="374476"/>
          </a:xfrm>
        </p:grpSpPr>
        <p:sp>
          <p:nvSpPr>
            <p:cNvPr id="83" name="CasellaDiTesto 82"/>
            <p:cNvSpPr txBox="1"/>
            <p:nvPr/>
          </p:nvSpPr>
          <p:spPr>
            <a:xfrm>
              <a:off x="6610532" y="5243291"/>
              <a:ext cx="1306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soletta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Connettore 2 83"/>
            <p:cNvCxnSpPr/>
            <p:nvPr/>
          </p:nvCxnSpPr>
          <p:spPr>
            <a:xfrm flipV="1">
              <a:off x="7627343" y="5207369"/>
              <a:ext cx="209596" cy="282083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CasellaDiTesto 87"/>
          <p:cNvSpPr txBox="1"/>
          <p:nvPr/>
        </p:nvSpPr>
        <p:spPr>
          <a:xfrm>
            <a:off x="5827452" y="6123387"/>
            <a:ext cx="27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CHIUSURA INCLINATA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1164110" y="511868"/>
            <a:ext cx="681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Gruppo 97"/>
          <p:cNvGrpSpPr/>
          <p:nvPr/>
        </p:nvGrpSpPr>
        <p:grpSpPr>
          <a:xfrm>
            <a:off x="66903" y="1122219"/>
            <a:ext cx="7132320" cy="5735781"/>
            <a:chOff x="66903" y="1122219"/>
            <a:chExt cx="7132320" cy="5735781"/>
          </a:xfrm>
        </p:grpSpPr>
        <p:grpSp>
          <p:nvGrpSpPr>
            <p:cNvPr id="94" name="Gruppo 93"/>
            <p:cNvGrpSpPr/>
            <p:nvPr/>
          </p:nvGrpSpPr>
          <p:grpSpPr>
            <a:xfrm>
              <a:off x="66903" y="1122219"/>
              <a:ext cx="7132320" cy="5735781"/>
              <a:chOff x="66903" y="1122219"/>
              <a:chExt cx="7132320" cy="5735781"/>
            </a:xfrm>
          </p:grpSpPr>
          <p:grpSp>
            <p:nvGrpSpPr>
              <p:cNvPr id="65" name="Gruppo 64"/>
              <p:cNvGrpSpPr/>
              <p:nvPr/>
            </p:nvGrpSpPr>
            <p:grpSpPr>
              <a:xfrm>
                <a:off x="66903" y="1122219"/>
                <a:ext cx="7132320" cy="5735781"/>
                <a:chOff x="964276" y="1022465"/>
                <a:chExt cx="7132320" cy="5735781"/>
              </a:xfrm>
            </p:grpSpPr>
            <p:grpSp>
              <p:nvGrpSpPr>
                <p:cNvPr id="8" name="Gruppo 7"/>
                <p:cNvGrpSpPr/>
                <p:nvPr/>
              </p:nvGrpSpPr>
              <p:grpSpPr>
                <a:xfrm>
                  <a:off x="2351063" y="1097279"/>
                  <a:ext cx="3284966" cy="5660967"/>
                  <a:chOff x="3024394" y="1197032"/>
                  <a:chExt cx="3284966" cy="5660967"/>
                </a:xfrm>
              </p:grpSpPr>
              <p:pic>
                <p:nvPicPr>
                  <p:cNvPr id="2" name="Immagine 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4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68"/>
                  <a:stretch/>
                </p:blipFill>
                <p:spPr>
                  <a:xfrm>
                    <a:off x="3024394" y="1197032"/>
                    <a:ext cx="3095211" cy="5660967"/>
                  </a:xfrm>
                  <a:prstGeom prst="rect">
                    <a:avLst/>
                  </a:prstGeom>
                </p:spPr>
              </p:pic>
              <p:sp>
                <p:nvSpPr>
                  <p:cNvPr id="3" name="Rettangolo 2"/>
                  <p:cNvSpPr/>
                  <p:nvPr/>
                </p:nvSpPr>
                <p:spPr>
                  <a:xfrm>
                    <a:off x="6048946" y="5793970"/>
                    <a:ext cx="141317" cy="10640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" name="Rettangolo 3"/>
                  <p:cNvSpPr/>
                  <p:nvPr/>
                </p:nvSpPr>
                <p:spPr>
                  <a:xfrm>
                    <a:off x="6048946" y="5320145"/>
                    <a:ext cx="260414" cy="34082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" name="CasellaDiTesto 25"/>
                <p:cNvSpPr txBox="1"/>
                <p:nvPr/>
              </p:nvSpPr>
              <p:spPr>
                <a:xfrm>
                  <a:off x="5188578" y="2980558"/>
                  <a:ext cx="2908018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b="1" dirty="0">
                      <a:solidFill>
                        <a:srgbClr val="002060"/>
                      </a:solidFill>
                    </a:rPr>
                    <a:t>FASCIA </a:t>
                  </a:r>
                  <a:r>
                    <a:rPr lang="it-IT" sz="1600" b="1" dirty="0" smtClean="0">
                      <a:solidFill>
                        <a:srgbClr val="002060"/>
                      </a:solidFill>
                    </a:rPr>
                    <a:t>MARCAPIANO</a:t>
                  </a:r>
                </a:p>
                <a:p>
                  <a:r>
                    <a:rPr lang="it-IT" sz="1600" b="1" dirty="0" smtClean="0">
                      <a:solidFill>
                        <a:srgbClr val="002060"/>
                      </a:solidFill>
                    </a:rPr>
                    <a:t>TATTILE</a:t>
                  </a:r>
                  <a:endParaRPr lang="en-US" sz="1600" b="1" dirty="0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64" name="Gruppo 63"/>
                <p:cNvGrpSpPr/>
                <p:nvPr/>
              </p:nvGrpSpPr>
              <p:grpSpPr>
                <a:xfrm>
                  <a:off x="964276" y="1022465"/>
                  <a:ext cx="5678311" cy="5322090"/>
                  <a:chOff x="964276" y="1022465"/>
                  <a:chExt cx="5678311" cy="5322090"/>
                </a:xfrm>
              </p:grpSpPr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1837113" y="1022465"/>
                    <a:ext cx="1995054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CORRIMANO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PARAPETTO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18" name="Gruppo 17"/>
                  <p:cNvGrpSpPr/>
                  <p:nvPr/>
                </p:nvGrpSpPr>
                <p:grpSpPr>
                  <a:xfrm>
                    <a:off x="3009208" y="1205345"/>
                    <a:ext cx="940056" cy="451707"/>
                    <a:chOff x="3009208" y="1205345"/>
                    <a:chExt cx="940056" cy="451707"/>
                  </a:xfrm>
                </p:grpSpPr>
                <p:cxnSp>
                  <p:nvCxnSpPr>
                    <p:cNvPr id="11" name="Connettore diritto 10"/>
                    <p:cNvCxnSpPr/>
                    <p:nvPr/>
                  </p:nvCxnSpPr>
                  <p:spPr>
                    <a:xfrm>
                      <a:off x="3075709" y="1205345"/>
                      <a:ext cx="822959" cy="10950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Connettore diritto 13"/>
                    <p:cNvCxnSpPr/>
                    <p:nvPr/>
                  </p:nvCxnSpPr>
                  <p:spPr>
                    <a:xfrm>
                      <a:off x="3009208" y="1497733"/>
                      <a:ext cx="822959" cy="10950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" name="Ovale 15"/>
                    <p:cNvSpPr/>
                    <p:nvPr/>
                  </p:nvSpPr>
                  <p:spPr>
                    <a:xfrm>
                      <a:off x="3780851" y="1557428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" name="Ovale 16"/>
                    <p:cNvSpPr/>
                    <p:nvPr/>
                  </p:nvSpPr>
                  <p:spPr>
                    <a:xfrm>
                      <a:off x="3848072" y="1271550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9" name="CasellaDiTesto 18"/>
                  <p:cNvSpPr txBox="1"/>
                  <p:nvPr/>
                </p:nvSpPr>
                <p:spPr>
                  <a:xfrm>
                    <a:off x="964276" y="2934392"/>
                    <a:ext cx="152122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PIANEROTTOLO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di arrivo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20" name="Gruppo 19"/>
                  <p:cNvGrpSpPr/>
                  <p:nvPr/>
                </p:nvGrpSpPr>
                <p:grpSpPr>
                  <a:xfrm>
                    <a:off x="2431113" y="3053857"/>
                    <a:ext cx="745788" cy="99624"/>
                    <a:chOff x="3075709" y="1155533"/>
                    <a:chExt cx="745788" cy="99624"/>
                  </a:xfrm>
                </p:grpSpPr>
                <p:cxnSp>
                  <p:nvCxnSpPr>
                    <p:cNvPr id="21" name="Connettore diritto 20"/>
                    <p:cNvCxnSpPr/>
                    <p:nvPr/>
                  </p:nvCxnSpPr>
                  <p:spPr>
                    <a:xfrm>
                      <a:off x="3075709" y="1205345"/>
                      <a:ext cx="644596" cy="0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Ovale 23"/>
                    <p:cNvSpPr/>
                    <p:nvPr/>
                  </p:nvSpPr>
                  <p:spPr>
                    <a:xfrm>
                      <a:off x="3720305" y="11555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4712597" y="3223133"/>
                    <a:ext cx="663018" cy="99624"/>
                    <a:chOff x="4712597" y="3223133"/>
                    <a:chExt cx="663018" cy="99624"/>
                  </a:xfrm>
                </p:grpSpPr>
                <p:cxnSp>
                  <p:nvCxnSpPr>
                    <p:cNvPr id="28" name="Connettore diritto 27"/>
                    <p:cNvCxnSpPr/>
                    <p:nvPr/>
                  </p:nvCxnSpPr>
                  <p:spPr>
                    <a:xfrm flipV="1">
                      <a:off x="4763193" y="3272945"/>
                      <a:ext cx="612422" cy="1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Ovale 32"/>
                    <p:cNvSpPr/>
                    <p:nvPr/>
                  </p:nvSpPr>
                  <p:spPr>
                    <a:xfrm>
                      <a:off x="4712597" y="32231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34" name="CasellaDiTesto 33"/>
                  <p:cNvSpPr txBox="1"/>
                  <p:nvPr/>
                </p:nvSpPr>
                <p:spPr>
                  <a:xfrm>
                    <a:off x="5121358" y="1275866"/>
                    <a:ext cx="1521229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PIANEROTTOLO</a:t>
                    </a:r>
                  </a:p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di riposo</a:t>
                    </a:r>
                    <a:endParaRPr lang="en-US" sz="1600" b="1" dirty="0">
                      <a:solidFill>
                        <a:srgbClr val="002060"/>
                      </a:solidFill>
                    </a:endParaRPr>
                  </a:p>
                </p:txBody>
              </p:sp>
              <p:grpSp>
                <p:nvGrpSpPr>
                  <p:cNvPr id="38" name="Gruppo 37"/>
                  <p:cNvGrpSpPr/>
                  <p:nvPr/>
                </p:nvGrpSpPr>
                <p:grpSpPr>
                  <a:xfrm>
                    <a:off x="4515888" y="1664570"/>
                    <a:ext cx="663018" cy="99624"/>
                    <a:chOff x="4712597" y="3223133"/>
                    <a:chExt cx="663018" cy="99624"/>
                  </a:xfrm>
                </p:grpSpPr>
                <p:cxnSp>
                  <p:nvCxnSpPr>
                    <p:cNvPr id="39" name="Connettore diritto 38"/>
                    <p:cNvCxnSpPr/>
                    <p:nvPr/>
                  </p:nvCxnSpPr>
                  <p:spPr>
                    <a:xfrm flipV="1">
                      <a:off x="4763193" y="3272945"/>
                      <a:ext cx="612422" cy="1"/>
                    </a:xfrm>
                    <a:prstGeom prst="line">
                      <a:avLst/>
                    </a:prstGeom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0" name="Ovale 39"/>
                    <p:cNvSpPr/>
                    <p:nvPr/>
                  </p:nvSpPr>
                  <p:spPr>
                    <a:xfrm>
                      <a:off x="4712597" y="3223133"/>
                      <a:ext cx="101192" cy="9962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1" name="Rettangolo 40"/>
                  <p:cNvSpPr/>
                  <p:nvPr/>
                </p:nvSpPr>
                <p:spPr>
                  <a:xfrm>
                    <a:off x="4872695" y="5123895"/>
                    <a:ext cx="573578" cy="964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4964135" y="5759780"/>
                    <a:ext cx="1483103" cy="58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b="1" dirty="0" smtClean="0">
                        <a:solidFill>
                          <a:srgbClr val="002060"/>
                        </a:solidFill>
                      </a:rPr>
                      <a:t>POZZO/ANIMA</a:t>
                    </a:r>
                  </a:p>
                  <a:p>
                    <a:r>
                      <a:rPr lang="it-IT" sz="1600" i="1" dirty="0" smtClean="0">
                        <a:solidFill>
                          <a:srgbClr val="002060"/>
                        </a:solidFill>
                      </a:rPr>
                      <a:t>tromba</a:t>
                    </a:r>
                    <a:endParaRPr lang="en-US" sz="1600" i="1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  <p:sp>
            <p:nvSpPr>
              <p:cNvPr id="90" name="CasellaDiTesto 89"/>
              <p:cNvSpPr txBox="1"/>
              <p:nvPr/>
            </p:nvSpPr>
            <p:spPr>
              <a:xfrm>
                <a:off x="4332158" y="3687604"/>
                <a:ext cx="1521229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2060"/>
                    </a:solidFill>
                  </a:rPr>
                  <a:t>RAMPA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91" name="Connettore diritto 90"/>
              <p:cNvCxnSpPr/>
              <p:nvPr/>
            </p:nvCxnSpPr>
            <p:spPr>
              <a:xfrm>
                <a:off x="3532909" y="3871932"/>
                <a:ext cx="855309" cy="10893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e 92"/>
              <p:cNvSpPr/>
              <p:nvPr/>
            </p:nvSpPr>
            <p:spPr>
              <a:xfrm>
                <a:off x="3485910" y="3822120"/>
                <a:ext cx="101192" cy="99624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5" name="Connettore diritto 94"/>
            <p:cNvCxnSpPr/>
            <p:nvPr/>
          </p:nvCxnSpPr>
          <p:spPr>
            <a:xfrm>
              <a:off x="2687886" y="6012184"/>
              <a:ext cx="1442161" cy="1089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e 96"/>
            <p:cNvSpPr/>
            <p:nvPr/>
          </p:nvSpPr>
          <p:spPr>
            <a:xfrm>
              <a:off x="2637290" y="5976858"/>
              <a:ext cx="101192" cy="99624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Ovale 68"/>
          <p:cNvSpPr/>
          <p:nvPr/>
        </p:nvSpPr>
        <p:spPr>
          <a:xfrm>
            <a:off x="5827452" y="3228145"/>
            <a:ext cx="1498188" cy="1561372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uppo 99"/>
          <p:cNvGrpSpPr/>
          <p:nvPr/>
        </p:nvGrpSpPr>
        <p:grpSpPr>
          <a:xfrm>
            <a:off x="5911787" y="2784279"/>
            <a:ext cx="2820173" cy="2618994"/>
            <a:chOff x="5911787" y="2784279"/>
            <a:chExt cx="2820173" cy="2618994"/>
          </a:xfrm>
        </p:grpSpPr>
        <p:grpSp>
          <p:nvGrpSpPr>
            <p:cNvPr id="63" name="Gruppo 62"/>
            <p:cNvGrpSpPr/>
            <p:nvPr/>
          </p:nvGrpSpPr>
          <p:grpSpPr>
            <a:xfrm>
              <a:off x="5911787" y="3834014"/>
              <a:ext cx="2778530" cy="1569259"/>
              <a:chOff x="6292734" y="3538916"/>
              <a:chExt cx="2778530" cy="1569259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6974378" y="3923607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7656022" y="4286424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8337666" y="4649242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Connettore 2 46"/>
              <p:cNvCxnSpPr/>
              <p:nvPr/>
            </p:nvCxnSpPr>
            <p:spPr>
              <a:xfrm>
                <a:off x="7095811" y="3557514"/>
                <a:ext cx="0" cy="362817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CasellaDiTesto 48"/>
              <p:cNvSpPr txBox="1"/>
              <p:nvPr/>
            </p:nvSpPr>
            <p:spPr>
              <a:xfrm>
                <a:off x="7187252" y="3538916"/>
                <a:ext cx="11554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>
                    <a:solidFill>
                      <a:srgbClr val="002060"/>
                    </a:solidFill>
                  </a:rPr>
                  <a:t>alzata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8264930" y="4204917"/>
                <a:ext cx="8063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 smtClean="0">
                    <a:solidFill>
                      <a:srgbClr val="002060"/>
                    </a:solidFill>
                  </a:rPr>
                  <a:t>pedata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52" name="Connettore 2 51"/>
              <p:cNvCxnSpPr/>
              <p:nvPr/>
            </p:nvCxnSpPr>
            <p:spPr>
              <a:xfrm>
                <a:off x="8321040" y="4526022"/>
                <a:ext cx="694114" cy="0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ttangolo 54"/>
              <p:cNvSpPr/>
              <p:nvPr/>
            </p:nvSpPr>
            <p:spPr>
              <a:xfrm>
                <a:off x="8279310" y="4353549"/>
                <a:ext cx="45719" cy="362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6292734" y="3582980"/>
                <a:ext cx="681644" cy="5818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ttangolo 58"/>
              <p:cNvSpPr/>
              <p:nvPr/>
            </p:nvSpPr>
            <p:spPr>
              <a:xfrm>
                <a:off x="8969435" y="4716367"/>
                <a:ext cx="45719" cy="3918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CasellaDiTesto 98"/>
            <p:cNvSpPr txBox="1"/>
            <p:nvPr/>
          </p:nvSpPr>
          <p:spPr>
            <a:xfrm>
              <a:off x="6948162" y="2784279"/>
              <a:ext cx="1783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GRADINI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/>
      <p:bldP spid="88" grpId="0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16931" y="625146"/>
            <a:ext cx="571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92040" y="1303506"/>
            <a:ext cx="8559917" cy="5554494"/>
            <a:chOff x="313662" y="1303507"/>
            <a:chExt cx="8559917" cy="555449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80650" y="1997819"/>
              <a:ext cx="5554493" cy="416587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13397" y="1997820"/>
              <a:ext cx="5554493" cy="4165870"/>
            </a:xfrm>
            <a:prstGeom prst="rect">
              <a:avLst/>
            </a:prstGeom>
          </p:spPr>
        </p:pic>
      </p:grpSp>
      <p:sp>
        <p:nvSpPr>
          <p:cNvPr id="5" name="CasellaDiTesto 4"/>
          <p:cNvSpPr txBox="1"/>
          <p:nvPr/>
        </p:nvSpPr>
        <p:spPr>
          <a:xfrm>
            <a:off x="1522219" y="1495665"/>
            <a:ext cx="1705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81140" y="1495665"/>
            <a:ext cx="1705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16931" y="625146"/>
            <a:ext cx="571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NOMENCLATURA ELEMENTI TECNICI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94637" y="1452513"/>
            <a:ext cx="7973138" cy="1333938"/>
            <a:chOff x="1113712" y="1737578"/>
            <a:chExt cx="7973138" cy="1333938"/>
          </a:xfrm>
        </p:grpSpPr>
        <p:sp>
          <p:nvSpPr>
            <p:cNvPr id="13" name="object 3"/>
            <p:cNvSpPr txBox="1"/>
            <p:nvPr/>
          </p:nvSpPr>
          <p:spPr>
            <a:xfrm>
              <a:off x="1492377" y="1740788"/>
              <a:ext cx="1405382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2000" b="1" spc="-1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20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MPA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4"/>
            <p:cNvSpPr/>
            <p:nvPr/>
          </p:nvSpPr>
          <p:spPr>
            <a:xfrm>
              <a:off x="3443694" y="1737578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400050" y="0"/>
                  </a:moveTo>
                  <a:lnTo>
                    <a:pt x="40005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00050" y="228600"/>
                  </a:lnTo>
                  <a:lnTo>
                    <a:pt x="400050" y="304800"/>
                  </a:lnTo>
                  <a:lnTo>
                    <a:pt x="533400" y="15240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4302252" y="1737578"/>
              <a:ext cx="4784598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è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composta </a:t>
              </a:r>
              <a:r>
                <a:rPr sz="18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</a:t>
              </a:r>
              <a:r>
                <a:rPr sz="1800" spc="-114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serie  continua di</a:t>
              </a:r>
              <a:r>
                <a:rPr sz="1800" spc="-3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gradini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7"/>
            <p:cNvSpPr txBox="1"/>
            <p:nvPr/>
          </p:nvSpPr>
          <p:spPr>
            <a:xfrm>
              <a:off x="1113712" y="2589597"/>
              <a:ext cx="2192276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n-US"/>
              </a:defPPr>
              <a:lvl1pPr marL="12700" algn="ctr">
                <a:lnSpc>
                  <a:spcPct val="100000"/>
                </a:lnSpc>
                <a:spcBef>
                  <a:spcPts val="105"/>
                </a:spcBef>
                <a:defRPr sz="2000" b="1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dirty="0"/>
                <a:t>PIANEROTTOLO</a:t>
              </a:r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3443694" y="2632055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400050" y="0"/>
                  </a:moveTo>
                  <a:lnTo>
                    <a:pt x="400050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00050" y="228600"/>
                  </a:lnTo>
                  <a:lnTo>
                    <a:pt x="400050" y="304800"/>
                  </a:lnTo>
                  <a:lnTo>
                    <a:pt x="533400" y="15240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/>
            <p:cNvSpPr txBox="1"/>
            <p:nvPr/>
          </p:nvSpPr>
          <p:spPr>
            <a:xfrm>
              <a:off x="4302252" y="2504694"/>
              <a:ext cx="4166996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è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 superficie piana</a:t>
              </a:r>
              <a:r>
                <a:rPr sz="1800" spc="-9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  interrompe una serie  continua di</a:t>
              </a:r>
              <a:r>
                <a:rPr sz="1800" spc="-2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gradini</a:t>
              </a:r>
              <a:endParaRPr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028724" y="3183519"/>
            <a:ext cx="7086550" cy="3352863"/>
            <a:chOff x="685850" y="3246120"/>
            <a:chExt cx="7086550" cy="3352863"/>
          </a:xfrm>
        </p:grpSpPr>
        <p:sp>
          <p:nvSpPr>
            <p:cNvPr id="21" name="object 11"/>
            <p:cNvSpPr/>
            <p:nvPr/>
          </p:nvSpPr>
          <p:spPr>
            <a:xfrm>
              <a:off x="685850" y="3246120"/>
              <a:ext cx="3048000" cy="1066799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2"/>
            <p:cNvSpPr txBox="1"/>
            <p:nvPr/>
          </p:nvSpPr>
          <p:spPr>
            <a:xfrm>
              <a:off x="1298194" y="4384294"/>
              <a:ext cx="159956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rampa </a:t>
              </a:r>
              <a:r>
                <a:rPr sz="1400" b="1" spc="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</a:t>
              </a:r>
              <a:r>
                <a:rPr sz="1400" b="1" spc="-7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gradini</a:t>
              </a: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13"/>
            <p:cNvSpPr txBox="1"/>
            <p:nvPr/>
          </p:nvSpPr>
          <p:spPr>
            <a:xfrm>
              <a:off x="688340" y="6118961"/>
              <a:ext cx="3075305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pianerottolo interposto tra </a:t>
              </a:r>
              <a:r>
                <a:rPr sz="1400" b="1" spc="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due  </a:t>
              </a:r>
              <a:r>
                <a:rPr sz="14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rampe</a:t>
              </a: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4"/>
            <p:cNvSpPr/>
            <p:nvPr/>
          </p:nvSpPr>
          <p:spPr>
            <a:xfrm>
              <a:off x="685850" y="4693920"/>
              <a:ext cx="3048000" cy="1449324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15"/>
            <p:cNvSpPr/>
            <p:nvPr/>
          </p:nvSpPr>
          <p:spPr>
            <a:xfrm>
              <a:off x="5410200" y="3703320"/>
              <a:ext cx="2362200" cy="2287524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16"/>
            <p:cNvSpPr/>
            <p:nvPr/>
          </p:nvSpPr>
          <p:spPr>
            <a:xfrm>
              <a:off x="32766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114300" y="0"/>
                  </a:moveTo>
                  <a:lnTo>
                    <a:pt x="0" y="76199"/>
                  </a:lnTo>
                  <a:lnTo>
                    <a:pt x="114300" y="152399"/>
                  </a:lnTo>
                  <a:lnTo>
                    <a:pt x="114300" y="114299"/>
                  </a:lnTo>
                  <a:lnTo>
                    <a:pt x="457200" y="114299"/>
                  </a:lnTo>
                  <a:lnTo>
                    <a:pt x="457200" y="38099"/>
                  </a:lnTo>
                  <a:lnTo>
                    <a:pt x="114300" y="3809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17"/>
            <p:cNvSpPr/>
            <p:nvPr/>
          </p:nvSpPr>
          <p:spPr>
            <a:xfrm>
              <a:off x="32766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76199"/>
                  </a:moveTo>
                  <a:lnTo>
                    <a:pt x="114300" y="0"/>
                  </a:lnTo>
                  <a:lnTo>
                    <a:pt x="114300" y="38099"/>
                  </a:lnTo>
                  <a:lnTo>
                    <a:pt x="457200" y="38099"/>
                  </a:lnTo>
                  <a:lnTo>
                    <a:pt x="457200" y="114299"/>
                  </a:lnTo>
                  <a:lnTo>
                    <a:pt x="114300" y="114299"/>
                  </a:lnTo>
                  <a:lnTo>
                    <a:pt x="114300" y="152399"/>
                  </a:lnTo>
                  <a:lnTo>
                    <a:pt x="0" y="761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18"/>
            <p:cNvSpPr/>
            <p:nvPr/>
          </p:nvSpPr>
          <p:spPr>
            <a:xfrm>
              <a:off x="7620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342900" y="0"/>
                  </a:moveTo>
                  <a:lnTo>
                    <a:pt x="342900" y="38099"/>
                  </a:lnTo>
                  <a:lnTo>
                    <a:pt x="0" y="38099"/>
                  </a:lnTo>
                  <a:lnTo>
                    <a:pt x="0" y="114299"/>
                  </a:lnTo>
                  <a:lnTo>
                    <a:pt x="342900" y="114299"/>
                  </a:lnTo>
                  <a:lnTo>
                    <a:pt x="342900" y="152399"/>
                  </a:lnTo>
                  <a:lnTo>
                    <a:pt x="457200" y="76199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19"/>
            <p:cNvSpPr/>
            <p:nvPr/>
          </p:nvSpPr>
          <p:spPr>
            <a:xfrm>
              <a:off x="762000" y="3627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38099"/>
                  </a:moveTo>
                  <a:lnTo>
                    <a:pt x="342900" y="38099"/>
                  </a:lnTo>
                  <a:lnTo>
                    <a:pt x="342900" y="0"/>
                  </a:lnTo>
                  <a:lnTo>
                    <a:pt x="457200" y="76199"/>
                  </a:lnTo>
                  <a:lnTo>
                    <a:pt x="342900" y="152399"/>
                  </a:lnTo>
                  <a:lnTo>
                    <a:pt x="342900" y="114299"/>
                  </a:lnTo>
                  <a:lnTo>
                    <a:pt x="0" y="114299"/>
                  </a:lnTo>
                  <a:lnTo>
                    <a:pt x="0" y="380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20"/>
            <p:cNvSpPr/>
            <p:nvPr/>
          </p:nvSpPr>
          <p:spPr>
            <a:xfrm>
              <a:off x="1753361" y="507720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0" y="419100"/>
                  </a:moveTo>
                  <a:lnTo>
                    <a:pt x="2818" y="370213"/>
                  </a:lnTo>
                  <a:lnTo>
                    <a:pt x="11065" y="322985"/>
                  </a:lnTo>
                  <a:lnTo>
                    <a:pt x="24426" y="277731"/>
                  </a:lnTo>
                  <a:lnTo>
                    <a:pt x="42587" y="234764"/>
                  </a:lnTo>
                  <a:lnTo>
                    <a:pt x="65234" y="194399"/>
                  </a:lnTo>
                  <a:lnTo>
                    <a:pt x="92053" y="156949"/>
                  </a:lnTo>
                  <a:lnTo>
                    <a:pt x="122729" y="122729"/>
                  </a:lnTo>
                  <a:lnTo>
                    <a:pt x="156949" y="92053"/>
                  </a:lnTo>
                  <a:lnTo>
                    <a:pt x="194399" y="65234"/>
                  </a:lnTo>
                  <a:lnTo>
                    <a:pt x="234764" y="42587"/>
                  </a:lnTo>
                  <a:lnTo>
                    <a:pt x="277731" y="24426"/>
                  </a:lnTo>
                  <a:lnTo>
                    <a:pt x="322985" y="11065"/>
                  </a:lnTo>
                  <a:lnTo>
                    <a:pt x="370213" y="2818"/>
                  </a:lnTo>
                  <a:lnTo>
                    <a:pt x="419100" y="0"/>
                  </a:lnTo>
                  <a:lnTo>
                    <a:pt x="467986" y="2818"/>
                  </a:lnTo>
                  <a:lnTo>
                    <a:pt x="515214" y="11065"/>
                  </a:lnTo>
                  <a:lnTo>
                    <a:pt x="560468" y="24426"/>
                  </a:lnTo>
                  <a:lnTo>
                    <a:pt x="603435" y="42587"/>
                  </a:lnTo>
                  <a:lnTo>
                    <a:pt x="643800" y="65234"/>
                  </a:lnTo>
                  <a:lnTo>
                    <a:pt x="681250" y="92053"/>
                  </a:lnTo>
                  <a:lnTo>
                    <a:pt x="715470" y="122729"/>
                  </a:lnTo>
                  <a:lnTo>
                    <a:pt x="746146" y="156949"/>
                  </a:lnTo>
                  <a:lnTo>
                    <a:pt x="772965" y="194399"/>
                  </a:lnTo>
                  <a:lnTo>
                    <a:pt x="795612" y="234764"/>
                  </a:lnTo>
                  <a:lnTo>
                    <a:pt x="813773" y="277731"/>
                  </a:lnTo>
                  <a:lnTo>
                    <a:pt x="827134" y="322985"/>
                  </a:lnTo>
                  <a:lnTo>
                    <a:pt x="835381" y="370213"/>
                  </a:lnTo>
                  <a:lnTo>
                    <a:pt x="838200" y="419100"/>
                  </a:lnTo>
                  <a:lnTo>
                    <a:pt x="835381" y="467974"/>
                  </a:lnTo>
                  <a:lnTo>
                    <a:pt x="827134" y="515194"/>
                  </a:lnTo>
                  <a:lnTo>
                    <a:pt x="813773" y="560443"/>
                  </a:lnTo>
                  <a:lnTo>
                    <a:pt x="795612" y="603407"/>
                  </a:lnTo>
                  <a:lnTo>
                    <a:pt x="772965" y="643772"/>
                  </a:lnTo>
                  <a:lnTo>
                    <a:pt x="746146" y="681223"/>
                  </a:lnTo>
                  <a:lnTo>
                    <a:pt x="715470" y="715446"/>
                  </a:lnTo>
                  <a:lnTo>
                    <a:pt x="681250" y="746126"/>
                  </a:lnTo>
                  <a:lnTo>
                    <a:pt x="643800" y="772949"/>
                  </a:lnTo>
                  <a:lnTo>
                    <a:pt x="603435" y="795601"/>
                  </a:lnTo>
                  <a:lnTo>
                    <a:pt x="560468" y="813766"/>
                  </a:lnTo>
                  <a:lnTo>
                    <a:pt x="515214" y="827131"/>
                  </a:lnTo>
                  <a:lnTo>
                    <a:pt x="467986" y="835380"/>
                  </a:lnTo>
                  <a:lnTo>
                    <a:pt x="419100" y="838200"/>
                  </a:lnTo>
                  <a:lnTo>
                    <a:pt x="370213" y="835380"/>
                  </a:lnTo>
                  <a:lnTo>
                    <a:pt x="322985" y="827131"/>
                  </a:lnTo>
                  <a:lnTo>
                    <a:pt x="277731" y="813766"/>
                  </a:lnTo>
                  <a:lnTo>
                    <a:pt x="234764" y="795601"/>
                  </a:lnTo>
                  <a:lnTo>
                    <a:pt x="194399" y="772949"/>
                  </a:lnTo>
                  <a:lnTo>
                    <a:pt x="156949" y="746126"/>
                  </a:lnTo>
                  <a:lnTo>
                    <a:pt x="122729" y="715446"/>
                  </a:lnTo>
                  <a:lnTo>
                    <a:pt x="92053" y="681223"/>
                  </a:lnTo>
                  <a:lnTo>
                    <a:pt x="65234" y="643772"/>
                  </a:lnTo>
                  <a:lnTo>
                    <a:pt x="42587" y="603407"/>
                  </a:lnTo>
                  <a:lnTo>
                    <a:pt x="24426" y="560443"/>
                  </a:lnTo>
                  <a:lnTo>
                    <a:pt x="11065" y="515194"/>
                  </a:lnTo>
                  <a:lnTo>
                    <a:pt x="2818" y="467974"/>
                  </a:lnTo>
                  <a:lnTo>
                    <a:pt x="0" y="419100"/>
                  </a:lnTo>
                  <a:close/>
                </a:path>
              </a:pathLst>
            </a:custGeom>
            <a:ln w="2895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1"/>
            <p:cNvSpPr/>
            <p:nvPr/>
          </p:nvSpPr>
          <p:spPr>
            <a:xfrm>
              <a:off x="6477761" y="4085082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0" y="381000"/>
                  </a:moveTo>
                  <a:lnTo>
                    <a:pt x="2968" y="333204"/>
                  </a:lnTo>
                  <a:lnTo>
                    <a:pt x="11634" y="287181"/>
                  </a:lnTo>
                  <a:lnTo>
                    <a:pt x="25643" y="243288"/>
                  </a:lnTo>
                  <a:lnTo>
                    <a:pt x="44636" y="201881"/>
                  </a:lnTo>
                  <a:lnTo>
                    <a:pt x="68257" y="163318"/>
                  </a:lnTo>
                  <a:lnTo>
                    <a:pt x="96149" y="127955"/>
                  </a:lnTo>
                  <a:lnTo>
                    <a:pt x="127955" y="96149"/>
                  </a:lnTo>
                  <a:lnTo>
                    <a:pt x="163318" y="68257"/>
                  </a:lnTo>
                  <a:lnTo>
                    <a:pt x="201881" y="44636"/>
                  </a:lnTo>
                  <a:lnTo>
                    <a:pt x="243288" y="25643"/>
                  </a:lnTo>
                  <a:lnTo>
                    <a:pt x="287181" y="11634"/>
                  </a:lnTo>
                  <a:lnTo>
                    <a:pt x="333204" y="2968"/>
                  </a:lnTo>
                  <a:lnTo>
                    <a:pt x="380999" y="0"/>
                  </a:lnTo>
                  <a:lnTo>
                    <a:pt x="428795" y="2968"/>
                  </a:lnTo>
                  <a:lnTo>
                    <a:pt x="474818" y="11634"/>
                  </a:lnTo>
                  <a:lnTo>
                    <a:pt x="518711" y="25643"/>
                  </a:lnTo>
                  <a:lnTo>
                    <a:pt x="560118" y="44636"/>
                  </a:lnTo>
                  <a:lnTo>
                    <a:pt x="598681" y="68257"/>
                  </a:lnTo>
                  <a:lnTo>
                    <a:pt x="634044" y="96149"/>
                  </a:lnTo>
                  <a:lnTo>
                    <a:pt x="665850" y="127955"/>
                  </a:lnTo>
                  <a:lnTo>
                    <a:pt x="693742" y="163318"/>
                  </a:lnTo>
                  <a:lnTo>
                    <a:pt x="717363" y="201881"/>
                  </a:lnTo>
                  <a:lnTo>
                    <a:pt x="736356" y="243288"/>
                  </a:lnTo>
                  <a:lnTo>
                    <a:pt x="750365" y="287181"/>
                  </a:lnTo>
                  <a:lnTo>
                    <a:pt x="759031" y="333204"/>
                  </a:lnTo>
                  <a:lnTo>
                    <a:pt x="761999" y="381000"/>
                  </a:lnTo>
                  <a:lnTo>
                    <a:pt x="759031" y="428795"/>
                  </a:lnTo>
                  <a:lnTo>
                    <a:pt x="750365" y="474818"/>
                  </a:lnTo>
                  <a:lnTo>
                    <a:pt x="736356" y="518711"/>
                  </a:lnTo>
                  <a:lnTo>
                    <a:pt x="717363" y="560118"/>
                  </a:lnTo>
                  <a:lnTo>
                    <a:pt x="693742" y="598681"/>
                  </a:lnTo>
                  <a:lnTo>
                    <a:pt x="665850" y="634044"/>
                  </a:lnTo>
                  <a:lnTo>
                    <a:pt x="634044" y="665850"/>
                  </a:lnTo>
                  <a:lnTo>
                    <a:pt x="598681" y="693742"/>
                  </a:lnTo>
                  <a:lnTo>
                    <a:pt x="560118" y="717363"/>
                  </a:lnTo>
                  <a:lnTo>
                    <a:pt x="518711" y="736356"/>
                  </a:lnTo>
                  <a:lnTo>
                    <a:pt x="474818" y="750365"/>
                  </a:lnTo>
                  <a:lnTo>
                    <a:pt x="428795" y="759031"/>
                  </a:lnTo>
                  <a:lnTo>
                    <a:pt x="380999" y="762000"/>
                  </a:lnTo>
                  <a:lnTo>
                    <a:pt x="333204" y="759031"/>
                  </a:lnTo>
                  <a:lnTo>
                    <a:pt x="287181" y="750365"/>
                  </a:lnTo>
                  <a:lnTo>
                    <a:pt x="243288" y="736356"/>
                  </a:lnTo>
                  <a:lnTo>
                    <a:pt x="201881" y="717363"/>
                  </a:lnTo>
                  <a:lnTo>
                    <a:pt x="163318" y="693742"/>
                  </a:lnTo>
                  <a:lnTo>
                    <a:pt x="127955" y="665850"/>
                  </a:lnTo>
                  <a:lnTo>
                    <a:pt x="96149" y="634044"/>
                  </a:lnTo>
                  <a:lnTo>
                    <a:pt x="68257" y="598681"/>
                  </a:lnTo>
                  <a:lnTo>
                    <a:pt x="44636" y="560118"/>
                  </a:lnTo>
                  <a:lnTo>
                    <a:pt x="25643" y="518711"/>
                  </a:lnTo>
                  <a:lnTo>
                    <a:pt x="11634" y="474818"/>
                  </a:lnTo>
                  <a:lnTo>
                    <a:pt x="2968" y="428795"/>
                  </a:lnTo>
                  <a:lnTo>
                    <a:pt x="0" y="381000"/>
                  </a:lnTo>
                  <a:close/>
                </a:path>
              </a:pathLst>
            </a:custGeom>
            <a:ln w="2895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22"/>
            <p:cNvSpPr/>
            <p:nvPr/>
          </p:nvSpPr>
          <p:spPr>
            <a:xfrm>
              <a:off x="5181600" y="4389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342900" y="0"/>
                  </a:moveTo>
                  <a:lnTo>
                    <a:pt x="342900" y="38099"/>
                  </a:lnTo>
                  <a:lnTo>
                    <a:pt x="0" y="38099"/>
                  </a:lnTo>
                  <a:lnTo>
                    <a:pt x="0" y="114299"/>
                  </a:lnTo>
                  <a:lnTo>
                    <a:pt x="342900" y="114299"/>
                  </a:lnTo>
                  <a:lnTo>
                    <a:pt x="342900" y="152399"/>
                  </a:lnTo>
                  <a:lnTo>
                    <a:pt x="457200" y="76199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23"/>
            <p:cNvSpPr/>
            <p:nvPr/>
          </p:nvSpPr>
          <p:spPr>
            <a:xfrm>
              <a:off x="5181600" y="4389120"/>
              <a:ext cx="457200" cy="152400"/>
            </a:xfrm>
            <a:custGeom>
              <a:avLst/>
              <a:gdLst/>
              <a:ahLst/>
              <a:cxnLst/>
              <a:rect l="l" t="t" r="r" b="b"/>
              <a:pathLst>
                <a:path w="457200" h="152400">
                  <a:moveTo>
                    <a:pt x="0" y="38099"/>
                  </a:moveTo>
                  <a:lnTo>
                    <a:pt x="342900" y="38099"/>
                  </a:lnTo>
                  <a:lnTo>
                    <a:pt x="342900" y="0"/>
                  </a:lnTo>
                  <a:lnTo>
                    <a:pt x="457200" y="76199"/>
                  </a:lnTo>
                  <a:lnTo>
                    <a:pt x="342900" y="152399"/>
                  </a:lnTo>
                  <a:lnTo>
                    <a:pt x="342900" y="114299"/>
                  </a:lnTo>
                  <a:lnTo>
                    <a:pt x="0" y="114299"/>
                  </a:lnTo>
                  <a:lnTo>
                    <a:pt x="0" y="3809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26"/>
            <p:cNvSpPr/>
            <p:nvPr/>
          </p:nvSpPr>
          <p:spPr>
            <a:xfrm>
              <a:off x="6781800" y="4389120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152400" y="285749"/>
                  </a:moveTo>
                  <a:lnTo>
                    <a:pt x="0" y="285749"/>
                  </a:lnTo>
                  <a:lnTo>
                    <a:pt x="76200" y="380999"/>
                  </a:lnTo>
                  <a:lnTo>
                    <a:pt x="152400" y="285749"/>
                  </a:lnTo>
                  <a:close/>
                </a:path>
                <a:path w="152400" h="381000">
                  <a:moveTo>
                    <a:pt x="114300" y="0"/>
                  </a:moveTo>
                  <a:lnTo>
                    <a:pt x="38100" y="0"/>
                  </a:lnTo>
                  <a:lnTo>
                    <a:pt x="38100" y="285749"/>
                  </a:lnTo>
                  <a:lnTo>
                    <a:pt x="114300" y="28574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27"/>
            <p:cNvSpPr/>
            <p:nvPr/>
          </p:nvSpPr>
          <p:spPr>
            <a:xfrm>
              <a:off x="6781800" y="4389120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0" y="285749"/>
                  </a:moveTo>
                  <a:lnTo>
                    <a:pt x="38100" y="285749"/>
                  </a:lnTo>
                  <a:lnTo>
                    <a:pt x="38100" y="0"/>
                  </a:lnTo>
                  <a:lnTo>
                    <a:pt x="114300" y="0"/>
                  </a:lnTo>
                  <a:lnTo>
                    <a:pt x="114300" y="285749"/>
                  </a:lnTo>
                  <a:lnTo>
                    <a:pt x="152400" y="285749"/>
                  </a:lnTo>
                  <a:lnTo>
                    <a:pt x="76200" y="380999"/>
                  </a:lnTo>
                  <a:lnTo>
                    <a:pt x="0" y="28574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28"/>
            <p:cNvSpPr/>
            <p:nvPr/>
          </p:nvSpPr>
          <p:spPr>
            <a:xfrm>
              <a:off x="6781800" y="5762244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114300" y="95249"/>
                  </a:moveTo>
                  <a:lnTo>
                    <a:pt x="38100" y="95249"/>
                  </a:lnTo>
                  <a:lnTo>
                    <a:pt x="38100" y="380999"/>
                  </a:lnTo>
                  <a:lnTo>
                    <a:pt x="114300" y="380999"/>
                  </a:lnTo>
                  <a:lnTo>
                    <a:pt x="114300" y="95249"/>
                  </a:lnTo>
                  <a:close/>
                </a:path>
                <a:path w="152400" h="381000">
                  <a:moveTo>
                    <a:pt x="76200" y="0"/>
                  </a:moveTo>
                  <a:lnTo>
                    <a:pt x="0" y="95249"/>
                  </a:lnTo>
                  <a:lnTo>
                    <a:pt x="152400" y="9524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29"/>
            <p:cNvSpPr/>
            <p:nvPr/>
          </p:nvSpPr>
          <p:spPr>
            <a:xfrm>
              <a:off x="6781800" y="5762244"/>
              <a:ext cx="152400" cy="381000"/>
            </a:xfrm>
            <a:custGeom>
              <a:avLst/>
              <a:gdLst/>
              <a:ahLst/>
              <a:cxnLst/>
              <a:rect l="l" t="t" r="r" b="b"/>
              <a:pathLst>
                <a:path w="152400" h="381000">
                  <a:moveTo>
                    <a:pt x="0" y="95249"/>
                  </a:moveTo>
                  <a:lnTo>
                    <a:pt x="76200" y="0"/>
                  </a:lnTo>
                  <a:lnTo>
                    <a:pt x="152400" y="95249"/>
                  </a:lnTo>
                  <a:lnTo>
                    <a:pt x="114300" y="95249"/>
                  </a:lnTo>
                  <a:lnTo>
                    <a:pt x="114300" y="380999"/>
                  </a:lnTo>
                  <a:lnTo>
                    <a:pt x="38100" y="380999"/>
                  </a:lnTo>
                  <a:lnTo>
                    <a:pt x="38100" y="95249"/>
                  </a:lnTo>
                  <a:lnTo>
                    <a:pt x="0" y="9524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0"/>
            <p:cNvSpPr txBox="1"/>
            <p:nvPr/>
          </p:nvSpPr>
          <p:spPr>
            <a:xfrm>
              <a:off x="5395546" y="6146228"/>
              <a:ext cx="2287905" cy="4527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pianerottolo interposto  tra due rampe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9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482418" y="2276099"/>
            <a:ext cx="8179164" cy="3376597"/>
            <a:chOff x="183591" y="2190374"/>
            <a:chExt cx="8284846" cy="3376597"/>
          </a:xfrm>
        </p:grpSpPr>
        <p:sp>
          <p:nvSpPr>
            <p:cNvPr id="2" name="object 2"/>
            <p:cNvSpPr txBox="1"/>
            <p:nvPr/>
          </p:nvSpPr>
          <p:spPr>
            <a:xfrm>
              <a:off x="183591" y="2190374"/>
              <a:ext cx="8284845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buChar char="•"/>
                <a:tabLst>
                  <a:tab pos="347980" algn="l"/>
                  <a:tab pos="1900555" algn="l"/>
                </a:tabLst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5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0°-15°	</a:t>
              </a:r>
              <a:r>
                <a:rPr lang="it-IT" sz="2000" spc="-5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sz="2000" spc="-5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rampe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183591" y="2868548"/>
              <a:ext cx="426720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15°-</a:t>
              </a:r>
              <a:r>
                <a:rPr sz="2000" spc="1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45°	scale</a:t>
              </a:r>
              <a:r>
                <a:rPr sz="2000" spc="-6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83591" y="4514164"/>
              <a:ext cx="477202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45°-</a:t>
              </a:r>
              <a:r>
                <a:rPr sz="2000" spc="1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75°	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uso</a:t>
              </a:r>
              <a:r>
                <a:rPr sz="2000" spc="-5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bordo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83591" y="5246370"/>
              <a:ext cx="4434840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7980" indent="-335280">
                <a:lnSpc>
                  <a:spcPct val="100000"/>
                </a:lnSpc>
                <a:spcBef>
                  <a:spcPts val="100"/>
                </a:spcBef>
                <a:buChar char="•"/>
                <a:tabLst>
                  <a:tab pos="347980" algn="l"/>
                  <a:tab pos="2237740" algn="l"/>
                </a:tabLst>
              </a:pP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r>
                <a:rPr sz="2000" spc="2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75°-</a:t>
              </a:r>
              <a:r>
                <a:rPr sz="2000" spc="1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90°	</a:t>
              </a:r>
              <a:r>
                <a:rPr lang="it-IT"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2000" spc="-6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pioli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168343" y="2844526"/>
              <a:ext cx="1147826" cy="457200"/>
            </a:xfrm>
            <a:custGeom>
              <a:avLst/>
              <a:gdLst/>
              <a:ahLst/>
              <a:cxnLst/>
              <a:rect l="l" t="t" r="r" b="b"/>
              <a:pathLst>
                <a:path w="760729" h="457200">
                  <a:moveTo>
                    <a:pt x="0" y="114300"/>
                  </a:moveTo>
                  <a:lnTo>
                    <a:pt x="627126" y="114300"/>
                  </a:lnTo>
                  <a:lnTo>
                    <a:pt x="627126" y="0"/>
                  </a:lnTo>
                  <a:lnTo>
                    <a:pt x="760476" y="228600"/>
                  </a:lnTo>
                  <a:lnTo>
                    <a:pt x="627126" y="457200"/>
                  </a:lnTo>
                  <a:lnTo>
                    <a:pt x="627126" y="342900"/>
                  </a:lnTo>
                  <a:lnTo>
                    <a:pt x="0" y="3429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C00000"/>
            </a:solidFill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583555" y="2749276"/>
              <a:ext cx="2884882" cy="14228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°-23°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leggere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it-IT" sz="2000" b="1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°-35°</a:t>
              </a:r>
              <a:r>
                <a:rPr sz="20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it-IT" sz="2000" b="1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 marR="5080" algn="just">
                <a:lnSpc>
                  <a:spcPct val="150000"/>
                </a:lnSpc>
                <a:spcBef>
                  <a:spcPts val="95"/>
                </a:spcBef>
              </a:pPr>
              <a:r>
                <a:rPr sz="200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35°-45</a:t>
              </a:r>
              <a:r>
                <a:rPr sz="2000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</a:t>
              </a:r>
              <a:r>
                <a:rPr sz="2000" b="1" spc="-320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b="1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pesanti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14300" y="710808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IN BASE ALLA PENDENZA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82418" y="710808"/>
            <a:ext cx="8156659" cy="6147192"/>
            <a:chOff x="0" y="607217"/>
            <a:chExt cx="8334375" cy="6250783"/>
          </a:xfrm>
        </p:grpSpPr>
        <p:sp>
          <p:nvSpPr>
            <p:cNvPr id="13" name="object 3"/>
            <p:cNvSpPr/>
            <p:nvPr/>
          </p:nvSpPr>
          <p:spPr>
            <a:xfrm>
              <a:off x="0" y="4085430"/>
              <a:ext cx="4391025" cy="2772565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0" y="607217"/>
              <a:ext cx="8334375" cy="6250780"/>
              <a:chOff x="0" y="0"/>
              <a:chExt cx="9143998" cy="6857997"/>
            </a:xfrm>
          </p:grpSpPr>
          <p:sp>
            <p:nvSpPr>
              <p:cNvPr id="16" name="object 2"/>
              <p:cNvSpPr/>
              <p:nvPr/>
            </p:nvSpPr>
            <p:spPr>
              <a:xfrm>
                <a:off x="5766815" y="6095"/>
                <a:ext cx="3377183" cy="6851902"/>
              </a:xfrm>
              <a:prstGeom prst="rect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"/>
              <p:cNvSpPr/>
              <p:nvPr/>
            </p:nvSpPr>
            <p:spPr>
              <a:xfrm>
                <a:off x="0" y="0"/>
                <a:ext cx="5769864" cy="3816096"/>
              </a:xfrm>
              <a:prstGeom prst="rect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5"/>
            <p:cNvSpPr/>
            <p:nvPr/>
          </p:nvSpPr>
          <p:spPr>
            <a:xfrm>
              <a:off x="4242436" y="4085430"/>
              <a:ext cx="1050290" cy="2772570"/>
            </a:xfrm>
            <a:custGeom>
              <a:avLst/>
              <a:gdLst/>
              <a:ahLst/>
              <a:cxnLst/>
              <a:rect l="l" t="t" r="r" b="b"/>
              <a:pathLst>
                <a:path w="1050289" h="3032759">
                  <a:moveTo>
                    <a:pt x="0" y="3032760"/>
                  </a:moveTo>
                  <a:lnTo>
                    <a:pt x="1050036" y="3032760"/>
                  </a:lnTo>
                  <a:lnTo>
                    <a:pt x="1050036" y="0"/>
                  </a:lnTo>
                  <a:lnTo>
                    <a:pt x="0" y="0"/>
                  </a:lnTo>
                  <a:lnTo>
                    <a:pt x="0" y="303276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1698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0" y="2097845"/>
            <a:ext cx="9144000" cy="4739640"/>
          </a:xfrm>
          <a:custGeom>
            <a:avLst/>
            <a:gdLst/>
            <a:ahLst/>
            <a:cxnLst/>
            <a:rect l="l" t="t" r="r" b="b"/>
            <a:pathLst>
              <a:path w="9144000" h="4739640">
                <a:moveTo>
                  <a:pt x="9143999" y="0"/>
                </a:moveTo>
                <a:lnTo>
                  <a:pt x="0" y="0"/>
                </a:lnTo>
                <a:lnTo>
                  <a:pt x="0" y="4739638"/>
                </a:lnTo>
                <a:lnTo>
                  <a:pt x="9143999" y="4739638"/>
                </a:lnTo>
                <a:lnTo>
                  <a:pt x="914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553755" y="1123816"/>
            <a:ext cx="810196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dirty="0" smtClean="0">
                <a:solidFill>
                  <a:srgbClr val="001F5F"/>
                </a:solidFill>
                <a:cs typeface="Consolas"/>
              </a:rPr>
              <a:t>DIMENSIONAMENTO </a:t>
            </a:r>
            <a:r>
              <a:rPr sz="2000" b="1" dirty="0">
                <a:solidFill>
                  <a:srgbClr val="001F5F"/>
                </a:solidFill>
                <a:cs typeface="Consolas"/>
              </a:rPr>
              <a:t>GRADINO – rapporto</a:t>
            </a:r>
            <a:r>
              <a:rPr sz="2000" b="1" spc="130" dirty="0">
                <a:solidFill>
                  <a:srgbClr val="001F5F"/>
                </a:solidFill>
                <a:cs typeface="Consolas"/>
              </a:rPr>
              <a:t> </a:t>
            </a:r>
            <a:r>
              <a:rPr sz="2000" b="1" dirty="0">
                <a:solidFill>
                  <a:srgbClr val="001F5F"/>
                </a:solidFill>
                <a:cs typeface="Consolas"/>
              </a:rPr>
              <a:t>alzata/pedata</a:t>
            </a:r>
            <a:endParaRPr sz="2000" dirty="0">
              <a:cs typeface="Consolas"/>
            </a:endParaRPr>
          </a:p>
          <a:p>
            <a:pPr marR="157480" algn="ctr">
              <a:lnSpc>
                <a:spcPct val="100000"/>
              </a:lnSpc>
              <a:spcBef>
                <a:spcPts val="25"/>
              </a:spcBef>
            </a:pPr>
            <a:r>
              <a:rPr sz="1800" b="1" spc="-5" dirty="0">
                <a:solidFill>
                  <a:srgbClr val="001F5F"/>
                </a:solidFill>
                <a:cs typeface="Consolas"/>
              </a:rPr>
              <a:t>consumo energetico </a:t>
            </a:r>
            <a:r>
              <a:rPr sz="1800" b="1" dirty="0">
                <a:solidFill>
                  <a:srgbClr val="001F5F"/>
                </a:solidFill>
                <a:cs typeface="Consolas"/>
              </a:rPr>
              <a:t>+ </a:t>
            </a:r>
            <a:r>
              <a:rPr sz="1800" b="1" spc="-10" dirty="0">
                <a:solidFill>
                  <a:srgbClr val="001F5F"/>
                </a:solidFill>
                <a:cs typeface="Consolas"/>
              </a:rPr>
              <a:t>lunghezza </a:t>
            </a:r>
            <a:r>
              <a:rPr sz="1800" b="1" spc="-5" dirty="0">
                <a:solidFill>
                  <a:srgbClr val="001F5F"/>
                </a:solidFill>
                <a:cs typeface="Consolas"/>
              </a:rPr>
              <a:t>piede </a:t>
            </a:r>
            <a:r>
              <a:rPr sz="1800" b="1" spc="-10" dirty="0">
                <a:solidFill>
                  <a:srgbClr val="001F5F"/>
                </a:solidFill>
                <a:cs typeface="Consolas"/>
              </a:rPr>
              <a:t>con</a:t>
            </a:r>
            <a:r>
              <a:rPr sz="1800" b="1" spc="-30" dirty="0">
                <a:solidFill>
                  <a:srgbClr val="001F5F"/>
                </a:solidFill>
                <a:cs typeface="Consolas"/>
              </a:rPr>
              <a:t> </a:t>
            </a:r>
            <a:r>
              <a:rPr sz="1800" b="1" spc="-5" dirty="0">
                <a:solidFill>
                  <a:srgbClr val="001F5F"/>
                </a:solidFill>
                <a:cs typeface="Consolas"/>
              </a:rPr>
              <a:t>scarpa</a:t>
            </a:r>
            <a:endParaRPr sz="1800" dirty="0">
              <a:cs typeface="Consolas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5350764" y="2997006"/>
            <a:ext cx="2368295" cy="249326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5094732" y="5139750"/>
            <a:ext cx="1603375" cy="751840"/>
          </a:xfrm>
          <a:custGeom>
            <a:avLst/>
            <a:gdLst/>
            <a:ahLst/>
            <a:cxnLst/>
            <a:rect l="l" t="t" r="r" b="b"/>
            <a:pathLst>
              <a:path w="1603375" h="751839">
                <a:moveTo>
                  <a:pt x="0" y="751332"/>
                </a:moveTo>
                <a:lnTo>
                  <a:pt x="1603247" y="751332"/>
                </a:lnTo>
                <a:lnTo>
                  <a:pt x="1603247" y="0"/>
                </a:lnTo>
                <a:lnTo>
                  <a:pt x="0" y="0"/>
                </a:lnTo>
                <a:lnTo>
                  <a:pt x="0" y="751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7321295" y="4993445"/>
            <a:ext cx="710565" cy="48895"/>
          </a:xfrm>
          <a:custGeom>
            <a:avLst/>
            <a:gdLst/>
            <a:ahLst/>
            <a:cxnLst/>
            <a:rect l="l" t="t" r="r" b="b"/>
            <a:pathLst>
              <a:path w="710565" h="48895">
                <a:moveTo>
                  <a:pt x="0" y="48767"/>
                </a:moveTo>
                <a:lnTo>
                  <a:pt x="710183" y="48767"/>
                </a:lnTo>
                <a:lnTo>
                  <a:pt x="710183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7063740" y="4655118"/>
            <a:ext cx="980440" cy="338455"/>
          </a:xfrm>
          <a:custGeom>
            <a:avLst/>
            <a:gdLst/>
            <a:ahLst/>
            <a:cxnLst/>
            <a:rect l="l" t="t" r="r" b="b"/>
            <a:pathLst>
              <a:path w="980440" h="338454">
                <a:moveTo>
                  <a:pt x="0" y="338327"/>
                </a:moveTo>
                <a:lnTo>
                  <a:pt x="979931" y="338327"/>
                </a:lnTo>
                <a:lnTo>
                  <a:pt x="979931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4916423" y="4789230"/>
            <a:ext cx="1617345" cy="338455"/>
          </a:xfrm>
          <a:custGeom>
            <a:avLst/>
            <a:gdLst/>
            <a:ahLst/>
            <a:cxnLst/>
            <a:rect l="l" t="t" r="r" b="b"/>
            <a:pathLst>
              <a:path w="1617345" h="338454">
                <a:moveTo>
                  <a:pt x="0" y="338327"/>
                </a:moveTo>
                <a:lnTo>
                  <a:pt x="1616964" y="338327"/>
                </a:lnTo>
                <a:lnTo>
                  <a:pt x="1616964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252984" y="3096065"/>
            <a:ext cx="4536948" cy="33909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5"/>
          <p:cNvSpPr/>
          <p:nvPr/>
        </p:nvSpPr>
        <p:spPr>
          <a:xfrm>
            <a:off x="1909572" y="6325421"/>
            <a:ext cx="1511935" cy="368935"/>
          </a:xfrm>
          <a:custGeom>
            <a:avLst/>
            <a:gdLst/>
            <a:ahLst/>
            <a:cxnLst/>
            <a:rect l="l" t="t" r="r" b="b"/>
            <a:pathLst>
              <a:path w="1511935" h="368934">
                <a:moveTo>
                  <a:pt x="0" y="368807"/>
                </a:moveTo>
                <a:lnTo>
                  <a:pt x="1511808" y="368807"/>
                </a:lnTo>
                <a:lnTo>
                  <a:pt x="1511808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1988947" y="6345640"/>
            <a:ext cx="1153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pedata</a:t>
            </a:r>
            <a:r>
              <a:rPr sz="1800" b="1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7"/>
          <p:cNvSpPr/>
          <p:nvPr/>
        </p:nvSpPr>
        <p:spPr>
          <a:xfrm>
            <a:off x="103779" y="4115652"/>
            <a:ext cx="317604" cy="1511935"/>
          </a:xfrm>
          <a:custGeom>
            <a:avLst/>
            <a:gdLst/>
            <a:ahLst/>
            <a:cxnLst/>
            <a:rect l="l" t="t" r="r" b="b"/>
            <a:pathLst>
              <a:path w="370840" h="1511935">
                <a:moveTo>
                  <a:pt x="0" y="1511808"/>
                </a:moveTo>
                <a:lnTo>
                  <a:pt x="370332" y="1511808"/>
                </a:lnTo>
                <a:lnTo>
                  <a:pt x="370332" y="0"/>
                </a:lnTo>
                <a:lnTo>
                  <a:pt x="0" y="0"/>
                </a:lnTo>
                <a:lnTo>
                  <a:pt x="0" y="1511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95275" y="4115620"/>
            <a:ext cx="230832" cy="1434875"/>
            <a:chOff x="95275" y="4115620"/>
            <a:chExt cx="230832" cy="1434875"/>
          </a:xfrm>
        </p:grpSpPr>
        <p:sp>
          <p:nvSpPr>
            <p:cNvPr id="21" name="object 18"/>
            <p:cNvSpPr txBox="1"/>
            <p:nvPr/>
          </p:nvSpPr>
          <p:spPr>
            <a:xfrm>
              <a:off x="95275" y="4773255"/>
              <a:ext cx="230832" cy="77724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00"/>
                </a:lnSpc>
              </a:pPr>
              <a:r>
                <a:rPr sz="1800" b="1" spc="-1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alzata</a:t>
              </a:r>
              <a:endPara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9"/>
            <p:cNvSpPr txBox="1"/>
            <p:nvPr/>
          </p:nvSpPr>
          <p:spPr>
            <a:xfrm>
              <a:off x="95275" y="4115620"/>
              <a:ext cx="230832" cy="43291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00"/>
                </a:lnSpc>
              </a:pPr>
              <a:r>
                <a:rPr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object 20"/>
          <p:cNvSpPr/>
          <p:nvPr/>
        </p:nvSpPr>
        <p:spPr>
          <a:xfrm>
            <a:off x="877824" y="2772978"/>
            <a:ext cx="7315200" cy="401320"/>
          </a:xfrm>
          <a:custGeom>
            <a:avLst/>
            <a:gdLst/>
            <a:ahLst/>
            <a:cxnLst/>
            <a:rect l="l" t="t" r="r" b="b"/>
            <a:pathLst>
              <a:path w="7315200" h="401319">
                <a:moveTo>
                  <a:pt x="0" y="400812"/>
                </a:moveTo>
                <a:lnTo>
                  <a:pt x="7315200" y="400812"/>
                </a:lnTo>
                <a:lnTo>
                  <a:pt x="73152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271611"/>
              </p:ext>
            </p:extLst>
          </p:nvPr>
        </p:nvGraphicFramePr>
        <p:xfrm>
          <a:off x="4947641" y="5775012"/>
          <a:ext cx="3906520" cy="95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400">
                <a:tc>
                  <a:txBody>
                    <a:bodyPr/>
                    <a:lstStyle/>
                    <a:p>
                      <a:pPr marR="29845" algn="ctr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edifici</a:t>
                      </a:r>
                      <a:endParaRPr sz="18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pubblici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20000"/>
                        </a:lnSpc>
                      </a:pPr>
                      <a:r>
                        <a:rPr sz="1800" b="1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-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a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min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30</a:t>
                      </a:r>
                      <a:r>
                        <a:rPr sz="1600" b="1" spc="-7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cm,</a:t>
                      </a:r>
                      <a:endParaRPr sz="16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26">
                <a:tc>
                  <a:txBody>
                    <a:bodyPr/>
                    <a:lstStyle/>
                    <a:p>
                      <a:pPr marR="15875" algn="ctr">
                        <a:lnSpc>
                          <a:spcPct val="120000"/>
                        </a:lnSpc>
                      </a:pPr>
                      <a:r>
                        <a:rPr lang="it-IT" sz="1600" b="1" spc="-5" dirty="0" smtClean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   </a:t>
                      </a:r>
                      <a:r>
                        <a:rPr sz="1600" b="1" spc="-5" dirty="0" smtClean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max</a:t>
                      </a:r>
                      <a:r>
                        <a:rPr sz="1600" b="1" spc="-8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17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20000"/>
                        </a:lnSpc>
                      </a:pP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sz="1500">
                        <a:solidFill>
                          <a:srgbClr val="002060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733">
                <a:tc>
                  <a:txBody>
                    <a:bodyPr/>
                    <a:lstStyle/>
                    <a:p>
                      <a:pPr marR="29845" algn="ctr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edifici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20000"/>
                        </a:lnSpc>
                      </a:pPr>
                      <a:r>
                        <a:rPr sz="18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privati</a:t>
                      </a:r>
                      <a:endParaRPr sz="180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20000"/>
                        </a:lnSpc>
                      </a:pPr>
                      <a:r>
                        <a:rPr sz="1800" b="1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-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a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min </a:t>
                      </a:r>
                      <a:r>
                        <a:rPr sz="1600" b="1" spc="-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24</a:t>
                      </a:r>
                      <a:r>
                        <a:rPr sz="1600" b="1" spc="-55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060"/>
                          </a:solidFill>
                          <a:latin typeface="+mn-lt"/>
                          <a:cs typeface="Consolas"/>
                        </a:rPr>
                        <a:t>cm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cs typeface="Consola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object 22"/>
          <p:cNvSpPr txBox="1"/>
          <p:nvPr/>
        </p:nvSpPr>
        <p:spPr>
          <a:xfrm>
            <a:off x="326107" y="1847308"/>
            <a:ext cx="8557260" cy="127534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ctr">
              <a:lnSpc>
                <a:spcPts val="1910"/>
              </a:lnSpc>
              <a:spcBef>
                <a:spcPts val="165"/>
              </a:spcBef>
            </a:pPr>
            <a:r>
              <a:rPr sz="1600" spc="-1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profilo</a:t>
            </a:r>
            <a:r>
              <a:rPr sz="1600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gradino preferibilmente continuo </a:t>
            </a:r>
            <a:r>
              <a:rPr sz="16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spigoli </a:t>
            </a:r>
            <a:r>
              <a:rPr sz="16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arrotondati 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 sottogrado </a:t>
            </a:r>
            <a:r>
              <a:rPr sz="1600" spc="-1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inclinato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spc="-1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1910"/>
              </a:lnSpc>
              <a:spcBef>
                <a:spcPts val="165"/>
              </a:spcBef>
            </a:pPr>
            <a:r>
              <a:rPr sz="1600" spc="-1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75°-85°), con eventuale aggetto compreso tra </a:t>
            </a:r>
            <a:r>
              <a:rPr sz="1600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2-2,5</a:t>
            </a:r>
            <a:r>
              <a:rPr sz="1600" spc="6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410"/>
              </a:spcBef>
            </a:pP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 + p =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62-64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(formula</a:t>
            </a:r>
            <a:r>
              <a:rPr sz="20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empirica)</a:t>
            </a:r>
            <a:endParaRPr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5512689" y="3173790"/>
            <a:ext cx="2706732" cy="2163963"/>
            <a:chOff x="5512689" y="3173790"/>
            <a:chExt cx="2706732" cy="2163963"/>
          </a:xfrm>
        </p:grpSpPr>
        <p:sp>
          <p:nvSpPr>
            <p:cNvPr id="12" name="object 9"/>
            <p:cNvSpPr/>
            <p:nvPr/>
          </p:nvSpPr>
          <p:spPr>
            <a:xfrm>
              <a:off x="6017639" y="3690742"/>
              <a:ext cx="978535" cy="338455"/>
            </a:xfrm>
            <a:custGeom>
              <a:avLst/>
              <a:gdLst/>
              <a:ahLst/>
              <a:cxnLst/>
              <a:rect l="l" t="t" r="r" b="b"/>
              <a:pathLst>
                <a:path w="978534" h="338454">
                  <a:moveTo>
                    <a:pt x="0" y="338327"/>
                  </a:moveTo>
                  <a:lnTo>
                    <a:pt x="978407" y="338327"/>
                  </a:lnTo>
                  <a:lnTo>
                    <a:pt x="978407" y="0"/>
                  </a:lnTo>
                  <a:lnTo>
                    <a:pt x="0" y="0"/>
                  </a:lnTo>
                  <a:lnTo>
                    <a:pt x="0" y="338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en-US" b="1" spc="-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US" b="1" spc="-9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spc="-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"/>
            <p:cNvSpPr txBox="1"/>
            <p:nvPr/>
          </p:nvSpPr>
          <p:spPr>
            <a:xfrm>
              <a:off x="7635856" y="4742758"/>
              <a:ext cx="58356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sz="1600" b="1" spc="-85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b="1" spc="-10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3"/>
            <p:cNvSpPr txBox="1"/>
            <p:nvPr/>
          </p:nvSpPr>
          <p:spPr>
            <a:xfrm>
              <a:off x="5512689" y="4811582"/>
              <a:ext cx="942975" cy="25840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spc="-5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70° -</a:t>
              </a:r>
              <a:r>
                <a:rPr sz="1600" b="1" spc="-290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b="1" spc="-10" dirty="0">
                  <a:solidFill>
                    <a:srgbClr val="2121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80°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" name="Connettore 2 2"/>
            <p:cNvCxnSpPr/>
            <p:nvPr/>
          </p:nvCxnSpPr>
          <p:spPr>
            <a:xfrm>
              <a:off x="5725095" y="4115531"/>
              <a:ext cx="1271079" cy="89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uppo 27"/>
            <p:cNvGrpSpPr/>
            <p:nvPr/>
          </p:nvGrpSpPr>
          <p:grpSpPr>
            <a:xfrm>
              <a:off x="5644342" y="3173790"/>
              <a:ext cx="2387519" cy="2146355"/>
              <a:chOff x="5644342" y="3173790"/>
              <a:chExt cx="2387519" cy="2146355"/>
            </a:xfrm>
          </p:grpSpPr>
          <p:grpSp>
            <p:nvGrpSpPr>
              <p:cNvPr id="26" name="Gruppo 25"/>
              <p:cNvGrpSpPr/>
              <p:nvPr/>
            </p:nvGrpSpPr>
            <p:grpSpPr>
              <a:xfrm>
                <a:off x="5644342" y="3173790"/>
                <a:ext cx="2387519" cy="1481455"/>
                <a:chOff x="5644342" y="3173790"/>
                <a:chExt cx="2387519" cy="1481455"/>
              </a:xfrm>
            </p:grpSpPr>
            <p:sp>
              <p:nvSpPr>
                <p:cNvPr id="10" name="object 7"/>
                <p:cNvSpPr/>
                <p:nvPr/>
              </p:nvSpPr>
              <p:spPr>
                <a:xfrm>
                  <a:off x="7176229" y="3173790"/>
                  <a:ext cx="855632" cy="1481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565" h="1481454">
                      <a:moveTo>
                        <a:pt x="0" y="1481328"/>
                      </a:moveTo>
                      <a:lnTo>
                        <a:pt x="710183" y="1481328"/>
                      </a:lnTo>
                      <a:lnTo>
                        <a:pt x="710183" y="0"/>
                      </a:lnTo>
                      <a:lnTo>
                        <a:pt x="0" y="0"/>
                      </a:lnTo>
                      <a:lnTo>
                        <a:pt x="0" y="14813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Rettangolo 3"/>
                <p:cNvSpPr/>
                <p:nvPr/>
              </p:nvSpPr>
              <p:spPr>
                <a:xfrm>
                  <a:off x="5644342" y="3415676"/>
                  <a:ext cx="1736215" cy="240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ttangolo 26"/>
              <p:cNvSpPr/>
              <p:nvPr/>
            </p:nvSpPr>
            <p:spPr>
              <a:xfrm>
                <a:off x="7176228" y="4936203"/>
                <a:ext cx="310422" cy="383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Connettore 2 30"/>
            <p:cNvCxnSpPr/>
            <p:nvPr/>
          </p:nvCxnSpPr>
          <p:spPr>
            <a:xfrm flipH="1">
              <a:off x="7308182" y="4664571"/>
              <a:ext cx="793" cy="673182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bject 4"/>
          <p:cNvSpPr txBox="1"/>
          <p:nvPr/>
        </p:nvSpPr>
        <p:spPr>
          <a:xfrm>
            <a:off x="1618920" y="612809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TECNICI_GRADINO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26956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/>
          <p:cNvSpPr txBox="1"/>
          <p:nvPr/>
        </p:nvSpPr>
        <p:spPr>
          <a:xfrm>
            <a:off x="1618920" y="719346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TECNICI_GRADINO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0" y="1787409"/>
            <a:ext cx="9153122" cy="4961334"/>
            <a:chOff x="123290" y="1531933"/>
            <a:chExt cx="9020710" cy="488956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6517" y="1531933"/>
              <a:ext cx="4777483" cy="4889562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-282071" y="1937294"/>
              <a:ext cx="4889562" cy="4078840"/>
            </a:xfrm>
            <a:prstGeom prst="rect">
              <a:avLst/>
            </a:prstGeom>
          </p:spPr>
        </p:pic>
      </p:grpSp>
      <p:sp>
        <p:nvSpPr>
          <p:cNvPr id="7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3229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08515" y="1629295"/>
            <a:ext cx="8126971" cy="5228707"/>
            <a:chOff x="640080" y="1629295"/>
            <a:chExt cx="8126971" cy="522870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055172" y="2146123"/>
              <a:ext cx="5228705" cy="419505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0080" y="1629295"/>
              <a:ext cx="3715022" cy="5228706"/>
            </a:xfrm>
            <a:prstGeom prst="rect">
              <a:avLst/>
            </a:prstGeom>
          </p:spPr>
        </p:pic>
      </p:grpSp>
      <p:sp>
        <p:nvSpPr>
          <p:cNvPr id="10" name="object 4"/>
          <p:cNvSpPr txBox="1"/>
          <p:nvPr/>
        </p:nvSpPr>
        <p:spPr>
          <a:xfrm>
            <a:off x="2234780" y="1091762"/>
            <a:ext cx="46744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dirty="0" smtClean="0">
                <a:solidFill>
                  <a:srgbClr val="001F5F"/>
                </a:solidFill>
                <a:cs typeface="Consolas"/>
              </a:rPr>
              <a:t>GRADINO</a:t>
            </a:r>
            <a:r>
              <a:rPr lang="it-IT" sz="2000" b="1" dirty="0" smtClean="0">
                <a:solidFill>
                  <a:srgbClr val="001F5F"/>
                </a:solidFill>
                <a:cs typeface="Consolas"/>
              </a:rPr>
              <a:t> D’INVITO</a:t>
            </a:r>
            <a:endParaRPr sz="1800" dirty="0">
              <a:cs typeface="Consola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598516" y="4443736"/>
            <a:ext cx="3463962" cy="2223071"/>
            <a:chOff x="598516" y="4443736"/>
            <a:chExt cx="3463962" cy="2223071"/>
          </a:xfrm>
        </p:grpSpPr>
        <p:sp>
          <p:nvSpPr>
            <p:cNvPr id="11" name="Ovale 10"/>
            <p:cNvSpPr/>
            <p:nvPr/>
          </p:nvSpPr>
          <p:spPr>
            <a:xfrm>
              <a:off x="598516" y="5004262"/>
              <a:ext cx="1795549" cy="166254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496290" y="4443736"/>
              <a:ext cx="2566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>
                  <a:solidFill>
                    <a:srgbClr val="FFFF00"/>
                  </a:solidFill>
                </a:rPr>
                <a:t>segnaletica </a:t>
              </a:r>
              <a:r>
                <a:rPr lang="it-IT" b="1" dirty="0" smtClean="0">
                  <a:solidFill>
                    <a:srgbClr val="FFFF00"/>
                  </a:solidFill>
                </a:rPr>
                <a:t>di attenzione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object 4"/>
          <p:cNvSpPr txBox="1"/>
          <p:nvPr/>
        </p:nvSpPr>
        <p:spPr>
          <a:xfrm>
            <a:off x="1618920" y="612809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TECNICI_GRADINO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6452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/>
          <p:nvPr/>
        </p:nvSpPr>
        <p:spPr>
          <a:xfrm>
            <a:off x="1983016" y="1138399"/>
            <a:ext cx="57832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cs typeface="Consolas"/>
              </a:rPr>
              <a:t>ELEMENTI</a:t>
            </a:r>
            <a:r>
              <a:rPr sz="2000" b="1" spc="-75" dirty="0">
                <a:solidFill>
                  <a:srgbClr val="001F5F"/>
                </a:solidFill>
                <a:cs typeface="Consolas"/>
              </a:rPr>
              <a:t> </a:t>
            </a:r>
            <a:r>
              <a:rPr lang="it-IT" sz="2000" b="1" spc="-5" dirty="0" smtClean="0">
                <a:solidFill>
                  <a:srgbClr val="001F5F"/>
                </a:solidFill>
                <a:cs typeface="Consolas"/>
              </a:rPr>
              <a:t>DI COMPLETAMENTO_RIVESTIMENTO</a:t>
            </a:r>
            <a:endParaRPr sz="2000" dirty="0">
              <a:cs typeface="Consolas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87849" y="1623447"/>
            <a:ext cx="9030978" cy="5234553"/>
            <a:chOff x="146286" y="1614396"/>
            <a:chExt cx="9030978" cy="5234553"/>
          </a:xfrm>
        </p:grpSpPr>
        <p:sp>
          <p:nvSpPr>
            <p:cNvPr id="8" name="object 5"/>
            <p:cNvSpPr txBox="1"/>
            <p:nvPr/>
          </p:nvSpPr>
          <p:spPr>
            <a:xfrm>
              <a:off x="5374847" y="1614396"/>
              <a:ext cx="3802417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TRATTAMENTO</a:t>
              </a:r>
              <a:r>
                <a:rPr lang="it-IT"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 BORDO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9"/>
            <p:cNvSpPr txBox="1"/>
            <p:nvPr/>
          </p:nvSpPr>
          <p:spPr>
            <a:xfrm>
              <a:off x="836869" y="1618811"/>
              <a:ext cx="2005455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1440" algn="ctr">
                <a:lnSpc>
                  <a:spcPct val="100000"/>
                </a:lnSpc>
                <a:spcBef>
                  <a:spcPts val="100"/>
                </a:spcBef>
              </a:pPr>
              <a:r>
                <a:rPr sz="2000" b="1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2000" b="1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NUDO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9"/>
            <p:cNvSpPr txBox="1"/>
            <p:nvPr/>
          </p:nvSpPr>
          <p:spPr>
            <a:xfrm>
              <a:off x="3622419" y="5320025"/>
              <a:ext cx="2421285" cy="10438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105"/>
                </a:spcBef>
              </a:pPr>
              <a:r>
                <a:rPr lang="it-IT" sz="2000" b="1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RIVESTITO</a:t>
              </a:r>
              <a:endParaRPr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98450" marR="266700" indent="-285750">
                <a:lnSpc>
                  <a:spcPct val="100000"/>
                </a:lnSpc>
                <a:spcBef>
                  <a:spcPts val="910"/>
                </a:spcBef>
                <a:buFont typeface="Wingdings" panose="05000000000000000000" pitchFamily="2" charset="2"/>
                <a:buChar char="Ø"/>
              </a:pPr>
              <a:r>
                <a:rPr sz="1600" b="1" spc="-5" dirty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sz="1600" b="1" spc="-5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sormonto</a:t>
              </a:r>
              <a:endParaRPr lang="it-IT" sz="1600" b="1"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98450" marR="266700" indent="-285750">
                <a:lnSpc>
                  <a:spcPct val="100000"/>
                </a:lnSpc>
                <a:spcBef>
                  <a:spcPts val="910"/>
                </a:spcBef>
                <a:buFont typeface="Wingdings" panose="05000000000000000000" pitchFamily="2" charset="2"/>
                <a:buChar char="Ø"/>
              </a:pPr>
              <a:r>
                <a:rPr sz="1600" b="1" spc="-5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senza</a:t>
              </a:r>
              <a:r>
                <a:rPr sz="1600" b="1" spc="-85" dirty="0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b="1" spc="-5" dirty="0" err="1" smtClean="0">
                  <a:solidFill>
                    <a:srgbClr val="001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sormonto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46286" y="2034042"/>
              <a:ext cx="3386623" cy="4814906"/>
              <a:chOff x="146286" y="2407780"/>
              <a:chExt cx="3173881" cy="4456935"/>
            </a:xfrm>
          </p:grpSpPr>
          <p:sp>
            <p:nvSpPr>
              <p:cNvPr id="11" name="object 8"/>
              <p:cNvSpPr/>
              <p:nvPr/>
            </p:nvSpPr>
            <p:spPr>
              <a:xfrm>
                <a:off x="147724" y="4689551"/>
                <a:ext cx="3172443" cy="2175164"/>
              </a:xfrm>
              <a:prstGeom prst="rect">
                <a:avLst/>
              </a:prstGeom>
              <a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8"/>
              <p:cNvSpPr/>
              <p:nvPr/>
            </p:nvSpPr>
            <p:spPr>
              <a:xfrm>
                <a:off x="146286" y="2407780"/>
                <a:ext cx="3173881" cy="2184947"/>
              </a:xfrm>
              <a:prstGeom prst="rect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593" y="2034043"/>
              <a:ext cx="3196926" cy="4814906"/>
            </a:xfrm>
            <a:prstGeom prst="rect">
              <a:avLst/>
            </a:prstGeom>
          </p:spPr>
        </p:pic>
      </p:grpSp>
      <p:sp>
        <p:nvSpPr>
          <p:cNvPr id="21" name="object 4"/>
          <p:cNvSpPr txBox="1"/>
          <p:nvPr/>
        </p:nvSpPr>
        <p:spPr>
          <a:xfrm>
            <a:off x="1618920" y="612809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TECNICI_GRADINO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4311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523875" y="914400"/>
            <a:ext cx="8143875" cy="594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5" y="1381125"/>
            <a:ext cx="8215313" cy="5476875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/>
          <p:nvPr/>
        </p:nvSpPr>
        <p:spPr>
          <a:xfrm>
            <a:off x="2654202" y="1090541"/>
            <a:ext cx="383559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cs typeface="Consolas"/>
              </a:rPr>
              <a:t>ELEMENTI</a:t>
            </a:r>
            <a:r>
              <a:rPr sz="2000" b="1" spc="-75" dirty="0">
                <a:solidFill>
                  <a:srgbClr val="001F5F"/>
                </a:solidFill>
                <a:cs typeface="Consolas"/>
              </a:rPr>
              <a:t> </a:t>
            </a:r>
            <a:r>
              <a:rPr lang="it-IT" sz="2000" b="1" spc="-5" dirty="0" smtClean="0">
                <a:solidFill>
                  <a:srgbClr val="001F5F"/>
                </a:solidFill>
                <a:cs typeface="Consolas"/>
              </a:rPr>
              <a:t>DI FINITURA</a:t>
            </a:r>
            <a:endParaRPr sz="2000" dirty="0">
              <a:cs typeface="Consolas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1618920" y="612809"/>
            <a:ext cx="59061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 </a:t>
            </a:r>
            <a:r>
              <a:rPr lang="it-IT" sz="24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TECNICI_GRADINO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42730" y="1660813"/>
            <a:ext cx="7795968" cy="5197187"/>
            <a:chOff x="917297" y="1660812"/>
            <a:chExt cx="7795968" cy="5197187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648" y="2310461"/>
              <a:ext cx="5197187" cy="3897890"/>
            </a:xfrm>
            <a:prstGeom prst="rect">
              <a:avLst/>
            </a:prstGeom>
          </p:spPr>
        </p:pic>
        <p:grpSp>
          <p:nvGrpSpPr>
            <p:cNvPr id="9" name="Gruppo 8"/>
            <p:cNvGrpSpPr/>
            <p:nvPr/>
          </p:nvGrpSpPr>
          <p:grpSpPr>
            <a:xfrm>
              <a:off x="4954385" y="1660813"/>
              <a:ext cx="3758880" cy="5197186"/>
              <a:chOff x="4954385" y="1660813"/>
              <a:chExt cx="3758880" cy="519718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54386" y="1660813"/>
                <a:ext cx="3758879" cy="2709950"/>
              </a:xfrm>
              <a:prstGeom prst="rect">
                <a:avLst/>
              </a:prstGeom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679578" y="3824312"/>
                <a:ext cx="2308494" cy="3758879"/>
              </a:xfrm>
              <a:prstGeom prst="rect">
                <a:avLst/>
              </a:prstGeom>
            </p:spPr>
          </p:pic>
        </p:grpSp>
      </p:grpSp>
      <p:sp>
        <p:nvSpPr>
          <p:cNvPr id="11" name="Titolo 1"/>
          <p:cNvSpPr txBox="1">
            <a:spLocks/>
          </p:cNvSpPr>
          <p:nvPr/>
        </p:nvSpPr>
        <p:spPr bwMode="auto">
          <a:xfrm>
            <a:off x="257695" y="113758"/>
            <a:ext cx="8454043" cy="49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Laboratorio Progettazione Tecnologica Architettura </a:t>
            </a:r>
          </a:p>
        </p:txBody>
      </p:sp>
    </p:spTree>
    <p:extLst>
      <p:ext uri="{BB962C8B-B14F-4D97-AF65-F5344CB8AC3E}">
        <p14:creationId xmlns:p14="http://schemas.microsoft.com/office/powerpoint/2010/main" val="36910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580566" y="1683557"/>
            <a:ext cx="532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Fondazione – Elevazione - Contenimento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571142" y="2959103"/>
            <a:ext cx="46641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Verticale – Orizzontale -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Inclinata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DEL SISTEMA TECNOLOGICO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614179" y="1667958"/>
            <a:ext cx="5557696" cy="4284226"/>
            <a:chOff x="614179" y="1667958"/>
            <a:chExt cx="5557696" cy="4284226"/>
          </a:xfrm>
        </p:grpSpPr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614179" y="1667958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STRUTTURE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614179" y="2315311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CHIUSURE</a:t>
              </a:r>
            </a:p>
          </p:txBody>
        </p:sp>
        <p:sp>
          <p:nvSpPr>
            <p:cNvPr id="18" name="TextBox 7"/>
            <p:cNvSpPr txBox="1">
              <a:spLocks noChangeArrowheads="1"/>
            </p:cNvSpPr>
            <p:nvPr/>
          </p:nvSpPr>
          <p:spPr bwMode="auto">
            <a:xfrm>
              <a:off x="614179" y="2962664"/>
              <a:ext cx="35238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PARTIZIONI INTERNE</a:t>
              </a: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614179" y="4257370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ATTREZZATURE I/E</a:t>
              </a:r>
            </a:p>
          </p:txBody>
        </p:sp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614179" y="3610017"/>
              <a:ext cx="41710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PARTIZIONI ESTERNE </a:t>
              </a:r>
            </a:p>
          </p:txBody>
        </p:sp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614179" y="4904723"/>
              <a:ext cx="55576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IMPIANTI FORNITURA SERVIZI</a:t>
              </a: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614179" y="5552074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IMPIANTI DI SICUREZZA</a:t>
              </a:r>
            </a:p>
          </p:txBody>
        </p:sp>
      </p:grp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885649" y="1135972"/>
            <a:ext cx="94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 8290</a:t>
            </a: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3580566" y="3635503"/>
            <a:ext cx="4673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Verticale – Orizzontale - Inclinata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381000" y="2867891"/>
            <a:ext cx="8525933" cy="61514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3571142" y="2315311"/>
            <a:ext cx="532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UT.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Verticale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Orizzontale </a:t>
            </a:r>
            <a:r>
              <a:rPr 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Superiore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 txBox="1"/>
          <p:nvPr/>
        </p:nvSpPr>
        <p:spPr>
          <a:xfrm>
            <a:off x="100330" y="928254"/>
            <a:ext cx="8943340" cy="16818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635" marR="751840" algn="ctr">
              <a:lnSpc>
                <a:spcPct val="100000"/>
              </a:lnSpc>
              <a:spcBef>
                <a:spcPts val="95"/>
              </a:spcBef>
            </a:pPr>
            <a:r>
              <a:rPr lang="it-IT" sz="2800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Unità tecnologiche </a:t>
            </a:r>
            <a:r>
              <a:rPr sz="2800" b="1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sz="2800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consentono</a:t>
            </a:r>
            <a:r>
              <a:rPr sz="2800" b="1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 superare un</a:t>
            </a:r>
            <a:r>
              <a:rPr sz="2800" b="1"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dislivello</a:t>
            </a:r>
            <a:endParaRPr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-5715" algn="ctr">
              <a:lnSpc>
                <a:spcPct val="100000"/>
              </a:lnSpc>
              <a:spcBef>
                <a:spcPts val="1470"/>
              </a:spcBef>
            </a:pPr>
            <a:r>
              <a:rPr lang="en-US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roblema</a:t>
            </a:r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2000" b="1" spc="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limitare</a:t>
            </a:r>
            <a:r>
              <a:rPr sz="2000" b="1" spc="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dispendio di energia necessaria  per svolgere il </a:t>
            </a:r>
            <a:r>
              <a:rPr sz="2000" b="1" spc="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lavoro </a:t>
            </a:r>
            <a:r>
              <a:rPr sz="2000" spc="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(consumo 10-30 </a:t>
            </a:r>
            <a:r>
              <a:rPr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 superiore  al camminare in</a:t>
            </a:r>
            <a:r>
              <a:rPr sz="2000" spc="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piano)</a:t>
            </a:r>
            <a:endParaRPr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4229100" y="2994345"/>
            <a:ext cx="685800" cy="1467946"/>
          </a:xfrm>
          <a:custGeom>
            <a:avLst/>
            <a:gdLst/>
            <a:ahLst/>
            <a:cxnLst/>
            <a:rect l="l" t="t" r="r" b="b"/>
            <a:pathLst>
              <a:path w="574675" h="1007745">
                <a:moveTo>
                  <a:pt x="574548" y="720089"/>
                </a:moveTo>
                <a:lnTo>
                  <a:pt x="0" y="720089"/>
                </a:lnTo>
                <a:lnTo>
                  <a:pt x="287274" y="1007363"/>
                </a:lnTo>
                <a:lnTo>
                  <a:pt x="574548" y="720089"/>
                </a:lnTo>
                <a:close/>
              </a:path>
              <a:path w="574675" h="1007745">
                <a:moveTo>
                  <a:pt x="430911" y="0"/>
                </a:moveTo>
                <a:lnTo>
                  <a:pt x="143637" y="0"/>
                </a:lnTo>
                <a:lnTo>
                  <a:pt x="143637" y="720089"/>
                </a:lnTo>
                <a:lnTo>
                  <a:pt x="430911" y="720089"/>
                </a:lnTo>
                <a:lnTo>
                  <a:pt x="430911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475488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Ricorso al piano inclinato</a:t>
            </a: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Scomposizione del dislivello in dislivelli minori</a:t>
            </a:r>
          </a:p>
          <a:p>
            <a:pPr marL="342900" indent="-3429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51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Ricorso all’azione meccanica per lo svolgimento del lavoro</a:t>
            </a:r>
            <a:endParaRPr lang="en-US" sz="2000" b="1" dirty="0">
              <a:solidFill>
                <a:srgbClr val="0051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7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/>
        </p:nvSpPr>
        <p:spPr>
          <a:xfrm>
            <a:off x="0" y="1637606"/>
            <a:ext cx="3225339" cy="456368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5885410" y="1637604"/>
            <a:ext cx="3258589" cy="456369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290281" y="1637604"/>
            <a:ext cx="2518756" cy="456369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asellaDiTesto 2"/>
          <p:cNvSpPr txBox="1"/>
          <p:nvPr/>
        </p:nvSpPr>
        <p:spPr>
          <a:xfrm>
            <a:off x="519546" y="1097279"/>
            <a:ext cx="2186247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56536" y="1097278"/>
            <a:ext cx="2186247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MOBILI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21581" y="1097278"/>
            <a:ext cx="2186247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ASCENSORI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2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48207" y="885030"/>
            <a:ext cx="2186247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563292" y="885030"/>
            <a:ext cx="2186247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GRADONATE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495906" y="1342230"/>
            <a:ext cx="3690851" cy="551577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4572000" y="1342230"/>
            <a:ext cx="4168833" cy="551577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77734" y="939338"/>
            <a:ext cx="7988531" cy="5918662"/>
            <a:chOff x="577734" y="939338"/>
            <a:chExt cx="7988531" cy="5918662"/>
          </a:xfrm>
        </p:grpSpPr>
        <p:sp>
          <p:nvSpPr>
            <p:cNvPr id="7" name="object 3"/>
            <p:cNvSpPr/>
            <p:nvPr/>
          </p:nvSpPr>
          <p:spPr>
            <a:xfrm>
              <a:off x="577734" y="939338"/>
              <a:ext cx="7988531" cy="5918662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180512" y="6483927"/>
              <a:ext cx="2385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Z.Hadid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MAAXI, Roma, 2009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2" y="974592"/>
            <a:ext cx="7822673" cy="5867004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577732" y="939338"/>
            <a:ext cx="7988533" cy="5902258"/>
            <a:chOff x="577732" y="939338"/>
            <a:chExt cx="7988533" cy="590225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32" y="939338"/>
              <a:ext cx="7988533" cy="5902258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6139047" y="6524262"/>
              <a:ext cx="2385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DOKK1, </a:t>
              </a:r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Aarhus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2015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987752" y="855288"/>
            <a:ext cx="743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Rampe per l’eliminazione delle barriere architettoniche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4" y="1334796"/>
            <a:ext cx="8276552" cy="551224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466869" y="1334796"/>
            <a:ext cx="8210261" cy="5534158"/>
            <a:chOff x="558204" y="1345751"/>
            <a:chExt cx="8210261" cy="5534158"/>
          </a:xfrm>
        </p:grpSpPr>
        <p:grpSp>
          <p:nvGrpSpPr>
            <p:cNvPr id="2" name="Gruppo 1"/>
            <p:cNvGrpSpPr/>
            <p:nvPr/>
          </p:nvGrpSpPr>
          <p:grpSpPr>
            <a:xfrm>
              <a:off x="558204" y="1345751"/>
              <a:ext cx="8210261" cy="5534158"/>
              <a:chOff x="558204" y="1345751"/>
              <a:chExt cx="8210261" cy="5534158"/>
            </a:xfrm>
          </p:grpSpPr>
          <p:pic>
            <p:nvPicPr>
              <p:cNvPr id="7" name="Picture 2" descr="Pane - IMG_0967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255" y="1345751"/>
                <a:ext cx="4030210" cy="5512249"/>
              </a:xfrm>
              <a:prstGeom prst="rect">
                <a:avLst/>
              </a:prstGeom>
              <a:noFill/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204" y="1345751"/>
                <a:ext cx="3781040" cy="5534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" name="CasellaDiTesto 2"/>
            <p:cNvSpPr txBox="1"/>
            <p:nvPr/>
          </p:nvSpPr>
          <p:spPr>
            <a:xfrm>
              <a:off x="3614573" y="6453456"/>
              <a:ext cx="51538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L.Franciosini</a:t>
              </a:r>
              <a:r>
                <a:rPr lang="it-IT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percorso visita Mercati Traianei, Roma 2009</a:t>
              </a:r>
              <a:endPara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>
          <a:xfrm>
            <a:off x="1" y="705664"/>
            <a:ext cx="9144000" cy="1932965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25"/>
              </a:spcBef>
            </a:pP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VINCOLI </a:t>
            </a:r>
            <a:r>
              <a:rPr sz="2400" b="1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NORMATIVI</a:t>
            </a:r>
            <a:r>
              <a:rPr sz="2400" b="1" spc="-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it-I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D.M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14.01.20</a:t>
            </a:r>
            <a:r>
              <a:rPr lang="it-IT"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(Norme 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tecniche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b="1" spc="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costruzioni)</a:t>
            </a:r>
            <a:endParaRPr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 ai carichi verticali </a:t>
            </a:r>
            <a:r>
              <a:rPr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distribuiti: </a:t>
            </a:r>
            <a:r>
              <a:rPr lang="it-IT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di</a:t>
            </a:r>
            <a:r>
              <a:rPr spc="-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it-IT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dificio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residenziale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  <a:r>
              <a:rPr lang="it-IT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ctr">
              <a:lnSpc>
                <a:spcPct val="120000"/>
              </a:lnSpc>
            </a:pPr>
            <a:r>
              <a:rPr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carichi </a:t>
            </a:r>
            <a:r>
              <a:rPr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orizzontali distribuiti: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parapetti </a:t>
            </a:r>
            <a:r>
              <a:rPr spc="-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</a:t>
            </a:r>
            <a:r>
              <a:rPr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/m2</a:t>
            </a:r>
            <a:endParaRPr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0" y="2963333"/>
            <a:ext cx="9143999" cy="347787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387600">
              <a:lnSpc>
                <a:spcPct val="100000"/>
              </a:lnSpc>
              <a:spcBef>
                <a:spcPts val="820"/>
              </a:spcBef>
            </a:pPr>
            <a:r>
              <a:rPr lang="it-IT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Normative </a:t>
            </a:r>
            <a:r>
              <a:rPr sz="2000"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prevenzione</a:t>
            </a:r>
            <a:r>
              <a:rPr sz="2000" b="1" spc="-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incendi</a:t>
            </a:r>
            <a:endParaRPr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marR="408305" algn="ctr">
              <a:lnSpc>
                <a:spcPct val="100000"/>
              </a:lnSpc>
              <a:spcBef>
                <a:spcPts val="720"/>
              </a:spcBef>
            </a:pP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Geometria, larghezza della pedata </a:t>
            </a:r>
            <a:r>
              <a:rPr sz="16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(non inferiore a 30 </a:t>
            </a:r>
            <a:r>
              <a:rPr sz="1600"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cm)  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altezza </a:t>
            </a:r>
            <a:r>
              <a:rPr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alzata </a:t>
            </a:r>
            <a:r>
              <a:rPr sz="1600"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(max 17</a:t>
            </a:r>
            <a:r>
              <a:rPr sz="1600" spc="-2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Resistenza al</a:t>
            </a:r>
            <a:r>
              <a:rPr spc="-2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 err="1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fuoco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D.M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236/1989 (Abbattimento </a:t>
            </a:r>
            <a:r>
              <a:rPr b="1" spc="-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barriere</a:t>
            </a:r>
            <a:r>
              <a:rPr b="1" spc="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architettoniche</a:t>
            </a:r>
            <a:r>
              <a:rPr b="1" spc="-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" algn="ctr">
              <a:lnSpc>
                <a:spcPct val="100000"/>
              </a:lnSpc>
            </a:pPr>
            <a:r>
              <a:rPr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 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 (recepita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regolamenti locali </a:t>
            </a:r>
            <a:r>
              <a:rPr b="1" spc="-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igiene)</a:t>
            </a:r>
            <a:endParaRPr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845"/>
              </a:spcBef>
            </a:pP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Geometria, somma </a:t>
            </a:r>
            <a:r>
              <a:rPr spc="-1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 l'altezza dell'alzata </a:t>
            </a:r>
            <a:r>
              <a:rPr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-60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 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larghezza della </a:t>
            </a:r>
            <a:r>
              <a:rPr spc="-5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pedata 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(p), </a:t>
            </a:r>
            <a:endParaRPr lang="it-IT" dirty="0" smtClean="0">
              <a:solidFill>
                <a:srgbClr val="001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spcBef>
                <a:spcPts val="845"/>
              </a:spcBef>
            </a:pPr>
            <a:r>
              <a:rPr lang="en-US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pc="-20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pc="-5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dirty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 + p</a:t>
            </a:r>
            <a:r>
              <a:rPr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001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95313" y="46038"/>
            <a:ext cx="7953375" cy="64928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 Progettazione Tecnologica Architettura </a:t>
            </a:r>
            <a:endParaRPr lang="it-IT" sz="16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</TotalTime>
  <Words>726</Words>
  <Application>Microsoft Office PowerPoint</Application>
  <PresentationFormat>Presentazione su schermo (4:3)</PresentationFormat>
  <Paragraphs>156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Consolas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GAROFOLO ILARIA</dc:creator>
  <cp:lastModifiedBy>GAROFOLO ILARIA</cp:lastModifiedBy>
  <cp:revision>83</cp:revision>
  <dcterms:created xsi:type="dcterms:W3CDTF">2020-04-26T19:02:21Z</dcterms:created>
  <dcterms:modified xsi:type="dcterms:W3CDTF">2021-05-24T06:58:53Z</dcterms:modified>
</cp:coreProperties>
</file>