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6.jpg" ContentType="image/jpeg"/>
  <Override PartName="/ppt/media/image39.JPG" ContentType="image/jpeg"/>
  <Override PartName="/ppt/media/image40.JPG" ContentType="image/jpeg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3" r:id="rId4"/>
    <p:sldId id="295" r:id="rId5"/>
    <p:sldId id="318" r:id="rId6"/>
    <p:sldId id="296" r:id="rId7"/>
    <p:sldId id="283" r:id="rId8"/>
    <p:sldId id="287" r:id="rId9"/>
    <p:sldId id="286" r:id="rId10"/>
    <p:sldId id="284" r:id="rId11"/>
    <p:sldId id="285" r:id="rId12"/>
    <p:sldId id="289" r:id="rId13"/>
    <p:sldId id="312" r:id="rId14"/>
    <p:sldId id="321" r:id="rId15"/>
    <p:sldId id="268" r:id="rId16"/>
    <p:sldId id="313" r:id="rId17"/>
    <p:sldId id="310" r:id="rId18"/>
    <p:sldId id="315" r:id="rId19"/>
    <p:sldId id="299" r:id="rId20"/>
    <p:sldId id="302" r:id="rId21"/>
    <p:sldId id="270" r:id="rId22"/>
    <p:sldId id="320" r:id="rId23"/>
    <p:sldId id="311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3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1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E9E9-DADB-4D75-93B1-6A29A40774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706582"/>
            <a:ext cx="8201891" cy="6151418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87077" y="1046423"/>
            <a:ext cx="8803640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800" b="1" spc="-4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sz="28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800" b="1" spc="-8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sz="2800" b="1" spc="-26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8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VERTICALE</a:t>
            </a:r>
            <a:endParaRPr sz="28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95313" y="46038"/>
            <a:ext cx="7953375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Progettazione Tecnologica Architettura</a:t>
            </a:r>
            <a:endParaRPr lang="it-IT" sz="16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"/>
          <p:cNvSpPr/>
          <p:nvPr/>
        </p:nvSpPr>
        <p:spPr>
          <a:xfrm>
            <a:off x="557784" y="2663830"/>
            <a:ext cx="3461766" cy="347179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/>
          <p:cNvSpPr/>
          <p:nvPr/>
        </p:nvSpPr>
        <p:spPr>
          <a:xfrm>
            <a:off x="5067300" y="2786659"/>
            <a:ext cx="3577908" cy="34215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 txBox="1"/>
          <p:nvPr/>
        </p:nvSpPr>
        <p:spPr>
          <a:xfrm>
            <a:off x="1447800" y="6225685"/>
            <a:ext cx="2156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sz="1800" b="1" spc="-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piena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5743575" y="6259003"/>
            <a:ext cx="140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100"/>
              </a:spcBef>
              <a:defRPr b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a ringhiera</a:t>
            </a:r>
          </a:p>
        </p:txBody>
      </p:sp>
      <p:sp>
        <p:nvSpPr>
          <p:cNvPr id="28" name="object 9"/>
          <p:cNvSpPr txBox="1"/>
          <p:nvPr/>
        </p:nvSpPr>
        <p:spPr>
          <a:xfrm>
            <a:off x="2127568" y="1010136"/>
            <a:ext cx="6302057" cy="1563633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285750" marR="5461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pc="-7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 posto sul lato libero  delle scale</a:t>
            </a:r>
            <a:r>
              <a:rPr spc="-7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piena o a ringhiera)</a:t>
            </a:r>
          </a:p>
          <a:p>
            <a:pPr marL="285750" marR="5461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671195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</a:t>
            </a:r>
            <a:r>
              <a:rPr spc="-5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spc="-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funzione portante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 _ </a:t>
            </a:r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PARAPETTO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25441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790575" y="1343337"/>
            <a:ext cx="7650099" cy="5514663"/>
            <a:chOff x="152400" y="0"/>
            <a:chExt cx="8773667" cy="6324600"/>
          </a:xfrm>
        </p:grpSpPr>
        <p:sp>
          <p:nvSpPr>
            <p:cNvPr id="4" name="object 4"/>
            <p:cNvSpPr/>
            <p:nvPr/>
          </p:nvSpPr>
          <p:spPr>
            <a:xfrm>
              <a:off x="4648200" y="0"/>
              <a:ext cx="4277867" cy="63246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0"/>
              <a:ext cx="4277868" cy="63246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385252" y="6076822"/>
            <a:ext cx="2677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Arial Narrow"/>
                <a:cs typeface="Arial Narrow"/>
              </a:rPr>
              <a:t>Parapetto a </a:t>
            </a:r>
            <a:r>
              <a:rPr sz="2000" b="1" spc="-5" dirty="0">
                <a:solidFill>
                  <a:srgbClr val="002060"/>
                </a:solidFill>
                <a:latin typeface="Arial Narrow"/>
                <a:cs typeface="Arial Narrow"/>
              </a:rPr>
              <a:t>struttura</a:t>
            </a:r>
            <a:r>
              <a:rPr sz="2000" b="1" spc="-85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 Narrow"/>
                <a:cs typeface="Arial Narrow"/>
              </a:rPr>
              <a:t>piena</a:t>
            </a:r>
            <a:endParaRPr sz="2000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408" y="6076822"/>
            <a:ext cx="2113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spcBef>
                <a:spcPts val="100"/>
              </a:spcBef>
              <a:defRPr sz="2000" b="1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Parapetto a ringhiera</a:t>
            </a:r>
          </a:p>
        </p:txBody>
      </p:sp>
      <p:sp>
        <p:nvSpPr>
          <p:cNvPr id="15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 _ </a:t>
            </a:r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PARAPETTO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19" y="1293997"/>
            <a:ext cx="8271561" cy="5564003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24234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425811"/>
            <a:ext cx="4895850" cy="376237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000626" y="2433051"/>
            <a:ext cx="4133850" cy="375513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 _ </a:t>
            </a:r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PARAPETTO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514158" y="1459049"/>
            <a:ext cx="61156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con ulteriori elementi di</a:t>
            </a:r>
            <a:r>
              <a:rPr sz="2000" b="1" spc="9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27333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71182" y="552021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TRASFERIMENTO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CARICHI_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26155" y="3316470"/>
            <a:ext cx="368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scheletro portante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0" y="1043069"/>
            <a:ext cx="4680065" cy="5816205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34395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3" y="1079525"/>
            <a:ext cx="7704634" cy="57784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71182" y="552021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TRASFERIMENTO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CARICHI_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15540" y="6209610"/>
            <a:ext cx="604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scheletro portante   autonomo, integrato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668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71182" y="552021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TRASFERIMENTO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CARICHI_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68903" y="1086811"/>
            <a:ext cx="7806193" cy="5771189"/>
            <a:chOff x="399445" y="1086812"/>
            <a:chExt cx="7806193" cy="577118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45" y="1086812"/>
              <a:ext cx="3833103" cy="577118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535" y="1086812"/>
              <a:ext cx="3833103" cy="5771188"/>
            </a:xfrm>
            <a:prstGeom prst="rect">
              <a:avLst/>
            </a:prstGeom>
          </p:spPr>
        </p:pic>
      </p:grpSp>
      <p:sp>
        <p:nvSpPr>
          <p:cNvPr id="4" name="CasellaDiTesto 3"/>
          <p:cNvSpPr txBox="1"/>
          <p:nvPr/>
        </p:nvSpPr>
        <p:spPr>
          <a:xfrm>
            <a:off x="1715540" y="6209610"/>
            <a:ext cx="604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scheletro portante   autonomo, integrato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1961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78971" y="648396"/>
            <a:ext cx="930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TRASFERIMENTO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CARICHI_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elevazione di OE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1" y="1304658"/>
            <a:ext cx="7404456" cy="5553342"/>
          </a:xfrm>
          <a:prstGeom prst="rect">
            <a:avLst/>
          </a:prstGeom>
        </p:spPr>
      </p:pic>
      <p:cxnSp>
        <p:nvCxnSpPr>
          <p:cNvPr id="17" name="Connettore diritto 16"/>
          <p:cNvCxnSpPr/>
          <p:nvPr/>
        </p:nvCxnSpPr>
        <p:spPr>
          <a:xfrm>
            <a:off x="4109663" y="3107932"/>
            <a:ext cx="4085904" cy="1536599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/>
          <p:cNvGrpSpPr/>
          <p:nvPr/>
        </p:nvGrpSpPr>
        <p:grpSpPr>
          <a:xfrm>
            <a:off x="1787703" y="1304658"/>
            <a:ext cx="5435030" cy="5553342"/>
            <a:chOff x="1787703" y="1304658"/>
            <a:chExt cx="5435030" cy="5553342"/>
          </a:xfrm>
        </p:grpSpPr>
        <p:cxnSp>
          <p:nvCxnSpPr>
            <p:cNvPr id="14" name="Connettore diritto 13"/>
            <p:cNvCxnSpPr/>
            <p:nvPr/>
          </p:nvCxnSpPr>
          <p:spPr>
            <a:xfrm>
              <a:off x="7181636" y="4839128"/>
              <a:ext cx="41097" cy="2018872"/>
            </a:xfrm>
            <a:prstGeom prst="line">
              <a:avLst/>
            </a:prstGeom>
            <a:ln w="571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o 29"/>
            <p:cNvGrpSpPr/>
            <p:nvPr/>
          </p:nvGrpSpPr>
          <p:grpSpPr>
            <a:xfrm>
              <a:off x="1787703" y="1304658"/>
              <a:ext cx="5393933" cy="3534470"/>
              <a:chOff x="1713857" y="1401957"/>
              <a:chExt cx="5393933" cy="3534470"/>
            </a:xfrm>
          </p:grpSpPr>
          <p:cxnSp>
            <p:nvCxnSpPr>
              <p:cNvPr id="21" name="Connettore diritto 20"/>
              <p:cNvCxnSpPr/>
              <p:nvPr/>
            </p:nvCxnSpPr>
            <p:spPr>
              <a:xfrm>
                <a:off x="1713857" y="1401957"/>
                <a:ext cx="1265649" cy="601504"/>
              </a:xfrm>
              <a:prstGeom prst="line">
                <a:avLst/>
              </a:prstGeom>
              <a:ln w="571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/>
              <p:cNvCxnSpPr/>
              <p:nvPr/>
            </p:nvCxnSpPr>
            <p:spPr>
              <a:xfrm>
                <a:off x="2979506" y="1993187"/>
                <a:ext cx="863029" cy="1510301"/>
              </a:xfrm>
              <a:prstGeom prst="line">
                <a:avLst/>
              </a:prstGeom>
              <a:ln w="571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/>
              <p:cNvCxnSpPr/>
              <p:nvPr/>
            </p:nvCxnSpPr>
            <p:spPr>
              <a:xfrm>
                <a:off x="3845745" y="3503488"/>
                <a:ext cx="1897509" cy="965770"/>
              </a:xfrm>
              <a:prstGeom prst="line">
                <a:avLst/>
              </a:prstGeom>
              <a:ln w="571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/>
              <p:cNvCxnSpPr/>
              <p:nvPr/>
            </p:nvCxnSpPr>
            <p:spPr>
              <a:xfrm flipV="1">
                <a:off x="5743254" y="4192017"/>
                <a:ext cx="472611" cy="277241"/>
              </a:xfrm>
              <a:prstGeom prst="line">
                <a:avLst/>
              </a:prstGeom>
              <a:ln w="571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>
              <a:xfrm>
                <a:off x="6215865" y="4202130"/>
                <a:ext cx="891925" cy="734297"/>
              </a:xfrm>
              <a:prstGeom prst="line">
                <a:avLst/>
              </a:prstGeom>
              <a:ln w="571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Connettore 2 35"/>
          <p:cNvCxnSpPr/>
          <p:nvPr/>
        </p:nvCxnSpPr>
        <p:spPr>
          <a:xfrm>
            <a:off x="4572000" y="3406189"/>
            <a:ext cx="0" cy="2719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8328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78971" y="648396"/>
            <a:ext cx="930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TRASFERIMENTO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CARICHI_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OE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06704" y="1296786"/>
            <a:ext cx="8549840" cy="5561214"/>
            <a:chOff x="266007" y="1296785"/>
            <a:chExt cx="8549840" cy="5561214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07" y="1296785"/>
              <a:ext cx="4170911" cy="5561214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936" y="1296785"/>
              <a:ext cx="4170911" cy="5561214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0" y="1160351"/>
            <a:ext cx="7596865" cy="56976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57350" y="6209610"/>
            <a:ext cx="604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rampa  sospesa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35743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78971" y="648396"/>
            <a:ext cx="930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TRASFERIMENTO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CARICHI_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elevazione di OE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54" y="1293779"/>
            <a:ext cx="3999302" cy="5564221"/>
          </a:xfrm>
          <a:prstGeom prst="rect">
            <a:avLst/>
          </a:prstGeom>
        </p:spPr>
      </p:pic>
      <p:sp>
        <p:nvSpPr>
          <p:cNvPr id="18" name="object 2"/>
          <p:cNvSpPr/>
          <p:nvPr/>
        </p:nvSpPr>
        <p:spPr>
          <a:xfrm>
            <a:off x="4679188" y="1293778"/>
            <a:ext cx="3874262" cy="556422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5675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253" y="2134753"/>
            <a:ext cx="3149600" cy="1046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sz="28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8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APPOGGIATE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53" y="4664367"/>
            <a:ext cx="3150235" cy="1046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sz="28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8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INCASTRATE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520" y="2134753"/>
            <a:ext cx="4559563" cy="2007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gradino trasferisce </a:t>
            </a:r>
            <a:r>
              <a:rPr sz="1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carico</a:t>
            </a:r>
            <a:r>
              <a:rPr sz="1800" spc="-9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 un elemento strutturale proprio  della scala, che lavora secondo lo  schema statico di </a:t>
            </a:r>
            <a:r>
              <a:rPr sz="1800" spc="-5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</a:t>
            </a:r>
            <a:r>
              <a:rPr sz="1800" b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800" b="1"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appoggiata</a:t>
            </a:r>
            <a:r>
              <a:rPr sz="1800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quale </a:t>
            </a:r>
            <a:r>
              <a:rPr sz="1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volta  lo trasferisce direttamente </a:t>
            </a:r>
            <a:r>
              <a:rPr sz="1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indirettamente (attraverso </a:t>
            </a:r>
            <a:r>
              <a:rPr sz="1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7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solai)  alla struttura</a:t>
            </a:r>
            <a:r>
              <a:rPr sz="1800" spc="-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dell’edificio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837" y="4664367"/>
            <a:ext cx="4411980" cy="2007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20000"/>
              </a:lnSpc>
              <a:defRPr spc="-5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Il </a:t>
            </a:r>
            <a:r>
              <a:rPr dirty="0" err="1" smtClean="0"/>
              <a:t>gradino</a:t>
            </a:r>
            <a:r>
              <a:rPr lang="it-IT" dirty="0" smtClean="0"/>
              <a:t>, che lavora secondo lo schema statico della </a:t>
            </a:r>
            <a:r>
              <a:rPr lang="it-IT" b="1" dirty="0" smtClean="0"/>
              <a:t>mensola</a:t>
            </a:r>
            <a:r>
              <a:rPr dirty="0" smtClean="0"/>
              <a:t> </a:t>
            </a:r>
            <a:r>
              <a:rPr dirty="0"/>
              <a:t>trasferisce il carico ad  un elemento strutturale proprio  della scala, che trasferisce i  carichi a terra, o ad un elemento  strutturale principale  dell’edificio (trave o pilastro)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300" y="1326380"/>
            <a:ext cx="8407400" cy="28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pc="-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</a:t>
            </a:r>
            <a:r>
              <a:rPr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</a:t>
            </a:r>
            <a:r>
              <a:rPr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pc="-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</a:t>
            </a:r>
            <a:r>
              <a:rPr spc="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statico</a:t>
            </a:r>
            <a:r>
              <a:rPr lang="it-IT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gradino/rampa</a:t>
            </a:r>
            <a:endParaRPr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2203" y="661841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DI FUNZIONAMENTO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3922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 _ </a:t>
            </a:r>
            <a:r>
              <a:rPr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461448" y="1914525"/>
            <a:ext cx="8221105" cy="463203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andamento regolare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omogeneo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contenere</a:t>
            </a:r>
            <a:r>
              <a:rPr spc="29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pc="28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</a:t>
            </a:r>
            <a:r>
              <a:rPr spc="3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spc="2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pc="3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gradini,</a:t>
            </a:r>
            <a:r>
              <a:rPr spc="28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caratterizzati</a:t>
            </a:r>
            <a:r>
              <a:rPr spc="2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pc="29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corretto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 alzata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pedata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rampa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gradini devono avere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stessa alzata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pedata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lunghezza rampe contenuta, in caso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contrario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interporre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pc="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ripiano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  <a:tab pos="1343025" algn="l"/>
                <a:tab pos="1827530" algn="l"/>
                <a:tab pos="3094355" algn="l"/>
                <a:tab pos="4137025" algn="l"/>
                <a:tab pos="4622800" algn="l"/>
                <a:tab pos="5886450" algn="l"/>
                <a:tab pos="6927850" algn="l"/>
                <a:tab pos="7303134" algn="l"/>
              </a:tabLst>
            </a:pPr>
            <a:r>
              <a:rPr lang="en-US"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segnale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pavimento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(fascia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it-IT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diverso</a:t>
            </a:r>
            <a:r>
              <a:rPr lang="it-IT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comunque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percepibile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 cieche) situato almeno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30 cm dal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dall’ultimo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gradino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indicare inizio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</a:t>
            </a:r>
            <a:endParaRPr lang="it-IT" spc="-10" dirty="0" smtClean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6350">
              <a:lnSpc>
                <a:spcPct val="150000"/>
              </a:lnSpc>
              <a:spcBef>
                <a:spcPts val="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">
              <a:lnSpc>
                <a:spcPct val="100000"/>
              </a:lnSpc>
              <a:spcBef>
                <a:spcPts val="350"/>
              </a:spcBef>
            </a:pP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Larghezza</a:t>
            </a:r>
            <a:r>
              <a:rPr sz="20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555" lvl="1" indent="-286385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376555" algn="l"/>
                <a:tab pos="377190" algn="l"/>
                <a:tab pos="504571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sz="16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scale che</a:t>
            </a:r>
            <a:r>
              <a:rPr spc="5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costituiscono</a:t>
            </a:r>
            <a:r>
              <a:rPr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spc="-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555" marR="367665" lvl="1" indent="-286385">
              <a:lnSpc>
                <a:spcPct val="150000"/>
              </a:lnSpc>
              <a:buFont typeface="Wingdings"/>
              <a:buChar char=""/>
              <a:tabLst>
                <a:tab pos="376555" algn="l"/>
                <a:tab pos="377190" algn="l"/>
                <a:tab pos="792480" algn="l"/>
                <a:tab pos="1207135" algn="l"/>
                <a:tab pos="1733550" algn="l"/>
                <a:tab pos="2481580" algn="l"/>
                <a:tab pos="3007360" algn="l"/>
                <a:tab pos="3533140" algn="l"/>
                <a:tab pos="5170170" algn="l"/>
                <a:tab pos="5918835" algn="l"/>
                <a:tab pos="6778625" algn="l"/>
                <a:tab pos="7082155" algn="l"/>
                <a:tab pos="7496175" algn="l"/>
              </a:tabLst>
            </a:pPr>
            <a:r>
              <a:rPr sz="1600" b="1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600" b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16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6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costituisco</a:t>
            </a:r>
            <a:r>
              <a:rPr spc="-2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461448" y="1459049"/>
            <a:ext cx="1505980" cy="4161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ts val="2225"/>
              </a:lnSpc>
            </a:pPr>
            <a:r>
              <a:rPr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3011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71182" y="527083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DI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FUNZIONAMENTO_appoggiata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0" y="1204186"/>
            <a:ext cx="9144000" cy="5653814"/>
            <a:chOff x="0" y="1204186"/>
            <a:chExt cx="9144000" cy="5653814"/>
          </a:xfrm>
        </p:grpSpPr>
        <p:grpSp>
          <p:nvGrpSpPr>
            <p:cNvPr id="10" name="Gruppo 9"/>
            <p:cNvGrpSpPr/>
            <p:nvPr/>
          </p:nvGrpSpPr>
          <p:grpSpPr>
            <a:xfrm>
              <a:off x="0" y="1767843"/>
              <a:ext cx="9144000" cy="5090157"/>
              <a:chOff x="0" y="1767843"/>
              <a:chExt cx="9144000" cy="5090157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1767843"/>
                <a:ext cx="4381500" cy="5090157"/>
              </a:xfrm>
              <a:prstGeom prst="rect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7996" b="-4244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3"/>
              <p:cNvSpPr/>
              <p:nvPr/>
            </p:nvSpPr>
            <p:spPr>
              <a:xfrm>
                <a:off x="4676775" y="1767843"/>
                <a:ext cx="4467225" cy="5090157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542" r="-5895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652462" y="1204186"/>
              <a:ext cx="7796212" cy="438818"/>
              <a:chOff x="652462" y="1204186"/>
              <a:chExt cx="7796212" cy="438818"/>
            </a:xfrm>
          </p:grpSpPr>
          <p:sp>
            <p:nvSpPr>
              <p:cNvPr id="7" name="CasellaDiTesto 6"/>
              <p:cNvSpPr txBox="1"/>
              <p:nvPr/>
            </p:nvSpPr>
            <p:spPr>
              <a:xfrm>
                <a:off x="652462" y="1204186"/>
                <a:ext cx="3076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gradino appoggiato</a:t>
                </a:r>
                <a:endPara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5372099" y="1242894"/>
                <a:ext cx="3076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soletta sagomata</a:t>
                </a:r>
                <a:endPara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object 2"/>
          <p:cNvSpPr/>
          <p:nvPr/>
        </p:nvSpPr>
        <p:spPr>
          <a:xfrm>
            <a:off x="1513522" y="1767842"/>
            <a:ext cx="6326506" cy="509015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sellaDiTesto 12"/>
          <p:cNvSpPr txBox="1"/>
          <p:nvPr/>
        </p:nvSpPr>
        <p:spPr>
          <a:xfrm>
            <a:off x="3012281" y="1204186"/>
            <a:ext cx="307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gradino riportato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41702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5" y="1271080"/>
            <a:ext cx="7449227" cy="55869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5" y="1241697"/>
            <a:ext cx="7449227" cy="55869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1182" y="527083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DI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FUNZIONAMENTO_appoggiata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82976" y="1018131"/>
            <a:ext cx="7708695" cy="4730709"/>
            <a:chOff x="380997" y="1018131"/>
            <a:chExt cx="6888227" cy="4227200"/>
          </a:xfrm>
        </p:grpSpPr>
        <p:cxnSp>
          <p:nvCxnSpPr>
            <p:cNvPr id="8" name="Connettore diritto 7"/>
            <p:cNvCxnSpPr>
              <a:stCxn id="9" idx="0"/>
            </p:cNvCxnSpPr>
            <p:nvPr/>
          </p:nvCxnSpPr>
          <p:spPr>
            <a:xfrm flipV="1">
              <a:off x="576090" y="1018131"/>
              <a:ext cx="6498041" cy="389469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olo isoscele 8"/>
            <p:cNvSpPr/>
            <p:nvPr/>
          </p:nvSpPr>
          <p:spPr>
            <a:xfrm>
              <a:off x="380997" y="4912822"/>
              <a:ext cx="390185" cy="332509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olo isoscele 11"/>
            <p:cNvSpPr/>
            <p:nvPr/>
          </p:nvSpPr>
          <p:spPr>
            <a:xfrm>
              <a:off x="6879039" y="1018131"/>
              <a:ext cx="390185" cy="332509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3250275" y="1737361"/>
            <a:ext cx="856211" cy="301752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po 21"/>
          <p:cNvGrpSpPr/>
          <p:nvPr/>
        </p:nvGrpSpPr>
        <p:grpSpPr>
          <a:xfrm>
            <a:off x="4236693" y="3491345"/>
            <a:ext cx="3848283" cy="3142213"/>
            <a:chOff x="4236693" y="3491345"/>
            <a:chExt cx="3848283" cy="3142213"/>
          </a:xfrm>
        </p:grpSpPr>
        <p:grpSp>
          <p:nvGrpSpPr>
            <p:cNvPr id="19" name="Gruppo 18"/>
            <p:cNvGrpSpPr/>
            <p:nvPr/>
          </p:nvGrpSpPr>
          <p:grpSpPr>
            <a:xfrm>
              <a:off x="7406639" y="3491345"/>
              <a:ext cx="678337" cy="3142213"/>
              <a:chOff x="8598157" y="1662545"/>
              <a:chExt cx="678337" cy="3142213"/>
            </a:xfrm>
            <a:solidFill>
              <a:schemeClr val="bg1"/>
            </a:solidFill>
          </p:grpSpPr>
          <p:sp>
            <p:nvSpPr>
              <p:cNvPr id="15" name="Rettangolo 14"/>
              <p:cNvSpPr/>
              <p:nvPr/>
            </p:nvSpPr>
            <p:spPr>
              <a:xfrm>
                <a:off x="8598157" y="1737361"/>
                <a:ext cx="130207" cy="266007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uppo 17"/>
              <p:cNvGrpSpPr/>
              <p:nvPr/>
            </p:nvGrpSpPr>
            <p:grpSpPr>
              <a:xfrm>
                <a:off x="8728364" y="1662545"/>
                <a:ext cx="548130" cy="3142213"/>
                <a:chOff x="8728364" y="3316778"/>
                <a:chExt cx="548130" cy="1487980"/>
              </a:xfrm>
              <a:grpFill/>
            </p:grpSpPr>
            <p:sp>
              <p:nvSpPr>
                <p:cNvPr id="16" name="Rettangolo 15"/>
                <p:cNvSpPr/>
                <p:nvPr/>
              </p:nvSpPr>
              <p:spPr>
                <a:xfrm>
                  <a:off x="8728364" y="3316778"/>
                  <a:ext cx="116378" cy="1438103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ttangolo arrotondato 16"/>
                <p:cNvSpPr/>
                <p:nvPr/>
              </p:nvSpPr>
              <p:spPr>
                <a:xfrm>
                  <a:off x="8728364" y="4705004"/>
                  <a:ext cx="548130" cy="99754"/>
                </a:xfrm>
                <a:prstGeom prst="round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" name="Connettore 2 20"/>
            <p:cNvCxnSpPr/>
            <p:nvPr/>
          </p:nvCxnSpPr>
          <p:spPr>
            <a:xfrm>
              <a:off x="4236693" y="4754881"/>
              <a:ext cx="3012005" cy="498763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27478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71182" y="668399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DI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FUNZIONAMENTO_appoggiata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66850"/>
            <a:ext cx="6858000" cy="51435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968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71182" y="604806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DI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FUNZIONAMENTO_appoggiata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48943" y="1261691"/>
            <a:ext cx="8846113" cy="5579688"/>
            <a:chOff x="157943" y="1381733"/>
            <a:chExt cx="8846113" cy="5579688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4" r="-1096"/>
            <a:stretch/>
          </p:blipFill>
          <p:spPr>
            <a:xfrm>
              <a:off x="157943" y="1381733"/>
              <a:ext cx="4555376" cy="3858619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102095" y="2059460"/>
              <a:ext cx="5579686" cy="4224236"/>
            </a:xfrm>
            <a:prstGeom prst="rect">
              <a:avLst/>
            </a:prstGeom>
          </p:spPr>
        </p:pic>
      </p:grpSp>
      <p:grpSp>
        <p:nvGrpSpPr>
          <p:cNvPr id="46" name="Gruppo 45"/>
          <p:cNvGrpSpPr/>
          <p:nvPr/>
        </p:nvGrpSpPr>
        <p:grpSpPr>
          <a:xfrm>
            <a:off x="771182" y="5280964"/>
            <a:ext cx="2488135" cy="1478222"/>
            <a:chOff x="901930" y="5449352"/>
            <a:chExt cx="1895302" cy="1126015"/>
          </a:xfrm>
        </p:grpSpPr>
        <p:grpSp>
          <p:nvGrpSpPr>
            <p:cNvPr id="39" name="Gruppo 38"/>
            <p:cNvGrpSpPr/>
            <p:nvPr/>
          </p:nvGrpSpPr>
          <p:grpSpPr>
            <a:xfrm>
              <a:off x="997527" y="5664719"/>
              <a:ext cx="1704109" cy="727768"/>
              <a:chOff x="964276" y="5436524"/>
              <a:chExt cx="1704109" cy="727768"/>
            </a:xfrm>
          </p:grpSpPr>
          <p:cxnSp>
            <p:nvCxnSpPr>
              <p:cNvPr id="30" name="Connettore diritto 29"/>
              <p:cNvCxnSpPr/>
              <p:nvPr/>
            </p:nvCxnSpPr>
            <p:spPr>
              <a:xfrm flipV="1">
                <a:off x="964276" y="5436524"/>
                <a:ext cx="1280160" cy="7277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/>
              <p:cNvCxnSpPr>
                <a:endCxn id="43" idx="0"/>
              </p:cNvCxnSpPr>
              <p:nvPr/>
            </p:nvCxnSpPr>
            <p:spPr>
              <a:xfrm flipV="1">
                <a:off x="2240527" y="5436524"/>
                <a:ext cx="427858" cy="322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riangolo isoscele 41"/>
            <p:cNvSpPr/>
            <p:nvPr/>
          </p:nvSpPr>
          <p:spPr>
            <a:xfrm>
              <a:off x="901930" y="6392487"/>
              <a:ext cx="191193" cy="18288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olo isoscele 42"/>
            <p:cNvSpPr/>
            <p:nvPr/>
          </p:nvSpPr>
          <p:spPr>
            <a:xfrm>
              <a:off x="2606039" y="5664719"/>
              <a:ext cx="191193" cy="18288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ccia circolare in giù 43"/>
            <p:cNvSpPr/>
            <p:nvPr/>
          </p:nvSpPr>
          <p:spPr>
            <a:xfrm rot="1836284">
              <a:off x="2097540" y="5449352"/>
              <a:ext cx="548640" cy="36796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6104953" y="1307869"/>
            <a:ext cx="1104952" cy="4294411"/>
            <a:chOff x="6104953" y="1307869"/>
            <a:chExt cx="1104952" cy="4294411"/>
          </a:xfrm>
        </p:grpSpPr>
        <p:cxnSp>
          <p:nvCxnSpPr>
            <p:cNvPr id="52" name="Connettore diritto 51"/>
            <p:cNvCxnSpPr/>
            <p:nvPr/>
          </p:nvCxnSpPr>
          <p:spPr>
            <a:xfrm>
              <a:off x="6104953" y="5592231"/>
              <a:ext cx="582805" cy="1004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/>
            <p:cNvCxnSpPr/>
            <p:nvPr/>
          </p:nvCxnSpPr>
          <p:spPr>
            <a:xfrm flipV="1">
              <a:off x="6482038" y="1307869"/>
              <a:ext cx="727867" cy="79467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CasellaDiTesto 64"/>
          <p:cNvSpPr txBox="1"/>
          <p:nvPr/>
        </p:nvSpPr>
        <p:spPr>
          <a:xfrm>
            <a:off x="1490217" y="6122049"/>
            <a:ext cx="328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sollecitazione a torsione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ttore 2 72"/>
          <p:cNvCxnSpPr/>
          <p:nvPr/>
        </p:nvCxnSpPr>
        <p:spPr>
          <a:xfrm flipH="1">
            <a:off x="4304872" y="2102545"/>
            <a:ext cx="2036447" cy="62010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33277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30612" y="599421"/>
            <a:ext cx="76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DI </a:t>
            </a:r>
            <a:r>
              <a:rPr lang="it-IT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FUNZIONAMENTO_incastrata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771182" y="1184909"/>
            <a:ext cx="7919815" cy="5673091"/>
            <a:chOff x="592677" y="1184909"/>
            <a:chExt cx="7919815" cy="5673091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77" y="1196502"/>
              <a:ext cx="3760248" cy="5661498"/>
            </a:xfrm>
            <a:prstGeom prst="rect">
              <a:avLst/>
            </a:prstGeom>
          </p:spPr>
        </p:pic>
        <p:grpSp>
          <p:nvGrpSpPr>
            <p:cNvPr id="15" name="Gruppo 14"/>
            <p:cNvGrpSpPr/>
            <p:nvPr/>
          </p:nvGrpSpPr>
          <p:grpSpPr>
            <a:xfrm>
              <a:off x="5219700" y="5095874"/>
              <a:ext cx="2447925" cy="1699914"/>
              <a:chOff x="5257800" y="4805661"/>
              <a:chExt cx="2447925" cy="1699914"/>
            </a:xfrm>
          </p:grpSpPr>
          <p:cxnSp>
            <p:nvCxnSpPr>
              <p:cNvPr id="11" name="Connettore diritto 10"/>
              <p:cNvCxnSpPr>
                <a:stCxn id="5" idx="3"/>
              </p:cNvCxnSpPr>
              <p:nvPr/>
            </p:nvCxnSpPr>
            <p:spPr>
              <a:xfrm>
                <a:off x="5410200" y="5791200"/>
                <a:ext cx="229552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ttangolo 4"/>
              <p:cNvSpPr/>
              <p:nvPr/>
            </p:nvSpPr>
            <p:spPr>
              <a:xfrm>
                <a:off x="5257800" y="5095875"/>
                <a:ext cx="152400" cy="1390650"/>
              </a:xfrm>
              <a:prstGeom prst="rect">
                <a:avLst/>
              </a:prstGeom>
              <a:pattFill prst="wdUp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Connettore diritto 8"/>
              <p:cNvCxnSpPr/>
              <p:nvPr/>
            </p:nvCxnSpPr>
            <p:spPr>
              <a:xfrm>
                <a:off x="5419725" y="5086350"/>
                <a:ext cx="9525" cy="1419225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/>
              <p:cNvCxnSpPr/>
              <p:nvPr/>
            </p:nvCxnSpPr>
            <p:spPr>
              <a:xfrm>
                <a:off x="6877050" y="5314950"/>
                <a:ext cx="9525" cy="476250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6674167" y="4805661"/>
                <a:ext cx="4248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2"/>
            <p:cNvSpPr/>
            <p:nvPr/>
          </p:nvSpPr>
          <p:spPr>
            <a:xfrm>
              <a:off x="4495800" y="1184909"/>
              <a:ext cx="4016692" cy="3615691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" b="-1619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</a:t>
            </a:r>
            <a:r>
              <a:rPr lang="it-IT" altLang="it-IT" sz="2000" b="1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Architettura </a:t>
            </a:r>
            <a:endParaRPr lang="it-IT" altLang="it-IT" sz="2000" b="1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147" y="1569838"/>
            <a:ext cx="8364754" cy="457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indent="-335280">
              <a:lnSpc>
                <a:spcPct val="100000"/>
              </a:lnSpc>
              <a:buChar char="•"/>
              <a:tabLst>
                <a:tab pos="400685" algn="l"/>
                <a:tab pos="4057650" algn="l"/>
              </a:tabLst>
            </a:pP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000" spc="2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b="1" spc="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20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Consolas"/>
              <a:buChar char="•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spcBef>
                <a:spcPts val="5"/>
              </a:spcBef>
              <a:buChar char="•"/>
              <a:tabLst>
                <a:tab pos="400685" algn="l"/>
                <a:tab pos="2807970" algn="l"/>
              </a:tabLst>
            </a:pP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000" spc="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spc="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- 130</a:t>
            </a:r>
            <a:r>
              <a:rPr sz="2000" spc="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Consolas"/>
              <a:buChar char="•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spcBef>
                <a:spcPts val="5"/>
              </a:spcBef>
              <a:buChar char="•"/>
              <a:tabLst>
                <a:tab pos="400685" algn="l"/>
                <a:tab pos="3722370" algn="l"/>
              </a:tabLst>
            </a:pP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000" spc="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signorili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- 150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Consolas"/>
              <a:buChar char="•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buChar char="•"/>
              <a:tabLst>
                <a:tab pos="400685" algn="l"/>
                <a:tab pos="3722370" algn="l"/>
              </a:tabLst>
            </a:pP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scaloni</a:t>
            </a:r>
            <a:r>
              <a:rPr sz="2000" spc="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d’onore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150-300</a:t>
            </a:r>
            <a:r>
              <a:rPr sz="2000" spc="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Consolas"/>
              <a:buChar char="•"/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buChar char="•"/>
              <a:tabLst>
                <a:tab pos="400685" algn="l"/>
                <a:tab pos="5277485" algn="l"/>
              </a:tabLst>
            </a:pP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edifici</a:t>
            </a:r>
            <a:r>
              <a:rPr sz="2000" spc="5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00" spc="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particolari</a:t>
            </a: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destinazioni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9">
              <a:lnSpc>
                <a:spcPct val="100000"/>
              </a:lnSpc>
              <a:spcBef>
                <a:spcPts val="25"/>
              </a:spcBef>
            </a:pPr>
            <a:r>
              <a:rPr lang="it-IT" sz="1600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i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i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 per lo spettacolo, grandi magazzini, edifici per lo</a:t>
            </a:r>
            <a:r>
              <a:rPr i="1" spc="-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sport)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</a:t>
            </a:r>
            <a:r>
              <a:rPr lang="it-IT" sz="2000" b="1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antincendio </a:t>
            </a:r>
            <a:r>
              <a:rPr lang="it-IT"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000" b="1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larghezze vanno calcolate in base al</a:t>
            </a:r>
            <a:r>
              <a:rPr sz="2000" spc="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it-IT"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 </a:t>
            </a:r>
            <a:r>
              <a:rPr sz="2000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sfollare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4300" y="622152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LARGHEZZA DELLA RAMPA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9243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8672" y="1423641"/>
            <a:ext cx="6054427" cy="46487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000" b="1" spc="-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rettilinee_ in base al numero di rampe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1522" y="625065"/>
            <a:ext cx="884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ALLA GEOMETRIA DELLA RAMPA 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uppo 66"/>
          <p:cNvGrpSpPr/>
          <p:nvPr/>
        </p:nvGrpSpPr>
        <p:grpSpPr>
          <a:xfrm>
            <a:off x="661987" y="2160016"/>
            <a:ext cx="7788109" cy="4688433"/>
            <a:chOff x="584708" y="1943242"/>
            <a:chExt cx="7788109" cy="4688433"/>
          </a:xfrm>
        </p:grpSpPr>
        <p:sp>
          <p:nvSpPr>
            <p:cNvPr id="26" name="object 7"/>
            <p:cNvSpPr txBox="1"/>
            <p:nvPr/>
          </p:nvSpPr>
          <p:spPr>
            <a:xfrm>
              <a:off x="584708" y="2084242"/>
              <a:ext cx="3030851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2160"/>
                </a:spcBef>
                <a:buFont typeface="Consolas"/>
                <a:buChar char="•"/>
                <a:tabLst>
                  <a:tab pos="347980" algn="l"/>
                </a:tabLst>
              </a:pPr>
              <a:r>
                <a:rPr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</a:t>
              </a:r>
              <a:r>
                <a:rPr sz="2000" b="1" spc="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 </a:t>
              </a: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sz="2000" b="1" spc="-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spc="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rampa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8"/>
            <p:cNvSpPr txBox="1"/>
            <p:nvPr/>
          </p:nvSpPr>
          <p:spPr>
            <a:xfrm>
              <a:off x="584708" y="3379089"/>
              <a:ext cx="321945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Font typeface="Consolas"/>
                <a:buChar char="•"/>
                <a:tabLst>
                  <a:tab pos="347980" algn="l"/>
                </a:tabLst>
              </a:pP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a due</a:t>
              </a:r>
              <a:r>
                <a:rPr sz="2000" b="1" spc="-3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rampe</a:t>
              </a: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9"/>
            <p:cNvSpPr txBox="1"/>
            <p:nvPr/>
          </p:nvSpPr>
          <p:spPr>
            <a:xfrm>
              <a:off x="584708" y="4694935"/>
              <a:ext cx="3964940" cy="14234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Font typeface="Consolas"/>
                <a:buChar char="•"/>
                <a:tabLst>
                  <a:tab pos="347980" algn="l"/>
                </a:tabLst>
              </a:pP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a tre</a:t>
              </a:r>
              <a:r>
                <a:rPr sz="2000" b="1" spc="1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rampe</a:t>
              </a: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buClr>
                  <a:srgbClr val="C00000"/>
                </a:buClr>
                <a:buFont typeface="Consolas"/>
                <a:buChar char="•"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buClr>
                  <a:srgbClr val="C00000"/>
                </a:buClr>
                <a:buFont typeface="Consolas"/>
                <a:buChar char="•"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0370" lvl="1" indent="-335280">
                <a:lnSpc>
                  <a:spcPct val="100000"/>
                </a:lnSpc>
                <a:spcBef>
                  <a:spcPts val="1380"/>
                </a:spcBef>
                <a:buFont typeface="Consolas"/>
                <a:buChar char="•"/>
                <a:tabLst>
                  <a:tab pos="421005" algn="l"/>
                </a:tabLst>
              </a:pP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a quattro</a:t>
              </a:r>
              <a:r>
                <a:rPr sz="2000" b="1" spc="-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rampe</a:t>
              </a: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Gruppo 65"/>
            <p:cNvGrpSpPr/>
            <p:nvPr/>
          </p:nvGrpSpPr>
          <p:grpSpPr>
            <a:xfrm>
              <a:off x="4001986" y="1943242"/>
              <a:ext cx="4370831" cy="4688433"/>
              <a:chOff x="4901971" y="2197502"/>
              <a:chExt cx="4370831" cy="4688433"/>
            </a:xfrm>
          </p:grpSpPr>
          <p:sp>
            <p:nvSpPr>
              <p:cNvPr id="43" name="object 3"/>
              <p:cNvSpPr/>
              <p:nvPr/>
            </p:nvSpPr>
            <p:spPr>
              <a:xfrm>
                <a:off x="5339359" y="2197502"/>
                <a:ext cx="3933443" cy="1097279"/>
              </a:xfrm>
              <a:prstGeom prst="rect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Gruppo 64"/>
              <p:cNvGrpSpPr/>
              <p:nvPr/>
            </p:nvGrpSpPr>
            <p:grpSpPr>
              <a:xfrm>
                <a:off x="4901971" y="2275640"/>
                <a:ext cx="4370831" cy="4610295"/>
                <a:chOff x="4901971" y="2271417"/>
                <a:chExt cx="4370831" cy="4610295"/>
              </a:xfrm>
            </p:grpSpPr>
            <p:sp>
              <p:nvSpPr>
                <p:cNvPr id="45" name="object 4"/>
                <p:cNvSpPr/>
                <p:nvPr/>
              </p:nvSpPr>
              <p:spPr>
                <a:xfrm>
                  <a:off x="5276964" y="5738714"/>
                  <a:ext cx="1092707" cy="1142998"/>
                </a:xfrm>
                <a:prstGeom prst="rect">
                  <a:avLst/>
                </a:prstGeom>
                <a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bject 5"/>
                <p:cNvSpPr/>
                <p:nvPr/>
              </p:nvSpPr>
              <p:spPr>
                <a:xfrm>
                  <a:off x="5339359" y="3366411"/>
                  <a:ext cx="3933443" cy="1097280"/>
                </a:xfrm>
                <a:prstGeom prst="rect">
                  <a:avLst/>
                </a:prstGeom>
                <a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bject 6"/>
                <p:cNvSpPr/>
                <p:nvPr/>
              </p:nvSpPr>
              <p:spPr>
                <a:xfrm>
                  <a:off x="5339359" y="4536842"/>
                  <a:ext cx="3933443" cy="1315211"/>
                </a:xfrm>
                <a:prstGeom prst="rect">
                  <a:avLst/>
                </a:prstGeom>
                <a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bject 10"/>
                <p:cNvSpPr/>
                <p:nvPr/>
              </p:nvSpPr>
              <p:spPr>
                <a:xfrm>
                  <a:off x="6141745" y="2856633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89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39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7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5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5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7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39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object 11"/>
                <p:cNvSpPr/>
                <p:nvPr/>
              </p:nvSpPr>
              <p:spPr>
                <a:xfrm>
                  <a:off x="6723913" y="2271417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89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40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8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6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6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8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40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object 12"/>
                <p:cNvSpPr/>
                <p:nvPr/>
              </p:nvSpPr>
              <p:spPr>
                <a:xfrm>
                  <a:off x="7307606" y="2271417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90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39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7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5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5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7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39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object 13"/>
                <p:cNvSpPr/>
                <p:nvPr/>
              </p:nvSpPr>
              <p:spPr>
                <a:xfrm>
                  <a:off x="7379233" y="2856633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90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40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8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6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6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8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40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1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bject 14"/>
                <p:cNvSpPr/>
                <p:nvPr/>
              </p:nvSpPr>
              <p:spPr>
                <a:xfrm>
                  <a:off x="4975124" y="2423055"/>
                  <a:ext cx="43624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45" h="144780">
                      <a:moveTo>
                        <a:pt x="327278" y="0"/>
                      </a:moveTo>
                      <a:lnTo>
                        <a:pt x="327278" y="36194"/>
                      </a:lnTo>
                      <a:lnTo>
                        <a:pt x="0" y="36194"/>
                      </a:lnTo>
                      <a:lnTo>
                        <a:pt x="0" y="108585"/>
                      </a:lnTo>
                      <a:lnTo>
                        <a:pt x="327278" y="108585"/>
                      </a:lnTo>
                      <a:lnTo>
                        <a:pt x="327278" y="144779"/>
                      </a:lnTo>
                      <a:lnTo>
                        <a:pt x="435863" y="72389"/>
                      </a:lnTo>
                      <a:lnTo>
                        <a:pt x="32727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object 15"/>
                <p:cNvSpPr/>
                <p:nvPr/>
              </p:nvSpPr>
              <p:spPr>
                <a:xfrm>
                  <a:off x="4975124" y="2423055"/>
                  <a:ext cx="43624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45" h="144780">
                      <a:moveTo>
                        <a:pt x="0" y="36194"/>
                      </a:moveTo>
                      <a:lnTo>
                        <a:pt x="327278" y="36194"/>
                      </a:lnTo>
                      <a:lnTo>
                        <a:pt x="327278" y="0"/>
                      </a:lnTo>
                      <a:lnTo>
                        <a:pt x="435863" y="72389"/>
                      </a:lnTo>
                      <a:lnTo>
                        <a:pt x="327278" y="144779"/>
                      </a:lnTo>
                      <a:lnTo>
                        <a:pt x="327278" y="108585"/>
                      </a:lnTo>
                      <a:lnTo>
                        <a:pt x="0" y="108585"/>
                      </a:lnTo>
                      <a:lnTo>
                        <a:pt x="0" y="36194"/>
                      </a:lnTo>
                      <a:close/>
                    </a:path>
                  </a:pathLst>
                </a:custGeom>
                <a:ln w="9143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bject 16"/>
                <p:cNvSpPr/>
                <p:nvPr/>
              </p:nvSpPr>
              <p:spPr>
                <a:xfrm>
                  <a:off x="7995691" y="3665115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327659" y="0"/>
                      </a:moveTo>
                      <a:lnTo>
                        <a:pt x="327659" y="36575"/>
                      </a:lnTo>
                      <a:lnTo>
                        <a:pt x="0" y="36575"/>
                      </a:lnTo>
                      <a:lnTo>
                        <a:pt x="0" y="109727"/>
                      </a:lnTo>
                      <a:lnTo>
                        <a:pt x="327659" y="109727"/>
                      </a:lnTo>
                      <a:lnTo>
                        <a:pt x="327659" y="146303"/>
                      </a:lnTo>
                      <a:lnTo>
                        <a:pt x="437387" y="73151"/>
                      </a:lnTo>
                      <a:lnTo>
                        <a:pt x="327659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object 17"/>
                <p:cNvSpPr/>
                <p:nvPr/>
              </p:nvSpPr>
              <p:spPr>
                <a:xfrm>
                  <a:off x="7995691" y="3665115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0" y="36575"/>
                      </a:moveTo>
                      <a:lnTo>
                        <a:pt x="327659" y="36575"/>
                      </a:lnTo>
                      <a:lnTo>
                        <a:pt x="327659" y="0"/>
                      </a:lnTo>
                      <a:lnTo>
                        <a:pt x="437387" y="73151"/>
                      </a:lnTo>
                      <a:lnTo>
                        <a:pt x="327659" y="146303"/>
                      </a:lnTo>
                      <a:lnTo>
                        <a:pt x="327659" y="109727"/>
                      </a:lnTo>
                      <a:lnTo>
                        <a:pt x="0" y="109727"/>
                      </a:lnTo>
                      <a:lnTo>
                        <a:pt x="0" y="36575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object 18"/>
                <p:cNvSpPr/>
                <p:nvPr/>
              </p:nvSpPr>
              <p:spPr>
                <a:xfrm>
                  <a:off x="4901971" y="3811418"/>
                  <a:ext cx="43751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4779">
                      <a:moveTo>
                        <a:pt x="328802" y="0"/>
                      </a:moveTo>
                      <a:lnTo>
                        <a:pt x="328802" y="36194"/>
                      </a:lnTo>
                      <a:lnTo>
                        <a:pt x="0" y="36194"/>
                      </a:lnTo>
                      <a:lnTo>
                        <a:pt x="0" y="108585"/>
                      </a:lnTo>
                      <a:lnTo>
                        <a:pt x="328802" y="108585"/>
                      </a:lnTo>
                      <a:lnTo>
                        <a:pt x="328802" y="144780"/>
                      </a:lnTo>
                      <a:lnTo>
                        <a:pt x="437388" y="72389"/>
                      </a:lnTo>
                      <a:lnTo>
                        <a:pt x="32880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object 19"/>
                <p:cNvSpPr/>
                <p:nvPr/>
              </p:nvSpPr>
              <p:spPr>
                <a:xfrm>
                  <a:off x="4901971" y="3811418"/>
                  <a:ext cx="43751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4779">
                      <a:moveTo>
                        <a:pt x="0" y="36194"/>
                      </a:moveTo>
                      <a:lnTo>
                        <a:pt x="328802" y="36194"/>
                      </a:lnTo>
                      <a:lnTo>
                        <a:pt x="328802" y="0"/>
                      </a:lnTo>
                      <a:lnTo>
                        <a:pt x="437388" y="72389"/>
                      </a:lnTo>
                      <a:lnTo>
                        <a:pt x="328802" y="144780"/>
                      </a:lnTo>
                      <a:lnTo>
                        <a:pt x="328802" y="108585"/>
                      </a:lnTo>
                      <a:lnTo>
                        <a:pt x="0" y="108585"/>
                      </a:lnTo>
                      <a:lnTo>
                        <a:pt x="0" y="36194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object 20"/>
                <p:cNvSpPr/>
                <p:nvPr/>
              </p:nvSpPr>
              <p:spPr>
                <a:xfrm>
                  <a:off x="8177048" y="2746142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327659" y="0"/>
                      </a:moveTo>
                      <a:lnTo>
                        <a:pt x="327659" y="36575"/>
                      </a:lnTo>
                      <a:lnTo>
                        <a:pt x="0" y="36575"/>
                      </a:lnTo>
                      <a:lnTo>
                        <a:pt x="0" y="109727"/>
                      </a:lnTo>
                      <a:lnTo>
                        <a:pt x="327659" y="109727"/>
                      </a:lnTo>
                      <a:lnTo>
                        <a:pt x="327659" y="146303"/>
                      </a:lnTo>
                      <a:lnTo>
                        <a:pt x="437388" y="73151"/>
                      </a:lnTo>
                      <a:lnTo>
                        <a:pt x="327659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object 21"/>
                <p:cNvSpPr/>
                <p:nvPr/>
              </p:nvSpPr>
              <p:spPr>
                <a:xfrm>
                  <a:off x="8177048" y="2746142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0" y="36575"/>
                      </a:moveTo>
                      <a:lnTo>
                        <a:pt x="327659" y="36575"/>
                      </a:lnTo>
                      <a:lnTo>
                        <a:pt x="327659" y="0"/>
                      </a:lnTo>
                      <a:lnTo>
                        <a:pt x="437388" y="73151"/>
                      </a:lnTo>
                      <a:lnTo>
                        <a:pt x="327659" y="146303"/>
                      </a:lnTo>
                      <a:lnTo>
                        <a:pt x="327659" y="109727"/>
                      </a:lnTo>
                      <a:lnTo>
                        <a:pt x="0" y="109727"/>
                      </a:lnTo>
                      <a:lnTo>
                        <a:pt x="0" y="36575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object 22"/>
                <p:cNvSpPr/>
                <p:nvPr/>
              </p:nvSpPr>
              <p:spPr>
                <a:xfrm>
                  <a:off x="4901971" y="5199783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6685">
                      <a:moveTo>
                        <a:pt x="327660" y="0"/>
                      </a:moveTo>
                      <a:lnTo>
                        <a:pt x="327660" y="36575"/>
                      </a:lnTo>
                      <a:lnTo>
                        <a:pt x="0" y="36575"/>
                      </a:lnTo>
                      <a:lnTo>
                        <a:pt x="0" y="109728"/>
                      </a:lnTo>
                      <a:lnTo>
                        <a:pt x="327660" y="109728"/>
                      </a:lnTo>
                      <a:lnTo>
                        <a:pt x="327660" y="146304"/>
                      </a:lnTo>
                      <a:lnTo>
                        <a:pt x="437388" y="73151"/>
                      </a:lnTo>
                      <a:lnTo>
                        <a:pt x="32766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object 23"/>
                <p:cNvSpPr/>
                <p:nvPr/>
              </p:nvSpPr>
              <p:spPr>
                <a:xfrm>
                  <a:off x="4901971" y="5199783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6685">
                      <a:moveTo>
                        <a:pt x="0" y="36575"/>
                      </a:moveTo>
                      <a:lnTo>
                        <a:pt x="327660" y="36575"/>
                      </a:lnTo>
                      <a:lnTo>
                        <a:pt x="327660" y="0"/>
                      </a:lnTo>
                      <a:lnTo>
                        <a:pt x="437388" y="73151"/>
                      </a:lnTo>
                      <a:lnTo>
                        <a:pt x="327660" y="146304"/>
                      </a:lnTo>
                      <a:lnTo>
                        <a:pt x="327660" y="109728"/>
                      </a:lnTo>
                      <a:lnTo>
                        <a:pt x="0" y="109728"/>
                      </a:lnTo>
                      <a:lnTo>
                        <a:pt x="0" y="36575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9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21252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138" y="1004593"/>
            <a:ext cx="2310130" cy="46487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2000" b="1" spc="-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elicoidali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8728" y="1004593"/>
            <a:ext cx="2541905" cy="46487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2000" b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Scale a chiocciola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94592" y="1600631"/>
            <a:ext cx="8943025" cy="5257369"/>
            <a:chOff x="94592" y="1600631"/>
            <a:chExt cx="8943025" cy="5257369"/>
          </a:xfrm>
        </p:grpSpPr>
        <p:sp>
          <p:nvSpPr>
            <p:cNvPr id="4" name="object 4"/>
            <p:cNvSpPr txBox="1"/>
            <p:nvPr/>
          </p:nvSpPr>
          <p:spPr>
            <a:xfrm>
              <a:off x="94592" y="3035522"/>
              <a:ext cx="4550979" cy="8431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dirty="0"/>
                <a:t>i connettivi  verticali che le  contengono possono  avere forme diverse  (quadrata,  rettangolare o  circolare)</a:t>
              </a: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28742" y="2289181"/>
              <a:ext cx="3700922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 algn="ctr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/>
                <a:t>in genere i gradini  hanno la stessa  forma e</a:t>
              </a:r>
              <a:r>
                <a:rPr lang="it-IT" dirty="0"/>
                <a:t> </a:t>
              </a:r>
              <a:r>
                <a:rPr dirty="0" err="1"/>
                <a:t>rastremazione</a:t>
              </a:r>
              <a:endParaRPr dirty="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645572" y="1600631"/>
              <a:ext cx="4261159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5080" algn="ctr">
                <a:lnSpc>
                  <a:spcPct val="100000"/>
                </a:lnSpc>
              </a:pPr>
              <a:r>
                <a:rPr spc="-1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che si  sviluppano intorno  </a:t>
              </a:r>
              <a:r>
                <a:rPr spc="-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 </a:t>
              </a:r>
              <a:r>
                <a:rPr spc="-1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 colonna (o  </a:t>
              </a:r>
              <a:r>
                <a:rPr spc="-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 </a:t>
              </a:r>
              <a:r>
                <a:rPr spc="-1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centrale  piena </a:t>
              </a:r>
              <a:r>
                <a:rPr spc="-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pc="-2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pc="-1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cava)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645572" y="2431316"/>
              <a:ext cx="4261159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 algn="ctr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/>
                <a:t>gradini di forma  triangolare o  trapezoidale  attaccati  all’anima centrale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555770" y="3887946"/>
              <a:ext cx="3993930" cy="2830764"/>
              <a:chOff x="0" y="4032491"/>
              <a:chExt cx="3993930" cy="2830764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4032491"/>
                <a:ext cx="2121782" cy="2615166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r="-9037" b="-131510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/>
              <p:nvPr/>
            </p:nvSpPr>
            <p:spPr>
              <a:xfrm>
                <a:off x="1689104" y="5340074"/>
                <a:ext cx="2229452" cy="1523181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" t="-290328" r="-7601" b="-7156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6"/>
              <p:cNvSpPr/>
              <p:nvPr/>
            </p:nvSpPr>
            <p:spPr>
              <a:xfrm>
                <a:off x="1849848" y="4161050"/>
                <a:ext cx="2144082" cy="976146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19202" r="-7903" b="-319826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3"/>
            <p:cNvSpPr txBox="1"/>
            <p:nvPr/>
          </p:nvSpPr>
          <p:spPr>
            <a:xfrm>
              <a:off x="428743" y="1600631"/>
              <a:ext cx="3700921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 algn="ctr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/>
                <a:t>scale curvilinee con  linee di percorso  chiuse o aperte</a:t>
              </a: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4549700" y="3673367"/>
              <a:ext cx="4487917" cy="3184633"/>
              <a:chOff x="5163397" y="3677312"/>
              <a:chExt cx="3450044" cy="2430989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6892459" y="4980615"/>
                <a:ext cx="1720982" cy="1105331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9814" t="-188886" b="-181140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5535064" y="5131942"/>
                <a:ext cx="1559388" cy="976359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1967" t="-400064" r="-10261" b="-32048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0"/>
              <p:cNvSpPr/>
              <p:nvPr/>
            </p:nvSpPr>
            <p:spPr>
              <a:xfrm>
                <a:off x="5163397" y="3841111"/>
                <a:ext cx="2061972" cy="848556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67424" b="-144832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0"/>
              <p:cNvSpPr/>
              <p:nvPr/>
            </p:nvSpPr>
            <p:spPr>
              <a:xfrm>
                <a:off x="6835901" y="3677312"/>
                <a:ext cx="1575547" cy="1157634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8053" t="-29054" r="-12819" b="-319734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2" name="CasellaDiTesto 21"/>
          <p:cNvSpPr txBox="1"/>
          <p:nvPr/>
        </p:nvSpPr>
        <p:spPr>
          <a:xfrm>
            <a:off x="121522" y="625065"/>
            <a:ext cx="884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ALLA GEOMETRIA DELLA RAMPA 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42389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658225" y="1086200"/>
            <a:ext cx="7714593" cy="5703483"/>
            <a:chOff x="0" y="0"/>
            <a:chExt cx="9144000" cy="6760259"/>
          </a:xfrm>
        </p:grpSpPr>
        <p:sp>
          <p:nvSpPr>
            <p:cNvPr id="3" name="object 3"/>
            <p:cNvSpPr/>
            <p:nvPr/>
          </p:nvSpPr>
          <p:spPr>
            <a:xfrm>
              <a:off x="5221750" y="0"/>
              <a:ext cx="3922250" cy="676025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5132690" cy="6760259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2133599" y="5980386"/>
            <a:ext cx="14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elicoidali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94990" y="5980386"/>
            <a:ext cx="18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chiocciola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1522" y="625065"/>
            <a:ext cx="884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ALLA GEOMETRIA DELLA RAMPA 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3873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/>
          <p:cNvSpPr/>
          <p:nvPr/>
        </p:nvSpPr>
        <p:spPr>
          <a:xfrm>
            <a:off x="4176015" y="4326393"/>
            <a:ext cx="457200" cy="453354"/>
          </a:xfrm>
          <a:custGeom>
            <a:avLst/>
            <a:gdLst/>
            <a:ahLst/>
            <a:cxnLst/>
            <a:rect l="l" t="t" r="r" b="b"/>
            <a:pathLst>
              <a:path w="457200" h="640079">
                <a:moveTo>
                  <a:pt x="457200" y="454151"/>
                </a:moveTo>
                <a:lnTo>
                  <a:pt x="0" y="454151"/>
                </a:lnTo>
                <a:lnTo>
                  <a:pt x="228600" y="640080"/>
                </a:lnTo>
                <a:lnTo>
                  <a:pt x="457200" y="454151"/>
                </a:lnTo>
                <a:close/>
              </a:path>
              <a:path w="457200" h="640079">
                <a:moveTo>
                  <a:pt x="342900" y="0"/>
                </a:moveTo>
                <a:lnTo>
                  <a:pt x="114300" y="0"/>
                </a:lnTo>
                <a:lnTo>
                  <a:pt x="114300" y="454151"/>
                </a:lnTo>
                <a:lnTo>
                  <a:pt x="342900" y="454151"/>
                </a:lnTo>
                <a:lnTo>
                  <a:pt x="34290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449558" y="3596764"/>
            <a:ext cx="8128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pedate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modifica la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pendenza, aumenta 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sforzo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fisico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chi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e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pericolosità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 </a:t>
            </a:r>
            <a:r>
              <a:rPr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scende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48235" y="5287702"/>
            <a:ext cx="856996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pc="17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dall’ipotesi</a:t>
            </a:r>
            <a:r>
              <a:rPr lang="it-IT" spc="24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pc="23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it-IT" spc="229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it-IT" spc="24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it-IT" spc="25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pc="24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percorrenza</a:t>
            </a:r>
            <a:r>
              <a:rPr lang="it-IT" spc="23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percorso a pendenza c</a:t>
            </a:r>
            <a:r>
              <a:rPr lang="it-IT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è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una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lta che si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stabilisce una dimensione</a:t>
            </a:r>
            <a:r>
              <a:rPr lang="it-IT" spc="-409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</a:t>
            </a:r>
            <a:r>
              <a:rPr lang="it-IT" spc="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pc="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ac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abile –</a:t>
            </a:r>
            <a:r>
              <a:rPr lang="it-IT" spc="27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24 </a:t>
            </a:r>
            <a:r>
              <a:rPr lang="it-IT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cm)  che si stabilisce la sequenza modulare delle pedate e conseguentemente </a:t>
            </a: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pendenza della scala.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4"/>
          <p:cNvSpPr txBox="1"/>
          <p:nvPr/>
        </p:nvSpPr>
        <p:spPr>
          <a:xfrm>
            <a:off x="449558" y="1205054"/>
            <a:ext cx="8219840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0000"/>
              </a:lnSpc>
            </a:pPr>
            <a:r>
              <a:rPr lang="it-IT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per esigenze di spazio è necessario ridurre lo </a:t>
            </a:r>
            <a:r>
              <a:rPr spc="-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rampe (riducendo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annullando </a:t>
            </a:r>
            <a:r>
              <a:rPr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pianerottoli </a:t>
            </a:r>
            <a:r>
              <a:rPr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intermedi, occorre </a:t>
            </a:r>
            <a:r>
              <a:rPr b="1" spc="-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</a:t>
            </a:r>
            <a:r>
              <a:rPr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profilo delle</a:t>
            </a:r>
            <a:r>
              <a:rPr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6598" y="1875779"/>
            <a:ext cx="8583992" cy="1524000"/>
            <a:chOff x="61215" y="1833232"/>
            <a:chExt cx="8656617" cy="1524000"/>
          </a:xfrm>
        </p:grpSpPr>
        <p:sp>
          <p:nvSpPr>
            <p:cNvPr id="5" name="object 2"/>
            <p:cNvSpPr/>
            <p:nvPr/>
          </p:nvSpPr>
          <p:spPr>
            <a:xfrm>
              <a:off x="5090415" y="1833232"/>
              <a:ext cx="3627417" cy="1447800"/>
            </a:xfrm>
            <a:custGeom>
              <a:avLst/>
              <a:gdLst/>
              <a:ahLst/>
              <a:cxnLst/>
              <a:rect l="l" t="t" r="r" b="b"/>
              <a:pathLst>
                <a:path w="4114800" h="1447800">
                  <a:moveTo>
                    <a:pt x="0" y="1447800"/>
                  </a:moveTo>
                  <a:lnTo>
                    <a:pt x="4114800" y="14478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25"/>
            <p:cNvSpPr/>
            <p:nvPr/>
          </p:nvSpPr>
          <p:spPr>
            <a:xfrm>
              <a:off x="61215" y="2214232"/>
              <a:ext cx="3809999" cy="11430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26"/>
            <p:cNvSpPr/>
            <p:nvPr/>
          </p:nvSpPr>
          <p:spPr>
            <a:xfrm>
              <a:off x="5166615" y="2138032"/>
              <a:ext cx="3429000" cy="11430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27"/>
            <p:cNvSpPr/>
            <p:nvPr/>
          </p:nvSpPr>
          <p:spPr>
            <a:xfrm>
              <a:off x="4023615" y="2442832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571500" y="0"/>
                  </a:moveTo>
                  <a:lnTo>
                    <a:pt x="5715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571500" y="400050"/>
                  </a:lnTo>
                  <a:lnTo>
                    <a:pt x="571500" y="533400"/>
                  </a:lnTo>
                  <a:lnTo>
                    <a:pt x="762000" y="2667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5539931" y="1881207"/>
              <a:ext cx="28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</a:t>
              </a:r>
              <a:r>
                <a:rPr lang="it-IT" sz="1600" b="1" spc="-8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b="1" spc="-2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RACCORDATE</a:t>
              </a:r>
              <a:endPara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 _ </a:t>
            </a:r>
            <a:r>
              <a:rPr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340615" y="4862557"/>
            <a:ext cx="8128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6710">
              <a:lnSpc>
                <a:spcPct val="100000"/>
              </a:lnSpc>
            </a:pPr>
            <a:r>
              <a:rPr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CORREZIONE 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SCALE </a:t>
            </a:r>
            <a:r>
              <a:rPr sz="200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2259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753" y="1039496"/>
            <a:ext cx="1284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20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sz="20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7349" y="1636474"/>
            <a:ext cx="7585329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0000"/>
              </a:lnSpc>
              <a:buFont typeface="Wingdings"/>
              <a:buChar char=""/>
              <a:tabLst>
                <a:tab pos="299720" algn="l"/>
                <a:tab pos="767080" algn="l"/>
                <a:tab pos="1737995" algn="l"/>
                <a:tab pos="3458845" algn="l"/>
                <a:tab pos="3801745" algn="l"/>
                <a:tab pos="5274310" algn="l"/>
                <a:tab pos="6085205" algn="l"/>
              </a:tabLst>
            </a:pPr>
            <a:r>
              <a:rPr lang="en-US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</a:t>
            </a:r>
            <a:r>
              <a:rPr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pc="-5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</a:t>
            </a:r>
            <a:r>
              <a:rPr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5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resistente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tagliente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it-IT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90-100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adulti, 75 cm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pc="-5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bambini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7349" y="2375912"/>
            <a:ext cx="7379258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R="5080">
              <a:lnSpc>
                <a:spcPct val="120000"/>
              </a:lnSpc>
              <a:buFont typeface="Wingdings"/>
              <a:buChar char=""/>
              <a:tabLst>
                <a:tab pos="299720" algn="l"/>
                <a:tab pos="767080" algn="l"/>
                <a:tab pos="1737995" algn="l"/>
                <a:tab pos="3458845" algn="l"/>
                <a:tab pos="3801745" algn="l"/>
                <a:tab pos="5274310" algn="l"/>
                <a:tab pos="6085205" algn="l"/>
              </a:tabLst>
              <a:defRPr spc="-1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	</a:t>
            </a:r>
            <a:r>
              <a:rPr lang="it-IT" dirty="0"/>
              <a:t>distante almeno 4 cm dalla parete, se piena</a:t>
            </a:r>
          </a:p>
          <a:p>
            <a:r>
              <a:rPr lang="it-IT" dirty="0"/>
              <a:t>su entrambe i lati </a:t>
            </a:r>
            <a:r>
              <a:rPr dirty="0" err="1"/>
              <a:t>nelle</a:t>
            </a:r>
            <a:r>
              <a:rPr lang="it-IT" dirty="0"/>
              <a:t> </a:t>
            </a:r>
            <a:r>
              <a:rPr dirty="0"/>
              <a:t>scale</a:t>
            </a:r>
            <a:r>
              <a:rPr lang="it-IT" dirty="0"/>
              <a:t> </a:t>
            </a:r>
            <a:r>
              <a:rPr dirty="0" err="1"/>
              <a:t>comuni</a:t>
            </a:r>
            <a:r>
              <a:rPr lang="it-IT" dirty="0"/>
              <a:t> </a:t>
            </a:r>
            <a:r>
              <a:rPr dirty="0"/>
              <a:t>e</a:t>
            </a:r>
            <a:r>
              <a:rPr lang="it-IT" dirty="0"/>
              <a:t> </a:t>
            </a:r>
            <a:r>
              <a:rPr dirty="0" err="1"/>
              <a:t>pubbliche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546" y="1630013"/>
            <a:ext cx="145280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Corrim</a:t>
            </a:r>
            <a:r>
              <a:rPr sz="20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498792" y="447975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1418273" y="1062284"/>
            <a:ext cx="72269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difesa contro il vuoto, </a:t>
            </a:r>
            <a:r>
              <a:rPr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spc="-5" dirty="0" err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altezza</a:t>
            </a:r>
            <a:r>
              <a:rPr spc="-25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450913" y="3567114"/>
            <a:ext cx="3724273" cy="2857500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598170" y="2999251"/>
            <a:ext cx="4963665" cy="3701728"/>
            <a:chOff x="312420" y="2999251"/>
            <a:chExt cx="4963665" cy="3701728"/>
          </a:xfrm>
        </p:grpSpPr>
        <p:sp>
          <p:nvSpPr>
            <p:cNvPr id="9" name="object 9"/>
            <p:cNvSpPr/>
            <p:nvPr/>
          </p:nvSpPr>
          <p:spPr>
            <a:xfrm>
              <a:off x="413129" y="2999251"/>
              <a:ext cx="4862956" cy="3701728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16277" y="3769658"/>
              <a:ext cx="1007998" cy="440391"/>
            </a:xfrm>
            <a:custGeom>
              <a:avLst/>
              <a:gdLst/>
              <a:ahLst/>
              <a:cxnLst/>
              <a:rect l="l" t="t" r="r" b="b"/>
              <a:pathLst>
                <a:path w="893444" h="288289">
                  <a:moveTo>
                    <a:pt x="0" y="288035"/>
                  </a:moveTo>
                  <a:lnTo>
                    <a:pt x="893063" y="288035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288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4590" y="3418581"/>
              <a:ext cx="998219" cy="287020"/>
            </a:xfrm>
            <a:custGeom>
              <a:avLst/>
              <a:gdLst/>
              <a:ahLst/>
              <a:cxnLst/>
              <a:rect l="l" t="t" r="r" b="b"/>
              <a:pathLst>
                <a:path w="998220" h="287020">
                  <a:moveTo>
                    <a:pt x="0" y="286512"/>
                  </a:moveTo>
                  <a:lnTo>
                    <a:pt x="998220" y="286512"/>
                  </a:lnTo>
                  <a:lnTo>
                    <a:pt x="998220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0789" y="4458937"/>
              <a:ext cx="386361" cy="223038"/>
            </a:xfrm>
            <a:custGeom>
              <a:avLst/>
              <a:gdLst/>
              <a:ahLst/>
              <a:cxnLst/>
              <a:rect l="l" t="t" r="r" b="b"/>
              <a:pathLst>
                <a:path w="239394" h="228600">
                  <a:moveTo>
                    <a:pt x="0" y="228600"/>
                  </a:moveTo>
                  <a:lnTo>
                    <a:pt x="239268" y="228600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871" y="4681975"/>
              <a:ext cx="871475" cy="574556"/>
            </a:xfrm>
            <a:custGeom>
              <a:avLst/>
              <a:gdLst/>
              <a:ahLst/>
              <a:cxnLst/>
              <a:rect l="l" t="t" r="r" b="b"/>
              <a:pathLst>
                <a:path w="239394" h="303529">
                  <a:moveTo>
                    <a:pt x="0" y="303276"/>
                  </a:moveTo>
                  <a:lnTo>
                    <a:pt x="239268" y="303276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0696" y="6381914"/>
              <a:ext cx="1000125" cy="198120"/>
            </a:xfrm>
            <a:custGeom>
              <a:avLst/>
              <a:gdLst/>
              <a:ahLst/>
              <a:cxnLst/>
              <a:rect l="l" t="t" r="r" b="b"/>
              <a:pathLst>
                <a:path w="1000125" h="198120">
                  <a:moveTo>
                    <a:pt x="0" y="198119"/>
                  </a:moveTo>
                  <a:lnTo>
                    <a:pt x="999743" y="198119"/>
                  </a:lnTo>
                  <a:lnTo>
                    <a:pt x="999743" y="0"/>
                  </a:lnTo>
                  <a:lnTo>
                    <a:pt x="0" y="0"/>
                  </a:lnTo>
                  <a:lnTo>
                    <a:pt x="0" y="198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4322" y="3341302"/>
              <a:ext cx="774128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420" y="5120640"/>
              <a:ext cx="792480" cy="433070"/>
            </a:xfrm>
            <a:custGeom>
              <a:avLst/>
              <a:gdLst/>
              <a:ahLst/>
              <a:cxnLst/>
              <a:rect l="l" t="t" r="r" b="b"/>
              <a:pathLst>
                <a:path w="792480" h="433070">
                  <a:moveTo>
                    <a:pt x="0" y="432816"/>
                  </a:moveTo>
                  <a:lnTo>
                    <a:pt x="792480" y="432816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/>
            <p:cNvSpPr/>
            <p:nvPr/>
          </p:nvSpPr>
          <p:spPr>
            <a:xfrm>
              <a:off x="1155255" y="3138706"/>
              <a:ext cx="774128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/>
            <p:cNvSpPr/>
            <p:nvPr/>
          </p:nvSpPr>
          <p:spPr>
            <a:xfrm>
              <a:off x="2848039" y="3815523"/>
              <a:ext cx="774128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/>
            <p:cNvSpPr/>
            <p:nvPr/>
          </p:nvSpPr>
          <p:spPr>
            <a:xfrm>
              <a:off x="3314700" y="4101654"/>
              <a:ext cx="812674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/>
            <p:cNvSpPr/>
            <p:nvPr/>
          </p:nvSpPr>
          <p:spPr>
            <a:xfrm>
              <a:off x="3552825" y="5729971"/>
              <a:ext cx="935992" cy="773745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/>
            <p:cNvSpPr/>
            <p:nvPr/>
          </p:nvSpPr>
          <p:spPr>
            <a:xfrm>
              <a:off x="806063" y="4993182"/>
              <a:ext cx="935992" cy="773745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19"/>
          <p:cNvSpPr/>
          <p:nvPr/>
        </p:nvSpPr>
        <p:spPr>
          <a:xfrm>
            <a:off x="3147584" y="3133730"/>
            <a:ext cx="2914650" cy="372427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9238" t="-114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95" y="3133728"/>
            <a:ext cx="2793205" cy="3724273"/>
          </a:xfrm>
          <a:prstGeom prst="rect">
            <a:avLst/>
          </a:prstGeom>
        </p:spPr>
      </p:pic>
      <p:sp>
        <p:nvSpPr>
          <p:cNvPr id="32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5766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4837" y="1214082"/>
            <a:ext cx="820674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un </a:t>
            </a:r>
            <a:r>
              <a:rPr lang="it-IT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 </a:t>
            </a:r>
            <a:r>
              <a:rPr lang="it-IT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fissato</a:t>
            </a:r>
            <a:r>
              <a:rPr lang="it-IT" spc="-6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lato 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</a:t>
            </a:r>
            <a:r>
              <a:rPr spc="-1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 </a:t>
            </a:r>
            <a:r>
              <a:rPr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5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 </a:t>
            </a:r>
            <a:r>
              <a:rPr lang="it-IT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dirty="0" err="1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9540" y="2916935"/>
            <a:ext cx="2438400" cy="304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1940" y="45171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114300" y="0"/>
                </a:moveTo>
                <a:lnTo>
                  <a:pt x="0" y="76200"/>
                </a:lnTo>
                <a:lnTo>
                  <a:pt x="114300" y="152400"/>
                </a:lnTo>
                <a:lnTo>
                  <a:pt x="114300" y="114300"/>
                </a:lnTo>
                <a:lnTo>
                  <a:pt x="457200" y="114300"/>
                </a:lnTo>
                <a:lnTo>
                  <a:pt x="45720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1940" y="45171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76200"/>
                </a:moveTo>
                <a:lnTo>
                  <a:pt x="114300" y="0"/>
                </a:lnTo>
                <a:lnTo>
                  <a:pt x="114300" y="38100"/>
                </a:lnTo>
                <a:lnTo>
                  <a:pt x="457200" y="38100"/>
                </a:lnTo>
                <a:lnTo>
                  <a:pt x="457200" y="114300"/>
                </a:lnTo>
                <a:lnTo>
                  <a:pt x="114300" y="114300"/>
                </a:lnTo>
                <a:lnTo>
                  <a:pt x="1143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0340" y="2916935"/>
            <a:ext cx="2438400" cy="304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5740" y="32217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114300" y="0"/>
                </a:moveTo>
                <a:lnTo>
                  <a:pt x="0" y="76200"/>
                </a:lnTo>
                <a:lnTo>
                  <a:pt x="114300" y="152400"/>
                </a:lnTo>
                <a:lnTo>
                  <a:pt x="114300" y="114300"/>
                </a:lnTo>
                <a:lnTo>
                  <a:pt x="457200" y="114300"/>
                </a:lnTo>
                <a:lnTo>
                  <a:pt x="45720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5740" y="32217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76200"/>
                </a:moveTo>
                <a:lnTo>
                  <a:pt x="114300" y="0"/>
                </a:lnTo>
                <a:lnTo>
                  <a:pt x="114300" y="38100"/>
                </a:lnTo>
                <a:lnTo>
                  <a:pt x="457200" y="38100"/>
                </a:lnTo>
                <a:lnTo>
                  <a:pt x="457200" y="114300"/>
                </a:lnTo>
                <a:lnTo>
                  <a:pt x="114300" y="114300"/>
                </a:lnTo>
                <a:lnTo>
                  <a:pt x="1143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62632" y="6074392"/>
            <a:ext cx="26323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cs typeface="Consolas"/>
              </a:rPr>
              <a:t>corrimano</a:t>
            </a:r>
            <a:r>
              <a:rPr sz="1800" spc="-7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spc="-10" dirty="0">
                <a:solidFill>
                  <a:srgbClr val="001F5F"/>
                </a:solidFill>
                <a:cs typeface="Consolas"/>
              </a:rPr>
              <a:t>fissato</a:t>
            </a:r>
            <a:endParaRPr sz="1800" dirty="0"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cs typeface="Consolas"/>
              </a:rPr>
              <a:t>al</a:t>
            </a:r>
            <a:r>
              <a:rPr sz="1800" spc="-3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spc="-5" dirty="0">
                <a:solidFill>
                  <a:srgbClr val="001F5F"/>
                </a:solidFill>
                <a:cs typeface="Consolas"/>
              </a:rPr>
              <a:t>muro</a:t>
            </a:r>
            <a:endParaRPr sz="1800" dirty="0"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1008" y="6018328"/>
            <a:ext cx="2021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cs typeface="Consolas"/>
              </a:rPr>
              <a:t>corrimano  integrato</a:t>
            </a:r>
            <a:r>
              <a:rPr sz="1800" spc="-10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spc="-5" dirty="0">
                <a:solidFill>
                  <a:srgbClr val="001F5F"/>
                </a:solidFill>
                <a:cs typeface="Consolas"/>
              </a:rPr>
              <a:t>nel  parapetto</a:t>
            </a:r>
            <a:endParaRPr sz="1800" dirty="0">
              <a:cs typeface="Consola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060574"/>
            <a:ext cx="3610355" cy="47974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it-IT" sz="2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 _ </a:t>
            </a:r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CORRIMANO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257695" y="113758"/>
            <a:ext cx="8454043" cy="4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Laboratorio Progettazione Tecnologica Architettura </a:t>
            </a:r>
          </a:p>
        </p:txBody>
      </p:sp>
    </p:spTree>
    <p:extLst>
      <p:ext uri="{BB962C8B-B14F-4D97-AF65-F5344CB8AC3E}">
        <p14:creationId xmlns:p14="http://schemas.microsoft.com/office/powerpoint/2010/main" val="1118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805</Words>
  <Application>Microsoft Office PowerPoint</Application>
  <PresentationFormat>Presentazione su schermo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GAROFOLO ILARIA</dc:creator>
  <cp:lastModifiedBy>GAROFOLO ILARIA</cp:lastModifiedBy>
  <cp:revision>83</cp:revision>
  <dcterms:created xsi:type="dcterms:W3CDTF">2020-04-26T19:02:21Z</dcterms:created>
  <dcterms:modified xsi:type="dcterms:W3CDTF">2021-05-24T06:58:26Z</dcterms:modified>
</cp:coreProperties>
</file>