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4"/>
  </p:notesMasterIdLst>
  <p:sldIdLst>
    <p:sldId id="256" r:id="rId2"/>
    <p:sldId id="330" r:id="rId3"/>
    <p:sldId id="264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2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47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9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5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15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unesco.it/it/PatrimonioMondiale/Inde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2021-2022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21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454ABA-B18A-CF4E-A45B-8759B7CA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L’invenzione del patrimonio culturale / cultural </a:t>
            </a:r>
            <a:r>
              <a:rPr lang="it-IT" dirty="0" err="1"/>
              <a:t>heritage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D92AC2-4A9F-E845-B010-3BD276DDB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837" y="2100649"/>
            <a:ext cx="11096367" cy="4411362"/>
          </a:xfrm>
        </p:spPr>
        <p:txBody>
          <a:bodyPr>
            <a:normAutofit/>
          </a:bodyPr>
          <a:lstStyle/>
          <a:p>
            <a:r>
              <a:rPr lang="it-IT" sz="2400" dirty="0">
                <a:sym typeface="Wingdings" pitchFamily="2" charset="2"/>
              </a:rPr>
              <a:t>Le relazioni sociali (uso dello spazio) sono influenzate dall’atteggiamento nei confronti dei beni materiali e/o immateriali che quindi assumono valore quando mercificati</a:t>
            </a:r>
          </a:p>
          <a:p>
            <a:r>
              <a:rPr lang="it-IT" sz="2400" dirty="0">
                <a:sym typeface="Wingdings" pitchFamily="2" charset="2"/>
              </a:rPr>
              <a:t>Si assiste alla creazione dell’industria del patrimonio, ovvero gestione a profitto dell’eredità del passato (musei, siti archeologici o storici…)</a:t>
            </a:r>
          </a:p>
          <a:p>
            <a:r>
              <a:rPr lang="it-IT" sz="2400" dirty="0">
                <a:sym typeface="Wingdings" pitchFamily="2" charset="2"/>
              </a:rPr>
              <a:t>Introduzione del concetto di </a:t>
            </a:r>
            <a:r>
              <a:rPr lang="it-IT" sz="2400" b="1" dirty="0">
                <a:sym typeface="Wingdings" pitchFamily="2" charset="2"/>
              </a:rPr>
              <a:t>(Cultural) Heritage</a:t>
            </a:r>
            <a:r>
              <a:rPr lang="it-IT" sz="2400" dirty="0">
                <a:sym typeface="Wingdings" pitchFamily="2" charset="2"/>
              </a:rPr>
              <a:t>, da eredità a opportunità economica (in italiano «bene culturale»), come elemento (geografico) della economia (non della patrimonio culturale)</a:t>
            </a:r>
          </a:p>
        </p:txBody>
      </p:sp>
    </p:spTree>
    <p:extLst>
      <p:ext uri="{BB962C8B-B14F-4D97-AF65-F5344CB8AC3E}">
        <p14:creationId xmlns:p14="http://schemas.microsoft.com/office/powerpoint/2010/main" val="3978708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15BE36-693C-EC40-B2B9-982FE255E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Siti Unesco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5079AA-988C-A341-94FE-47B9E751D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453" y="1690688"/>
            <a:ext cx="10033341" cy="4861366"/>
          </a:xfrm>
        </p:spPr>
        <p:txBody>
          <a:bodyPr>
            <a:normAutofit fontScale="92500"/>
          </a:bodyPr>
          <a:lstStyle/>
          <a:p>
            <a:endParaRPr lang="it-IT" sz="2400" dirty="0">
              <a:sym typeface="Wingdings" pitchFamily="2" charset="2"/>
            </a:endParaRPr>
          </a:p>
          <a:p>
            <a:r>
              <a:rPr lang="it-IT" sz="2400" dirty="0">
                <a:sym typeface="Wingdings" pitchFamily="2" charset="2"/>
              </a:rPr>
              <a:t>Patrimonio mondiale dell’Umanità</a:t>
            </a:r>
          </a:p>
          <a:p>
            <a:r>
              <a:rPr lang="it-IT" sz="2400" dirty="0">
                <a:sym typeface="Wingdings" pitchFamily="2" charset="2"/>
              </a:rPr>
              <a:t>1972; convenzione sulla protezione del patrimonio mondiale culturale e naturale dell’umanità (UNESCO)  creare elenco siti</a:t>
            </a:r>
          </a:p>
          <a:p>
            <a:r>
              <a:rPr lang="it-IT" sz="2400" dirty="0">
                <a:sym typeface="Wingdings" pitchFamily="2" charset="2"/>
              </a:rPr>
              <a:t>1992 inclusi anche i paesaggi culturali</a:t>
            </a:r>
          </a:p>
          <a:p>
            <a:r>
              <a:rPr lang="it-IT" sz="2400" dirty="0">
                <a:sym typeface="Wingdings" pitchFamily="2" charset="2"/>
              </a:rPr>
              <a:t>Straordinari per valore universale e eccezionale (1032 siti, 54 Italia)</a:t>
            </a:r>
          </a:p>
          <a:p>
            <a:r>
              <a:rPr lang="it-IT" sz="2400" dirty="0">
                <a:sym typeface="Wingdings" pitchFamily="2" charset="2"/>
              </a:rPr>
              <a:t>Tutela e sviluppo turistico</a:t>
            </a:r>
          </a:p>
          <a:p>
            <a:pPr marL="989013" indent="-214313"/>
            <a:r>
              <a:rPr lang="it-IT" sz="2400" dirty="0">
                <a:sym typeface="Wingdings" pitchFamily="2" charset="2"/>
              </a:rPr>
              <a:t>Eurocentrico e legati al cristianesimo</a:t>
            </a:r>
          </a:p>
          <a:p>
            <a:pPr marL="989013" indent="-214313"/>
            <a:r>
              <a:rPr lang="it-IT" sz="2400" dirty="0">
                <a:sym typeface="Wingdings" pitchFamily="2" charset="2"/>
              </a:rPr>
              <a:t>Afflusso turisti</a:t>
            </a:r>
          </a:p>
          <a:p>
            <a:pPr marL="989013" indent="-214313"/>
            <a:r>
              <a:rPr lang="it-IT" sz="2400" dirty="0">
                <a:sym typeface="Wingdings" pitchFamily="2" charset="2"/>
              </a:rPr>
              <a:t>Incremento spese tutela e gestione</a:t>
            </a:r>
          </a:p>
          <a:p>
            <a:endParaRPr lang="it-IT" sz="2000" dirty="0">
              <a:sym typeface="Wingdings" pitchFamily="2" charset="2"/>
            </a:endParaRP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28F801E-18F5-FB41-93B9-639141B32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5243" y="0"/>
            <a:ext cx="2556757" cy="216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70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528A4B-B425-F547-BB21-8A8E3FA1F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97" y="0"/>
            <a:ext cx="9798908" cy="580768"/>
          </a:xfrm>
        </p:spPr>
        <p:txBody>
          <a:bodyPr>
            <a:normAutofit fontScale="90000"/>
          </a:bodyPr>
          <a:lstStyle/>
          <a:p>
            <a:r>
              <a:rPr lang="it-IT" dirty="0"/>
              <a:t>Siti Unesco Italia. 40 i candidati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5B5EACE9-0305-C24D-B4D8-AC868B41094A}"/>
              </a:ext>
            </a:extLst>
          </p:cNvPr>
          <p:cNvSpPr/>
          <p:nvPr/>
        </p:nvSpPr>
        <p:spPr>
          <a:xfrm>
            <a:off x="8368495" y="6146157"/>
            <a:ext cx="35189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1000" dirty="0">
                <a:hlinkClick r:id="rId2"/>
              </a:rPr>
              <a:t>http://www.unesco.it/it/PatrimonioMondiale/Index</a:t>
            </a:r>
            <a:endParaRPr lang="it-IT" sz="1000" dirty="0"/>
          </a:p>
          <a:p>
            <a:endParaRPr lang="it-IT" dirty="0"/>
          </a:p>
        </p:txBody>
      </p:sp>
      <p:pic>
        <p:nvPicPr>
          <p:cNvPr id="11" name="Segnaposto contenuto 10">
            <a:extLst>
              <a:ext uri="{FF2B5EF4-FFF2-40B4-BE49-F238E27FC236}">
                <a16:creationId xmlns:a16="http://schemas.microsoft.com/office/drawing/2014/main" id="{3F5C61EB-ADB5-254B-83EE-CF8CD05619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70850" y="983849"/>
            <a:ext cx="4521150" cy="5075838"/>
          </a:xfr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C2B96F8C-B223-7C4C-8D9B-8519F4008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9644" y="810277"/>
            <a:ext cx="5856412" cy="3206138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8A5891AD-4C7A-9447-95F2-70EDC09124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9644" y="4016415"/>
            <a:ext cx="3062054" cy="2315475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3E6EA58-2B0D-714C-9690-6781B5D02AB9}"/>
              </a:ext>
            </a:extLst>
          </p:cNvPr>
          <p:cNvSpPr txBox="1"/>
          <p:nvPr/>
        </p:nvSpPr>
        <p:spPr>
          <a:xfrm>
            <a:off x="5023421" y="4016415"/>
            <a:ext cx="2827478" cy="602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Palermo arabo-normanna (2015)</a:t>
            </a:r>
          </a:p>
          <a:p>
            <a:r>
              <a:rPr lang="it-IT" sz="800" dirty="0"/>
              <a:t>Opere di difesa veneziane XVI e XVII secolo (2017)</a:t>
            </a:r>
          </a:p>
          <a:p>
            <a:r>
              <a:rPr lang="it-IT" sz="800" dirty="0"/>
              <a:t>Antiche faggete dei Carpazi (2017)</a:t>
            </a:r>
          </a:p>
          <a:p>
            <a:r>
              <a:rPr lang="it-IT" sz="800" dirty="0"/>
              <a:t>Ivrea, città industriale del XX secolo (2018)</a:t>
            </a:r>
          </a:p>
        </p:txBody>
      </p:sp>
    </p:spTree>
    <p:extLst>
      <p:ext uri="{BB962C8B-B14F-4D97-AF65-F5344CB8AC3E}">
        <p14:creationId xmlns:p14="http://schemas.microsoft.com/office/powerpoint/2010/main" val="408622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DE5BBE-5248-9443-A215-6E96CD70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Cultura di massa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73AE4-04CF-E14D-9D9F-4B218280B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57" y="2091351"/>
            <a:ext cx="10354962" cy="4560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Uno degli effetti della globalizzazione è la crescita di una </a:t>
            </a:r>
            <a:r>
              <a:rPr lang="it-IT" sz="2200" b="1" dirty="0"/>
              <a:t>cultura di massa</a:t>
            </a:r>
            <a:r>
              <a:rPr lang="it-IT" sz="2200" dirty="0"/>
              <a:t> (ovvero le pratiche, le attitudini e le preferenze condivise da un gran numero di persone e considerate parte del modello dominante)</a:t>
            </a:r>
          </a:p>
          <a:p>
            <a:pPr marL="0" indent="0">
              <a:buNone/>
            </a:pPr>
            <a:r>
              <a:rPr lang="it-IT" sz="2200" dirty="0"/>
              <a:t>La cultura di massa è profondamente influenzata dalle informazioni</a:t>
            </a:r>
          </a:p>
          <a:p>
            <a:pPr marL="0" indent="0">
              <a:buNone/>
            </a:pPr>
            <a:r>
              <a:rPr lang="it-IT" sz="2200" dirty="0"/>
              <a:t>Si diffonde per gerarchia o per contagio</a:t>
            </a:r>
          </a:p>
          <a:p>
            <a:pPr marL="0" indent="0">
              <a:buNone/>
            </a:pPr>
            <a:r>
              <a:rPr lang="it-IT" sz="2200" dirty="0"/>
              <a:t>Il suo impatto produce tre effetti:</a:t>
            </a:r>
          </a:p>
          <a:p>
            <a:pPr marL="1255713" indent="0">
              <a:buNone/>
            </a:pPr>
            <a:r>
              <a:rPr lang="it-IT" sz="2200" i="1" dirty="0"/>
              <a:t>Omogeneizzazione</a:t>
            </a:r>
          </a:p>
          <a:p>
            <a:pPr marL="1255713" indent="0">
              <a:buNone/>
            </a:pPr>
            <a:r>
              <a:rPr lang="it-IT" sz="2200" i="1" dirty="0"/>
              <a:t>Polarizzazione </a:t>
            </a:r>
          </a:p>
          <a:p>
            <a:pPr marL="1255713" indent="0">
              <a:buNone/>
            </a:pPr>
            <a:r>
              <a:rPr lang="it-IT" sz="2200" i="1" dirty="0" err="1"/>
              <a:t>Glocalizzazione</a:t>
            </a:r>
            <a:endParaRPr lang="it-IT" sz="2200" i="1" dirty="0"/>
          </a:p>
        </p:txBody>
      </p:sp>
    </p:spTree>
    <p:extLst>
      <p:ext uri="{BB962C8B-B14F-4D97-AF65-F5344CB8AC3E}">
        <p14:creationId xmlns:p14="http://schemas.microsoft.com/office/powerpoint/2010/main" val="27814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B3745F-D655-6549-9012-379C8AD7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119" y="530714"/>
            <a:ext cx="7018638" cy="593752"/>
          </a:xfrm>
        </p:spPr>
        <p:txBody>
          <a:bodyPr>
            <a:normAutofit fontScale="90000"/>
          </a:bodyPr>
          <a:lstStyle/>
          <a:p>
            <a:r>
              <a:rPr lang="it-IT" sz="3300" dirty="0"/>
              <a:t>Omogeneizzazione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7B0AC-3AE7-9448-9955-D737393D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46" y="1690687"/>
            <a:ext cx="11677135" cy="5080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Ovvero la tendenza a far convergere i gusti, le convinzioni e le pratiche culturali, rendendole simili in tutto il mondo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200" dirty="0"/>
              <a:t>Imposizione (anche per economie di scale) di modelli culturali e di prodotti analoghi e/o uguali in tutto il mondo (</a:t>
            </a:r>
            <a:r>
              <a:rPr lang="it-IT" sz="2200" dirty="0" err="1"/>
              <a:t>MacDonalds</a:t>
            </a:r>
            <a:r>
              <a:rPr lang="it-IT" sz="2200" dirty="0"/>
              <a:t>, </a:t>
            </a:r>
            <a:r>
              <a:rPr lang="it-IT" sz="2200" dirty="0" err="1"/>
              <a:t>Cocacola</a:t>
            </a:r>
            <a:r>
              <a:rPr lang="it-IT" sz="2200" dirty="0"/>
              <a:t>, Nutella, Disney, Cartoon Network)</a:t>
            </a:r>
          </a:p>
          <a:p>
            <a:r>
              <a:rPr lang="it-IT" sz="2200" dirty="0"/>
              <a:t>Una delle conseguenze è la nascita di non luoghi (Marc </a:t>
            </a:r>
            <a:r>
              <a:rPr lang="it-IT" sz="2200" dirty="0" err="1"/>
              <a:t>Augé</a:t>
            </a:r>
            <a:r>
              <a:rPr lang="it-IT" sz="2200" dirty="0"/>
              <a:t>, 1992), spazi locali simili in tutto il mondo senza storia né identità specifica, spesso frequentati da grandi folle, ma dove i soggetti che le compongono non hanno relazioni fra loro</a:t>
            </a:r>
          </a:p>
          <a:p>
            <a:r>
              <a:rPr lang="it-IT" sz="2200" dirty="0"/>
              <a:t>Visto che le trasformazioni maggiori dipendono dalla diffusione del capitalismo, i paesi più avanzati esercitano un’influenza sul resto del mondo, colonizzandolo e spingendo gli aspetti culturali locali ai margini</a:t>
            </a:r>
          </a:p>
        </p:txBody>
      </p:sp>
    </p:spTree>
    <p:extLst>
      <p:ext uri="{BB962C8B-B14F-4D97-AF65-F5344CB8AC3E}">
        <p14:creationId xmlns:p14="http://schemas.microsoft.com/office/powerpoint/2010/main" val="172727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73AC9C-FDE6-AB4B-A8FA-22DF49DB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Polarizzazione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672589-95BE-AE43-B997-D35C47C2A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27" y="2123174"/>
            <a:ext cx="11467070" cy="4339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Fenomeno per il quale tutte le relazioni fra i centri fanno capo a un nodo centrale, dal quale dipendono totalmente</a:t>
            </a:r>
          </a:p>
          <a:p>
            <a:r>
              <a:rPr lang="it-IT" sz="2400" dirty="0"/>
              <a:t>L’omogeneizzazione spinge verso una reazione locale, una forma di resilienza, che può produrre divisioni fra persone e tra pesi di cultura diversa, fomentando anche conflitti </a:t>
            </a:r>
            <a:r>
              <a:rPr lang="it-IT" sz="2400" dirty="0">
                <a:sym typeface="Wingdings" pitchFamily="2" charset="2"/>
              </a:rPr>
              <a:t> </a:t>
            </a:r>
            <a:r>
              <a:rPr lang="it-IT" sz="2400" dirty="0"/>
              <a:t>Polarizzazione, che favorisce la dipendenza dei centri da un nodo centrale, autonomo.</a:t>
            </a:r>
          </a:p>
          <a:p>
            <a:r>
              <a:rPr lang="it-IT" sz="2400" dirty="0"/>
              <a:t>Due ipotesi che esprimono visione manichea della globalizzazione, che delineano una visione di un processo completato, in cui o ci si adegua o ci si isola nel proprio particolare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622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03641-CFCE-0440-A058-247ABDB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659" y="197080"/>
            <a:ext cx="9064542" cy="902671"/>
          </a:xfrm>
        </p:spPr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98944-6A3D-8240-8BC2-A7246D50D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492" y="2063579"/>
            <a:ext cx="11504140" cy="4620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err="1"/>
              <a:t>Neolocalismo</a:t>
            </a:r>
            <a:r>
              <a:rPr lang="it-IT" sz="2400" dirty="0"/>
              <a:t> come prodotto della globalizzazione che indica il rinnovato interesse per il sostegno e la promozione delle specificità di ciascun luogo (autoaffermazione delle società locali)</a:t>
            </a:r>
          </a:p>
          <a:p>
            <a:pPr marL="0" indent="0">
              <a:buNone/>
            </a:pPr>
            <a:r>
              <a:rPr lang="it-IT" sz="2400" b="1" dirty="0" err="1"/>
              <a:t>Glocalizzazione</a:t>
            </a:r>
            <a:r>
              <a:rPr lang="it-IT" sz="2400" b="1" dirty="0"/>
              <a:t> </a:t>
            </a:r>
            <a:r>
              <a:rPr lang="it-IT" sz="2400" dirty="0"/>
              <a:t>come processo per cui gli attori globali e quelli locali interagiscono influenzandosi a vicenda</a:t>
            </a:r>
          </a:p>
          <a:p>
            <a:r>
              <a:rPr lang="it-IT" sz="2400" dirty="0"/>
              <a:t>Se la globalizzazione mette in competizione i vari luoghi (anche regioni, stati) gli stessi possono utilizzare le proprie specificità (che non ci sono altrove) per «rimanere vivi»</a:t>
            </a:r>
          </a:p>
          <a:p>
            <a:r>
              <a:rPr lang="it-IT" sz="2400" dirty="0"/>
              <a:t>Per farlo si mettono assieme soggetti privati, pubblici e misti che vivendo nello stesso territorio hanno una propria identità territoriale che consente loro di collaborare combinando risorse locali con quelle che circolano nelle reti globali</a:t>
            </a:r>
          </a:p>
        </p:txBody>
      </p:sp>
    </p:spTree>
    <p:extLst>
      <p:ext uri="{BB962C8B-B14F-4D97-AF65-F5344CB8AC3E}">
        <p14:creationId xmlns:p14="http://schemas.microsoft.com/office/powerpoint/2010/main" val="22196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52253-FBB7-6D45-8C07-5774CB07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" y="-99481"/>
            <a:ext cx="9569604" cy="853244"/>
          </a:xfrm>
        </p:spPr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8870A3-252B-AF45-B7E8-F79220A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78" y="1977082"/>
            <a:ext cx="11615351" cy="4880917"/>
          </a:xfrm>
        </p:spPr>
        <p:txBody>
          <a:bodyPr>
            <a:noAutofit/>
          </a:bodyPr>
          <a:lstStyle/>
          <a:p>
            <a:pPr marL="227013" indent="0">
              <a:buNone/>
              <a:tabLst>
                <a:tab pos="306388" algn="l"/>
              </a:tabLst>
            </a:pPr>
            <a:r>
              <a:rPr lang="it-IT" sz="2400" dirty="0"/>
              <a:t>L’obiettivo è uno sviluppo secondo progetti che mettano in valore risorse e condizioni proprie dei quel territorio, non riproducibili né trasferibili</a:t>
            </a:r>
          </a:p>
          <a:p>
            <a:pPr marL="227013" indent="0">
              <a:buNone/>
              <a:tabLst>
                <a:tab pos="306388" algn="l"/>
              </a:tabLst>
            </a:pPr>
            <a:endParaRPr lang="it-IT" sz="2400" dirty="0"/>
          </a:p>
          <a:p>
            <a:r>
              <a:rPr lang="it-IT" sz="2400" b="1" dirty="0"/>
              <a:t>Milieu/ Capitale territoriale</a:t>
            </a:r>
            <a:r>
              <a:rPr lang="it-IT" sz="2400" dirty="0"/>
              <a:t>, composto da </a:t>
            </a:r>
          </a:p>
          <a:p>
            <a:pPr marL="1255713" indent="-214313"/>
            <a:r>
              <a:rPr lang="it-IT" sz="2400" dirty="0"/>
              <a:t>Condizioni naturali originarie (posizione, clima, risorse, paesaggi…)</a:t>
            </a:r>
          </a:p>
          <a:p>
            <a:pPr marL="1255713" indent="-214313"/>
            <a:r>
              <a:rPr lang="it-IT" sz="2400" dirty="0"/>
              <a:t>Prodotti della cultura materiale (costruzioni, elementi culturali..)</a:t>
            </a:r>
          </a:p>
          <a:p>
            <a:pPr marL="1255713" indent="-214313"/>
            <a:r>
              <a:rPr lang="it-IT" sz="2400" dirty="0"/>
              <a:t>Prodotti della cultura immateriale (tradizioni, «saper fare»…)</a:t>
            </a:r>
          </a:p>
          <a:p>
            <a:pPr marL="1255713" indent="-214313"/>
            <a:r>
              <a:rPr lang="it-IT" sz="2400" dirty="0"/>
              <a:t>Capitale sociale (rapporti di fiducia, associazionismo…)</a:t>
            </a:r>
          </a:p>
          <a:p>
            <a:pPr marL="1255713" indent="-214313"/>
            <a:r>
              <a:rPr lang="it-IT" sz="2400" dirty="0"/>
              <a:t>Istituzionale (istituzioni, civiche, scientifiche, culturali…) </a:t>
            </a:r>
          </a:p>
        </p:txBody>
      </p:sp>
    </p:spTree>
    <p:extLst>
      <p:ext uri="{BB962C8B-B14F-4D97-AF65-F5344CB8AC3E}">
        <p14:creationId xmlns:p14="http://schemas.microsoft.com/office/powerpoint/2010/main" val="48152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F5ADC6-A790-3646-9F97-6CCCC0B4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546" y="197081"/>
            <a:ext cx="9583525" cy="915028"/>
          </a:xfrm>
        </p:spPr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61D44D-0E25-3847-BCE9-246E225B3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908" y="2397211"/>
            <a:ext cx="11207578" cy="39788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400" dirty="0"/>
              <a:t>Rete di soggetti + milieu territoriale =</a:t>
            </a:r>
          </a:p>
          <a:p>
            <a:pPr marL="11113" indent="0">
              <a:buNone/>
            </a:pPr>
            <a:r>
              <a:rPr lang="it-IT" sz="2400" b="1" dirty="0">
                <a:sym typeface="Wingdings" pitchFamily="2" charset="2"/>
              </a:rPr>
              <a:t>sistema locale territoriale</a:t>
            </a:r>
            <a:r>
              <a:rPr lang="it-IT" sz="2400" dirty="0">
                <a:sym typeface="Wingdings" pitchFamily="2" charset="2"/>
              </a:rPr>
              <a:t>: sistema formato da una rete locale di soggetti che cooperano per valorizzare le risorse specifiche del loro contesto territoriale, interagendo con le reti globali della finanza, della conoscenza e delle grandi imprese</a:t>
            </a:r>
          </a:p>
          <a:p>
            <a:pPr marL="1430338" indent="-361950">
              <a:buFont typeface="Wingdings" pitchFamily="2" charset="2"/>
              <a:buChar char="à"/>
            </a:pPr>
            <a:r>
              <a:rPr lang="it-IT" sz="2400" dirty="0">
                <a:sym typeface="Wingdings" pitchFamily="2" charset="2"/>
              </a:rPr>
              <a:t>Forma di valorizzazione del locale, creazione di serbatoi potenziali per l’economia mondiale (distretti industriali)</a:t>
            </a:r>
          </a:p>
        </p:txBody>
      </p:sp>
    </p:spTree>
    <p:extLst>
      <p:ext uri="{BB962C8B-B14F-4D97-AF65-F5344CB8AC3E}">
        <p14:creationId xmlns:p14="http://schemas.microsoft.com/office/powerpoint/2010/main" val="476040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E1174-47DB-E241-86E2-0D2CE0A17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22" y="283577"/>
            <a:ext cx="9350310" cy="1038595"/>
          </a:xfrm>
        </p:spPr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1103-9601-7F48-88ED-BEE91C57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206" y="2310714"/>
            <a:ext cx="11553568" cy="4399006"/>
          </a:xfrm>
        </p:spPr>
        <p:txBody>
          <a:bodyPr>
            <a:noAutofit/>
          </a:bodyPr>
          <a:lstStyle/>
          <a:p>
            <a:r>
              <a:rPr lang="it-IT" sz="2400" dirty="0">
                <a:sym typeface="Wingdings" pitchFamily="2" charset="2"/>
              </a:rPr>
              <a:t>Secondo la </a:t>
            </a:r>
            <a:r>
              <a:rPr lang="it-IT" sz="2400" b="1" dirty="0" err="1">
                <a:sym typeface="Wingdings" pitchFamily="2" charset="2"/>
              </a:rPr>
              <a:t>Glocalizzazione</a:t>
            </a:r>
            <a:r>
              <a:rPr lang="it-IT" sz="2400" b="1" dirty="0">
                <a:sym typeface="Wingdings" pitchFamily="2" charset="2"/>
              </a:rPr>
              <a:t>, </a:t>
            </a:r>
            <a:r>
              <a:rPr lang="it-IT" sz="2400" dirty="0">
                <a:sym typeface="Wingdings" pitchFamily="2" charset="2"/>
              </a:rPr>
              <a:t>il sistema locale territoriale  appare come risultato di una relazione dinamica che fra forze globali e locali, che nella condizione migliore vede le forze locali che si globalizzano e quelle globali che si localizzano (ma i rapporti non sono paritari)</a:t>
            </a:r>
          </a:p>
          <a:p>
            <a:r>
              <a:rPr lang="it-IT" sz="2400" dirty="0">
                <a:sym typeface="Wingdings" pitchFamily="2" charset="2"/>
              </a:rPr>
              <a:t>C’è bisogno di una rete funzionante, che si esprime attraverso «nodi» (singoli soggetti) che operano in funzione della rete stessa.</a:t>
            </a:r>
          </a:p>
          <a:p>
            <a:r>
              <a:rPr lang="it-IT" sz="2400" dirty="0">
                <a:sym typeface="Wingdings" pitchFamily="2" charset="2"/>
              </a:rPr>
              <a:t>La globalizzazione (rete terrestre) ha bisogno delle reti locali come serbatoi potenziali delle risorse specifiche (localizzate) per ottenere vantaggi sulla competizione del mercato globale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91099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8EBE43-646C-1B46-BD60-858C0091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Mercificazione della cultura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0B9976-26A8-C243-ACFA-1E6D768F5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27" y="2051222"/>
            <a:ext cx="11355859" cy="4563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La cultura è una creazione sociale, che consiste nell’insieme dinamico delle pratiche e delle credenze condivise da un gruppo di persone</a:t>
            </a:r>
          </a:p>
          <a:p>
            <a:pPr marL="0" indent="0">
              <a:buNone/>
            </a:pPr>
            <a:r>
              <a:rPr lang="it-IT" sz="2400" dirty="0"/>
              <a:t>Può essere </a:t>
            </a:r>
            <a:r>
              <a:rPr lang="it-IT" sz="2400" b="1" dirty="0"/>
              <a:t>materiale</a:t>
            </a:r>
            <a:r>
              <a:rPr lang="it-IT" sz="2400" dirty="0"/>
              <a:t> (artefatti o strutture tangibili e visibili)</a:t>
            </a:r>
          </a:p>
          <a:p>
            <a:pPr marL="0" indent="0">
              <a:buNone/>
            </a:pPr>
            <a:r>
              <a:rPr lang="it-IT" sz="2400" dirty="0"/>
              <a:t>O </a:t>
            </a:r>
            <a:r>
              <a:rPr lang="it-IT" sz="2400" b="1" dirty="0"/>
              <a:t>immateriale</a:t>
            </a:r>
            <a:r>
              <a:rPr lang="it-IT" sz="2400" dirty="0"/>
              <a:t> (tradizioni orali e e pratiche di comportamento) </a:t>
            </a:r>
          </a:p>
          <a:p>
            <a:pPr marL="668338" indent="-615950">
              <a:buNone/>
            </a:pPr>
            <a:r>
              <a:rPr lang="it-IT" sz="2400" b="1" dirty="0"/>
              <a:t>Geografia culturale </a:t>
            </a:r>
            <a:r>
              <a:rPr lang="it-IT" sz="2400" dirty="0"/>
              <a:t>settore della g. umana che attribuisce particolare importanza alle idee e alle attività delle persone e alle modalità con le quali esse sono diverse da un luogo all’altro o si relazionano con l’ambiente e il paesaggio.</a:t>
            </a:r>
          </a:p>
          <a:p>
            <a:pPr marL="454025" indent="-454025">
              <a:buNone/>
            </a:pPr>
            <a:r>
              <a:rPr lang="it-IT" sz="2400" dirty="0">
                <a:sym typeface="Wingdings" pitchFamily="2" charset="2"/>
              </a:rPr>
              <a:t>mercificazione della cultura, sua trasformazione in bene di mercato (consumi)</a:t>
            </a:r>
          </a:p>
        </p:txBody>
      </p:sp>
    </p:spTree>
    <p:extLst>
      <p:ext uri="{BB962C8B-B14F-4D97-AF65-F5344CB8AC3E}">
        <p14:creationId xmlns:p14="http://schemas.microsoft.com/office/powerpoint/2010/main" val="190039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{3AAEA5FB-6210-BD4C-9C0E-30A1FC5D1463}tf10001121</Template>
  <TotalTime>3773</TotalTime>
  <Words>1000</Words>
  <Application>Microsoft Macintosh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Wingdings</vt:lpstr>
      <vt:lpstr>Wingdings 2</vt:lpstr>
      <vt:lpstr>Citazione</vt:lpstr>
      <vt:lpstr>Geografia (LE006)   Corso di Studio  LE01 - DISCIPLINE STORICHE E FILOSOFICHE </vt:lpstr>
      <vt:lpstr>Cultura di massa </vt:lpstr>
      <vt:lpstr>Omogeneizzazione</vt:lpstr>
      <vt:lpstr>Polarizzazione</vt:lpstr>
      <vt:lpstr>Glocalizzazione o della terza via</vt:lpstr>
      <vt:lpstr>Glocalizzazione o della terza via</vt:lpstr>
      <vt:lpstr>Glocalizzazione o della terza via</vt:lpstr>
      <vt:lpstr>Glocalizzazione o della terza via</vt:lpstr>
      <vt:lpstr>Mercificazione della cultura</vt:lpstr>
      <vt:lpstr>L’invenzione del patrimonio culturale / cultural heritage</vt:lpstr>
      <vt:lpstr>Siti Unesco</vt:lpstr>
      <vt:lpstr>Siti Unesco Italia. 40 i candidati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58</cp:revision>
  <dcterms:created xsi:type="dcterms:W3CDTF">2022-03-01T08:25:09Z</dcterms:created>
  <dcterms:modified xsi:type="dcterms:W3CDTF">2022-05-11T15:59:03Z</dcterms:modified>
</cp:coreProperties>
</file>