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1738" r:id="rId2"/>
    <p:sldId id="261" r:id="rId3"/>
    <p:sldId id="262" r:id="rId4"/>
    <p:sldId id="301" r:id="rId5"/>
    <p:sldId id="957" r:id="rId6"/>
    <p:sldId id="302" r:id="rId7"/>
    <p:sldId id="1118" r:id="rId8"/>
    <p:sldId id="1764" r:id="rId9"/>
    <p:sldId id="305" r:id="rId10"/>
    <p:sldId id="268" r:id="rId11"/>
    <p:sldId id="1099" r:id="rId12"/>
    <p:sldId id="1349" r:id="rId13"/>
    <p:sldId id="1299" r:id="rId14"/>
    <p:sldId id="1767" r:id="rId15"/>
    <p:sldId id="293" r:id="rId16"/>
    <p:sldId id="1261" r:id="rId17"/>
    <p:sldId id="1351" r:id="rId18"/>
    <p:sldId id="1350" r:id="rId19"/>
    <p:sldId id="1263" r:id="rId20"/>
    <p:sldId id="1330" r:id="rId21"/>
    <p:sldId id="385" r:id="rId22"/>
    <p:sldId id="276" r:id="rId23"/>
    <p:sldId id="1769" r:id="rId24"/>
    <p:sldId id="1770" r:id="rId2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7"/>
    <p:restoredTop sz="94631"/>
  </p:normalViewPr>
  <p:slideViewPr>
    <p:cSldViewPr snapToGrid="0" snapToObjects="1">
      <p:cViewPr varScale="1">
        <p:scale>
          <a:sx n="97" d="100"/>
          <a:sy n="97" d="100"/>
        </p:scale>
        <p:origin x="1712" y="184"/>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556ABA-0323-EA41-8E7F-A1E1E1A7CB10}" type="datetimeFigureOut">
              <a:rPr lang="it-IT" smtClean="0"/>
              <a:t>15/05/22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4BB0F-3D57-104C-A3A9-6BF044619087}" type="slidenum">
              <a:rPr lang="it-IT" smtClean="0"/>
              <a:t>‹N›</a:t>
            </a:fld>
            <a:endParaRPr lang="it-IT"/>
          </a:p>
        </p:txBody>
      </p:sp>
    </p:spTree>
    <p:extLst>
      <p:ext uri="{BB962C8B-B14F-4D97-AF65-F5344CB8AC3E}">
        <p14:creationId xmlns:p14="http://schemas.microsoft.com/office/powerpoint/2010/main" val="36002468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68214" y="9438815"/>
            <a:ext cx="2959359" cy="49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7" tIns="45813" rIns="91627" bIns="45813" anchor="b"/>
          <a:lstStyle>
            <a:lvl1pPr>
              <a:defRPr sz="1600" b="1">
                <a:solidFill>
                  <a:schemeClr val="bg1"/>
                </a:solidFill>
                <a:latin typeface="Comic Sans MS" panose="030F0702030302020204" pitchFamily="66" charset="0"/>
                <a:ea typeface="MS PGothic" panose="020B0600070205080204" pitchFamily="34" charset="-128"/>
              </a:defRPr>
            </a:lvl1pPr>
            <a:lvl2pPr marL="742950" indent="-285750">
              <a:defRPr sz="1600" b="1">
                <a:solidFill>
                  <a:schemeClr val="bg1"/>
                </a:solidFill>
                <a:latin typeface="Comic Sans MS" panose="030F0702030302020204" pitchFamily="66" charset="0"/>
                <a:ea typeface="MS PGothic" panose="020B0600070205080204" pitchFamily="34" charset="-128"/>
              </a:defRPr>
            </a:lvl2pPr>
            <a:lvl3pPr marL="1143000" indent="-228600">
              <a:defRPr sz="1600" b="1">
                <a:solidFill>
                  <a:schemeClr val="bg1"/>
                </a:solidFill>
                <a:latin typeface="Comic Sans MS" panose="030F0702030302020204" pitchFamily="66" charset="0"/>
                <a:ea typeface="MS PGothic" panose="020B0600070205080204" pitchFamily="34" charset="-128"/>
              </a:defRPr>
            </a:lvl3pPr>
            <a:lvl4pPr marL="1600200" indent="-228600">
              <a:defRPr sz="1600" b="1">
                <a:solidFill>
                  <a:schemeClr val="bg1"/>
                </a:solidFill>
                <a:latin typeface="Comic Sans MS" panose="030F0702030302020204" pitchFamily="66" charset="0"/>
                <a:ea typeface="MS PGothic" panose="020B0600070205080204" pitchFamily="34" charset="-128"/>
              </a:defRPr>
            </a:lvl4pPr>
            <a:lvl5pPr marL="2057400" indent="-228600">
              <a:defRPr sz="1600" b="1">
                <a:solidFill>
                  <a:schemeClr val="bg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bg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bg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bg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bg1"/>
                </a:solidFill>
                <a:latin typeface="Comic Sans MS" panose="030F0702030302020204" pitchFamily="66" charset="0"/>
                <a:ea typeface="MS PGothic" panose="020B0600070205080204" pitchFamily="34" charset="-128"/>
              </a:defRPr>
            </a:lvl9pPr>
          </a:lstStyle>
          <a:p>
            <a:pPr algn="r"/>
            <a:fld id="{05960E3D-302C-4905-8253-F0CF63A1BD00}" type="slidenum">
              <a:rPr lang="it-IT" altLang="it-IT" sz="1200">
                <a:solidFill>
                  <a:srgbClr val="000000"/>
                </a:solidFill>
              </a:rPr>
              <a:pPr algn="r"/>
              <a:t>1</a:t>
            </a:fld>
            <a:endParaRPr lang="it-IT" altLang="it-IT" sz="1200">
              <a:solidFill>
                <a:srgbClr val="000000"/>
              </a:solidFill>
            </a:endParaRPr>
          </a:p>
        </p:txBody>
      </p:sp>
      <p:sp>
        <p:nvSpPr>
          <p:cNvPr id="55299" name="Rectangle 2"/>
          <p:cNvSpPr>
            <a:spLocks noGrp="1" noRot="1" noChangeAspect="1" noChangeArrowheads="1" noTextEdit="1"/>
          </p:cNvSpPr>
          <p:nvPr>
            <p:ph type="sldImg"/>
          </p:nvPr>
        </p:nvSpPr>
        <p:spPr>
          <a:xfrm>
            <a:off x="938213" y="752475"/>
            <a:ext cx="5011737" cy="3757613"/>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076428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38213" y="752475"/>
            <a:ext cx="5011737" cy="37576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17</a:t>
            </a:fld>
            <a:endParaRPr lang="it-IT" altLang="it-IT"/>
          </a:p>
        </p:txBody>
      </p:sp>
    </p:spTree>
    <p:extLst>
      <p:ext uri="{BB962C8B-B14F-4D97-AF65-F5344CB8AC3E}">
        <p14:creationId xmlns:p14="http://schemas.microsoft.com/office/powerpoint/2010/main" val="209035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27063" y="752475"/>
            <a:ext cx="5634037" cy="3757613"/>
          </a:xfrm>
        </p:spPr>
      </p:sp>
      <p:sp>
        <p:nvSpPr>
          <p:cNvPr id="3" name="Segnaposto note 2"/>
          <p:cNvSpPr>
            <a:spLocks noGrp="1"/>
          </p:cNvSpPr>
          <p:nvPr>
            <p:ph type="body" idx="1"/>
          </p:nvPr>
        </p:nvSpPr>
        <p:spPr/>
        <p:txBody>
          <a:bodyPr/>
          <a:lstStyle/>
          <a:p>
            <a:pPr lvl="0" algn="just">
              <a:lnSpc>
                <a:spcPct val="150000"/>
              </a:lnSpc>
            </a:pPr>
            <a:r>
              <a:rPr lang="it-IT" dirty="0">
                <a:solidFill>
                  <a:srgbClr val="002060"/>
                </a:solidFill>
                <a:latin typeface="Arial" panose="020B0604020202020204" pitchFamily="34" charset="0"/>
                <a:cs typeface="Arial" panose="020B0604020202020204" pitchFamily="34" charset="0"/>
              </a:rPr>
              <a:t>Pianificazione </a:t>
            </a:r>
            <a:r>
              <a:rPr lang="it-IT" dirty="0">
                <a:solidFill>
                  <a:srgbClr val="CC0000"/>
                </a:solidFill>
                <a:latin typeface="Arial" panose="020B0604020202020204" pitchFamily="34" charset="0"/>
                <a:cs typeface="Arial" panose="020B0604020202020204" pitchFamily="34" charset="0"/>
              </a:rPr>
              <a:t>strategia nazionale </a:t>
            </a:r>
            <a:r>
              <a:rPr lang="it-IT" dirty="0">
                <a:solidFill>
                  <a:srgbClr val="002060"/>
                </a:solidFill>
                <a:latin typeface="Arial" panose="020B0604020202020204" pitchFamily="34" charset="0"/>
                <a:cs typeface="Arial" panose="020B0604020202020204" pitchFamily="34" charset="0"/>
              </a:rPr>
              <a:t>per controllo IST che favorisca diagnosi e trattamento precoce delle IST, nonché attivazione di programmi di sorveglianza dei comportamenti</a:t>
            </a:r>
          </a:p>
          <a:p>
            <a:pPr lvl="0" algn="just">
              <a:lnSpc>
                <a:spcPct val="150000"/>
              </a:lnSpc>
            </a:pPr>
            <a:r>
              <a:rPr lang="it-IT" dirty="0">
                <a:solidFill>
                  <a:srgbClr val="002060"/>
                </a:solidFill>
                <a:latin typeface="Arial" panose="020B0604020202020204" pitchFamily="34" charset="0"/>
                <a:cs typeface="Arial" panose="020B0604020202020204" pitchFamily="34" charset="0"/>
              </a:rPr>
              <a:t>Implementazione </a:t>
            </a:r>
            <a:r>
              <a:rPr lang="it-IT" dirty="0">
                <a:solidFill>
                  <a:srgbClr val="CC0000"/>
                </a:solidFill>
                <a:latin typeface="Arial" panose="020B0604020202020204" pitchFamily="34" charset="0"/>
                <a:cs typeface="Arial" panose="020B0604020202020204" pitchFamily="34" charset="0"/>
              </a:rPr>
              <a:t>informazione e prevenzione mirate alle IST e rivolte sia a popolazione generale che a popolazioni target</a:t>
            </a:r>
            <a:r>
              <a:rPr lang="it-IT" dirty="0">
                <a:solidFill>
                  <a:srgbClr val="002060"/>
                </a:solidFill>
                <a:latin typeface="Arial" panose="020B0604020202020204" pitchFamily="34" charset="0"/>
                <a:cs typeface="Arial" panose="020B0604020202020204" pitchFamily="34" charset="0"/>
              </a:rPr>
              <a:t> (es. giovani, donne, stranieri, MSM), al fine di educare alla salute sessuale (ad es. </a:t>
            </a:r>
            <a:r>
              <a:rPr lang="it-IT" dirty="0">
                <a:solidFill>
                  <a:srgbClr val="CC0000"/>
                </a:solidFill>
                <a:latin typeface="Arial" panose="020B0604020202020204" pitchFamily="34" charset="0"/>
                <a:cs typeface="Arial" panose="020B0604020202020204" pitchFamily="34" charset="0"/>
              </a:rPr>
              <a:t>regole del sesso sicuro: </a:t>
            </a:r>
            <a:r>
              <a:rPr lang="it-IT" dirty="0">
                <a:solidFill>
                  <a:srgbClr val="002060"/>
                </a:solidFill>
                <a:latin typeface="Arial" panose="020B0604020202020204" pitchFamily="34" charset="0"/>
                <a:cs typeface="Arial" panose="020B0604020202020204" pitchFamily="34" charset="0"/>
              </a:rPr>
              <a:t>uso corretto del condom, riduzione del numero dei partner, consumo consapevole di alcool, astensione dall’uso di sostanze stupefacenti)</a:t>
            </a:r>
          </a:p>
          <a:p>
            <a:endParaRPr lang="it-IT" dirty="0"/>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18</a:t>
            </a:fld>
            <a:endParaRPr lang="it-IT" altLang="it-IT"/>
          </a:p>
        </p:txBody>
      </p:sp>
    </p:spTree>
    <p:extLst>
      <p:ext uri="{BB962C8B-B14F-4D97-AF65-F5344CB8AC3E}">
        <p14:creationId xmlns:p14="http://schemas.microsoft.com/office/powerpoint/2010/main" val="3894743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27063" y="752475"/>
            <a:ext cx="5634037" cy="37576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19</a:t>
            </a:fld>
            <a:endParaRPr lang="it-IT" altLang="it-IT"/>
          </a:p>
        </p:txBody>
      </p:sp>
    </p:spTree>
    <p:extLst>
      <p:ext uri="{BB962C8B-B14F-4D97-AF65-F5344CB8AC3E}">
        <p14:creationId xmlns:p14="http://schemas.microsoft.com/office/powerpoint/2010/main" val="1121969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immagine diapositiva 1">
            <a:extLst>
              <a:ext uri="{FF2B5EF4-FFF2-40B4-BE49-F238E27FC236}">
                <a16:creationId xmlns:a16="http://schemas.microsoft.com/office/drawing/2014/main" id="{9386DE56-D03E-4CDF-9EAF-AE341FA3593F}"/>
              </a:ext>
            </a:extLst>
          </p:cNvPr>
          <p:cNvSpPr>
            <a:spLocks noGrp="1" noRot="1" noChangeAspect="1" noTextEdit="1"/>
          </p:cNvSpPr>
          <p:nvPr>
            <p:ph type="sldImg"/>
          </p:nvPr>
        </p:nvSpPr>
        <p:spPr>
          <a:xfrm>
            <a:off x="627063" y="752475"/>
            <a:ext cx="5634037" cy="3757613"/>
          </a:xfrm>
          <a:ln/>
        </p:spPr>
      </p:sp>
      <p:sp>
        <p:nvSpPr>
          <p:cNvPr id="74755" name="Segnaposto note 2">
            <a:extLst>
              <a:ext uri="{FF2B5EF4-FFF2-40B4-BE49-F238E27FC236}">
                <a16:creationId xmlns:a16="http://schemas.microsoft.com/office/drawing/2014/main" id="{A2720174-3B01-4ABD-A324-D25B9A20D0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a:t>La popolazione con IST è estremamente eterogenea e, diversamente da altre patologie, non si concentra in centri specifici di assistenza ma piuttosto si rivolge a una molteplicità di specialisti e strutture sanitarie (medico di base, dermatologo, ginecologo, urologo, andrologo, farmacista, infettivologo, consultorio, laboratorio di microbiologia). La dispersione dei soggetti con IST in ambiti sanitari diversi e la mancanza di uniformità e appropriatezza nei percorsi diagnostico-assistenziali sottolineano l’urgenza di trovare servizi e processi agevolati, comuni e condivisi, per un controllo e una prevenzione efficaci delle IST (inclusa l’infezione da HIV) nel nostro Paese.</a:t>
            </a:r>
            <a:endParaRPr lang="it-IT" altLang="it-IT" dirty="0"/>
          </a:p>
          <a:p>
            <a:endParaRPr lang="it-IT" altLang="it-IT" dirty="0"/>
          </a:p>
          <a:p>
            <a:r>
              <a:rPr lang="it-IT" altLang="it-IT" dirty="0"/>
              <a:t>Alla luce di queste evidenze nel 2019 prende il via il progetto di cui vi parlerà la dott.ssa </a:t>
            </a:r>
            <a:r>
              <a:rPr lang="it-IT" altLang="it-IT" dirty="0" err="1"/>
              <a:t>Suligoi</a:t>
            </a:r>
            <a:r>
              <a:rPr lang="it-IT" altLang="it-IT" dirty="0"/>
              <a:t> che ha come obiettivo lo </a:t>
            </a:r>
            <a:r>
              <a:rPr lang="it-IT" sz="1200" b="0" i="0" u="none" strike="noStrike" kern="1200" baseline="0" dirty="0">
                <a:solidFill>
                  <a:schemeClr val="tx1"/>
                </a:solidFill>
                <a:latin typeface="Comic Sans MS" pitchFamily="66" charset="0"/>
                <a:ea typeface="+mn-ea"/>
                <a:cs typeface="+mn-cs"/>
              </a:rPr>
              <a:t>Sviluppo di nuove reti multidisciplinari integrate ospedale-territorio (</a:t>
            </a:r>
            <a:r>
              <a:rPr lang="it-IT" sz="1200" b="0" i="0" u="none" strike="noStrike" kern="1200" baseline="0" dirty="0" err="1">
                <a:solidFill>
                  <a:schemeClr val="tx1"/>
                </a:solidFill>
                <a:latin typeface="Comic Sans MS" pitchFamily="66" charset="0"/>
                <a:ea typeface="+mn-ea"/>
                <a:cs typeface="+mn-cs"/>
              </a:rPr>
              <a:t>hubspoke</a:t>
            </a:r>
            <a:r>
              <a:rPr lang="it-IT" sz="1200" b="0" i="0" u="none" strike="noStrike" kern="1200" baseline="0" dirty="0">
                <a:solidFill>
                  <a:schemeClr val="tx1"/>
                </a:solidFill>
                <a:latin typeface="Comic Sans MS" pitchFamily="66" charset="0"/>
                <a:ea typeface="+mn-ea"/>
                <a:cs typeface="+mn-cs"/>
              </a:rPr>
              <a:t>),</a:t>
            </a:r>
          </a:p>
          <a:p>
            <a:r>
              <a:rPr lang="it-IT" sz="1200" b="0" i="0" u="none" strike="noStrike" kern="1200" baseline="0" dirty="0">
                <a:solidFill>
                  <a:schemeClr val="tx1"/>
                </a:solidFill>
                <a:latin typeface="Comic Sans MS" pitchFamily="66" charset="0"/>
                <a:ea typeface="+mn-ea"/>
                <a:cs typeface="+mn-cs"/>
              </a:rPr>
              <a:t>finalizzate all’attuazione di percorsi diagnostico-assistenziali agevolati e all’offerta di screening</a:t>
            </a:r>
          </a:p>
          <a:p>
            <a:r>
              <a:rPr lang="it-IT" sz="1200" b="0" i="0" u="none" strike="noStrike" kern="1200" baseline="0" dirty="0">
                <a:solidFill>
                  <a:schemeClr val="tx1"/>
                </a:solidFill>
                <a:latin typeface="Comic Sans MS" pitchFamily="66" charset="0"/>
                <a:ea typeface="+mn-ea"/>
                <a:cs typeface="+mn-cs"/>
              </a:rPr>
              <a:t>gratuiti mirati per le IST</a:t>
            </a:r>
            <a:endParaRPr lang="it-IT" altLang="it-IT" dirty="0"/>
          </a:p>
          <a:p>
            <a:endParaRPr lang="it-IT" altLang="it-IT" dirty="0"/>
          </a:p>
          <a:p>
            <a:endParaRPr lang="it-IT" altLang="it-IT" dirty="0"/>
          </a:p>
          <a:p>
            <a:endParaRPr lang="it-IT" altLang="it-IT" dirty="0"/>
          </a:p>
        </p:txBody>
      </p:sp>
      <p:sp>
        <p:nvSpPr>
          <p:cNvPr id="74756" name="Segnaposto numero diapositiva 3">
            <a:extLst>
              <a:ext uri="{FF2B5EF4-FFF2-40B4-BE49-F238E27FC236}">
                <a16:creationId xmlns:a16="http://schemas.microsoft.com/office/drawing/2014/main" id="{FF6DFCDB-36A5-4C6D-8E86-9BC5230C3E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bg1"/>
                </a:solidFill>
                <a:latin typeface="Comic Sans MS" panose="030F0702030302020204" pitchFamily="66" charset="0"/>
              </a:defRPr>
            </a:lvl1pPr>
            <a:lvl2pPr marL="744584" indent="-286379">
              <a:defRPr sz="1600" b="1">
                <a:solidFill>
                  <a:schemeClr val="bg1"/>
                </a:solidFill>
                <a:latin typeface="Comic Sans MS" panose="030F0702030302020204" pitchFamily="66" charset="0"/>
              </a:defRPr>
            </a:lvl2pPr>
            <a:lvl3pPr marL="1145515" indent="-229103">
              <a:defRPr sz="1600" b="1">
                <a:solidFill>
                  <a:schemeClr val="bg1"/>
                </a:solidFill>
                <a:latin typeface="Comic Sans MS" panose="030F0702030302020204" pitchFamily="66" charset="0"/>
              </a:defRPr>
            </a:lvl3pPr>
            <a:lvl4pPr marL="1603720" indent="-229103">
              <a:defRPr sz="1600" b="1">
                <a:solidFill>
                  <a:schemeClr val="bg1"/>
                </a:solidFill>
                <a:latin typeface="Comic Sans MS" panose="030F0702030302020204" pitchFamily="66" charset="0"/>
              </a:defRPr>
            </a:lvl4pPr>
            <a:lvl5pPr marL="2061926" indent="-229103">
              <a:defRPr sz="1600" b="1">
                <a:solidFill>
                  <a:schemeClr val="bg1"/>
                </a:solidFill>
                <a:latin typeface="Comic Sans MS" panose="030F0702030302020204" pitchFamily="66" charset="0"/>
              </a:defRPr>
            </a:lvl5pPr>
            <a:lvl6pPr marL="2520132" indent="-229103" eaLnBrk="0" fontAlgn="base" hangingPunct="0">
              <a:spcBef>
                <a:spcPct val="0"/>
              </a:spcBef>
              <a:spcAft>
                <a:spcPct val="0"/>
              </a:spcAft>
              <a:defRPr sz="1600" b="1">
                <a:solidFill>
                  <a:schemeClr val="bg1"/>
                </a:solidFill>
                <a:latin typeface="Comic Sans MS" panose="030F0702030302020204" pitchFamily="66" charset="0"/>
              </a:defRPr>
            </a:lvl6pPr>
            <a:lvl7pPr marL="2978338" indent="-229103" eaLnBrk="0" fontAlgn="base" hangingPunct="0">
              <a:spcBef>
                <a:spcPct val="0"/>
              </a:spcBef>
              <a:spcAft>
                <a:spcPct val="0"/>
              </a:spcAft>
              <a:defRPr sz="1600" b="1">
                <a:solidFill>
                  <a:schemeClr val="bg1"/>
                </a:solidFill>
                <a:latin typeface="Comic Sans MS" panose="030F0702030302020204" pitchFamily="66" charset="0"/>
              </a:defRPr>
            </a:lvl7pPr>
            <a:lvl8pPr marL="3436544" indent="-229103" eaLnBrk="0" fontAlgn="base" hangingPunct="0">
              <a:spcBef>
                <a:spcPct val="0"/>
              </a:spcBef>
              <a:spcAft>
                <a:spcPct val="0"/>
              </a:spcAft>
              <a:defRPr sz="1600" b="1">
                <a:solidFill>
                  <a:schemeClr val="bg1"/>
                </a:solidFill>
                <a:latin typeface="Comic Sans MS" panose="030F0702030302020204" pitchFamily="66" charset="0"/>
              </a:defRPr>
            </a:lvl8pPr>
            <a:lvl9pPr marL="3894750" indent="-229103" eaLnBrk="0" fontAlgn="base" hangingPunct="0">
              <a:spcBef>
                <a:spcPct val="0"/>
              </a:spcBef>
              <a:spcAft>
                <a:spcPct val="0"/>
              </a:spcAft>
              <a:defRPr sz="1600" b="1">
                <a:solidFill>
                  <a:schemeClr val="bg1"/>
                </a:solidFill>
                <a:latin typeface="Comic Sans MS" panose="030F0702030302020204" pitchFamily="66" charset="0"/>
              </a:defRPr>
            </a:lvl9pPr>
          </a:lstStyle>
          <a:p>
            <a:fld id="{8DD7C5D0-DC5D-4EF5-B719-C9CBB14AC748}" type="slidenum">
              <a:rPr lang="it-IT" altLang="it-IT" sz="1200" b="0">
                <a:solidFill>
                  <a:schemeClr val="tx1"/>
                </a:solidFill>
              </a:rPr>
              <a:pPr/>
              <a:t>20</a:t>
            </a:fld>
            <a:endParaRPr lang="it-IT" altLang="it-IT" sz="1200" b="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p:cNvSpPr>
          <p:nvPr>
            <p:ph type="sldImg"/>
          </p:nvPr>
        </p:nvSpPr>
        <p:spPr bwMode="auto">
          <a:noFill/>
          <a:ln>
            <a:solidFill>
              <a:srgbClr val="000000"/>
            </a:solidFill>
            <a:miter lim="800000"/>
            <a:headEnd/>
            <a:tailEnd/>
          </a:ln>
        </p:spPr>
      </p:sp>
      <p:sp>
        <p:nvSpPr>
          <p:cNvPr id="1945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1945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48E266-E53A-4BF8-B468-F92406AA6B13}" type="slidenum">
              <a:rPr lang="it-IT">
                <a:cs typeface="Arial" charset="0"/>
              </a:rPr>
              <a:pPr fontAlgn="base">
                <a:spcBef>
                  <a:spcPct val="0"/>
                </a:spcBef>
                <a:spcAft>
                  <a:spcPct val="0"/>
                </a:spcAft>
              </a:pPr>
              <a:t>21</a:t>
            </a:fld>
            <a:endParaRPr lang="it-IT">
              <a:cs typeface="Arial" charset="0"/>
            </a:endParaRPr>
          </a:p>
        </p:txBody>
      </p:sp>
    </p:spTree>
    <p:extLst>
      <p:ext uri="{BB962C8B-B14F-4D97-AF65-F5344CB8AC3E}">
        <p14:creationId xmlns:p14="http://schemas.microsoft.com/office/powerpoint/2010/main" val="251892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38213" y="752475"/>
            <a:ext cx="5011737" cy="37576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5</a:t>
            </a:fld>
            <a:endParaRPr lang="it-IT" altLang="it-IT"/>
          </a:p>
        </p:txBody>
      </p:sp>
    </p:spTree>
    <p:extLst>
      <p:ext uri="{BB962C8B-B14F-4D97-AF65-F5344CB8AC3E}">
        <p14:creationId xmlns:p14="http://schemas.microsoft.com/office/powerpoint/2010/main" val="140152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38213" y="752475"/>
            <a:ext cx="5011737" cy="37576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7</a:t>
            </a:fld>
            <a:endParaRPr lang="it-IT" altLang="it-IT"/>
          </a:p>
        </p:txBody>
      </p:sp>
    </p:spTree>
    <p:extLst>
      <p:ext uri="{BB962C8B-B14F-4D97-AF65-F5344CB8AC3E}">
        <p14:creationId xmlns:p14="http://schemas.microsoft.com/office/powerpoint/2010/main" val="88921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38213" y="752475"/>
            <a:ext cx="5011737" cy="3757613"/>
          </a:xfrm>
        </p:spPr>
      </p:sp>
      <p:sp>
        <p:nvSpPr>
          <p:cNvPr id="3" name="Segnaposto note 2"/>
          <p:cNvSpPr>
            <a:spLocks noGrp="1"/>
          </p:cNvSpPr>
          <p:nvPr>
            <p:ph type="body" idx="1"/>
          </p:nvPr>
        </p:nvSpPr>
        <p:spPr/>
        <p:txBody>
          <a:bodyPr/>
          <a:lstStyle/>
          <a:p>
            <a:pPr defTabSz="916412">
              <a:defRPr/>
            </a:pPr>
            <a:r>
              <a:rPr lang="it-IT" dirty="0"/>
              <a:t>Dal 1991 al 2019, il Sistema di sorveglianza ha segnalato un totale di 60.583 nuovi casi di condilomi ano-genitali. Il numero annuo di segnalazioni ha mostrato un progressivo incremento dal 2000 al 2016, con un aumento di circa tre volte rispetto al 2000 e una successiva stabilizzazione e riduzione fino al 2019. In particolare, la riduzione osservata negli ultimi quattro anni</a:t>
            </a:r>
            <a:r>
              <a:rPr lang="it-IT" strike="sngStrike" dirty="0"/>
              <a:t>,</a:t>
            </a:r>
            <a:r>
              <a:rPr lang="it-IT" dirty="0"/>
              <a:t> molto probabilmente è attribuibile alle campagne vaccinali anti-HPV condotte in femmine e maschi.</a:t>
            </a:r>
          </a:p>
          <a:p>
            <a:endParaRPr lang="it-IT" dirty="0"/>
          </a:p>
          <a:p>
            <a:pPr defTabSz="916412">
              <a:defRPr/>
            </a:pPr>
            <a:r>
              <a:rPr lang="it-IT" dirty="0"/>
              <a:t>Dal 1991 al 2019, il Sistema di sorveglianza ha segnalato un totale di 10.140 nuovi casi di herpes genitale. L’andamento delle segnalazioni ha mostrato dal 2004 un aumento costante, seppure con numerose fluttuazioni. L’aumento è stato particolarmente evidente nelle donne, con un incremento di circa due volte e mezzo tra il 2004 e il 2019.</a:t>
            </a:r>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8</a:t>
            </a:fld>
            <a:endParaRPr lang="it-IT" altLang="it-IT"/>
          </a:p>
        </p:txBody>
      </p:sp>
    </p:spTree>
    <p:extLst>
      <p:ext uri="{BB962C8B-B14F-4D97-AF65-F5344CB8AC3E}">
        <p14:creationId xmlns:p14="http://schemas.microsoft.com/office/powerpoint/2010/main" val="283869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27063" y="752475"/>
            <a:ext cx="5634037" cy="3757613"/>
          </a:xfrm>
        </p:spPr>
      </p:sp>
      <p:sp>
        <p:nvSpPr>
          <p:cNvPr id="3" name="Segnaposto note 2"/>
          <p:cNvSpPr>
            <a:spLocks noGrp="1"/>
          </p:cNvSpPr>
          <p:nvPr>
            <p:ph type="body" idx="1"/>
          </p:nvPr>
        </p:nvSpPr>
        <p:spPr/>
        <p:txBody>
          <a:bodyPr/>
          <a:lstStyle/>
          <a:p>
            <a:pPr defTabSz="916412">
              <a:defRPr/>
            </a:pPr>
            <a:r>
              <a:rPr lang="it-IT" dirty="0"/>
              <a:t>Dei 140.874 soggetti con una nuova IST segnalati dal 1991 al 2019, 96.607 (68,6%) hanno effettuato un test anti-HIV al momento della diagnosi di IST. </a:t>
            </a:r>
          </a:p>
          <a:p>
            <a:pPr defTabSz="916412">
              <a:defRPr/>
            </a:pPr>
            <a:r>
              <a:rPr lang="it-IT" dirty="0"/>
              <a:t>La percentuale di soggetti con IST testati per HIV è diminuita dal 1991 al 2000, passando dal 76,0% al 52,0%; successivamente è aumentata raggiungendo il picco massimo nel 2005 (79,3%). Nel 2019 la percentuale dei soggetti con IST testati per HIV è stata del 49,1%. </a:t>
            </a:r>
          </a:p>
          <a:p>
            <a:pPr defTabSz="916412">
              <a:defRPr/>
            </a:pPr>
            <a:endParaRPr lang="it-IT" dirty="0"/>
          </a:p>
          <a:p>
            <a:pPr defTabSz="916412">
              <a:defRPr/>
            </a:pPr>
            <a:r>
              <a:rPr lang="it-IT" dirty="0"/>
              <a:t>Durante l’intero periodo (1991-2019), tra i 96.607 soggetti con IST testati per HIV, 7.728 sono risultati HIV positivi, pari a una prevalenza di 8,0% (IC95%: 7,8-8,2). </a:t>
            </a:r>
          </a:p>
          <a:p>
            <a:pPr defTabSz="916412">
              <a:defRPr/>
            </a:pPr>
            <a:r>
              <a:rPr lang="it-IT" dirty="0"/>
              <a:t>Dal 1991 al 2008, la più alta prevalenza di HIV in soggetti con IST si è osservata nel 1997 (11,0%), mentre la più bassa si è osservata nel 2008 (4,7%). Dopo il 2008, si è assistito a un incremento della prevalenza HIV fino ad un massimo di 11,7% nel 2016. Nel 2019, la prevalenza di HIV in soggetti con IST è stata 10,7%; questa prevalenza è circa quaranta volte più alta di quella stimata nella popolazione generale italiana.</a:t>
            </a:r>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11</a:t>
            </a:fld>
            <a:endParaRPr lang="it-IT" altLang="it-IT"/>
          </a:p>
        </p:txBody>
      </p:sp>
    </p:spTree>
    <p:extLst>
      <p:ext uri="{BB962C8B-B14F-4D97-AF65-F5344CB8AC3E}">
        <p14:creationId xmlns:p14="http://schemas.microsoft.com/office/powerpoint/2010/main" val="243909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ChangeArrowheads="1" noTextEdit="1"/>
          </p:cNvSpPr>
          <p:nvPr>
            <p:ph type="sldImg"/>
          </p:nvPr>
        </p:nvSpPr>
        <p:spPr>
          <a:xfrm>
            <a:off x="627063" y="752475"/>
            <a:ext cx="5634037" cy="3757613"/>
          </a:xfrm>
          <a:ln/>
        </p:spPr>
      </p:sp>
      <p:sp>
        <p:nvSpPr>
          <p:cNvPr id="2048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6412">
              <a:defRPr/>
            </a:pPr>
            <a:r>
              <a:rPr lang="it-IT" dirty="0"/>
              <a:t>Durante l’intero periodo, la prevalenza di HIV è stata sempre più alta negli MSM mostrando un aumento costante dal 2008 (30,4% nel 2019), mentre negli eterosessuali è diminuita progressivamente (2,3% nel 2019).</a:t>
            </a:r>
          </a:p>
          <a:p>
            <a:endParaRPr lang="it-IT" altLang="it-IT" dirty="0"/>
          </a:p>
        </p:txBody>
      </p:sp>
      <p:sp>
        <p:nvSpPr>
          <p:cNvPr id="2048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52540" indent="-289561">
              <a:spcBef>
                <a:spcPct val="30000"/>
              </a:spcBef>
              <a:defRPr sz="1200">
                <a:solidFill>
                  <a:schemeClr val="tx1"/>
                </a:solidFill>
                <a:latin typeface="Comic Sans MS" panose="030F0702030302020204" pitchFamily="66" charset="0"/>
              </a:defRPr>
            </a:lvl2pPr>
            <a:lvl3pPr marL="1158243" indent="-230694">
              <a:spcBef>
                <a:spcPct val="30000"/>
              </a:spcBef>
              <a:defRPr sz="1200">
                <a:solidFill>
                  <a:schemeClr val="tx1"/>
                </a:solidFill>
                <a:latin typeface="Comic Sans MS" panose="030F0702030302020204" pitchFamily="66" charset="0"/>
              </a:defRPr>
            </a:lvl3pPr>
            <a:lvl4pPr marL="1621222" indent="-230694">
              <a:spcBef>
                <a:spcPct val="30000"/>
              </a:spcBef>
              <a:defRPr sz="1200">
                <a:solidFill>
                  <a:schemeClr val="tx1"/>
                </a:solidFill>
                <a:latin typeface="Comic Sans MS" panose="030F0702030302020204" pitchFamily="66" charset="0"/>
              </a:defRPr>
            </a:lvl4pPr>
            <a:lvl5pPr marL="2085792" indent="-230694">
              <a:spcBef>
                <a:spcPct val="30000"/>
              </a:spcBef>
              <a:defRPr sz="1200">
                <a:solidFill>
                  <a:schemeClr val="tx1"/>
                </a:solidFill>
                <a:latin typeface="Comic Sans MS" panose="030F0702030302020204" pitchFamily="66" charset="0"/>
              </a:defRPr>
            </a:lvl5pPr>
            <a:lvl6pPr marL="2543998" indent="-230694" eaLnBrk="0" fontAlgn="base" hangingPunct="0">
              <a:spcBef>
                <a:spcPct val="30000"/>
              </a:spcBef>
              <a:spcAft>
                <a:spcPct val="0"/>
              </a:spcAft>
              <a:defRPr sz="1200">
                <a:solidFill>
                  <a:schemeClr val="tx1"/>
                </a:solidFill>
                <a:latin typeface="Comic Sans MS" panose="030F0702030302020204" pitchFamily="66" charset="0"/>
              </a:defRPr>
            </a:lvl6pPr>
            <a:lvl7pPr marL="3002203" indent="-230694" eaLnBrk="0" fontAlgn="base" hangingPunct="0">
              <a:spcBef>
                <a:spcPct val="30000"/>
              </a:spcBef>
              <a:spcAft>
                <a:spcPct val="0"/>
              </a:spcAft>
              <a:defRPr sz="1200">
                <a:solidFill>
                  <a:schemeClr val="tx1"/>
                </a:solidFill>
                <a:latin typeface="Comic Sans MS" panose="030F0702030302020204" pitchFamily="66" charset="0"/>
              </a:defRPr>
            </a:lvl7pPr>
            <a:lvl8pPr marL="3460409" indent="-230694" eaLnBrk="0" fontAlgn="base" hangingPunct="0">
              <a:spcBef>
                <a:spcPct val="30000"/>
              </a:spcBef>
              <a:spcAft>
                <a:spcPct val="0"/>
              </a:spcAft>
              <a:defRPr sz="1200">
                <a:solidFill>
                  <a:schemeClr val="tx1"/>
                </a:solidFill>
                <a:latin typeface="Comic Sans MS" panose="030F0702030302020204" pitchFamily="66" charset="0"/>
              </a:defRPr>
            </a:lvl8pPr>
            <a:lvl9pPr marL="3918615" indent="-230694"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3B3F4AE2-B771-40BA-BD32-A0AA2B952672}" type="slidenum">
              <a:rPr lang="it-IT" altLang="it-IT" smtClean="0"/>
              <a:pPr>
                <a:spcBef>
                  <a:spcPct val="0"/>
                </a:spcBef>
              </a:pPr>
              <a:t>12</a:t>
            </a:fld>
            <a:endParaRPr lang="it-IT" altLang="it-IT"/>
          </a:p>
        </p:txBody>
      </p:sp>
    </p:spTree>
    <p:extLst>
      <p:ext uri="{BB962C8B-B14F-4D97-AF65-F5344CB8AC3E}">
        <p14:creationId xmlns:p14="http://schemas.microsoft.com/office/powerpoint/2010/main" val="994495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a:extLst>
              <a:ext uri="{FF2B5EF4-FFF2-40B4-BE49-F238E27FC236}">
                <a16:creationId xmlns:a16="http://schemas.microsoft.com/office/drawing/2014/main" id="{4301F651-FEBA-4835-B727-BE8262A4B887}"/>
              </a:ext>
            </a:extLst>
          </p:cNvPr>
          <p:cNvSpPr>
            <a:spLocks noGrp="1" noRot="1" noChangeAspect="1" noChangeArrowheads="1" noTextEdit="1"/>
          </p:cNvSpPr>
          <p:nvPr>
            <p:ph type="sldImg"/>
          </p:nvPr>
        </p:nvSpPr>
        <p:spPr>
          <a:xfrm>
            <a:off x="938213" y="752475"/>
            <a:ext cx="5011737" cy="3757613"/>
          </a:xfrm>
          <a:ln/>
        </p:spPr>
      </p:sp>
      <p:sp>
        <p:nvSpPr>
          <p:cNvPr id="19459" name="Segnaposto note 2">
            <a:extLst>
              <a:ext uri="{FF2B5EF4-FFF2-40B4-BE49-F238E27FC236}">
                <a16:creationId xmlns:a16="http://schemas.microsoft.com/office/drawing/2014/main" id="{D3C73AAC-834C-46C1-81B9-F4BBA332C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a:t>La prevalenza di HIV è più alta nei soggetti con sifilide I-II e sifilide latente, ma rimane decisamente elevata anche nelle altre IST. Avere una IST in atto aumenta il rischio di acquisire o trasmettere l’HIV.</a:t>
            </a:r>
          </a:p>
          <a:p>
            <a:endParaRPr lang="it-IT" altLang="it-IT" dirty="0"/>
          </a:p>
        </p:txBody>
      </p:sp>
      <p:sp>
        <p:nvSpPr>
          <p:cNvPr id="19460" name="Segnaposto numero diapositiva 3">
            <a:extLst>
              <a:ext uri="{FF2B5EF4-FFF2-40B4-BE49-F238E27FC236}">
                <a16:creationId xmlns:a16="http://schemas.microsoft.com/office/drawing/2014/main" id="{F8C85798-4A38-4DE4-9188-7FE217B725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bg1"/>
                </a:solidFill>
                <a:latin typeface="Comic Sans MS" panose="030F0702030302020204" pitchFamily="66" charset="0"/>
              </a:defRPr>
            </a:lvl1pPr>
            <a:lvl2pPr marL="744584" indent="-286379">
              <a:defRPr sz="1600" b="1">
                <a:solidFill>
                  <a:schemeClr val="bg1"/>
                </a:solidFill>
                <a:latin typeface="Comic Sans MS" panose="030F0702030302020204" pitchFamily="66" charset="0"/>
              </a:defRPr>
            </a:lvl2pPr>
            <a:lvl3pPr marL="1145515" indent="-229103">
              <a:defRPr sz="1600" b="1">
                <a:solidFill>
                  <a:schemeClr val="bg1"/>
                </a:solidFill>
                <a:latin typeface="Comic Sans MS" panose="030F0702030302020204" pitchFamily="66" charset="0"/>
              </a:defRPr>
            </a:lvl3pPr>
            <a:lvl4pPr marL="1603720" indent="-229103">
              <a:defRPr sz="1600" b="1">
                <a:solidFill>
                  <a:schemeClr val="bg1"/>
                </a:solidFill>
                <a:latin typeface="Comic Sans MS" panose="030F0702030302020204" pitchFamily="66" charset="0"/>
              </a:defRPr>
            </a:lvl4pPr>
            <a:lvl5pPr marL="2061926" indent="-229103">
              <a:defRPr sz="1600" b="1">
                <a:solidFill>
                  <a:schemeClr val="bg1"/>
                </a:solidFill>
                <a:latin typeface="Comic Sans MS" panose="030F0702030302020204" pitchFamily="66" charset="0"/>
              </a:defRPr>
            </a:lvl5pPr>
            <a:lvl6pPr marL="2520132" indent="-229103" eaLnBrk="0" fontAlgn="base" hangingPunct="0">
              <a:spcBef>
                <a:spcPct val="0"/>
              </a:spcBef>
              <a:spcAft>
                <a:spcPct val="0"/>
              </a:spcAft>
              <a:defRPr sz="1600" b="1">
                <a:solidFill>
                  <a:schemeClr val="bg1"/>
                </a:solidFill>
                <a:latin typeface="Comic Sans MS" panose="030F0702030302020204" pitchFamily="66" charset="0"/>
              </a:defRPr>
            </a:lvl6pPr>
            <a:lvl7pPr marL="2978338" indent="-229103" eaLnBrk="0" fontAlgn="base" hangingPunct="0">
              <a:spcBef>
                <a:spcPct val="0"/>
              </a:spcBef>
              <a:spcAft>
                <a:spcPct val="0"/>
              </a:spcAft>
              <a:defRPr sz="1600" b="1">
                <a:solidFill>
                  <a:schemeClr val="bg1"/>
                </a:solidFill>
                <a:latin typeface="Comic Sans MS" panose="030F0702030302020204" pitchFamily="66" charset="0"/>
              </a:defRPr>
            </a:lvl7pPr>
            <a:lvl8pPr marL="3436544" indent="-229103" eaLnBrk="0" fontAlgn="base" hangingPunct="0">
              <a:spcBef>
                <a:spcPct val="0"/>
              </a:spcBef>
              <a:spcAft>
                <a:spcPct val="0"/>
              </a:spcAft>
              <a:defRPr sz="1600" b="1">
                <a:solidFill>
                  <a:schemeClr val="bg1"/>
                </a:solidFill>
                <a:latin typeface="Comic Sans MS" panose="030F0702030302020204" pitchFamily="66" charset="0"/>
              </a:defRPr>
            </a:lvl8pPr>
            <a:lvl9pPr marL="3894750" indent="-229103" eaLnBrk="0" fontAlgn="base" hangingPunct="0">
              <a:spcBef>
                <a:spcPct val="0"/>
              </a:spcBef>
              <a:spcAft>
                <a:spcPct val="0"/>
              </a:spcAft>
              <a:defRPr sz="1600" b="1">
                <a:solidFill>
                  <a:schemeClr val="bg1"/>
                </a:solidFill>
                <a:latin typeface="Comic Sans MS" panose="030F0702030302020204" pitchFamily="66" charset="0"/>
              </a:defRPr>
            </a:lvl9pPr>
          </a:lstStyle>
          <a:p>
            <a:fld id="{E6BC6F29-5742-4EFA-87BD-7937BC75B6A6}" type="slidenum">
              <a:rPr lang="it-IT" altLang="it-IT" sz="1200" b="0">
                <a:solidFill>
                  <a:schemeClr val="tx1"/>
                </a:solidFill>
              </a:rPr>
              <a:pPr/>
              <a:t>13</a:t>
            </a:fld>
            <a:endParaRPr lang="it-IT" altLang="it-IT" sz="1200" b="0">
              <a:solidFill>
                <a:schemeClr val="tx1"/>
              </a:solidFill>
            </a:endParaRPr>
          </a:p>
        </p:txBody>
      </p:sp>
    </p:spTree>
    <p:extLst>
      <p:ext uri="{BB962C8B-B14F-4D97-AF65-F5344CB8AC3E}">
        <p14:creationId xmlns:p14="http://schemas.microsoft.com/office/powerpoint/2010/main" val="285102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27063" y="752475"/>
            <a:ext cx="5634037" cy="37576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14</a:t>
            </a:fld>
            <a:endParaRPr lang="it-IT" altLang="it-IT"/>
          </a:p>
        </p:txBody>
      </p:sp>
    </p:spTree>
    <p:extLst>
      <p:ext uri="{BB962C8B-B14F-4D97-AF65-F5344CB8AC3E}">
        <p14:creationId xmlns:p14="http://schemas.microsoft.com/office/powerpoint/2010/main" val="37710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27063" y="752475"/>
            <a:ext cx="5634037" cy="3757613"/>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DE3CB78C-9514-4A48-8015-665D04A4D147}" type="slidenum">
              <a:rPr lang="it-IT" altLang="it-IT" smtClean="0"/>
              <a:pPr>
                <a:defRPr/>
              </a:pPr>
              <a:t>16</a:t>
            </a:fld>
            <a:endParaRPr lang="it-IT" altLang="it-IT"/>
          </a:p>
        </p:txBody>
      </p:sp>
    </p:spTree>
    <p:extLst>
      <p:ext uri="{BB962C8B-B14F-4D97-AF65-F5344CB8AC3E}">
        <p14:creationId xmlns:p14="http://schemas.microsoft.com/office/powerpoint/2010/main" val="227176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GB"/>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Fare clic per modificare lo stile del sottotitolo dello schema</a:t>
            </a:r>
            <a:endParaRPr lang="it-IT"/>
          </a:p>
        </p:txBody>
      </p:sp>
      <p:sp>
        <p:nvSpPr>
          <p:cNvPr id="4" name="Segnaposto data 3"/>
          <p:cNvSpPr>
            <a:spLocks noGrp="1"/>
          </p:cNvSpPr>
          <p:nvPr>
            <p:ph type="dt" sz="half" idx="10"/>
          </p:nvPr>
        </p:nvSpPr>
        <p:spPr/>
        <p:txBody>
          <a:bodyPr/>
          <a:lstStyle/>
          <a:p>
            <a:fld id="{E3A9603E-1B12-2948-BB97-F38E51BBE043}" type="datetimeFigureOut">
              <a:rPr lang="it-IT" smtClean="0"/>
              <a:t>15/05/22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2837991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4" name="Segnaposto data 3"/>
          <p:cNvSpPr>
            <a:spLocks noGrp="1"/>
          </p:cNvSpPr>
          <p:nvPr>
            <p:ph type="dt" sz="half" idx="10"/>
          </p:nvPr>
        </p:nvSpPr>
        <p:spPr/>
        <p:txBody>
          <a:bodyPr/>
          <a:lstStyle/>
          <a:p>
            <a:fld id="{E3A9603E-1B12-2948-BB97-F38E51BBE043}" type="datetimeFigureOut">
              <a:rPr lang="it-IT" smtClean="0"/>
              <a:t>15/05/22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3679556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GB"/>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4" name="Segnaposto data 3"/>
          <p:cNvSpPr>
            <a:spLocks noGrp="1"/>
          </p:cNvSpPr>
          <p:nvPr>
            <p:ph type="dt" sz="half" idx="10"/>
          </p:nvPr>
        </p:nvSpPr>
        <p:spPr/>
        <p:txBody>
          <a:bodyPr/>
          <a:lstStyle/>
          <a:p>
            <a:fld id="{E3A9603E-1B12-2948-BB97-F38E51BBE043}" type="datetimeFigureOut">
              <a:rPr lang="it-IT" smtClean="0"/>
              <a:t>15/05/22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3156958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7"/>
            <a:ext cx="7559675" cy="504825"/>
          </a:xfrm>
        </p:spPr>
        <p:txBody>
          <a:bodyPr/>
          <a:lstStyle/>
          <a:p>
            <a:r>
              <a:rPr lang="it-IT"/>
              <a:t>Fare clic per modificare lo stile del titolo</a:t>
            </a:r>
          </a:p>
        </p:txBody>
      </p:sp>
      <p:sp>
        <p:nvSpPr>
          <p:cNvPr id="3" name="Segnaposto grafico 2"/>
          <p:cNvSpPr>
            <a:spLocks noGrp="1"/>
          </p:cNvSpPr>
          <p:nvPr>
            <p:ph type="chart" idx="1"/>
          </p:nvPr>
        </p:nvSpPr>
        <p:spPr>
          <a:xfrm>
            <a:off x="1116013" y="1752600"/>
            <a:ext cx="7559675"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fld id="{077C47F3-DBA7-4F7A-AC35-2D9E0CE1406B}" type="datetime1">
              <a:rPr lang="it-IT" altLang="it-IT">
                <a:solidFill>
                  <a:srgbClr val="FFFFFF"/>
                </a:solidFill>
              </a:rPr>
              <a:pPr>
                <a:defRPr/>
              </a:pPr>
              <a:t>15/05/22</a:t>
            </a:fld>
            <a:endParaRPr lang="it-IT" alt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it-IT" altLang="it-IT">
                <a:solidFill>
                  <a:srgbClr val="FFFFFF"/>
                </a:solidFill>
              </a:rPr>
              <a:t>Titolo Presentazione</a:t>
            </a:r>
          </a:p>
        </p:txBody>
      </p:sp>
      <p:sp>
        <p:nvSpPr>
          <p:cNvPr id="6" name="Rectangle 6"/>
          <p:cNvSpPr>
            <a:spLocks noGrp="1" noChangeArrowheads="1"/>
          </p:cNvSpPr>
          <p:nvPr>
            <p:ph type="sldNum" sz="quarter" idx="12"/>
          </p:nvPr>
        </p:nvSpPr>
        <p:spPr>
          <a:ln/>
        </p:spPr>
        <p:txBody>
          <a:bodyPr/>
          <a:lstStyle>
            <a:lvl1pPr>
              <a:defRPr/>
            </a:lvl1pPr>
          </a:lstStyle>
          <a:p>
            <a:pPr>
              <a:defRPr/>
            </a:pPr>
            <a:r>
              <a:rPr lang="it-IT" altLang="it-IT">
                <a:solidFill>
                  <a:srgbClr val="FFFFFF"/>
                </a:solidFill>
              </a:rPr>
              <a:t>Pagina </a:t>
            </a:r>
            <a:fld id="{8B8FB77C-1B5C-4611-80D0-28E43F39B93C}" type="slidenum">
              <a:rPr lang="it-IT" altLang="it-IT">
                <a:solidFill>
                  <a:srgbClr val="FFFFFF"/>
                </a:solidFill>
              </a:rPr>
              <a:pPr>
                <a:defRPr/>
              </a:pPr>
              <a:t>‹N›</a:t>
            </a:fld>
            <a:endParaRPr lang="it-IT" altLang="it-IT">
              <a:solidFill>
                <a:srgbClr val="FFFFFF"/>
              </a:solidFill>
            </a:endParaRPr>
          </a:p>
        </p:txBody>
      </p:sp>
    </p:spTree>
    <p:extLst>
      <p:ext uri="{BB962C8B-B14F-4D97-AF65-F5344CB8AC3E}">
        <p14:creationId xmlns:p14="http://schemas.microsoft.com/office/powerpoint/2010/main" val="42406046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Fare clic per modificare stile</a:t>
            </a:r>
            <a:endParaRPr lang="it-IT"/>
          </a:p>
        </p:txBody>
      </p:sp>
      <p:sp>
        <p:nvSpPr>
          <p:cNvPr id="3" name="Segnaposto contenuto 2"/>
          <p:cNvSpPr>
            <a:spLocks noGrp="1"/>
          </p:cNvSpPr>
          <p:nvPr>
            <p:ph idx="1"/>
          </p:nvPr>
        </p:nvSpPr>
        <p:spPr/>
        <p:txBody>
          <a:body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4" name="Segnaposto data 3"/>
          <p:cNvSpPr>
            <a:spLocks noGrp="1"/>
          </p:cNvSpPr>
          <p:nvPr>
            <p:ph type="dt" sz="half" idx="10"/>
          </p:nvPr>
        </p:nvSpPr>
        <p:spPr/>
        <p:txBody>
          <a:bodyPr/>
          <a:lstStyle/>
          <a:p>
            <a:fld id="{E3A9603E-1B12-2948-BB97-F38E51BBE043}" type="datetimeFigureOut">
              <a:rPr lang="it-IT" smtClean="0"/>
              <a:t>15/05/22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362074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GB"/>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Fare clic per modificare gli stili del testo dello schema</a:t>
            </a:r>
          </a:p>
        </p:txBody>
      </p:sp>
      <p:sp>
        <p:nvSpPr>
          <p:cNvPr id="4" name="Segnaposto data 3"/>
          <p:cNvSpPr>
            <a:spLocks noGrp="1"/>
          </p:cNvSpPr>
          <p:nvPr>
            <p:ph type="dt" sz="half" idx="10"/>
          </p:nvPr>
        </p:nvSpPr>
        <p:spPr/>
        <p:txBody>
          <a:bodyPr/>
          <a:lstStyle/>
          <a:p>
            <a:fld id="{E3A9603E-1B12-2948-BB97-F38E51BBE043}" type="datetimeFigureOut">
              <a:rPr lang="it-IT" smtClean="0"/>
              <a:t>15/05/22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338446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5" name="Segnaposto data 4"/>
          <p:cNvSpPr>
            <a:spLocks noGrp="1"/>
          </p:cNvSpPr>
          <p:nvPr>
            <p:ph type="dt" sz="half" idx="10"/>
          </p:nvPr>
        </p:nvSpPr>
        <p:spPr/>
        <p:txBody>
          <a:bodyPr/>
          <a:lstStyle/>
          <a:p>
            <a:fld id="{E3A9603E-1B12-2948-BB97-F38E51BBE043}" type="datetimeFigureOut">
              <a:rPr lang="it-IT" smtClean="0"/>
              <a:t>15/05/22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333753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GB"/>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7" name="Segnaposto data 6"/>
          <p:cNvSpPr>
            <a:spLocks noGrp="1"/>
          </p:cNvSpPr>
          <p:nvPr>
            <p:ph type="dt" sz="half" idx="10"/>
          </p:nvPr>
        </p:nvSpPr>
        <p:spPr/>
        <p:txBody>
          <a:bodyPr/>
          <a:lstStyle/>
          <a:p>
            <a:fld id="{E3A9603E-1B12-2948-BB97-F38E51BBE043}" type="datetimeFigureOut">
              <a:rPr lang="it-IT" smtClean="0"/>
              <a:t>15/05/22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258907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Fare clic per modificare stile</a:t>
            </a:r>
            <a:endParaRPr lang="it-IT"/>
          </a:p>
        </p:txBody>
      </p:sp>
      <p:sp>
        <p:nvSpPr>
          <p:cNvPr id="3" name="Segnaposto data 2"/>
          <p:cNvSpPr>
            <a:spLocks noGrp="1"/>
          </p:cNvSpPr>
          <p:nvPr>
            <p:ph type="dt" sz="half" idx="10"/>
          </p:nvPr>
        </p:nvSpPr>
        <p:spPr/>
        <p:txBody>
          <a:bodyPr/>
          <a:lstStyle/>
          <a:p>
            <a:fld id="{E3A9603E-1B12-2948-BB97-F38E51BBE043}" type="datetimeFigureOut">
              <a:rPr lang="it-IT" smtClean="0"/>
              <a:t>15/05/22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395830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3A9603E-1B12-2948-BB97-F38E51BBE043}" type="datetimeFigureOut">
              <a:rPr lang="it-IT" smtClean="0"/>
              <a:t>15/05/22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393174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GB"/>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Fare clic per modificare gli stili del testo dello schema</a:t>
            </a:r>
          </a:p>
        </p:txBody>
      </p:sp>
      <p:sp>
        <p:nvSpPr>
          <p:cNvPr id="5" name="Segnaposto data 4"/>
          <p:cNvSpPr>
            <a:spLocks noGrp="1"/>
          </p:cNvSpPr>
          <p:nvPr>
            <p:ph type="dt" sz="half" idx="10"/>
          </p:nvPr>
        </p:nvSpPr>
        <p:spPr/>
        <p:txBody>
          <a:bodyPr/>
          <a:lstStyle/>
          <a:p>
            <a:fld id="{E3A9603E-1B12-2948-BB97-F38E51BBE043}" type="datetimeFigureOut">
              <a:rPr lang="it-IT" smtClean="0"/>
              <a:t>15/05/22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134300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GB"/>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Fare clic per modificare gli stili del testo dello schema</a:t>
            </a:r>
          </a:p>
        </p:txBody>
      </p:sp>
      <p:sp>
        <p:nvSpPr>
          <p:cNvPr id="5" name="Segnaposto data 4"/>
          <p:cNvSpPr>
            <a:spLocks noGrp="1"/>
          </p:cNvSpPr>
          <p:nvPr>
            <p:ph type="dt" sz="half" idx="10"/>
          </p:nvPr>
        </p:nvSpPr>
        <p:spPr/>
        <p:txBody>
          <a:bodyPr/>
          <a:lstStyle/>
          <a:p>
            <a:fld id="{E3A9603E-1B12-2948-BB97-F38E51BBE043}" type="datetimeFigureOut">
              <a:rPr lang="it-IT" smtClean="0"/>
              <a:t>15/05/22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97198A-C63D-C44E-9986-42ACC6FBAA9B}" type="slidenum">
              <a:rPr lang="it-IT" smtClean="0"/>
              <a:t>‹N›</a:t>
            </a:fld>
            <a:endParaRPr lang="it-IT"/>
          </a:p>
        </p:txBody>
      </p:sp>
    </p:spTree>
    <p:extLst>
      <p:ext uri="{BB962C8B-B14F-4D97-AF65-F5344CB8AC3E}">
        <p14:creationId xmlns:p14="http://schemas.microsoft.com/office/powerpoint/2010/main" val="4136374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9603E-1B12-2948-BB97-F38E51BBE043}" type="datetimeFigureOut">
              <a:rPr lang="it-IT" smtClean="0"/>
              <a:t>15/05/22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7198A-C63D-C44E-9986-42ACC6FBAA9B}" type="slidenum">
              <a:rPr lang="it-IT" smtClean="0"/>
              <a:t>‹N›</a:t>
            </a:fld>
            <a:endParaRPr lang="it-IT"/>
          </a:p>
        </p:txBody>
      </p:sp>
    </p:spTree>
    <p:extLst>
      <p:ext uri="{BB962C8B-B14F-4D97-AF65-F5344CB8AC3E}">
        <p14:creationId xmlns:p14="http://schemas.microsoft.com/office/powerpoint/2010/main" val="169419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414866" y="582789"/>
            <a:ext cx="8284634" cy="69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MS PGothic"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MS PGothic"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MS PGothic" panose="020B0600070205080204" pitchFamily="34" charset="-128"/>
              </a:defRPr>
            </a:lvl9pPr>
          </a:lstStyle>
          <a:p>
            <a:pPr algn="ctr" eaLnBrk="1" hangingPunct="1">
              <a:lnSpc>
                <a:spcPct val="120000"/>
              </a:lnSpc>
              <a:spcBef>
                <a:spcPct val="0"/>
              </a:spcBef>
              <a:buFontTx/>
              <a:buNone/>
            </a:pPr>
            <a:r>
              <a:rPr lang="it-IT" altLang="it-IT" sz="2133" dirty="0">
                <a:solidFill>
                  <a:srgbClr val="CC0000"/>
                </a:solidFill>
                <a:latin typeface="Arial" panose="020B0604020202020204" pitchFamily="34" charset="0"/>
                <a:cs typeface="Arial" panose="020B0604020202020204" pitchFamily="34" charset="0"/>
              </a:rPr>
              <a:t>IST diagnosticate</a:t>
            </a:r>
            <a:br>
              <a:rPr lang="it-IT" altLang="it-IT" sz="1778" dirty="0">
                <a:solidFill>
                  <a:srgbClr val="CC0000"/>
                </a:solidFill>
                <a:latin typeface="Arial" panose="020B0604020202020204" pitchFamily="34" charset="0"/>
                <a:cs typeface="Arial" panose="020B0604020202020204" pitchFamily="34" charset="0"/>
              </a:rPr>
            </a:br>
            <a:r>
              <a:rPr lang="it-IT" altLang="it-IT" sz="1244" dirty="0">
                <a:solidFill>
                  <a:srgbClr val="CC0000"/>
                </a:solidFill>
                <a:latin typeface="Arial" panose="020B0604020202020204" pitchFamily="34" charset="0"/>
                <a:cs typeface="Arial" panose="020B0604020202020204" pitchFamily="34" charset="0"/>
              </a:rPr>
              <a:t>(Sistema di Sorveglianza Sentinella delle IST basato su centri clinici, 1991-2019: 140.874 soggetti con IST)</a:t>
            </a:r>
            <a:endParaRPr lang="it-IT" altLang="it-IT" sz="1422" dirty="0">
              <a:solidFill>
                <a:srgbClr val="CC0000"/>
              </a:solidFill>
              <a:latin typeface="Arial" panose="020B0604020202020204" pitchFamily="34" charset="0"/>
              <a:cs typeface="Arial" panose="020B0604020202020204" pitchFamily="34" charset="0"/>
            </a:endParaRPr>
          </a:p>
        </p:txBody>
      </p:sp>
      <p:sp>
        <p:nvSpPr>
          <p:cNvPr id="1112068" name="Text Box 4"/>
          <p:cNvSpPr txBox="1">
            <a:spLocks noChangeArrowheads="1"/>
          </p:cNvSpPr>
          <p:nvPr/>
        </p:nvSpPr>
        <p:spPr bwMode="auto">
          <a:xfrm>
            <a:off x="203202" y="6307668"/>
            <a:ext cx="184731" cy="338554"/>
          </a:xfrm>
          <a:prstGeom prst="rect">
            <a:avLst/>
          </a:prstGeom>
          <a:noFill/>
          <a:ln w="9525">
            <a:noFill/>
            <a:miter lim="800000"/>
            <a:headEnd/>
            <a:tailEnd/>
          </a:ln>
          <a:effectLst/>
        </p:spPr>
        <p:txBody>
          <a:bodyPr wrap="none">
            <a:spAutoFit/>
          </a:bodyPr>
          <a:lstStyle/>
          <a:p>
            <a:pPr>
              <a:defRPr/>
            </a:pPr>
            <a:endParaRPr lang="it-IT" sz="1600">
              <a:solidFill>
                <a:srgbClr val="FFFFFF"/>
              </a:solidFill>
              <a:effectLst>
                <a:outerShdw blurRad="38100" dist="38100" dir="2700000" algn="tl">
                  <a:srgbClr val="C0C0C0"/>
                </a:outerShdw>
              </a:effectLst>
            </a:endParaRPr>
          </a:p>
        </p:txBody>
      </p:sp>
      <p:pic>
        <p:nvPicPr>
          <p:cNvPr id="3" name="Immagine 2">
            <a:extLst>
              <a:ext uri="{FF2B5EF4-FFF2-40B4-BE49-F238E27FC236}">
                <a16:creationId xmlns:a16="http://schemas.microsoft.com/office/drawing/2014/main" id="{7BF65A2A-FE33-4836-98E9-144036A4F2B3}"/>
              </a:ext>
            </a:extLst>
          </p:cNvPr>
          <p:cNvPicPr>
            <a:picLocks noChangeAspect="1"/>
          </p:cNvPicPr>
          <p:nvPr/>
        </p:nvPicPr>
        <p:blipFill>
          <a:blip r:embed="rId3"/>
          <a:stretch>
            <a:fillRect/>
          </a:stretch>
        </p:blipFill>
        <p:spPr>
          <a:xfrm>
            <a:off x="131018" y="1383632"/>
            <a:ext cx="8881964" cy="524572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786A717-A691-D449-8AFD-470AD9D96C36}"/>
              </a:ext>
            </a:extLst>
          </p:cNvPr>
          <p:cNvPicPr>
            <a:picLocks noChangeAspect="1"/>
          </p:cNvPicPr>
          <p:nvPr/>
        </p:nvPicPr>
        <p:blipFill>
          <a:blip r:embed="rId2"/>
          <a:stretch>
            <a:fillRect/>
          </a:stretch>
        </p:blipFill>
        <p:spPr>
          <a:xfrm>
            <a:off x="1123949" y="2132357"/>
            <a:ext cx="6896100" cy="3448050"/>
          </a:xfrm>
          <a:prstGeom prst="rect">
            <a:avLst/>
          </a:prstGeom>
        </p:spPr>
      </p:pic>
      <p:sp>
        <p:nvSpPr>
          <p:cNvPr id="3" name="Rettangolo 2">
            <a:extLst>
              <a:ext uri="{FF2B5EF4-FFF2-40B4-BE49-F238E27FC236}">
                <a16:creationId xmlns:a16="http://schemas.microsoft.com/office/drawing/2014/main" id="{C04EBD31-6545-6B44-AE0B-A3E6C9B57AF8}"/>
              </a:ext>
            </a:extLst>
          </p:cNvPr>
          <p:cNvSpPr/>
          <p:nvPr/>
        </p:nvSpPr>
        <p:spPr>
          <a:xfrm>
            <a:off x="506896" y="1277593"/>
            <a:ext cx="4940320" cy="400110"/>
          </a:xfrm>
          <a:prstGeom prst="rect">
            <a:avLst/>
          </a:prstGeom>
        </p:spPr>
        <p:txBody>
          <a:bodyPr wrap="square">
            <a:spAutoFit/>
          </a:bodyPr>
          <a:lstStyle/>
          <a:p>
            <a:r>
              <a:rPr lang="it-GB" sz="2000"/>
              <a:t>INFEZIONE DA HIV</a:t>
            </a:r>
          </a:p>
        </p:txBody>
      </p:sp>
    </p:spTree>
    <p:extLst>
      <p:ext uri="{BB962C8B-B14F-4D97-AF65-F5344CB8AC3E}">
        <p14:creationId xmlns:p14="http://schemas.microsoft.com/office/powerpoint/2010/main" val="422550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3C9A2A5-B2F4-4687-82E7-43203220E494}"/>
              </a:ext>
            </a:extLst>
          </p:cNvPr>
          <p:cNvSpPr txBox="1"/>
          <p:nvPr/>
        </p:nvSpPr>
        <p:spPr>
          <a:xfrm>
            <a:off x="452521" y="613834"/>
            <a:ext cx="7553158" cy="785343"/>
          </a:xfrm>
          <a:prstGeom prst="rect">
            <a:avLst/>
          </a:prstGeom>
          <a:noFill/>
        </p:spPr>
        <p:txBody>
          <a:bodyPr wrap="none">
            <a:spAutoFit/>
          </a:bodyPr>
          <a:lstStyle/>
          <a:p>
            <a:pPr algn="ctr" eaLnBrk="1" hangingPunct="1">
              <a:lnSpc>
                <a:spcPct val="150000"/>
              </a:lnSpc>
              <a:defRPr/>
            </a:pPr>
            <a:r>
              <a:rPr lang="en-GB" sz="1600" dirty="0" err="1">
                <a:solidFill>
                  <a:srgbClr val="C00000"/>
                </a:solidFill>
                <a:latin typeface="Arial" panose="020B0604020202020204" pitchFamily="34" charset="0"/>
                <a:cs typeface="Arial" panose="020B0604020202020204" pitchFamily="34" charset="0"/>
              </a:rPr>
              <a:t>Percentuale</a:t>
            </a:r>
            <a:r>
              <a:rPr lang="en-GB" sz="1600" dirty="0">
                <a:solidFill>
                  <a:srgbClr val="C00000"/>
                </a:solidFill>
                <a:latin typeface="Arial" panose="020B0604020202020204" pitchFamily="34" charset="0"/>
                <a:cs typeface="Arial" panose="020B0604020202020204" pitchFamily="34" charset="0"/>
              </a:rPr>
              <a:t> di </a:t>
            </a:r>
            <a:r>
              <a:rPr lang="en-GB" sz="1600" dirty="0" err="1">
                <a:solidFill>
                  <a:srgbClr val="C00000"/>
                </a:solidFill>
                <a:latin typeface="Arial" panose="020B0604020202020204" pitchFamily="34" charset="0"/>
                <a:cs typeface="Arial" panose="020B0604020202020204" pitchFamily="34" charset="0"/>
              </a:rPr>
              <a:t>soggetti</a:t>
            </a:r>
            <a:r>
              <a:rPr lang="en-GB" sz="1600" dirty="0">
                <a:solidFill>
                  <a:srgbClr val="C00000"/>
                </a:solidFill>
                <a:latin typeface="Arial" panose="020B0604020202020204" pitchFamily="34" charset="0"/>
                <a:cs typeface="Arial" panose="020B0604020202020204" pitchFamily="34" charset="0"/>
              </a:rPr>
              <a:t> con IST </a:t>
            </a:r>
            <a:r>
              <a:rPr lang="en-GB" sz="1600" dirty="0" err="1">
                <a:solidFill>
                  <a:srgbClr val="C00000"/>
                </a:solidFill>
                <a:latin typeface="Arial" panose="020B0604020202020204" pitchFamily="34" charset="0"/>
                <a:cs typeface="Arial" panose="020B0604020202020204" pitchFamily="34" charset="0"/>
              </a:rPr>
              <a:t>testati</a:t>
            </a:r>
            <a:r>
              <a:rPr lang="en-GB" sz="1600" dirty="0">
                <a:solidFill>
                  <a:srgbClr val="C00000"/>
                </a:solidFill>
                <a:latin typeface="Arial" panose="020B0604020202020204" pitchFamily="34" charset="0"/>
                <a:cs typeface="Arial" panose="020B0604020202020204" pitchFamily="34" charset="0"/>
              </a:rPr>
              <a:t> per HIV e </a:t>
            </a:r>
            <a:r>
              <a:rPr lang="en-GB" sz="1600" dirty="0" err="1">
                <a:solidFill>
                  <a:srgbClr val="C00000"/>
                </a:solidFill>
                <a:latin typeface="Arial" panose="020B0604020202020204" pitchFamily="34" charset="0"/>
                <a:cs typeface="Arial" panose="020B0604020202020204" pitchFamily="34" charset="0"/>
              </a:rPr>
              <a:t>prevalenza</a:t>
            </a:r>
            <a:r>
              <a:rPr lang="en-GB" sz="1600" dirty="0">
                <a:solidFill>
                  <a:srgbClr val="C00000"/>
                </a:solidFill>
                <a:latin typeface="Arial" panose="020B0604020202020204" pitchFamily="34" charset="0"/>
                <a:cs typeface="Arial" panose="020B0604020202020204" pitchFamily="34" charset="0"/>
              </a:rPr>
              <a:t> HIV</a:t>
            </a:r>
            <a:br>
              <a:rPr lang="it-IT" sz="1600" kern="0" dirty="0">
                <a:solidFill>
                  <a:srgbClr val="C00000"/>
                </a:solidFill>
                <a:latin typeface="Arial" panose="020B0604020202020204" pitchFamily="34" charset="0"/>
                <a:cs typeface="Arial" panose="020B0604020202020204" pitchFamily="34" charset="0"/>
              </a:rPr>
            </a:br>
            <a:r>
              <a:rPr lang="it-IT" sz="1600" dirty="0">
                <a:solidFill>
                  <a:srgbClr val="C00000"/>
                </a:solidFill>
                <a:latin typeface="Arial" panose="020B0604020202020204" pitchFamily="34" charset="0"/>
                <a:cs typeface="Arial" panose="020B0604020202020204" pitchFamily="34" charset="0"/>
              </a:rPr>
              <a:t> (Sistema di Sorveglianza Sentinella delle IST basato su centri clinici, 1991-2019</a:t>
            </a:r>
            <a:r>
              <a:rPr lang="it-IT" sz="1600" kern="0" dirty="0">
                <a:solidFill>
                  <a:srgbClr val="C00000"/>
                </a:solidFill>
                <a:latin typeface="Arial" panose="020B0604020202020204" pitchFamily="34" charset="0"/>
                <a:cs typeface="Arial" panose="020B0604020202020204" pitchFamily="34" charset="0"/>
              </a:rPr>
              <a:t>)</a:t>
            </a:r>
          </a:p>
        </p:txBody>
      </p:sp>
      <p:pic>
        <p:nvPicPr>
          <p:cNvPr id="5" name="Immagine 4">
            <a:extLst>
              <a:ext uri="{FF2B5EF4-FFF2-40B4-BE49-F238E27FC236}">
                <a16:creationId xmlns:a16="http://schemas.microsoft.com/office/drawing/2014/main" id="{AEDBAF83-2895-47D0-9008-4A3A004443EA}"/>
              </a:ext>
            </a:extLst>
          </p:cNvPr>
          <p:cNvPicPr>
            <a:picLocks noChangeAspect="1"/>
          </p:cNvPicPr>
          <p:nvPr/>
        </p:nvPicPr>
        <p:blipFill>
          <a:blip r:embed="rId4"/>
          <a:stretch>
            <a:fillRect/>
          </a:stretch>
        </p:blipFill>
        <p:spPr>
          <a:xfrm>
            <a:off x="315269" y="1551318"/>
            <a:ext cx="8513463" cy="4758002"/>
          </a:xfrm>
          <a:prstGeom prst="rect">
            <a:avLst/>
          </a:prstGeom>
        </p:spPr>
      </p:pic>
    </p:spTree>
    <p:custDataLst>
      <p:tags r:id="rId1"/>
    </p:custData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C380F55F-27B0-422C-99BF-DCE4D779244B}"/>
              </a:ext>
            </a:extLst>
          </p:cNvPr>
          <p:cNvSpPr txBox="1">
            <a:spLocks/>
          </p:cNvSpPr>
          <p:nvPr/>
        </p:nvSpPr>
        <p:spPr bwMode="auto">
          <a:xfrm>
            <a:off x="91724" y="420511"/>
            <a:ext cx="8640233" cy="1016000"/>
          </a:xfrm>
          <a:prstGeom prst="rect">
            <a:avLst/>
          </a:prstGeom>
          <a:noFill/>
          <a:ln w="9525">
            <a:noFill/>
            <a:miter lim="800000"/>
            <a:headEnd/>
            <a:tailEnd/>
          </a:ln>
        </p:spPr>
        <p:txBody>
          <a:bodyPr anchor="ctr"/>
          <a:lstStyle/>
          <a:p>
            <a:pPr algn="ctr" eaLnBrk="1" hangingPunct="1">
              <a:lnSpc>
                <a:spcPct val="150000"/>
              </a:lnSpc>
              <a:defRPr/>
            </a:pPr>
            <a:r>
              <a:rPr lang="en-GB" sz="1778" dirty="0" err="1">
                <a:solidFill>
                  <a:srgbClr val="CC0000"/>
                </a:solidFill>
                <a:latin typeface="Arial" panose="020B0604020202020204" pitchFamily="34" charset="0"/>
                <a:cs typeface="Arial" panose="020B0604020202020204" pitchFamily="34" charset="0"/>
              </a:rPr>
              <a:t>Prevalenza</a:t>
            </a:r>
            <a:r>
              <a:rPr lang="en-GB" sz="1778" dirty="0">
                <a:solidFill>
                  <a:srgbClr val="CC0000"/>
                </a:solidFill>
                <a:latin typeface="Arial" panose="020B0604020202020204" pitchFamily="34" charset="0"/>
                <a:cs typeface="Arial" panose="020B0604020202020204" pitchFamily="34" charset="0"/>
              </a:rPr>
              <a:t> di HIV in </a:t>
            </a:r>
            <a:r>
              <a:rPr lang="en-GB" sz="1778" dirty="0" err="1">
                <a:solidFill>
                  <a:srgbClr val="CC0000"/>
                </a:solidFill>
                <a:latin typeface="Arial" panose="020B0604020202020204" pitchFamily="34" charset="0"/>
                <a:cs typeface="Arial" panose="020B0604020202020204" pitchFamily="34" charset="0"/>
              </a:rPr>
              <a:t>diversi</a:t>
            </a:r>
            <a:r>
              <a:rPr lang="en-GB" sz="1778" dirty="0">
                <a:solidFill>
                  <a:srgbClr val="CC0000"/>
                </a:solidFill>
                <a:latin typeface="Arial" panose="020B0604020202020204" pitchFamily="34" charset="0"/>
                <a:cs typeface="Arial" panose="020B0604020202020204" pitchFamily="34" charset="0"/>
              </a:rPr>
              <a:t> </a:t>
            </a:r>
            <a:r>
              <a:rPr lang="en-GB" sz="1778" dirty="0" err="1">
                <a:solidFill>
                  <a:srgbClr val="CC0000"/>
                </a:solidFill>
                <a:latin typeface="Arial" panose="020B0604020202020204" pitchFamily="34" charset="0"/>
                <a:cs typeface="Arial" panose="020B0604020202020204" pitchFamily="34" charset="0"/>
              </a:rPr>
              <a:t>sottogruppi</a:t>
            </a:r>
            <a:r>
              <a:rPr lang="en-GB" sz="1778" dirty="0">
                <a:solidFill>
                  <a:srgbClr val="CC0000"/>
                </a:solidFill>
                <a:latin typeface="Arial" panose="020B0604020202020204" pitchFamily="34" charset="0"/>
                <a:cs typeface="Arial" panose="020B0604020202020204" pitchFamily="34" charset="0"/>
              </a:rPr>
              <a:t> di </a:t>
            </a:r>
            <a:r>
              <a:rPr lang="en-GB" sz="1778" dirty="0" err="1">
                <a:solidFill>
                  <a:srgbClr val="CC0000"/>
                </a:solidFill>
                <a:latin typeface="Arial" panose="020B0604020202020204" pitchFamily="34" charset="0"/>
                <a:cs typeface="Arial" panose="020B0604020202020204" pitchFamily="34" charset="0"/>
              </a:rPr>
              <a:t>soggetti</a:t>
            </a:r>
            <a:r>
              <a:rPr lang="en-GB" sz="1778" dirty="0">
                <a:solidFill>
                  <a:srgbClr val="CC0000"/>
                </a:solidFill>
                <a:latin typeface="Arial" panose="020B0604020202020204" pitchFamily="34" charset="0"/>
                <a:cs typeface="Arial" panose="020B0604020202020204" pitchFamily="34" charset="0"/>
              </a:rPr>
              <a:t> con IST</a:t>
            </a:r>
            <a:endParaRPr lang="it-IT" sz="1778" dirty="0">
              <a:solidFill>
                <a:srgbClr val="CC0000"/>
              </a:solidFill>
              <a:latin typeface="Arial" panose="020B0604020202020204" pitchFamily="34" charset="0"/>
              <a:cs typeface="Arial" panose="020B0604020202020204" pitchFamily="34" charset="0"/>
            </a:endParaRPr>
          </a:p>
          <a:p>
            <a:pPr algn="ctr" eaLnBrk="1" hangingPunct="1">
              <a:lnSpc>
                <a:spcPct val="150000"/>
              </a:lnSpc>
              <a:defRPr/>
            </a:pPr>
            <a:r>
              <a:rPr lang="it-IT" sz="1600" dirty="0">
                <a:solidFill>
                  <a:srgbClr val="CC0000"/>
                </a:solidFill>
                <a:latin typeface="Arial" panose="020B0604020202020204" pitchFamily="34" charset="0"/>
                <a:cs typeface="Arial" panose="020B0604020202020204" pitchFamily="34" charset="0"/>
              </a:rPr>
              <a:t> (Sistema di Sorveglianza Sentinella delle IST basato su centri clinici, 1991-2019) </a:t>
            </a:r>
            <a:endParaRPr lang="it-IT" sz="1600" kern="0" dirty="0">
              <a:solidFill>
                <a:srgbClr val="CC0000"/>
              </a:solidFill>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F359F76D-6BF0-4E1B-B003-CB92274C381B}"/>
              </a:ext>
            </a:extLst>
          </p:cNvPr>
          <p:cNvPicPr>
            <a:picLocks noChangeAspect="1"/>
          </p:cNvPicPr>
          <p:nvPr/>
        </p:nvPicPr>
        <p:blipFill>
          <a:blip r:embed="rId3"/>
          <a:stretch>
            <a:fillRect/>
          </a:stretch>
        </p:blipFill>
        <p:spPr>
          <a:xfrm>
            <a:off x="187919" y="1435471"/>
            <a:ext cx="8768163" cy="5001863"/>
          </a:xfrm>
          <a:prstGeom prst="rect">
            <a:avLst/>
          </a:prstGeom>
        </p:spPr>
      </p:pic>
    </p:spTree>
    <p:extLst>
      <p:ext uri="{BB962C8B-B14F-4D97-AF65-F5344CB8AC3E}">
        <p14:creationId xmlns:p14="http://schemas.microsoft.com/office/powerpoint/2010/main" val="168620252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AC3F7207-0D35-4844-A194-A0285A1CB12E}"/>
              </a:ext>
            </a:extLst>
          </p:cNvPr>
          <p:cNvSpPr>
            <a:spLocks noGrp="1" noChangeArrowheads="1"/>
          </p:cNvSpPr>
          <p:nvPr>
            <p:ph type="title"/>
          </p:nvPr>
        </p:nvSpPr>
        <p:spPr>
          <a:xfrm>
            <a:off x="338271" y="676694"/>
            <a:ext cx="8458200" cy="1016000"/>
          </a:xfrm>
        </p:spPr>
        <p:txBody>
          <a:bodyPr/>
          <a:lstStyle/>
          <a:p>
            <a:pPr>
              <a:lnSpc>
                <a:spcPct val="150000"/>
              </a:lnSpc>
            </a:pPr>
            <a:r>
              <a:rPr lang="it-IT" altLang="it-IT" sz="1778" b="1" dirty="0">
                <a:solidFill>
                  <a:srgbClr val="C00000"/>
                </a:solidFill>
                <a:latin typeface="Arial" panose="020B0604020202020204" pitchFamily="34" charset="0"/>
                <a:cs typeface="Arial" panose="020B0604020202020204" pitchFamily="34" charset="0"/>
              </a:rPr>
              <a:t>Prevalenza HIV per tipo di IST diagnosticata</a:t>
            </a:r>
            <a:br>
              <a:rPr lang="it-IT" altLang="it-IT" sz="1778" b="1" dirty="0">
                <a:solidFill>
                  <a:srgbClr val="C00000"/>
                </a:solidFill>
                <a:latin typeface="Arial" panose="020B0604020202020204" pitchFamily="34" charset="0"/>
                <a:cs typeface="Arial" panose="020B0604020202020204" pitchFamily="34" charset="0"/>
              </a:rPr>
            </a:br>
            <a:r>
              <a:rPr lang="it-IT" altLang="it-IT" sz="1600" dirty="0">
                <a:solidFill>
                  <a:srgbClr val="C00000"/>
                </a:solidFill>
                <a:latin typeface="Arial" panose="020B0604020202020204" pitchFamily="34" charset="0"/>
                <a:cs typeface="Arial" panose="020B0604020202020204" pitchFamily="34" charset="0"/>
              </a:rPr>
              <a:t>(Sistema di Sorveglianza Sentinella delle IST basato su centri clinici, 1991-2019)</a:t>
            </a:r>
            <a:endParaRPr lang="it-IT" altLang="it-IT" sz="1778" b="1" dirty="0">
              <a:solidFill>
                <a:srgbClr val="C00000"/>
              </a:solidFill>
              <a:latin typeface="Arial" panose="020B0604020202020204" pitchFamily="34" charset="0"/>
              <a:cs typeface="Arial" panose="020B0604020202020204" pitchFamily="34" charset="0"/>
            </a:endParaRPr>
          </a:p>
        </p:txBody>
      </p:sp>
      <p:graphicFrame>
        <p:nvGraphicFramePr>
          <p:cNvPr id="6" name="Tabella 5">
            <a:extLst>
              <a:ext uri="{FF2B5EF4-FFF2-40B4-BE49-F238E27FC236}">
                <a16:creationId xmlns:a16="http://schemas.microsoft.com/office/drawing/2014/main" id="{20D45CCA-9E48-42FA-9476-B42970C3706C}"/>
              </a:ext>
            </a:extLst>
          </p:cNvPr>
          <p:cNvGraphicFramePr>
            <a:graphicFrameLocks noGrp="1"/>
          </p:cNvGraphicFramePr>
          <p:nvPr/>
        </p:nvGraphicFramePr>
        <p:xfrm>
          <a:off x="685802" y="1919000"/>
          <a:ext cx="7726626" cy="3787745"/>
        </p:xfrm>
        <a:graphic>
          <a:graphicData uri="http://schemas.openxmlformats.org/drawingml/2006/table">
            <a:tbl>
              <a:tblPr firstRow="1" bandRow="1">
                <a:tableStyleId>{5C22544A-7EE6-4342-B048-85BDC9FD1C3A}</a:tableStyleId>
              </a:tblPr>
              <a:tblGrid>
                <a:gridCol w="3252390">
                  <a:extLst>
                    <a:ext uri="{9D8B030D-6E8A-4147-A177-3AD203B41FA5}">
                      <a16:colId xmlns:a16="http://schemas.microsoft.com/office/drawing/2014/main" val="2053887771"/>
                    </a:ext>
                  </a:extLst>
                </a:gridCol>
                <a:gridCol w="2237118">
                  <a:extLst>
                    <a:ext uri="{9D8B030D-6E8A-4147-A177-3AD203B41FA5}">
                      <a16:colId xmlns:a16="http://schemas.microsoft.com/office/drawing/2014/main" val="2500959698"/>
                    </a:ext>
                  </a:extLst>
                </a:gridCol>
                <a:gridCol w="2237118">
                  <a:extLst>
                    <a:ext uri="{9D8B030D-6E8A-4147-A177-3AD203B41FA5}">
                      <a16:colId xmlns:a16="http://schemas.microsoft.com/office/drawing/2014/main" val="4233474894"/>
                    </a:ext>
                  </a:extLst>
                </a:gridCol>
              </a:tblGrid>
              <a:tr h="904218">
                <a:tc>
                  <a:txBody>
                    <a:bodyPr/>
                    <a:lstStyle/>
                    <a:p>
                      <a:pPr algn="ctr"/>
                      <a:r>
                        <a:rPr lang="it-IT" sz="1800" dirty="0">
                          <a:solidFill>
                            <a:srgbClr val="002060"/>
                          </a:solidFill>
                          <a:latin typeface="Arial" panose="020B0604020202020204" pitchFamily="34" charset="0"/>
                          <a:cs typeface="Arial" panose="020B0604020202020204" pitchFamily="34" charset="0"/>
                        </a:rPr>
                        <a:t>Tipo IST</a:t>
                      </a:r>
                    </a:p>
                  </a:txBody>
                  <a:tcPr marL="81273" marR="81273" marT="40629" marB="40629"/>
                </a:tc>
                <a:tc>
                  <a:txBody>
                    <a:bodyPr/>
                    <a:lstStyle/>
                    <a:p>
                      <a:pPr algn="ctr"/>
                      <a:r>
                        <a:rPr lang="it-IT" sz="1800" dirty="0">
                          <a:solidFill>
                            <a:srgbClr val="002060"/>
                          </a:solidFill>
                          <a:latin typeface="Arial" panose="020B0604020202020204" pitchFamily="34" charset="0"/>
                          <a:cs typeface="Arial" panose="020B0604020202020204" pitchFamily="34" charset="0"/>
                        </a:rPr>
                        <a:t>N. Testati HIV</a:t>
                      </a:r>
                    </a:p>
                  </a:txBody>
                  <a:tcPr marL="81273" marR="81273" marT="40629" marB="4062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solidFill>
                            <a:srgbClr val="002060"/>
                          </a:solidFill>
                          <a:latin typeface="Arial" panose="020B0604020202020204" pitchFamily="34" charset="0"/>
                          <a:cs typeface="Arial" panose="020B0604020202020204" pitchFamily="34" charset="0"/>
                        </a:rPr>
                        <a:t>Prevalenza HIV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solidFill>
                            <a:srgbClr val="002060"/>
                          </a:solidFill>
                          <a:latin typeface="Arial" panose="020B0604020202020204" pitchFamily="34" charset="0"/>
                          <a:cs typeface="Arial" panose="020B0604020202020204" pitchFamily="34" charset="0"/>
                        </a:rPr>
                        <a:t>(%)</a:t>
                      </a:r>
                    </a:p>
                    <a:p>
                      <a:pPr algn="ctr"/>
                      <a:endParaRPr lang="it-IT" sz="1800" dirty="0">
                        <a:solidFill>
                          <a:srgbClr val="002060"/>
                        </a:solidFill>
                        <a:latin typeface="Arial" panose="020B0604020202020204" pitchFamily="34" charset="0"/>
                        <a:cs typeface="Arial" panose="020B0604020202020204" pitchFamily="34" charset="0"/>
                      </a:endParaRPr>
                    </a:p>
                  </a:txBody>
                  <a:tcPr marL="81273" marR="81273" marT="40629" marB="40629"/>
                </a:tc>
                <a:extLst>
                  <a:ext uri="{0D108BD9-81ED-4DB2-BD59-A6C34878D82A}">
                    <a16:rowId xmlns:a16="http://schemas.microsoft.com/office/drawing/2014/main" val="568322726"/>
                  </a:ext>
                </a:extLst>
              </a:tr>
              <a:tr h="494978">
                <a:tc>
                  <a:txBody>
                    <a:bodyPr/>
                    <a:lstStyle/>
                    <a:p>
                      <a:r>
                        <a:rPr lang="it-IT" sz="1800" b="0" dirty="0">
                          <a:solidFill>
                            <a:srgbClr val="002060"/>
                          </a:solidFill>
                          <a:latin typeface="Arial" panose="020B0604020202020204" pitchFamily="34" charset="0"/>
                          <a:cs typeface="Arial" panose="020B0604020202020204" pitchFamily="34" charset="0"/>
                        </a:rPr>
                        <a:t>sifilide I-II</a:t>
                      </a:r>
                    </a:p>
                  </a:txBody>
                  <a:tcPr marL="81273" marR="81273" marT="40629" marB="40629"/>
                </a:tc>
                <a:tc>
                  <a:txBody>
                    <a:bodyPr/>
                    <a:lstStyle/>
                    <a:p>
                      <a:pPr algn="ctr"/>
                      <a:r>
                        <a:rPr lang="it-IT" sz="1800" dirty="0">
                          <a:solidFill>
                            <a:srgbClr val="C00000"/>
                          </a:solidFill>
                          <a:latin typeface="Arial" panose="020B0604020202020204" pitchFamily="34" charset="0"/>
                          <a:cs typeface="Arial" panose="020B0604020202020204" pitchFamily="34" charset="0"/>
                        </a:rPr>
                        <a:t>7.393</a:t>
                      </a:r>
                    </a:p>
                  </a:txBody>
                  <a:tcPr marL="81273" marR="81273" marT="40629" marB="40629"/>
                </a:tc>
                <a:tc>
                  <a:txBody>
                    <a:bodyPr/>
                    <a:lstStyle/>
                    <a:p>
                      <a:pPr algn="ctr"/>
                      <a:r>
                        <a:rPr lang="it-IT" sz="2100" b="1" dirty="0">
                          <a:solidFill>
                            <a:srgbClr val="C00000"/>
                          </a:solidFill>
                          <a:latin typeface="Arial" panose="020B0604020202020204" pitchFamily="34" charset="0"/>
                          <a:cs typeface="Arial" panose="020B0604020202020204" pitchFamily="34" charset="0"/>
                        </a:rPr>
                        <a:t>19,2</a:t>
                      </a:r>
                    </a:p>
                  </a:txBody>
                  <a:tcPr marL="81273" marR="81273" marT="40629" marB="40629"/>
                </a:tc>
                <a:extLst>
                  <a:ext uri="{0D108BD9-81ED-4DB2-BD59-A6C34878D82A}">
                    <a16:rowId xmlns:a16="http://schemas.microsoft.com/office/drawing/2014/main" val="2861412158"/>
                  </a:ext>
                </a:extLst>
              </a:tr>
              <a:tr h="494978">
                <a:tc>
                  <a:txBody>
                    <a:bodyPr/>
                    <a:lstStyle/>
                    <a:p>
                      <a:r>
                        <a:rPr lang="it-IT" sz="1800" b="0" dirty="0">
                          <a:solidFill>
                            <a:srgbClr val="002060"/>
                          </a:solidFill>
                          <a:latin typeface="Arial" panose="020B0604020202020204" pitchFamily="34" charset="0"/>
                          <a:cs typeface="Arial" panose="020B0604020202020204" pitchFamily="34" charset="0"/>
                        </a:rPr>
                        <a:t>sifilide latente</a:t>
                      </a:r>
                    </a:p>
                  </a:txBody>
                  <a:tcPr marL="81273" marR="81273" marT="40629" marB="40629"/>
                </a:tc>
                <a:tc>
                  <a:txBody>
                    <a:bodyPr/>
                    <a:lstStyle/>
                    <a:p>
                      <a:pPr algn="ctr"/>
                      <a:r>
                        <a:rPr lang="it-IT" sz="1800" dirty="0">
                          <a:solidFill>
                            <a:srgbClr val="C00000"/>
                          </a:solidFill>
                          <a:latin typeface="Arial" panose="020B0604020202020204" pitchFamily="34" charset="0"/>
                          <a:cs typeface="Arial" panose="020B0604020202020204" pitchFamily="34" charset="0"/>
                        </a:rPr>
                        <a:t>8.672</a:t>
                      </a:r>
                    </a:p>
                  </a:txBody>
                  <a:tcPr marL="81273" marR="81273" marT="40629" marB="40629"/>
                </a:tc>
                <a:tc>
                  <a:txBody>
                    <a:bodyPr/>
                    <a:lstStyle/>
                    <a:p>
                      <a:pPr algn="ctr"/>
                      <a:r>
                        <a:rPr lang="it-IT" sz="2100" b="1" dirty="0">
                          <a:solidFill>
                            <a:srgbClr val="C00000"/>
                          </a:solidFill>
                          <a:latin typeface="Arial" panose="020B0604020202020204" pitchFamily="34" charset="0"/>
                          <a:cs typeface="Arial" panose="020B0604020202020204" pitchFamily="34" charset="0"/>
                        </a:rPr>
                        <a:t>11,3</a:t>
                      </a:r>
                    </a:p>
                  </a:txBody>
                  <a:tcPr marL="81273" marR="81273" marT="40629" marB="40629"/>
                </a:tc>
                <a:extLst>
                  <a:ext uri="{0D108BD9-81ED-4DB2-BD59-A6C34878D82A}">
                    <a16:rowId xmlns:a16="http://schemas.microsoft.com/office/drawing/2014/main" val="378480747"/>
                  </a:ext>
                </a:extLst>
              </a:tr>
              <a:tr h="494978">
                <a:tc>
                  <a:txBody>
                    <a:bodyPr/>
                    <a:lstStyle/>
                    <a:p>
                      <a:r>
                        <a:rPr lang="it-IT" sz="1800" b="0" dirty="0">
                          <a:solidFill>
                            <a:srgbClr val="002060"/>
                          </a:solidFill>
                          <a:latin typeface="Arial" panose="020B0604020202020204" pitchFamily="34" charset="0"/>
                          <a:cs typeface="Arial" panose="020B0604020202020204" pitchFamily="34" charset="0"/>
                        </a:rPr>
                        <a:t>gonorrea</a:t>
                      </a:r>
                    </a:p>
                  </a:txBody>
                  <a:tcPr marL="81273" marR="81273" marT="40629" marB="40629"/>
                </a:tc>
                <a:tc>
                  <a:txBody>
                    <a:bodyPr/>
                    <a:lstStyle/>
                    <a:p>
                      <a:pPr algn="ctr"/>
                      <a:r>
                        <a:rPr lang="it-IT" sz="1800" dirty="0">
                          <a:solidFill>
                            <a:srgbClr val="C00000"/>
                          </a:solidFill>
                          <a:latin typeface="Arial" panose="020B0604020202020204" pitchFamily="34" charset="0"/>
                          <a:cs typeface="Arial" panose="020B0604020202020204" pitchFamily="34" charset="0"/>
                        </a:rPr>
                        <a:t>7.304</a:t>
                      </a:r>
                    </a:p>
                  </a:txBody>
                  <a:tcPr marL="81273" marR="81273" marT="40629" marB="40629"/>
                </a:tc>
                <a:tc>
                  <a:txBody>
                    <a:bodyPr/>
                    <a:lstStyle/>
                    <a:p>
                      <a:pPr algn="ctr"/>
                      <a:r>
                        <a:rPr lang="it-IT" sz="2100" b="1" dirty="0">
                          <a:solidFill>
                            <a:srgbClr val="C00000"/>
                          </a:solidFill>
                          <a:latin typeface="Arial" panose="020B0604020202020204" pitchFamily="34" charset="0"/>
                          <a:cs typeface="Arial" panose="020B0604020202020204" pitchFamily="34" charset="0"/>
                        </a:rPr>
                        <a:t>8,5</a:t>
                      </a:r>
                    </a:p>
                  </a:txBody>
                  <a:tcPr marL="81273" marR="81273" marT="40629" marB="40629"/>
                </a:tc>
                <a:extLst>
                  <a:ext uri="{0D108BD9-81ED-4DB2-BD59-A6C34878D82A}">
                    <a16:rowId xmlns:a16="http://schemas.microsoft.com/office/drawing/2014/main" val="1688155572"/>
                  </a:ext>
                </a:extLst>
              </a:tr>
              <a:tr h="443268">
                <a:tc>
                  <a:txBody>
                    <a:bodyPr/>
                    <a:lstStyle/>
                    <a:p>
                      <a:r>
                        <a:rPr lang="it-IT" sz="1800" b="0" dirty="0">
                          <a:solidFill>
                            <a:srgbClr val="002060"/>
                          </a:solidFill>
                          <a:latin typeface="Arial" panose="020B0604020202020204" pitchFamily="34" charset="0"/>
                          <a:cs typeface="Arial" panose="020B0604020202020204" pitchFamily="34" charset="0"/>
                        </a:rPr>
                        <a:t>herpes genitale</a:t>
                      </a:r>
                    </a:p>
                  </a:txBody>
                  <a:tcPr marL="81273" marR="81273" marT="40629" marB="40629"/>
                </a:tc>
                <a:tc>
                  <a:txBody>
                    <a:bodyPr/>
                    <a:lstStyle/>
                    <a:p>
                      <a:pPr algn="ctr"/>
                      <a:r>
                        <a:rPr lang="it-IT" sz="1800" dirty="0">
                          <a:solidFill>
                            <a:srgbClr val="C00000"/>
                          </a:solidFill>
                          <a:latin typeface="Arial" panose="020B0604020202020204" pitchFamily="34" charset="0"/>
                          <a:cs typeface="Arial" panose="020B0604020202020204" pitchFamily="34" charset="0"/>
                        </a:rPr>
                        <a:t>7.214</a:t>
                      </a:r>
                    </a:p>
                  </a:txBody>
                  <a:tcPr marL="81273" marR="81273" marT="40629" marB="40629"/>
                </a:tc>
                <a:tc>
                  <a:txBody>
                    <a:bodyPr/>
                    <a:lstStyle/>
                    <a:p>
                      <a:pPr algn="ctr"/>
                      <a:r>
                        <a:rPr lang="it-IT" sz="2100" b="1" dirty="0">
                          <a:solidFill>
                            <a:srgbClr val="C00000"/>
                          </a:solidFill>
                          <a:latin typeface="Arial" panose="020B0604020202020204" pitchFamily="34" charset="0"/>
                          <a:cs typeface="Arial" panose="020B0604020202020204" pitchFamily="34" charset="0"/>
                        </a:rPr>
                        <a:t>7,6</a:t>
                      </a:r>
                    </a:p>
                  </a:txBody>
                  <a:tcPr marL="81273" marR="81273" marT="40629" marB="40629"/>
                </a:tc>
                <a:extLst>
                  <a:ext uri="{0D108BD9-81ED-4DB2-BD59-A6C34878D82A}">
                    <a16:rowId xmlns:a16="http://schemas.microsoft.com/office/drawing/2014/main" val="1736808006"/>
                  </a:ext>
                </a:extLst>
              </a:tr>
              <a:tr h="460347">
                <a:tc>
                  <a:txBody>
                    <a:bodyPr/>
                    <a:lstStyle/>
                    <a:p>
                      <a:r>
                        <a:rPr lang="it-IT" sz="1800" b="0" dirty="0">
                          <a:solidFill>
                            <a:srgbClr val="002060"/>
                          </a:solidFill>
                          <a:latin typeface="Arial" panose="020B0604020202020204" pitchFamily="34" charset="0"/>
                          <a:cs typeface="Arial" panose="020B0604020202020204" pitchFamily="34" charset="0"/>
                        </a:rPr>
                        <a:t>condilomi ano-genitali</a:t>
                      </a:r>
                    </a:p>
                  </a:txBody>
                  <a:tcPr marL="81273" marR="81273" marT="40629" marB="40629"/>
                </a:tc>
                <a:tc>
                  <a:txBody>
                    <a:bodyPr/>
                    <a:lstStyle/>
                    <a:p>
                      <a:pPr algn="ctr"/>
                      <a:r>
                        <a:rPr lang="it-IT" sz="1800" dirty="0">
                          <a:solidFill>
                            <a:srgbClr val="C00000"/>
                          </a:solidFill>
                          <a:latin typeface="Arial" panose="020B0604020202020204" pitchFamily="34" charset="0"/>
                          <a:cs typeface="Arial" panose="020B0604020202020204" pitchFamily="34" charset="0"/>
                        </a:rPr>
                        <a:t>40.073</a:t>
                      </a:r>
                    </a:p>
                  </a:txBody>
                  <a:tcPr marL="81273" marR="81273" marT="40629" marB="40629"/>
                </a:tc>
                <a:tc>
                  <a:txBody>
                    <a:bodyPr/>
                    <a:lstStyle/>
                    <a:p>
                      <a:pPr algn="ctr"/>
                      <a:r>
                        <a:rPr lang="it-IT" sz="2100" b="1" dirty="0">
                          <a:solidFill>
                            <a:srgbClr val="C00000"/>
                          </a:solidFill>
                          <a:latin typeface="Arial" panose="020B0604020202020204" pitchFamily="34" charset="0"/>
                          <a:cs typeface="Arial" panose="020B0604020202020204" pitchFamily="34" charset="0"/>
                        </a:rPr>
                        <a:t>7,0</a:t>
                      </a:r>
                    </a:p>
                  </a:txBody>
                  <a:tcPr marL="81273" marR="81273" marT="40629" marB="40629"/>
                </a:tc>
                <a:extLst>
                  <a:ext uri="{0D108BD9-81ED-4DB2-BD59-A6C34878D82A}">
                    <a16:rowId xmlns:a16="http://schemas.microsoft.com/office/drawing/2014/main" val="3787754557"/>
                  </a:ext>
                </a:extLst>
              </a:tr>
              <a:tr h="494978">
                <a:tc>
                  <a:txBody>
                    <a:bodyPr/>
                    <a:lstStyle/>
                    <a:p>
                      <a:r>
                        <a:rPr lang="it-IT" sz="1800" b="0" dirty="0">
                          <a:solidFill>
                            <a:srgbClr val="002060"/>
                          </a:solidFill>
                          <a:latin typeface="Arial" panose="020B0604020202020204" pitchFamily="34" charset="0"/>
                          <a:cs typeface="Arial" panose="020B0604020202020204" pitchFamily="34" charset="0"/>
                        </a:rPr>
                        <a:t>clamidia</a:t>
                      </a:r>
                    </a:p>
                  </a:txBody>
                  <a:tcPr marL="81273" marR="81273" marT="40629" marB="40629"/>
                </a:tc>
                <a:tc>
                  <a:txBody>
                    <a:bodyPr/>
                    <a:lstStyle/>
                    <a:p>
                      <a:pPr algn="ctr"/>
                      <a:r>
                        <a:rPr lang="it-IT" sz="1800" dirty="0">
                          <a:solidFill>
                            <a:srgbClr val="C00000"/>
                          </a:solidFill>
                          <a:latin typeface="Arial" panose="020B0604020202020204" pitchFamily="34" charset="0"/>
                          <a:cs typeface="Arial" panose="020B0604020202020204" pitchFamily="34" charset="0"/>
                        </a:rPr>
                        <a:t>7.790</a:t>
                      </a:r>
                    </a:p>
                  </a:txBody>
                  <a:tcPr marL="81273" marR="81273" marT="40629" marB="40629"/>
                </a:tc>
                <a:tc>
                  <a:txBody>
                    <a:bodyPr/>
                    <a:lstStyle/>
                    <a:p>
                      <a:pPr algn="ctr"/>
                      <a:r>
                        <a:rPr lang="it-IT" sz="2100" b="1" dirty="0">
                          <a:solidFill>
                            <a:srgbClr val="C00000"/>
                          </a:solidFill>
                          <a:latin typeface="Arial" panose="020B0604020202020204" pitchFamily="34" charset="0"/>
                          <a:cs typeface="Arial" panose="020B0604020202020204" pitchFamily="34" charset="0"/>
                        </a:rPr>
                        <a:t>3,1</a:t>
                      </a:r>
                    </a:p>
                  </a:txBody>
                  <a:tcPr marL="81273" marR="81273" marT="40629" marB="40629"/>
                </a:tc>
                <a:extLst>
                  <a:ext uri="{0D108BD9-81ED-4DB2-BD59-A6C34878D82A}">
                    <a16:rowId xmlns:a16="http://schemas.microsoft.com/office/drawing/2014/main" val="3413169190"/>
                  </a:ext>
                </a:extLst>
              </a:tr>
            </a:tbl>
          </a:graphicData>
        </a:graphic>
      </p:graphicFrame>
    </p:spTree>
    <p:extLst>
      <p:ext uri="{BB962C8B-B14F-4D97-AF65-F5344CB8AC3E}">
        <p14:creationId xmlns:p14="http://schemas.microsoft.com/office/powerpoint/2010/main" val="246226002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E932D6D0-C873-4FD7-B8A5-7FA7D0F0F4D0}"/>
              </a:ext>
            </a:extLst>
          </p:cNvPr>
          <p:cNvSpPr>
            <a:spLocks noGrp="1" noChangeArrowheads="1"/>
          </p:cNvSpPr>
          <p:nvPr>
            <p:ph type="title" idx="4294967295"/>
          </p:nvPr>
        </p:nvSpPr>
        <p:spPr>
          <a:xfrm>
            <a:off x="283634" y="357012"/>
            <a:ext cx="8229600" cy="1016001"/>
          </a:xfrm>
        </p:spPr>
        <p:txBody>
          <a:bodyPr/>
          <a:lstStyle/>
          <a:p>
            <a:pPr>
              <a:lnSpc>
                <a:spcPct val="150000"/>
              </a:lnSpc>
              <a:defRPr/>
            </a:pPr>
            <a:r>
              <a:rPr lang="it-IT" sz="1778" b="1" dirty="0">
                <a:solidFill>
                  <a:srgbClr val="C00000"/>
                </a:solidFill>
                <a:latin typeface="Arial" panose="020B0604020202020204" pitchFamily="34" charset="0"/>
                <a:cs typeface="Arial" panose="020B0604020202020204" pitchFamily="34" charset="0"/>
              </a:rPr>
              <a:t>Metodi contraccettivi utilizzati negli ultimi sei mesi</a:t>
            </a:r>
            <a:br>
              <a:rPr lang="it-IT" sz="1778" b="1" dirty="0">
                <a:solidFill>
                  <a:srgbClr val="C00000"/>
                </a:solidFill>
                <a:latin typeface="Arial" panose="020B0604020202020204" pitchFamily="34" charset="0"/>
                <a:cs typeface="Arial" panose="020B0604020202020204" pitchFamily="34" charset="0"/>
              </a:rPr>
            </a:br>
            <a:r>
              <a:rPr lang="it-IT" sz="1244" dirty="0">
                <a:solidFill>
                  <a:srgbClr val="C00000"/>
                </a:solidFill>
                <a:latin typeface="Arial" panose="020B0604020202020204" pitchFamily="34" charset="0"/>
                <a:cs typeface="Arial" panose="020B0604020202020204" pitchFamily="34" charset="0"/>
              </a:rPr>
              <a:t>(Sistema di sorveglianza sentinella delle IST basato su laboratori di microbiologia clinica, 2009 – 2019)</a:t>
            </a:r>
            <a:endParaRPr lang="it-IT" sz="1067" dirty="0">
              <a:solidFill>
                <a:srgbClr val="C00000"/>
              </a:solidFill>
              <a:latin typeface="Arial" panose="020B0604020202020204" pitchFamily="34" charset="0"/>
              <a:cs typeface="Arial" panose="020B0604020202020204" pitchFamily="34" charset="0"/>
            </a:endParaRPr>
          </a:p>
        </p:txBody>
      </p:sp>
      <p:cxnSp>
        <p:nvCxnSpPr>
          <p:cNvPr id="112646" name="Connettore 1 8">
            <a:extLst>
              <a:ext uri="{FF2B5EF4-FFF2-40B4-BE49-F238E27FC236}">
                <a16:creationId xmlns:a16="http://schemas.microsoft.com/office/drawing/2014/main" id="{36492154-BF52-44D8-8604-59BFB18524F7}"/>
              </a:ext>
            </a:extLst>
          </p:cNvPr>
          <p:cNvCxnSpPr>
            <a:cxnSpLocks noChangeShapeType="1"/>
          </p:cNvCxnSpPr>
          <p:nvPr/>
        </p:nvCxnSpPr>
        <p:spPr bwMode="auto">
          <a:xfrm>
            <a:off x="5020733" y="1508481"/>
            <a:ext cx="0" cy="416136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 name="CasellaDiTesto 2">
            <a:extLst>
              <a:ext uri="{FF2B5EF4-FFF2-40B4-BE49-F238E27FC236}">
                <a16:creationId xmlns:a16="http://schemas.microsoft.com/office/drawing/2014/main" id="{29DA735B-DAA4-41EA-91BF-12B131E58BBF}"/>
              </a:ext>
            </a:extLst>
          </p:cNvPr>
          <p:cNvSpPr txBox="1">
            <a:spLocks noChangeArrowheads="1"/>
          </p:cNvSpPr>
          <p:nvPr/>
        </p:nvSpPr>
        <p:spPr bwMode="auto">
          <a:xfrm>
            <a:off x="283635" y="6245579"/>
            <a:ext cx="1673856"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it-IT" altLang="it-IT" sz="1067" dirty="0">
                <a:latin typeface="Arial" panose="020B0604020202020204" pitchFamily="34" charset="0"/>
                <a:cs typeface="Arial" panose="020B0604020202020204" pitchFamily="34" charset="0"/>
              </a:rPr>
              <a:t>*Solo donne non gravide</a:t>
            </a:r>
          </a:p>
        </p:txBody>
      </p:sp>
      <p:pic>
        <p:nvPicPr>
          <p:cNvPr id="3" name="Immagine 2">
            <a:extLst>
              <a:ext uri="{FF2B5EF4-FFF2-40B4-BE49-F238E27FC236}">
                <a16:creationId xmlns:a16="http://schemas.microsoft.com/office/drawing/2014/main" id="{C0347F27-0E56-42F8-9DDD-7E196EE74AC3}"/>
              </a:ext>
            </a:extLst>
          </p:cNvPr>
          <p:cNvPicPr>
            <a:picLocks noChangeAspect="1"/>
          </p:cNvPicPr>
          <p:nvPr/>
        </p:nvPicPr>
        <p:blipFill>
          <a:blip r:embed="rId3"/>
          <a:stretch>
            <a:fillRect/>
          </a:stretch>
        </p:blipFill>
        <p:spPr>
          <a:xfrm>
            <a:off x="859587" y="1362671"/>
            <a:ext cx="8063675" cy="4882642"/>
          </a:xfrm>
          <a:prstGeom prst="rect">
            <a:avLst/>
          </a:prstGeo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0"/>
            <a:ext cx="11068050" cy="80221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Freccia sinistra 2"/>
          <p:cNvSpPr/>
          <p:nvPr/>
        </p:nvSpPr>
        <p:spPr>
          <a:xfrm rot="2362829" flipV="1">
            <a:off x="3787954" y="1764809"/>
            <a:ext cx="1237888" cy="457869"/>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Freccia sinistra 5"/>
          <p:cNvSpPr/>
          <p:nvPr/>
        </p:nvSpPr>
        <p:spPr>
          <a:xfrm rot="2362829" flipV="1">
            <a:off x="4411618" y="3928048"/>
            <a:ext cx="1237888" cy="457869"/>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Freccia sinistra 6"/>
          <p:cNvSpPr/>
          <p:nvPr/>
        </p:nvSpPr>
        <p:spPr>
          <a:xfrm rot="2362829" flipV="1">
            <a:off x="4840552" y="6059411"/>
            <a:ext cx="1237888" cy="457869"/>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9129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olo 1">
            <a:extLst>
              <a:ext uri="{FF2B5EF4-FFF2-40B4-BE49-F238E27FC236}">
                <a16:creationId xmlns:a16="http://schemas.microsoft.com/office/drawing/2014/main" id="{84C8DC5C-DACB-4295-9D89-0F962D753D29}"/>
              </a:ext>
            </a:extLst>
          </p:cNvPr>
          <p:cNvSpPr>
            <a:spLocks noGrp="1"/>
          </p:cNvSpPr>
          <p:nvPr>
            <p:ph type="title"/>
          </p:nvPr>
        </p:nvSpPr>
        <p:spPr>
          <a:xfrm>
            <a:off x="628650" y="548683"/>
            <a:ext cx="7886700" cy="1178278"/>
          </a:xfrm>
        </p:spPr>
        <p:txBody>
          <a:bodyPr/>
          <a:lstStyle/>
          <a:p>
            <a:pPr algn="ctr"/>
            <a:r>
              <a:rPr lang="it-IT" altLang="it-IT" sz="2133" b="1" dirty="0">
                <a:solidFill>
                  <a:srgbClr val="C00000"/>
                </a:solidFill>
                <a:latin typeface="Arial" panose="020B0604020202020204" pitchFamily="34" charset="0"/>
                <a:cs typeface="Arial" panose="020B0604020202020204" pitchFamily="34" charset="0"/>
              </a:rPr>
              <a:t>Punti chiave</a:t>
            </a:r>
          </a:p>
        </p:txBody>
      </p:sp>
      <p:sp>
        <p:nvSpPr>
          <p:cNvPr id="59395" name="Segnaposto contenuto 2">
            <a:extLst>
              <a:ext uri="{FF2B5EF4-FFF2-40B4-BE49-F238E27FC236}">
                <a16:creationId xmlns:a16="http://schemas.microsoft.com/office/drawing/2014/main" id="{51292E45-AA41-4664-9B6A-19CC2E9A8FB7}"/>
              </a:ext>
            </a:extLst>
          </p:cNvPr>
          <p:cNvSpPr>
            <a:spLocks noGrp="1"/>
          </p:cNvSpPr>
          <p:nvPr>
            <p:ph idx="1"/>
          </p:nvPr>
        </p:nvSpPr>
        <p:spPr>
          <a:xfrm>
            <a:off x="628650" y="1636801"/>
            <a:ext cx="7886700" cy="3867856"/>
          </a:xfrm>
          <a:noFill/>
          <a:ln>
            <a:noFill/>
            <a:miter lim="800000"/>
            <a:headEnd/>
            <a:tailEnd/>
          </a:ln>
        </p:spPr>
        <p:txBody>
          <a:bodyPr>
            <a:noAutofit/>
          </a:bodyPr>
          <a:lstStyle/>
          <a:p>
            <a:pPr algn="just">
              <a:lnSpc>
                <a:spcPct val="150000"/>
              </a:lnSpc>
              <a:spcBef>
                <a:spcPts val="0"/>
              </a:spcBef>
              <a:buClr>
                <a:srgbClr val="002060"/>
              </a:buClr>
            </a:pPr>
            <a:r>
              <a:rPr lang="it-IT" sz="1956" dirty="0">
                <a:solidFill>
                  <a:srgbClr val="002060"/>
                </a:solidFill>
                <a:latin typeface="Arial" panose="020B0604020202020204" pitchFamily="34" charset="0"/>
                <a:cs typeface="Arial" panose="020B0604020202020204" pitchFamily="34" charset="0"/>
              </a:rPr>
              <a:t>I casi di clamidia </a:t>
            </a:r>
            <a:r>
              <a:rPr lang="it-IT" sz="1956" b="1" dirty="0">
                <a:solidFill>
                  <a:srgbClr val="CC0000"/>
                </a:solidFill>
                <a:latin typeface="Arial" panose="020B0604020202020204" pitchFamily="34" charset="0"/>
                <a:cs typeface="Arial" panose="020B0604020202020204" pitchFamily="34" charset="0"/>
              </a:rPr>
              <a:t>sono incrementati di quasi quattro volte </a:t>
            </a:r>
            <a:r>
              <a:rPr lang="it-IT" sz="1956" dirty="0">
                <a:solidFill>
                  <a:srgbClr val="002060"/>
                </a:solidFill>
                <a:latin typeface="Arial" panose="020B0604020202020204" pitchFamily="34" charset="0"/>
                <a:cs typeface="Arial" panose="020B0604020202020204" pitchFamily="34" charset="0"/>
              </a:rPr>
              <a:t>tra il 2008 al 2019</a:t>
            </a:r>
          </a:p>
          <a:p>
            <a:pPr algn="just">
              <a:lnSpc>
                <a:spcPct val="150000"/>
              </a:lnSpc>
              <a:spcBef>
                <a:spcPts val="0"/>
              </a:spcBef>
              <a:buClr>
                <a:srgbClr val="002060"/>
              </a:buClr>
            </a:pPr>
            <a:endParaRPr lang="it-IT" sz="1956" dirty="0">
              <a:solidFill>
                <a:srgbClr val="002060"/>
              </a:solidFill>
              <a:latin typeface="Arial" panose="020B0604020202020204" pitchFamily="34" charset="0"/>
              <a:cs typeface="Arial" panose="020B0604020202020204" pitchFamily="34" charset="0"/>
            </a:endParaRPr>
          </a:p>
          <a:p>
            <a:pPr algn="just">
              <a:lnSpc>
                <a:spcPct val="150000"/>
              </a:lnSpc>
              <a:spcBef>
                <a:spcPts val="0"/>
              </a:spcBef>
              <a:buClr>
                <a:srgbClr val="002060"/>
              </a:buClr>
            </a:pPr>
            <a:r>
              <a:rPr lang="it-IT" sz="1956" dirty="0">
                <a:solidFill>
                  <a:srgbClr val="002060"/>
                </a:solidFill>
                <a:latin typeface="Arial" panose="020B0604020202020204" pitchFamily="34" charset="0"/>
                <a:cs typeface="Arial" panose="020B0604020202020204" pitchFamily="34" charset="0"/>
              </a:rPr>
              <a:t>I giovani tra i 15 e i 24 anni mostrano una prevalenza di casi di infezione da </a:t>
            </a:r>
            <a:r>
              <a:rPr lang="it-IT" sz="1956" i="1" dirty="0" err="1">
                <a:solidFill>
                  <a:srgbClr val="002060"/>
                </a:solidFill>
                <a:latin typeface="Arial" panose="020B0604020202020204" pitchFamily="34" charset="0"/>
                <a:cs typeface="Arial" panose="020B0604020202020204" pitchFamily="34" charset="0"/>
              </a:rPr>
              <a:t>Chlamydia</a:t>
            </a:r>
            <a:r>
              <a:rPr lang="it-IT" sz="1956" i="1" dirty="0">
                <a:solidFill>
                  <a:srgbClr val="002060"/>
                </a:solidFill>
                <a:latin typeface="Arial" panose="020B0604020202020204" pitchFamily="34" charset="0"/>
                <a:cs typeface="Arial" panose="020B0604020202020204" pitchFamily="34" charset="0"/>
              </a:rPr>
              <a:t> </a:t>
            </a:r>
            <a:r>
              <a:rPr lang="it-IT" sz="1956" i="1" dirty="0" err="1">
                <a:solidFill>
                  <a:srgbClr val="002060"/>
                </a:solidFill>
                <a:latin typeface="Arial" panose="020B0604020202020204" pitchFamily="34" charset="0"/>
                <a:cs typeface="Arial" panose="020B0604020202020204" pitchFamily="34" charset="0"/>
              </a:rPr>
              <a:t>trachomatis</a:t>
            </a:r>
            <a:r>
              <a:rPr lang="it-IT" sz="1956" i="1" dirty="0">
                <a:solidFill>
                  <a:srgbClr val="002060"/>
                </a:solidFill>
                <a:latin typeface="Arial" panose="020B0604020202020204" pitchFamily="34" charset="0"/>
                <a:cs typeface="Arial" panose="020B0604020202020204" pitchFamily="34" charset="0"/>
              </a:rPr>
              <a:t> </a:t>
            </a:r>
            <a:r>
              <a:rPr lang="it-IT" sz="1956" b="1" dirty="0">
                <a:solidFill>
                  <a:srgbClr val="C00000"/>
                </a:solidFill>
                <a:latin typeface="Arial" panose="020B0604020202020204" pitchFamily="34" charset="0"/>
                <a:cs typeface="Arial" panose="020B0604020202020204" pitchFamily="34" charset="0"/>
              </a:rPr>
              <a:t>quadrupla</a:t>
            </a:r>
            <a:r>
              <a:rPr lang="it-IT" sz="1956" dirty="0">
                <a:solidFill>
                  <a:srgbClr val="002060"/>
                </a:solidFill>
                <a:latin typeface="Arial" panose="020B0604020202020204" pitchFamily="34" charset="0"/>
                <a:cs typeface="Arial" panose="020B0604020202020204" pitchFamily="34" charset="0"/>
              </a:rPr>
              <a:t> rispetto ai soggetti di età superiore </a:t>
            </a:r>
          </a:p>
          <a:p>
            <a:pPr algn="just">
              <a:lnSpc>
                <a:spcPct val="150000"/>
              </a:lnSpc>
              <a:spcBef>
                <a:spcPts val="0"/>
              </a:spcBef>
              <a:buClr>
                <a:srgbClr val="002060"/>
              </a:buClr>
            </a:pPr>
            <a:endParaRPr lang="it-IT" sz="1956" dirty="0">
              <a:solidFill>
                <a:srgbClr val="002060"/>
              </a:solidFill>
              <a:latin typeface="Arial" panose="020B0604020202020204" pitchFamily="34" charset="0"/>
              <a:cs typeface="Arial" panose="020B0604020202020204" pitchFamily="34" charset="0"/>
            </a:endParaRPr>
          </a:p>
          <a:p>
            <a:pPr algn="just">
              <a:lnSpc>
                <a:spcPct val="150000"/>
              </a:lnSpc>
              <a:spcBef>
                <a:spcPts val="0"/>
              </a:spcBef>
              <a:buClr>
                <a:srgbClr val="002060"/>
              </a:buClr>
            </a:pPr>
            <a:r>
              <a:rPr lang="it-IT" sz="1956" dirty="0">
                <a:solidFill>
                  <a:srgbClr val="002060"/>
                </a:solidFill>
                <a:latin typeface="Arial" panose="020B0604020202020204" pitchFamily="34" charset="0"/>
                <a:cs typeface="Arial" panose="020B0604020202020204" pitchFamily="34" charset="0"/>
              </a:rPr>
              <a:t>Negli ultimi cinque anni </a:t>
            </a:r>
            <a:r>
              <a:rPr lang="it-IT" sz="1956" b="1" dirty="0">
                <a:solidFill>
                  <a:srgbClr val="C00000"/>
                </a:solidFill>
                <a:latin typeface="Arial" panose="020B0604020202020204" pitchFamily="34" charset="0"/>
                <a:cs typeface="Arial" panose="020B0604020202020204" pitchFamily="34" charset="0"/>
              </a:rPr>
              <a:t>sono raddoppiati i casi di gonorrea</a:t>
            </a:r>
          </a:p>
          <a:p>
            <a:pPr marL="0" indent="0" algn="just">
              <a:lnSpc>
                <a:spcPct val="150000"/>
              </a:lnSpc>
              <a:spcBef>
                <a:spcPts val="0"/>
              </a:spcBef>
              <a:buNone/>
            </a:pPr>
            <a:endParaRPr lang="it-IT" sz="1956" dirty="0">
              <a:solidFill>
                <a:srgbClr val="002060"/>
              </a:solidFill>
              <a:latin typeface="Arial" panose="020B0604020202020204" pitchFamily="34" charset="0"/>
              <a:cs typeface="Arial" panose="020B0604020202020204" pitchFamily="34" charset="0"/>
            </a:endParaRPr>
          </a:p>
          <a:p>
            <a:pPr marL="0" indent="0" algn="just">
              <a:lnSpc>
                <a:spcPct val="150000"/>
              </a:lnSpc>
              <a:spcBef>
                <a:spcPts val="0"/>
              </a:spcBef>
              <a:buNone/>
            </a:pPr>
            <a:endParaRPr lang="it-IT" sz="1956" dirty="0">
              <a:solidFill>
                <a:srgbClr val="002060"/>
              </a:solidFill>
              <a:latin typeface="Arial" panose="020B0604020202020204" pitchFamily="34" charset="0"/>
              <a:cs typeface="Arial" panose="020B0604020202020204" pitchFamily="34" charset="0"/>
            </a:endParaRPr>
          </a:p>
          <a:p>
            <a:pPr marL="0" indent="0" algn="just">
              <a:lnSpc>
                <a:spcPct val="150000"/>
              </a:lnSpc>
              <a:spcBef>
                <a:spcPts val="0"/>
              </a:spcBef>
              <a:buNone/>
            </a:pPr>
            <a:endParaRPr lang="it-IT" sz="1956" b="1" dirty="0">
              <a:solidFill>
                <a:srgbClr val="C00000"/>
              </a:solidFill>
              <a:latin typeface="Arial" panose="020B0604020202020204" pitchFamily="34" charset="0"/>
              <a:cs typeface="Arial" panose="020B0604020202020204" pitchFamily="34" charset="0"/>
            </a:endParaRPr>
          </a:p>
          <a:p>
            <a:pPr marL="0" indent="0" algn="just">
              <a:lnSpc>
                <a:spcPct val="150000"/>
              </a:lnSpc>
              <a:spcBef>
                <a:spcPts val="0"/>
              </a:spcBef>
              <a:buNone/>
            </a:pPr>
            <a:endParaRPr lang="it-IT" altLang="it-IT" sz="1956"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446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olo 1">
            <a:extLst>
              <a:ext uri="{FF2B5EF4-FFF2-40B4-BE49-F238E27FC236}">
                <a16:creationId xmlns:a16="http://schemas.microsoft.com/office/drawing/2014/main" id="{84C8DC5C-DACB-4295-9D89-0F962D753D29}"/>
              </a:ext>
            </a:extLst>
          </p:cNvPr>
          <p:cNvSpPr>
            <a:spLocks noGrp="1"/>
          </p:cNvSpPr>
          <p:nvPr>
            <p:ph type="title"/>
          </p:nvPr>
        </p:nvSpPr>
        <p:spPr>
          <a:xfrm>
            <a:off x="628650" y="548683"/>
            <a:ext cx="7886700" cy="1178278"/>
          </a:xfrm>
        </p:spPr>
        <p:txBody>
          <a:bodyPr/>
          <a:lstStyle/>
          <a:p>
            <a:pPr algn="ctr"/>
            <a:r>
              <a:rPr lang="it-IT" altLang="it-IT" sz="2133" b="1" dirty="0">
                <a:solidFill>
                  <a:srgbClr val="C00000"/>
                </a:solidFill>
                <a:latin typeface="Arial" panose="020B0604020202020204" pitchFamily="34" charset="0"/>
                <a:cs typeface="Arial" panose="020B0604020202020204" pitchFamily="34" charset="0"/>
              </a:rPr>
              <a:t>Punti chiave</a:t>
            </a:r>
          </a:p>
        </p:txBody>
      </p:sp>
      <p:sp>
        <p:nvSpPr>
          <p:cNvPr id="59395" name="Segnaposto contenuto 2">
            <a:extLst>
              <a:ext uri="{FF2B5EF4-FFF2-40B4-BE49-F238E27FC236}">
                <a16:creationId xmlns:a16="http://schemas.microsoft.com/office/drawing/2014/main" id="{51292E45-AA41-4664-9B6A-19CC2E9A8FB7}"/>
              </a:ext>
            </a:extLst>
          </p:cNvPr>
          <p:cNvSpPr>
            <a:spLocks noGrp="1"/>
          </p:cNvSpPr>
          <p:nvPr>
            <p:ph idx="1"/>
          </p:nvPr>
        </p:nvSpPr>
        <p:spPr>
          <a:xfrm>
            <a:off x="628650" y="1609372"/>
            <a:ext cx="7886700" cy="3867856"/>
          </a:xfrm>
          <a:noFill/>
          <a:ln>
            <a:noFill/>
            <a:miter lim="800000"/>
            <a:headEnd/>
            <a:tailEnd/>
          </a:ln>
        </p:spPr>
        <p:txBody>
          <a:bodyPr>
            <a:normAutofit fontScale="92500" lnSpcReduction="20000"/>
          </a:bodyPr>
          <a:lstStyle/>
          <a:p>
            <a:pPr algn="just">
              <a:lnSpc>
                <a:spcPct val="150000"/>
              </a:lnSpc>
              <a:spcBef>
                <a:spcPts val="0"/>
              </a:spcBef>
            </a:pPr>
            <a:r>
              <a:rPr lang="it-IT" sz="2133" dirty="0">
                <a:solidFill>
                  <a:srgbClr val="002060"/>
                </a:solidFill>
                <a:latin typeface="Arial" panose="020B0604020202020204" pitchFamily="34" charset="0"/>
                <a:cs typeface="Arial" panose="020B0604020202020204" pitchFamily="34" charset="0"/>
              </a:rPr>
              <a:t>Nel 2019 gli MSM costituivano </a:t>
            </a:r>
            <a:r>
              <a:rPr lang="it-IT" sz="2133" b="1" dirty="0">
                <a:solidFill>
                  <a:srgbClr val="CC0000"/>
                </a:solidFill>
                <a:latin typeface="Arial" panose="020B0604020202020204" pitchFamily="34" charset="0"/>
                <a:cs typeface="Arial" panose="020B0604020202020204" pitchFamily="34" charset="0"/>
              </a:rPr>
              <a:t>il 74,1% delle segnalazioni di sifilide I-II</a:t>
            </a:r>
          </a:p>
          <a:p>
            <a:pPr marL="0" indent="0" algn="just">
              <a:lnSpc>
                <a:spcPct val="150000"/>
              </a:lnSpc>
              <a:spcBef>
                <a:spcPts val="0"/>
              </a:spcBef>
              <a:buClr>
                <a:srgbClr val="002060"/>
              </a:buClr>
              <a:buNone/>
            </a:pPr>
            <a:endParaRPr lang="it-IT" sz="2133" dirty="0">
              <a:solidFill>
                <a:srgbClr val="002060"/>
              </a:solidFill>
              <a:latin typeface="Arial" panose="020B0604020202020204" pitchFamily="34" charset="0"/>
              <a:cs typeface="Arial" panose="020B0604020202020204" pitchFamily="34" charset="0"/>
            </a:endParaRPr>
          </a:p>
          <a:p>
            <a:pPr algn="just">
              <a:lnSpc>
                <a:spcPct val="150000"/>
              </a:lnSpc>
              <a:spcBef>
                <a:spcPts val="0"/>
              </a:spcBef>
              <a:buClr>
                <a:srgbClr val="002060"/>
              </a:buClr>
            </a:pPr>
            <a:r>
              <a:rPr lang="it-IT" sz="2133" b="1" dirty="0">
                <a:solidFill>
                  <a:srgbClr val="C00000"/>
                </a:solidFill>
                <a:latin typeface="Arial" panose="020B0604020202020204" pitchFamily="34" charset="0"/>
                <a:cs typeface="Arial" panose="020B0604020202020204" pitchFamily="34" charset="0"/>
              </a:rPr>
              <a:t>Si è ridotto il numero di casi di condilomi anogenitali </a:t>
            </a:r>
            <a:r>
              <a:rPr lang="it-IT" sz="2133" dirty="0">
                <a:solidFill>
                  <a:srgbClr val="002060"/>
                </a:solidFill>
                <a:latin typeface="Arial" panose="020B0604020202020204" pitchFamily="34" charset="0"/>
                <a:cs typeface="Arial" panose="020B0604020202020204" pitchFamily="34" charset="0"/>
              </a:rPr>
              <a:t>negli ultimi quattro anni</a:t>
            </a:r>
          </a:p>
          <a:p>
            <a:pPr marL="0" indent="0" algn="just">
              <a:lnSpc>
                <a:spcPct val="150000"/>
              </a:lnSpc>
              <a:spcBef>
                <a:spcPts val="0"/>
              </a:spcBef>
              <a:buNone/>
            </a:pPr>
            <a:endParaRPr lang="it-IT" sz="2133" dirty="0">
              <a:solidFill>
                <a:srgbClr val="002060"/>
              </a:solidFill>
              <a:latin typeface="Arial" panose="020B0604020202020204" pitchFamily="34" charset="0"/>
              <a:cs typeface="Arial" panose="020B0604020202020204" pitchFamily="34" charset="0"/>
            </a:endParaRPr>
          </a:p>
          <a:p>
            <a:pPr algn="just">
              <a:lnSpc>
                <a:spcPct val="150000"/>
              </a:lnSpc>
              <a:spcBef>
                <a:spcPts val="0"/>
              </a:spcBef>
            </a:pPr>
            <a:r>
              <a:rPr lang="it-IT" sz="2133" dirty="0">
                <a:solidFill>
                  <a:srgbClr val="002060"/>
                </a:solidFill>
                <a:latin typeface="Arial" panose="020B0604020202020204" pitchFamily="34" charset="0"/>
                <a:cs typeface="Arial" panose="020B0604020202020204" pitchFamily="34" charset="0"/>
              </a:rPr>
              <a:t>La prevalenza di infezione da HIV tra le persone con una IST confermata nel 2019 </a:t>
            </a:r>
            <a:r>
              <a:rPr lang="it-IT" sz="2133" b="1" dirty="0">
                <a:solidFill>
                  <a:srgbClr val="C00000"/>
                </a:solidFill>
                <a:latin typeface="Arial" panose="020B0604020202020204" pitchFamily="34" charset="0"/>
                <a:cs typeface="Arial" panose="020B0604020202020204" pitchFamily="34" charset="0"/>
              </a:rPr>
              <a:t>è circa quaranta volte più alta di quella stimata nella popolazione generale italiana</a:t>
            </a:r>
          </a:p>
          <a:p>
            <a:pPr marL="0" indent="0" algn="just">
              <a:lnSpc>
                <a:spcPct val="150000"/>
              </a:lnSpc>
              <a:spcBef>
                <a:spcPts val="0"/>
              </a:spcBef>
              <a:buNone/>
            </a:pPr>
            <a:endParaRPr lang="it-IT" altLang="it-IT" sz="1067"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48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1">
            <a:extLst>
              <a:ext uri="{FF2B5EF4-FFF2-40B4-BE49-F238E27FC236}">
                <a16:creationId xmlns:a16="http://schemas.microsoft.com/office/drawing/2014/main" id="{22A4FFE8-6D73-4BAB-B585-B169CC1CC854}"/>
              </a:ext>
            </a:extLst>
          </p:cNvPr>
          <p:cNvSpPr>
            <a:spLocks noGrp="1" noChangeArrowheads="1"/>
          </p:cNvSpPr>
          <p:nvPr>
            <p:ph type="title"/>
          </p:nvPr>
        </p:nvSpPr>
        <p:spPr>
          <a:xfrm>
            <a:off x="628650" y="612690"/>
            <a:ext cx="7886700" cy="1178278"/>
          </a:xfrm>
        </p:spPr>
        <p:txBody>
          <a:bodyPr/>
          <a:lstStyle/>
          <a:p>
            <a:pPr algn="ctr"/>
            <a:r>
              <a:rPr lang="it-IT" altLang="it-IT" sz="2133" b="1" dirty="0">
                <a:solidFill>
                  <a:srgbClr val="CC0000"/>
                </a:solidFill>
                <a:latin typeface="Arial" panose="020B0604020202020204" pitchFamily="34" charset="0"/>
                <a:cs typeface="Arial" panose="020B0604020202020204" pitchFamily="34" charset="0"/>
              </a:rPr>
              <a:t>Azioni possibili</a:t>
            </a:r>
          </a:p>
        </p:txBody>
      </p:sp>
      <p:sp>
        <p:nvSpPr>
          <p:cNvPr id="68611" name="Segnaposto contenuto 2">
            <a:extLst>
              <a:ext uri="{FF2B5EF4-FFF2-40B4-BE49-F238E27FC236}">
                <a16:creationId xmlns:a16="http://schemas.microsoft.com/office/drawing/2014/main" id="{82E11D65-02EF-476B-821C-7EACC02763CB}"/>
              </a:ext>
            </a:extLst>
          </p:cNvPr>
          <p:cNvSpPr>
            <a:spLocks noGrp="1"/>
          </p:cNvSpPr>
          <p:nvPr>
            <p:ph idx="1"/>
          </p:nvPr>
        </p:nvSpPr>
        <p:spPr>
          <a:xfrm>
            <a:off x="628650" y="1572794"/>
            <a:ext cx="7886700" cy="3867856"/>
          </a:xfrm>
          <a:noFill/>
          <a:ln>
            <a:noFill/>
            <a:miter lim="800000"/>
            <a:headEnd/>
            <a:tailEnd/>
          </a:ln>
        </p:spPr>
        <p:txBody>
          <a:bodyPr/>
          <a:lstStyle/>
          <a:p>
            <a:pPr lvl="0" algn="just">
              <a:lnSpc>
                <a:spcPct val="150000"/>
              </a:lnSpc>
            </a:pPr>
            <a:r>
              <a:rPr lang="it-IT" sz="1778" dirty="0">
                <a:solidFill>
                  <a:srgbClr val="002060"/>
                </a:solidFill>
                <a:latin typeface="Arial" panose="020B0604020202020204" pitchFamily="34" charset="0"/>
                <a:cs typeface="Arial" panose="020B0604020202020204" pitchFamily="34" charset="0"/>
              </a:rPr>
              <a:t>Pianificazione di una </a:t>
            </a:r>
            <a:r>
              <a:rPr lang="it-IT" sz="1778" b="1" dirty="0">
                <a:solidFill>
                  <a:srgbClr val="CC0000"/>
                </a:solidFill>
                <a:latin typeface="Arial" panose="020B0604020202020204" pitchFamily="34" charset="0"/>
                <a:cs typeface="Arial" panose="020B0604020202020204" pitchFamily="34" charset="0"/>
              </a:rPr>
              <a:t>strategia nazionale </a:t>
            </a:r>
            <a:r>
              <a:rPr lang="it-IT" sz="1778" dirty="0">
                <a:solidFill>
                  <a:srgbClr val="002060"/>
                </a:solidFill>
                <a:latin typeface="Arial" panose="020B0604020202020204" pitchFamily="34" charset="0"/>
                <a:cs typeface="Arial" panose="020B0604020202020204" pitchFamily="34" charset="0"/>
              </a:rPr>
              <a:t>per il controllo delle IST</a:t>
            </a:r>
          </a:p>
          <a:p>
            <a:pPr lvl="0" algn="just">
              <a:lnSpc>
                <a:spcPct val="150000"/>
              </a:lnSpc>
            </a:pPr>
            <a:r>
              <a:rPr lang="it-IT" sz="1778" dirty="0">
                <a:solidFill>
                  <a:srgbClr val="002060"/>
                </a:solidFill>
                <a:latin typeface="Arial" panose="020B0604020202020204" pitchFamily="34" charset="0"/>
                <a:cs typeface="Arial" panose="020B0604020202020204" pitchFamily="34" charset="0"/>
              </a:rPr>
              <a:t>Implementazione di </a:t>
            </a:r>
            <a:r>
              <a:rPr lang="it-IT" sz="1778" b="1" dirty="0">
                <a:solidFill>
                  <a:srgbClr val="CC0000"/>
                </a:solidFill>
                <a:latin typeface="Arial" panose="020B0604020202020204" pitchFamily="34" charset="0"/>
                <a:cs typeface="Arial" panose="020B0604020202020204" pitchFamily="34" charset="0"/>
              </a:rPr>
              <a:t>informazione e prevenzione mirate alle IST e rivolte sia a popolazione generale che a popolazioni target</a:t>
            </a:r>
            <a:r>
              <a:rPr lang="it-IT" sz="1778" b="1" dirty="0">
                <a:solidFill>
                  <a:srgbClr val="002060"/>
                </a:solidFill>
                <a:latin typeface="Arial" panose="020B0604020202020204" pitchFamily="34" charset="0"/>
                <a:cs typeface="Arial" panose="020B0604020202020204" pitchFamily="34" charset="0"/>
              </a:rPr>
              <a:t> </a:t>
            </a:r>
            <a:r>
              <a:rPr lang="it-IT" sz="1778" dirty="0">
                <a:solidFill>
                  <a:srgbClr val="002060"/>
                </a:solidFill>
                <a:latin typeface="Arial" panose="020B0604020202020204" pitchFamily="34" charset="0"/>
                <a:cs typeface="Arial" panose="020B0604020202020204" pitchFamily="34" charset="0"/>
              </a:rPr>
              <a:t>(es. giovani, donne, stranieri, MSM)</a:t>
            </a:r>
          </a:p>
          <a:p>
            <a:pPr lvl="1" algn="just">
              <a:lnSpc>
                <a:spcPct val="150000"/>
              </a:lnSpc>
            </a:pPr>
            <a:r>
              <a:rPr lang="it-IT" sz="1600" dirty="0">
                <a:solidFill>
                  <a:srgbClr val="002060"/>
                </a:solidFill>
                <a:latin typeface="Arial" panose="020B0604020202020204" pitchFamily="34" charset="0"/>
                <a:cs typeface="Arial" panose="020B0604020202020204" pitchFamily="34" charset="0"/>
              </a:rPr>
              <a:t>educare alla salute sessuale (ad es. </a:t>
            </a:r>
            <a:r>
              <a:rPr lang="it-IT" sz="1600" b="1" dirty="0">
                <a:solidFill>
                  <a:srgbClr val="CC0000"/>
                </a:solidFill>
                <a:latin typeface="Arial" panose="020B0604020202020204" pitchFamily="34" charset="0"/>
                <a:cs typeface="Arial" panose="020B0604020202020204" pitchFamily="34" charset="0"/>
              </a:rPr>
              <a:t>regole del sesso sicuro: </a:t>
            </a:r>
            <a:r>
              <a:rPr lang="it-IT" sz="1600" dirty="0">
                <a:solidFill>
                  <a:srgbClr val="002060"/>
                </a:solidFill>
                <a:latin typeface="Arial" panose="020B0604020202020204" pitchFamily="34" charset="0"/>
                <a:cs typeface="Arial" panose="020B0604020202020204" pitchFamily="34" charset="0"/>
              </a:rPr>
              <a:t>uso corretto del condom, riduzione del numero dei partner, consumo consapevole di alcool, astensione dall’uso di sostanze stupefacenti)</a:t>
            </a:r>
          </a:p>
        </p:txBody>
      </p:sp>
    </p:spTree>
    <p:extLst>
      <p:ext uri="{BB962C8B-B14F-4D97-AF65-F5344CB8AC3E}">
        <p14:creationId xmlns:p14="http://schemas.microsoft.com/office/powerpoint/2010/main" val="553324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1">
            <a:extLst>
              <a:ext uri="{FF2B5EF4-FFF2-40B4-BE49-F238E27FC236}">
                <a16:creationId xmlns:a16="http://schemas.microsoft.com/office/drawing/2014/main" id="{22A4FFE8-6D73-4BAB-B585-B169CC1CC854}"/>
              </a:ext>
            </a:extLst>
          </p:cNvPr>
          <p:cNvSpPr>
            <a:spLocks noGrp="1" noChangeArrowheads="1"/>
          </p:cNvSpPr>
          <p:nvPr>
            <p:ph type="title"/>
          </p:nvPr>
        </p:nvSpPr>
        <p:spPr>
          <a:xfrm>
            <a:off x="628650" y="420668"/>
            <a:ext cx="7886700" cy="1178278"/>
          </a:xfrm>
        </p:spPr>
        <p:txBody>
          <a:bodyPr>
            <a:normAutofit/>
          </a:bodyPr>
          <a:lstStyle/>
          <a:p>
            <a:pPr algn="ctr"/>
            <a:r>
              <a:rPr lang="it-IT" altLang="it-IT" sz="2489" b="1" dirty="0">
                <a:solidFill>
                  <a:srgbClr val="CC0000"/>
                </a:solidFill>
                <a:latin typeface="Arial" panose="020B0604020202020204" pitchFamily="34" charset="0"/>
                <a:cs typeface="Arial" panose="020B0604020202020204" pitchFamily="34" charset="0"/>
              </a:rPr>
              <a:t>Azioni possibili</a:t>
            </a:r>
          </a:p>
        </p:txBody>
      </p:sp>
      <p:sp>
        <p:nvSpPr>
          <p:cNvPr id="68611" name="Segnaposto contenuto 2">
            <a:extLst>
              <a:ext uri="{FF2B5EF4-FFF2-40B4-BE49-F238E27FC236}">
                <a16:creationId xmlns:a16="http://schemas.microsoft.com/office/drawing/2014/main" id="{82E11D65-02EF-476B-821C-7EACC02763CB}"/>
              </a:ext>
            </a:extLst>
          </p:cNvPr>
          <p:cNvSpPr>
            <a:spLocks noGrp="1"/>
          </p:cNvSpPr>
          <p:nvPr>
            <p:ph idx="1"/>
          </p:nvPr>
        </p:nvSpPr>
        <p:spPr>
          <a:xfrm>
            <a:off x="628650" y="1481357"/>
            <a:ext cx="7886700" cy="3867856"/>
          </a:xfrm>
          <a:noFill/>
          <a:ln>
            <a:noFill/>
            <a:miter lim="800000"/>
            <a:headEnd/>
            <a:tailEnd/>
          </a:ln>
        </p:spPr>
        <p:txBody>
          <a:bodyPr>
            <a:noAutofit/>
          </a:bodyPr>
          <a:lstStyle/>
          <a:p>
            <a:pPr algn="just">
              <a:lnSpc>
                <a:spcPct val="150000"/>
              </a:lnSpc>
              <a:spcBef>
                <a:spcPts val="0"/>
              </a:spcBef>
              <a:buClr>
                <a:srgbClr val="002060"/>
              </a:buClr>
            </a:pPr>
            <a:r>
              <a:rPr lang="it-IT" sz="2133" b="1" u="sng" dirty="0">
                <a:solidFill>
                  <a:srgbClr val="CC0000"/>
                </a:solidFill>
                <a:latin typeface="Arial" panose="020B0604020202020204" pitchFamily="34" charset="0"/>
                <a:cs typeface="Arial" panose="020B0604020202020204" pitchFamily="34" charset="0"/>
              </a:rPr>
              <a:t>Formazione</a:t>
            </a:r>
            <a:r>
              <a:rPr lang="it-IT" sz="2133" dirty="0">
                <a:solidFill>
                  <a:srgbClr val="CC0000"/>
                </a:solidFill>
                <a:latin typeface="Arial" panose="020B0604020202020204" pitchFamily="34" charset="0"/>
                <a:cs typeface="Arial" panose="020B0604020202020204" pitchFamily="34" charset="0"/>
              </a:rPr>
              <a:t> </a:t>
            </a:r>
            <a:r>
              <a:rPr lang="it-IT" sz="2133" dirty="0">
                <a:solidFill>
                  <a:srgbClr val="002060"/>
                </a:solidFill>
                <a:latin typeface="Arial" panose="020B0604020202020204" pitchFamily="34" charset="0"/>
                <a:cs typeface="Arial" panose="020B0604020202020204" pitchFamily="34" charset="0"/>
              </a:rPr>
              <a:t>su IST per personale sanitario coinvolto</a:t>
            </a:r>
          </a:p>
          <a:p>
            <a:pPr algn="just">
              <a:lnSpc>
                <a:spcPct val="150000"/>
              </a:lnSpc>
              <a:spcBef>
                <a:spcPts val="0"/>
              </a:spcBef>
              <a:buClr>
                <a:srgbClr val="002060"/>
              </a:buClr>
            </a:pPr>
            <a:endParaRPr lang="it-IT" sz="2133" dirty="0">
              <a:solidFill>
                <a:srgbClr val="002060"/>
              </a:solidFill>
              <a:latin typeface="Arial" panose="020B0604020202020204" pitchFamily="34" charset="0"/>
              <a:cs typeface="Arial" panose="020B0604020202020204" pitchFamily="34" charset="0"/>
            </a:endParaRPr>
          </a:p>
          <a:p>
            <a:pPr algn="just">
              <a:lnSpc>
                <a:spcPct val="150000"/>
              </a:lnSpc>
              <a:spcBef>
                <a:spcPts val="0"/>
              </a:spcBef>
              <a:buClr>
                <a:srgbClr val="002060"/>
              </a:buClr>
            </a:pPr>
            <a:r>
              <a:rPr lang="it-IT" sz="2133" dirty="0">
                <a:solidFill>
                  <a:srgbClr val="002060"/>
                </a:solidFill>
                <a:latin typeface="Arial" panose="020B0604020202020204" pitchFamily="34" charset="0"/>
                <a:cs typeface="Arial" panose="020B0604020202020204" pitchFamily="34" charset="0"/>
              </a:rPr>
              <a:t>Promozione </a:t>
            </a:r>
            <a:r>
              <a:rPr lang="it-IT" sz="2133" b="1" u="sng" dirty="0">
                <a:solidFill>
                  <a:srgbClr val="CC0000"/>
                </a:solidFill>
                <a:latin typeface="Arial" panose="020B0604020202020204" pitchFamily="34" charset="0"/>
                <a:cs typeface="Arial" panose="020B0604020202020204" pitchFamily="34" charset="0"/>
              </a:rPr>
              <a:t>test HIV</a:t>
            </a:r>
            <a:r>
              <a:rPr lang="it-IT" sz="2133" b="1" dirty="0">
                <a:solidFill>
                  <a:srgbClr val="CC0000"/>
                </a:solidFill>
                <a:latin typeface="Arial" panose="020B0604020202020204" pitchFamily="34" charset="0"/>
                <a:cs typeface="Arial" panose="020B0604020202020204" pitchFamily="34" charset="0"/>
              </a:rPr>
              <a:t> </a:t>
            </a:r>
            <a:r>
              <a:rPr lang="it-IT" sz="2133" dirty="0">
                <a:solidFill>
                  <a:srgbClr val="002060"/>
                </a:solidFill>
                <a:latin typeface="Arial" panose="020B0604020202020204" pitchFamily="34" charset="0"/>
                <a:cs typeface="Arial" panose="020B0604020202020204" pitchFamily="34" charset="0"/>
              </a:rPr>
              <a:t>a tutte le persone con una IST</a:t>
            </a:r>
          </a:p>
          <a:p>
            <a:pPr algn="just">
              <a:lnSpc>
                <a:spcPct val="150000"/>
              </a:lnSpc>
              <a:spcBef>
                <a:spcPts val="0"/>
              </a:spcBef>
              <a:buClr>
                <a:srgbClr val="002060"/>
              </a:buClr>
            </a:pPr>
            <a:endParaRPr lang="it-IT" sz="2133" dirty="0">
              <a:solidFill>
                <a:srgbClr val="002060"/>
              </a:solidFill>
              <a:latin typeface="Arial" panose="020B0604020202020204" pitchFamily="34" charset="0"/>
              <a:cs typeface="Arial" panose="020B0604020202020204" pitchFamily="34" charset="0"/>
            </a:endParaRPr>
          </a:p>
          <a:p>
            <a:pPr algn="just">
              <a:lnSpc>
                <a:spcPct val="150000"/>
              </a:lnSpc>
              <a:spcBef>
                <a:spcPts val="0"/>
              </a:spcBef>
            </a:pPr>
            <a:r>
              <a:rPr lang="it-IT" sz="2133" dirty="0">
                <a:solidFill>
                  <a:srgbClr val="002060"/>
                </a:solidFill>
                <a:latin typeface="Arial" panose="020B0604020202020204" pitchFamily="34" charset="0"/>
                <a:cs typeface="Arial" panose="020B0604020202020204" pitchFamily="34" charset="0"/>
              </a:rPr>
              <a:t>Collaborazione attiva </a:t>
            </a:r>
            <a:r>
              <a:rPr lang="it-IT" sz="2133" b="1" dirty="0">
                <a:solidFill>
                  <a:srgbClr val="CC0000"/>
                </a:solidFill>
                <a:latin typeface="Arial" panose="020B0604020202020204" pitchFamily="34" charset="0"/>
                <a:cs typeface="Arial" panose="020B0604020202020204" pitchFamily="34" charset="0"/>
              </a:rPr>
              <a:t>tra strutture ospedaliere e territorio </a:t>
            </a:r>
            <a:r>
              <a:rPr lang="it-IT" sz="2133" dirty="0">
                <a:solidFill>
                  <a:srgbClr val="002060"/>
                </a:solidFill>
                <a:latin typeface="Arial" panose="020B0604020202020204" pitchFamily="34" charset="0"/>
                <a:cs typeface="Arial" panose="020B0604020202020204" pitchFamily="34" charset="0"/>
              </a:rPr>
              <a:t>per favorire assistenza delle persone con IST attraverso un </a:t>
            </a:r>
            <a:r>
              <a:rPr lang="it-IT" sz="2133" b="1" u="sng" dirty="0">
                <a:solidFill>
                  <a:srgbClr val="CC0000"/>
                </a:solidFill>
                <a:latin typeface="Arial" panose="020B0604020202020204" pitchFamily="34" charset="0"/>
                <a:cs typeface="Arial" panose="020B0604020202020204" pitchFamily="34" charset="0"/>
              </a:rPr>
              <a:t>Percorso Integrato di Cura</a:t>
            </a:r>
            <a:r>
              <a:rPr lang="it-IT" sz="2133" b="1" dirty="0">
                <a:solidFill>
                  <a:srgbClr val="CC0000"/>
                </a:solidFill>
                <a:latin typeface="Arial" panose="020B0604020202020204" pitchFamily="34" charset="0"/>
                <a:cs typeface="Arial" panose="020B0604020202020204" pitchFamily="34" charset="0"/>
              </a:rPr>
              <a:t> (PIC) </a:t>
            </a:r>
            <a:r>
              <a:rPr lang="it-IT" sz="2133" dirty="0">
                <a:solidFill>
                  <a:srgbClr val="002060"/>
                </a:solidFill>
                <a:latin typeface="Arial" panose="020B0604020202020204" pitchFamily="34" charset="0"/>
                <a:cs typeface="Arial" panose="020B0604020202020204" pitchFamily="34" charset="0"/>
              </a:rPr>
              <a:t>della persona a rischio di o con IST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EB49D48-C0AD-7B43-AA70-BBAECE54DC2C}"/>
              </a:ext>
            </a:extLst>
          </p:cNvPr>
          <p:cNvPicPr>
            <a:picLocks noChangeAspect="1"/>
          </p:cNvPicPr>
          <p:nvPr/>
        </p:nvPicPr>
        <p:blipFill>
          <a:blip r:embed="rId2"/>
          <a:stretch>
            <a:fillRect/>
          </a:stretch>
        </p:blipFill>
        <p:spPr>
          <a:xfrm>
            <a:off x="775252" y="1523172"/>
            <a:ext cx="7026344" cy="3538331"/>
          </a:xfrm>
          <a:prstGeom prst="rect">
            <a:avLst/>
          </a:prstGeom>
        </p:spPr>
      </p:pic>
    </p:spTree>
    <p:extLst>
      <p:ext uri="{BB962C8B-B14F-4D97-AF65-F5344CB8AC3E}">
        <p14:creationId xmlns:p14="http://schemas.microsoft.com/office/powerpoint/2010/main" val="1915855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olo 1">
            <a:extLst>
              <a:ext uri="{FF2B5EF4-FFF2-40B4-BE49-F238E27FC236}">
                <a16:creationId xmlns:a16="http://schemas.microsoft.com/office/drawing/2014/main" id="{8809122A-F190-43C5-8BF1-3AE276D6D1EB}"/>
              </a:ext>
            </a:extLst>
          </p:cNvPr>
          <p:cNvSpPr>
            <a:spLocks noGrp="1"/>
          </p:cNvSpPr>
          <p:nvPr>
            <p:ph type="title"/>
          </p:nvPr>
        </p:nvSpPr>
        <p:spPr>
          <a:xfrm>
            <a:off x="628650" y="458525"/>
            <a:ext cx="7886700" cy="1178278"/>
          </a:xfrm>
        </p:spPr>
        <p:txBody>
          <a:bodyPr>
            <a:normAutofit/>
          </a:bodyPr>
          <a:lstStyle/>
          <a:p>
            <a:pPr algn="ctr"/>
            <a:r>
              <a:rPr lang="it-IT" altLang="it-IT" sz="2133" b="1" dirty="0">
                <a:solidFill>
                  <a:srgbClr val="CC0000"/>
                </a:solidFill>
                <a:latin typeface="Arial" panose="020B0604020202020204" pitchFamily="34" charset="0"/>
                <a:cs typeface="Arial" panose="020B0604020202020204" pitchFamily="34" charset="0"/>
              </a:rPr>
              <a:t>Allo stato attuale</a:t>
            </a:r>
          </a:p>
        </p:txBody>
      </p:sp>
      <p:sp>
        <p:nvSpPr>
          <p:cNvPr id="73731" name="Rettangolo 4">
            <a:extLst>
              <a:ext uri="{FF2B5EF4-FFF2-40B4-BE49-F238E27FC236}">
                <a16:creationId xmlns:a16="http://schemas.microsoft.com/office/drawing/2014/main" id="{5211994D-34F0-490B-A334-8756C62D3727}"/>
              </a:ext>
            </a:extLst>
          </p:cNvPr>
          <p:cNvSpPr>
            <a:spLocks noChangeArrowheads="1"/>
          </p:cNvSpPr>
          <p:nvPr/>
        </p:nvSpPr>
        <p:spPr bwMode="auto">
          <a:xfrm>
            <a:off x="539045" y="3493009"/>
            <a:ext cx="8065911" cy="1272913"/>
          </a:xfrm>
          <a:prstGeom prst="rect">
            <a:avLst/>
          </a:prstGeom>
          <a:noFill/>
          <a:ln w="9525">
            <a:noFill/>
            <a:miter lim="800000"/>
            <a:headEnd/>
            <a:tailEnd/>
          </a:ln>
        </p:spPr>
        <p:txBody>
          <a:bodyPr>
            <a:spAutoFit/>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a:lnSpc>
                <a:spcPct val="150000"/>
              </a:lnSpc>
              <a:spcBef>
                <a:spcPct val="0"/>
              </a:spcBef>
              <a:buClr>
                <a:srgbClr val="002060"/>
              </a:buClr>
            </a:pPr>
            <a:r>
              <a:rPr lang="it-IT" altLang="it-IT" sz="1778" dirty="0">
                <a:solidFill>
                  <a:srgbClr val="C00000"/>
                </a:solidFill>
                <a:latin typeface="Arial" panose="020B0604020202020204" pitchFamily="34" charset="0"/>
                <a:cs typeface="Arial" panose="020B0604020202020204" pitchFamily="34" charset="0"/>
              </a:rPr>
              <a:t>Difficile descrivere il percorso della persona con IST, </a:t>
            </a:r>
            <a:r>
              <a:rPr lang="it-IT" altLang="it-IT" sz="1778" dirty="0">
                <a:solidFill>
                  <a:srgbClr val="002060"/>
                </a:solidFill>
                <a:latin typeface="Arial" panose="020B0604020202020204" pitchFamily="34" charset="0"/>
                <a:cs typeface="Arial" panose="020B0604020202020204" pitchFamily="34" charset="0"/>
              </a:rPr>
              <a:t>dal sintomo alla guarigione, e standardizzare le procedure sanitarie per ottimizzare tempi, costi ed efficacia dell’intervento medico</a:t>
            </a:r>
          </a:p>
        </p:txBody>
      </p:sp>
      <p:sp>
        <p:nvSpPr>
          <p:cNvPr id="9" name="Rettangolo 8">
            <a:extLst>
              <a:ext uri="{FF2B5EF4-FFF2-40B4-BE49-F238E27FC236}">
                <a16:creationId xmlns:a16="http://schemas.microsoft.com/office/drawing/2014/main" id="{FA33E9B5-C65C-42FE-89C4-D3B1D8E18B28}"/>
              </a:ext>
            </a:extLst>
          </p:cNvPr>
          <p:cNvSpPr/>
          <p:nvPr/>
        </p:nvSpPr>
        <p:spPr>
          <a:xfrm>
            <a:off x="539045" y="1700810"/>
            <a:ext cx="8065911" cy="1272913"/>
          </a:xfrm>
          <a:prstGeom prst="rect">
            <a:avLst/>
          </a:prstGeom>
          <a:noFill/>
          <a:ln>
            <a:noFill/>
          </a:ln>
        </p:spPr>
        <p:txBody>
          <a:bodyPr>
            <a:spAutoFit/>
          </a:bodyPr>
          <a:lstStyle/>
          <a:p>
            <a:pPr marL="304808" indent="-304808" algn="just">
              <a:lnSpc>
                <a:spcPct val="150000"/>
              </a:lnSpc>
              <a:buFont typeface="Arial" panose="020B0604020202020204" pitchFamily="34" charset="0"/>
              <a:buChar char="•"/>
              <a:defRPr/>
            </a:pPr>
            <a:r>
              <a:rPr lang="it-IT" sz="1778" dirty="0">
                <a:solidFill>
                  <a:srgbClr val="002060"/>
                </a:solidFill>
                <a:latin typeface="Arial" panose="020B0604020202020204" pitchFamily="34" charset="0"/>
                <a:cs typeface="Arial" panose="020B0604020202020204" pitchFamily="34" charset="0"/>
              </a:rPr>
              <a:t>Popolazione con IST </a:t>
            </a:r>
            <a:r>
              <a:rPr lang="it-IT" sz="1778" dirty="0">
                <a:solidFill>
                  <a:srgbClr val="C00000"/>
                </a:solidFill>
                <a:latin typeface="Arial" panose="020B0604020202020204" pitchFamily="34" charset="0"/>
                <a:cs typeface="Arial" panose="020B0604020202020204" pitchFamily="34" charset="0"/>
              </a:rPr>
              <a:t>estremamente eterogenea, </a:t>
            </a:r>
            <a:r>
              <a:rPr lang="it-IT" sz="1778" dirty="0">
                <a:solidFill>
                  <a:srgbClr val="002060"/>
                </a:solidFill>
                <a:latin typeface="Arial" panose="020B0604020202020204" pitchFamily="34" charset="0"/>
                <a:cs typeface="Arial" panose="020B0604020202020204" pitchFamily="34" charset="0"/>
              </a:rPr>
              <a:t>non si concentra in centri specifici di assistenza ma piuttosto si rivolge a una molteplicità di specialisti e strutture sanitarie, pubbliche e private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magine 3"/>
          <p:cNvPicPr>
            <a:picLocks noChangeAspect="1"/>
          </p:cNvPicPr>
          <p:nvPr/>
        </p:nvPicPr>
        <p:blipFill>
          <a:blip r:embed="rId3"/>
          <a:srcRect/>
          <a:stretch>
            <a:fillRect/>
          </a:stretch>
        </p:blipFill>
        <p:spPr bwMode="auto">
          <a:xfrm rot="4504995">
            <a:off x="5321300" y="3911601"/>
            <a:ext cx="1692275" cy="1454150"/>
          </a:xfrm>
          <a:prstGeom prst="rect">
            <a:avLst/>
          </a:prstGeom>
          <a:noFill/>
          <a:ln w="9525">
            <a:noFill/>
            <a:miter lim="800000"/>
            <a:headEnd/>
            <a:tailEnd/>
          </a:ln>
        </p:spPr>
      </p:pic>
      <p:pic>
        <p:nvPicPr>
          <p:cNvPr id="18434" name="Immagine 2"/>
          <p:cNvPicPr>
            <a:picLocks noChangeAspect="1"/>
          </p:cNvPicPr>
          <p:nvPr/>
        </p:nvPicPr>
        <p:blipFill>
          <a:blip r:embed="rId4"/>
          <a:srcRect/>
          <a:stretch>
            <a:fillRect/>
          </a:stretch>
        </p:blipFill>
        <p:spPr bwMode="auto">
          <a:xfrm>
            <a:off x="3062288" y="2043113"/>
            <a:ext cx="2185987" cy="4219575"/>
          </a:xfrm>
          <a:prstGeom prst="rect">
            <a:avLst/>
          </a:prstGeom>
          <a:noFill/>
          <a:ln w="9525">
            <a:noFill/>
            <a:miter lim="800000"/>
            <a:headEnd/>
            <a:tailEnd/>
          </a:ln>
        </p:spPr>
      </p:pic>
      <p:pic>
        <p:nvPicPr>
          <p:cNvPr id="18435" name="Immagine 5"/>
          <p:cNvPicPr>
            <a:picLocks noChangeAspect="1"/>
          </p:cNvPicPr>
          <p:nvPr/>
        </p:nvPicPr>
        <p:blipFill>
          <a:blip r:embed="rId5"/>
          <a:srcRect/>
          <a:stretch>
            <a:fillRect/>
          </a:stretch>
        </p:blipFill>
        <p:spPr bwMode="auto">
          <a:xfrm rot="-5590888">
            <a:off x="1738313" y="4956175"/>
            <a:ext cx="1755775" cy="1603375"/>
          </a:xfrm>
          <a:prstGeom prst="rect">
            <a:avLst/>
          </a:prstGeom>
          <a:noFill/>
          <a:ln w="9525">
            <a:noFill/>
            <a:miter lim="800000"/>
            <a:headEnd/>
            <a:tailEnd/>
          </a:ln>
        </p:spPr>
      </p:pic>
      <p:sp>
        <p:nvSpPr>
          <p:cNvPr id="16" name="Ovale 15"/>
          <p:cNvSpPr/>
          <p:nvPr/>
        </p:nvSpPr>
        <p:spPr>
          <a:xfrm>
            <a:off x="3380475" y="4901637"/>
            <a:ext cx="843182" cy="856343"/>
          </a:xfrm>
          <a:prstGeom prst="ellipse">
            <a:avLst/>
          </a:prstGeom>
          <a:solidFill>
            <a:srgbClr val="04A688"/>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439" name="CasellaDiTesto 19"/>
          <p:cNvSpPr txBox="1">
            <a:spLocks noChangeArrowheads="1"/>
          </p:cNvSpPr>
          <p:nvPr/>
        </p:nvSpPr>
        <p:spPr bwMode="auto">
          <a:xfrm>
            <a:off x="3265488" y="5213350"/>
            <a:ext cx="1073150" cy="307975"/>
          </a:xfrm>
          <a:prstGeom prst="rect">
            <a:avLst/>
          </a:prstGeom>
          <a:noFill/>
          <a:ln w="9525">
            <a:noFill/>
            <a:miter lim="800000"/>
            <a:headEnd/>
            <a:tailEnd/>
          </a:ln>
        </p:spPr>
        <p:txBody>
          <a:bodyPr>
            <a:spAutoFit/>
          </a:bodyPr>
          <a:lstStyle/>
          <a:p>
            <a:pPr algn="ctr"/>
            <a:r>
              <a:rPr lang="it-IT" sz="1400">
                <a:latin typeface="Baghdad"/>
                <a:ea typeface="Baghdad"/>
                <a:cs typeface="Baghdad"/>
              </a:rPr>
              <a:t>FUNGHI</a:t>
            </a:r>
          </a:p>
        </p:txBody>
      </p:sp>
      <p:pic>
        <p:nvPicPr>
          <p:cNvPr id="9" name="Immagine 8"/>
          <p:cNvPicPr>
            <a:picLocks noChangeAspect="1"/>
          </p:cNvPicPr>
          <p:nvPr/>
        </p:nvPicPr>
        <p:blipFill rotWithShape="1">
          <a:blip r:embed="rId6"/>
          <a:srcRect l="-10949" r="-11759"/>
          <a:stretch/>
        </p:blipFill>
        <p:spPr>
          <a:xfrm rot="17127373">
            <a:off x="1391852" y="2838005"/>
            <a:ext cx="1890497" cy="1847773"/>
          </a:xfrm>
          <a:prstGeom prst="parallelogram">
            <a:avLst/>
          </a:prstGeom>
        </p:spPr>
      </p:pic>
      <p:sp>
        <p:nvSpPr>
          <p:cNvPr id="17" name="Ovale 16"/>
          <p:cNvSpPr/>
          <p:nvPr/>
        </p:nvSpPr>
        <p:spPr>
          <a:xfrm>
            <a:off x="3061831" y="3289859"/>
            <a:ext cx="843182" cy="856343"/>
          </a:xfrm>
          <a:prstGeom prst="ellipse">
            <a:avLst/>
          </a:prstGeom>
          <a:solidFill>
            <a:srgbClr val="04A688"/>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Ovale 14"/>
          <p:cNvSpPr/>
          <p:nvPr/>
        </p:nvSpPr>
        <p:spPr>
          <a:xfrm>
            <a:off x="5663612" y="2879345"/>
            <a:ext cx="843182" cy="856343"/>
          </a:xfrm>
          <a:prstGeom prst="ellipse">
            <a:avLst/>
          </a:prstGeom>
          <a:solidFill>
            <a:srgbClr val="04A688"/>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447" name="CasellaDiTesto 18"/>
          <p:cNvSpPr txBox="1">
            <a:spLocks noChangeArrowheads="1"/>
          </p:cNvSpPr>
          <p:nvPr/>
        </p:nvSpPr>
        <p:spPr bwMode="auto">
          <a:xfrm>
            <a:off x="5610225" y="3135313"/>
            <a:ext cx="935038" cy="307975"/>
          </a:xfrm>
          <a:prstGeom prst="rect">
            <a:avLst/>
          </a:prstGeom>
          <a:noFill/>
          <a:ln w="9525">
            <a:noFill/>
            <a:miter lim="800000"/>
            <a:headEnd/>
            <a:tailEnd/>
          </a:ln>
        </p:spPr>
        <p:txBody>
          <a:bodyPr>
            <a:spAutoFit/>
          </a:bodyPr>
          <a:lstStyle/>
          <a:p>
            <a:pPr algn="ctr"/>
            <a:r>
              <a:rPr lang="it-IT" sz="1400">
                <a:latin typeface="Baghdad"/>
                <a:ea typeface="Baghdad"/>
                <a:cs typeface="Baghdad"/>
              </a:rPr>
              <a:t>BATTERI</a:t>
            </a:r>
          </a:p>
        </p:txBody>
      </p:sp>
      <p:sp>
        <p:nvSpPr>
          <p:cNvPr id="18448" name="CasellaDiTesto 17"/>
          <p:cNvSpPr txBox="1">
            <a:spLocks noChangeArrowheads="1"/>
          </p:cNvSpPr>
          <p:nvPr/>
        </p:nvSpPr>
        <p:spPr bwMode="auto">
          <a:xfrm>
            <a:off x="3151188" y="3509963"/>
            <a:ext cx="754062" cy="307975"/>
          </a:xfrm>
          <a:prstGeom prst="rect">
            <a:avLst/>
          </a:prstGeom>
          <a:noFill/>
          <a:ln w="9525">
            <a:noFill/>
            <a:miter lim="800000"/>
            <a:headEnd/>
            <a:tailEnd/>
          </a:ln>
        </p:spPr>
        <p:txBody>
          <a:bodyPr>
            <a:spAutoFit/>
          </a:bodyPr>
          <a:lstStyle/>
          <a:p>
            <a:pPr algn="ctr"/>
            <a:r>
              <a:rPr lang="it-IT" sz="1400">
                <a:latin typeface="Baghdad"/>
                <a:ea typeface="Baghdad"/>
                <a:cs typeface="Baghdad"/>
              </a:rPr>
              <a:t>VIRUS</a:t>
            </a:r>
          </a:p>
        </p:txBody>
      </p:sp>
      <p:pic>
        <p:nvPicPr>
          <p:cNvPr id="18449" name="Immagine 6"/>
          <p:cNvPicPr>
            <a:picLocks noChangeAspect="1"/>
          </p:cNvPicPr>
          <p:nvPr/>
        </p:nvPicPr>
        <p:blipFill>
          <a:blip r:embed="rId7"/>
          <a:srcRect/>
          <a:stretch>
            <a:fillRect/>
          </a:stretch>
        </p:blipFill>
        <p:spPr bwMode="auto">
          <a:xfrm rot="3194044">
            <a:off x="5347494" y="1213644"/>
            <a:ext cx="434975" cy="2246313"/>
          </a:xfrm>
          <a:prstGeom prst="rect">
            <a:avLst/>
          </a:prstGeom>
          <a:noFill/>
          <a:ln w="9525">
            <a:noFill/>
            <a:miter lim="800000"/>
            <a:headEnd/>
            <a:tailEnd/>
          </a:ln>
        </p:spPr>
      </p:pic>
      <p:sp>
        <p:nvSpPr>
          <p:cNvPr id="11" name="Rettangolo 10"/>
          <p:cNvSpPr/>
          <p:nvPr/>
        </p:nvSpPr>
        <p:spPr>
          <a:xfrm>
            <a:off x="4154488" y="3454400"/>
            <a:ext cx="577850" cy="985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CasellaDiTesto 1"/>
          <p:cNvSpPr txBox="1"/>
          <p:nvPr/>
        </p:nvSpPr>
        <p:spPr>
          <a:xfrm>
            <a:off x="4223657" y="3398589"/>
            <a:ext cx="951451" cy="892552"/>
          </a:xfrm>
          <a:prstGeom prst="rect">
            <a:avLst/>
          </a:prstGeom>
          <a:noFill/>
        </p:spPr>
        <p:txBody>
          <a:bodyPr>
            <a:spAutoFit/>
          </a:bodyPr>
          <a:lstStyle/>
          <a:p>
            <a:pPr algn="ctr" fontAlgn="auto">
              <a:spcBef>
                <a:spcPts val="0"/>
              </a:spcBef>
              <a:spcAft>
                <a:spcPts val="0"/>
              </a:spcAft>
              <a:defRPr/>
            </a:pPr>
            <a:r>
              <a:rPr lang="it-IT" sz="4000" b="1" dirty="0">
                <a:ln w="10160">
                  <a:solidFill>
                    <a:schemeClr val="tx1"/>
                  </a:solidFill>
                  <a:prstDash val="solid"/>
                </a:ln>
                <a:solidFill>
                  <a:srgbClr val="00B897"/>
                </a:solidFill>
                <a:effectLst>
                  <a:outerShdw blurRad="38100" dist="22860" dir="5400000" algn="tl" rotWithShape="0">
                    <a:srgbClr val="000000">
                      <a:alpha val="30000"/>
                    </a:srgbClr>
                  </a:outerShdw>
                </a:effectLst>
                <a:latin typeface="+mn-lt"/>
                <a:cs typeface="+mn-cs"/>
              </a:rPr>
              <a:t>27</a:t>
            </a:r>
          </a:p>
          <a:p>
            <a:pPr algn="ctr" fontAlgn="auto">
              <a:spcBef>
                <a:spcPts val="0"/>
              </a:spcBef>
              <a:spcAft>
                <a:spcPts val="0"/>
              </a:spcAft>
              <a:defRPr/>
            </a:pPr>
            <a:r>
              <a:rPr lang="it-IT" sz="1200" b="1" dirty="0">
                <a:ln w="10160">
                  <a:solidFill>
                    <a:schemeClr val="tx1"/>
                  </a:solidFill>
                  <a:prstDash val="solid"/>
                </a:ln>
                <a:solidFill>
                  <a:srgbClr val="00B897"/>
                </a:solidFill>
                <a:effectLst>
                  <a:outerShdw blurRad="38100" dist="22860" dir="5400000" algn="tl" rotWithShape="0">
                    <a:srgbClr val="000000">
                      <a:alpha val="30000"/>
                    </a:srgbClr>
                  </a:outerShdw>
                </a:effectLst>
                <a:latin typeface="+mn-lt"/>
                <a:cs typeface="+mn-cs"/>
              </a:rPr>
              <a:t>PATOGENI</a:t>
            </a:r>
          </a:p>
        </p:txBody>
      </p:sp>
      <p:sp>
        <p:nvSpPr>
          <p:cNvPr id="18452" name="CasellaDiTesto 7"/>
          <p:cNvSpPr txBox="1">
            <a:spLocks noChangeArrowheads="1"/>
          </p:cNvSpPr>
          <p:nvPr/>
        </p:nvSpPr>
        <p:spPr bwMode="auto">
          <a:xfrm>
            <a:off x="1025525" y="3294063"/>
            <a:ext cx="425450" cy="431800"/>
          </a:xfrm>
          <a:prstGeom prst="rect">
            <a:avLst/>
          </a:prstGeom>
          <a:noFill/>
          <a:ln w="9525">
            <a:noFill/>
            <a:miter lim="800000"/>
            <a:headEnd/>
            <a:tailEnd/>
          </a:ln>
        </p:spPr>
        <p:txBody>
          <a:bodyPr wrap="none">
            <a:spAutoFit/>
          </a:bodyPr>
          <a:lstStyle/>
          <a:p>
            <a:r>
              <a:rPr lang="it-IT" sz="1100">
                <a:latin typeface="Calibri" pitchFamily="34" charset="0"/>
              </a:rPr>
              <a:t>HPV</a:t>
            </a:r>
          </a:p>
          <a:p>
            <a:r>
              <a:rPr lang="it-IT" sz="1100">
                <a:latin typeface="Calibri" pitchFamily="34" charset="0"/>
              </a:rPr>
              <a:t>HSV</a:t>
            </a:r>
          </a:p>
        </p:txBody>
      </p:sp>
      <p:sp>
        <p:nvSpPr>
          <p:cNvPr id="18453" name="CasellaDiTesto 9"/>
          <p:cNvSpPr txBox="1">
            <a:spLocks noChangeArrowheads="1"/>
          </p:cNvSpPr>
          <p:nvPr/>
        </p:nvSpPr>
        <p:spPr bwMode="auto">
          <a:xfrm>
            <a:off x="465138" y="5586413"/>
            <a:ext cx="2255837" cy="1108075"/>
          </a:xfrm>
          <a:prstGeom prst="rect">
            <a:avLst/>
          </a:prstGeom>
          <a:noFill/>
          <a:ln w="9525">
            <a:noFill/>
            <a:miter lim="800000"/>
            <a:headEnd/>
            <a:tailEnd/>
          </a:ln>
        </p:spPr>
        <p:txBody>
          <a:bodyPr>
            <a:spAutoFit/>
          </a:bodyPr>
          <a:lstStyle/>
          <a:p>
            <a:r>
              <a:rPr lang="it-IT" sz="1100" i="1">
                <a:latin typeface="Calibri" pitchFamily="34" charset="0"/>
                <a:ea typeface="Baghdad"/>
                <a:cs typeface="Baghdad"/>
              </a:rPr>
              <a:t>Candida albicans</a:t>
            </a:r>
          </a:p>
          <a:p>
            <a:r>
              <a:rPr lang="it-IT" sz="1100" i="1">
                <a:latin typeface="Calibri" pitchFamily="34" charset="0"/>
                <a:ea typeface="Baghdad"/>
                <a:cs typeface="Baghdad"/>
              </a:rPr>
              <a:t>    Candida glabrata</a:t>
            </a:r>
          </a:p>
          <a:p>
            <a:r>
              <a:rPr lang="it-IT" sz="1100" i="1">
                <a:latin typeface="Calibri" pitchFamily="34" charset="0"/>
                <a:ea typeface="Baghdad"/>
                <a:cs typeface="Baghdad"/>
              </a:rPr>
              <a:t>          Candida krusei</a:t>
            </a:r>
          </a:p>
          <a:p>
            <a:r>
              <a:rPr lang="it-IT" sz="1100" i="1">
                <a:latin typeface="Calibri" pitchFamily="34" charset="0"/>
                <a:ea typeface="Baghdad"/>
                <a:cs typeface="Baghdad"/>
              </a:rPr>
              <a:t>              Candida tropicalis</a:t>
            </a:r>
          </a:p>
          <a:p>
            <a:r>
              <a:rPr lang="it-IT" sz="1100" i="1">
                <a:latin typeface="Calibri" pitchFamily="34" charset="0"/>
                <a:ea typeface="Baghdad"/>
                <a:cs typeface="Baghdad"/>
              </a:rPr>
              <a:t>                 Candida parapsilosis</a:t>
            </a:r>
          </a:p>
          <a:p>
            <a:r>
              <a:rPr lang="it-IT" sz="1100" i="1">
                <a:latin typeface="Calibri" pitchFamily="34" charset="0"/>
                <a:ea typeface="Baghdad"/>
                <a:cs typeface="Baghdad"/>
              </a:rPr>
              <a:t>                 </a:t>
            </a:r>
          </a:p>
        </p:txBody>
      </p:sp>
      <p:sp>
        <p:nvSpPr>
          <p:cNvPr id="18454" name="CasellaDiTesto 13"/>
          <p:cNvSpPr txBox="1">
            <a:spLocks noChangeArrowheads="1"/>
          </p:cNvSpPr>
          <p:nvPr/>
        </p:nvSpPr>
        <p:spPr bwMode="auto">
          <a:xfrm>
            <a:off x="6197600" y="2586038"/>
            <a:ext cx="3062288" cy="3478212"/>
          </a:xfrm>
          <a:prstGeom prst="rect">
            <a:avLst/>
          </a:prstGeom>
          <a:noFill/>
          <a:ln w="9525">
            <a:noFill/>
            <a:miter lim="800000"/>
            <a:headEnd/>
            <a:tailEnd/>
          </a:ln>
        </p:spPr>
        <p:txBody>
          <a:bodyPr>
            <a:spAutoFit/>
          </a:bodyPr>
          <a:lstStyle/>
          <a:p>
            <a:r>
              <a:rPr lang="it-IT" sz="1100" i="1">
                <a:latin typeface="Calibri" pitchFamily="34" charset="0"/>
              </a:rPr>
              <a:t>     Chlamydia trachomatis</a:t>
            </a:r>
          </a:p>
          <a:p>
            <a:r>
              <a:rPr lang="it-IT" sz="1100" i="1">
                <a:latin typeface="Calibri" pitchFamily="34" charset="0"/>
              </a:rPr>
              <a:t>            Neisseria gonorreahe</a:t>
            </a:r>
          </a:p>
          <a:p>
            <a:r>
              <a:rPr lang="it-IT" sz="1100" i="1">
                <a:latin typeface="Calibri" pitchFamily="34" charset="0"/>
              </a:rPr>
              <a:t>                   Trichomonas vaginalis</a:t>
            </a:r>
          </a:p>
          <a:p>
            <a:r>
              <a:rPr lang="it-IT" sz="1100" i="1">
                <a:latin typeface="Calibri" pitchFamily="34" charset="0"/>
              </a:rPr>
              <a:t>                          Treponema pallidum</a:t>
            </a:r>
          </a:p>
          <a:p>
            <a:r>
              <a:rPr lang="it-IT" sz="1100" i="1">
                <a:latin typeface="Calibri" pitchFamily="34" charset="0"/>
              </a:rPr>
              <a:t>	  Mycoplasma hominis</a:t>
            </a:r>
          </a:p>
          <a:p>
            <a:r>
              <a:rPr lang="it-IT" sz="1100" i="1">
                <a:latin typeface="Calibri" pitchFamily="34" charset="0"/>
              </a:rPr>
              <a:t>	         Mycoplasma genitalium</a:t>
            </a:r>
          </a:p>
          <a:p>
            <a:r>
              <a:rPr lang="it-IT" sz="1100" i="1">
                <a:latin typeface="Calibri" pitchFamily="34" charset="0"/>
              </a:rPr>
              <a:t>	              Ureaplasma parvum</a:t>
            </a:r>
          </a:p>
          <a:p>
            <a:r>
              <a:rPr lang="it-IT" sz="1100" i="1">
                <a:latin typeface="Calibri" pitchFamily="34" charset="0"/>
              </a:rPr>
              <a:t>	              Ureaplasma urealiticum</a:t>
            </a:r>
          </a:p>
          <a:p>
            <a:r>
              <a:rPr lang="it-IT" sz="1100" i="1">
                <a:latin typeface="Calibri" pitchFamily="34" charset="0"/>
              </a:rPr>
              <a:t>	           Gardnerella vaginalis</a:t>
            </a:r>
          </a:p>
          <a:p>
            <a:r>
              <a:rPr lang="it-IT" sz="1100" i="1">
                <a:latin typeface="Calibri" pitchFamily="34" charset="0"/>
              </a:rPr>
              <a:t>	        Atopobium vaginae</a:t>
            </a:r>
          </a:p>
          <a:p>
            <a:r>
              <a:rPr lang="it-IT" sz="1100" i="1">
                <a:latin typeface="Calibri" pitchFamily="34" charset="0"/>
              </a:rPr>
              <a:t>                                  Lactobacillus spp.</a:t>
            </a:r>
          </a:p>
          <a:p>
            <a:r>
              <a:rPr lang="it-IT" sz="1100" i="1">
                <a:latin typeface="Calibri" pitchFamily="34" charset="0"/>
              </a:rPr>
              <a:t>                              Escherichia coli</a:t>
            </a:r>
          </a:p>
          <a:p>
            <a:r>
              <a:rPr lang="it-IT" sz="1100" i="1">
                <a:latin typeface="Calibri" pitchFamily="34" charset="0"/>
              </a:rPr>
              <a:t>                          Enterococcus faecium</a:t>
            </a:r>
          </a:p>
          <a:p>
            <a:r>
              <a:rPr lang="it-IT" sz="1100" i="1">
                <a:latin typeface="Calibri" pitchFamily="34" charset="0"/>
              </a:rPr>
              <a:t>                      Eneterococcus faecalis</a:t>
            </a:r>
          </a:p>
          <a:p>
            <a:r>
              <a:rPr lang="it-IT" sz="1100" i="1">
                <a:latin typeface="Calibri" pitchFamily="34" charset="0"/>
              </a:rPr>
              <a:t>                   Klebsiella spp.</a:t>
            </a:r>
          </a:p>
          <a:p>
            <a:r>
              <a:rPr lang="it-IT" sz="1100" i="1">
                <a:latin typeface="Calibri" pitchFamily="34" charset="0"/>
              </a:rPr>
              <a:t>               Proteus spp.</a:t>
            </a:r>
          </a:p>
          <a:p>
            <a:r>
              <a:rPr lang="it-IT" sz="1100" i="1">
                <a:latin typeface="Calibri" pitchFamily="34" charset="0"/>
              </a:rPr>
              <a:t>           Serratia spp</a:t>
            </a:r>
          </a:p>
          <a:p>
            <a:r>
              <a:rPr lang="it-IT" sz="1100" i="1">
                <a:latin typeface="Calibri" pitchFamily="34" charset="0"/>
              </a:rPr>
              <a:t>        Pseudomonas aeruginosa</a:t>
            </a:r>
          </a:p>
          <a:p>
            <a:r>
              <a:rPr lang="it-IT" sz="1100" i="1">
                <a:latin typeface="Calibri" pitchFamily="34" charset="0"/>
              </a:rPr>
              <a:t>    Staphylococcus aureus</a:t>
            </a:r>
          </a:p>
          <a:p>
            <a:r>
              <a:rPr lang="it-IT" sz="1100" i="1">
                <a:latin typeface="Calibri" pitchFamily="34" charset="0"/>
              </a:rPr>
              <a:t>Streptococcus spp.</a:t>
            </a:r>
            <a:endParaRPr lang="it-IT" sz="1100">
              <a:latin typeface="Calibri" pitchFamily="34" charset="0"/>
            </a:endParaRPr>
          </a:p>
        </p:txBody>
      </p:sp>
      <p:sp>
        <p:nvSpPr>
          <p:cNvPr id="23" name="CasellaDiTesto 22"/>
          <p:cNvSpPr txBox="1"/>
          <p:nvPr/>
        </p:nvSpPr>
        <p:spPr>
          <a:xfrm rot="8781527" flipV="1">
            <a:off x="4815298" y="1682471"/>
            <a:ext cx="1613546" cy="276999"/>
          </a:xfrm>
          <a:prstGeom prst="rect">
            <a:avLst/>
          </a:prstGeom>
          <a:solidFill>
            <a:schemeClr val="bg1"/>
          </a:solidFill>
        </p:spPr>
        <p:txBody>
          <a:bodyPr>
            <a:spAutoFit/>
          </a:bodyPr>
          <a:lstStyle/>
          <a:p>
            <a:pPr fontAlgn="auto">
              <a:spcBef>
                <a:spcPts val="0"/>
              </a:spcBef>
              <a:spcAft>
                <a:spcPts val="0"/>
              </a:spcAft>
              <a:defRPr/>
            </a:pPr>
            <a:r>
              <a:rPr lang="it-IT" sz="1200" dirty="0">
                <a:ln w="10160">
                  <a:solidFill>
                    <a:srgbClr val="00745E"/>
                  </a:solidFill>
                  <a:prstDash val="solid"/>
                </a:ln>
                <a:solidFill>
                  <a:srgbClr val="FF0000"/>
                </a:solidFill>
                <a:effectLst>
                  <a:outerShdw blurRad="38100" dist="22860" dir="5400000" algn="tl" rotWithShape="0">
                    <a:srgbClr val="000000">
                      <a:alpha val="30000"/>
                    </a:srgbClr>
                  </a:outerShdw>
                </a:effectLst>
                <a:latin typeface="+mn-lt"/>
                <a:cs typeface="+mn-cs"/>
              </a:rPr>
              <a:t>UNICO  </a:t>
            </a:r>
            <a:r>
              <a:rPr lang="it-IT" sz="1200" dirty="0">
                <a:ln w="10160">
                  <a:solidFill>
                    <a:srgbClr val="00745E"/>
                  </a:solidFill>
                  <a:prstDash val="solid"/>
                </a:ln>
                <a:solidFill>
                  <a:srgbClr val="FF0000"/>
                </a:solidFill>
                <a:latin typeface="+mn-lt"/>
                <a:cs typeface="+mn-cs"/>
              </a:rPr>
              <a:t>TAMPONE</a:t>
            </a:r>
          </a:p>
        </p:txBody>
      </p:sp>
      <p:sp>
        <p:nvSpPr>
          <p:cNvPr id="18456" name="Rettangolo 12"/>
          <p:cNvSpPr>
            <a:spLocks noChangeArrowheads="1"/>
          </p:cNvSpPr>
          <p:nvPr/>
        </p:nvSpPr>
        <p:spPr bwMode="auto">
          <a:xfrm>
            <a:off x="130175" y="160338"/>
            <a:ext cx="9013825" cy="1187450"/>
          </a:xfrm>
          <a:prstGeom prst="rect">
            <a:avLst/>
          </a:prstGeom>
          <a:noFill/>
          <a:ln w="9525">
            <a:noFill/>
            <a:miter lim="800000"/>
            <a:headEnd/>
            <a:tailEnd/>
          </a:ln>
        </p:spPr>
        <p:txBody>
          <a:bodyPr>
            <a:spAutoFit/>
          </a:bodyPr>
          <a:lstStyle/>
          <a:p>
            <a:pPr algn="ctr"/>
            <a:r>
              <a:rPr lang="it-IT" sz="2400" b="1">
                <a:latin typeface="Calibri" pitchFamily="34" charset="0"/>
              </a:rPr>
              <a:t>Le MST  </a:t>
            </a:r>
            <a:r>
              <a:rPr lang="it-IT" sz="2400">
                <a:latin typeface="Calibri" pitchFamily="34" charset="0"/>
              </a:rPr>
              <a:t>possono essere  facilmente</a:t>
            </a:r>
            <a:r>
              <a:rPr lang="it-IT" sz="2400" b="1">
                <a:latin typeface="Calibri" pitchFamily="34" charset="0"/>
              </a:rPr>
              <a:t> DIAGNOSTICATE </a:t>
            </a:r>
            <a:r>
              <a:rPr lang="it-IT" sz="2400">
                <a:latin typeface="Calibri" pitchFamily="34" charset="0"/>
              </a:rPr>
              <a:t>e</a:t>
            </a:r>
            <a:r>
              <a:rPr lang="it-IT" sz="2400" b="1">
                <a:latin typeface="Calibri" pitchFamily="34" charset="0"/>
              </a:rPr>
              <a:t> CURATE </a:t>
            </a:r>
          </a:p>
          <a:p>
            <a:pPr algn="ctr"/>
            <a:r>
              <a:rPr lang="it-IT" sz="2400">
                <a:latin typeface="Calibri" pitchFamily="34" charset="0"/>
              </a:rPr>
              <a:t>grazie a  tecnologie di ultima generazione </a:t>
            </a:r>
          </a:p>
          <a:p>
            <a:pPr algn="ctr"/>
            <a:r>
              <a:rPr lang="it-IT" sz="2400" b="1">
                <a:latin typeface="Calibri" pitchFamily="34" charset="0"/>
              </a:rPr>
              <a:t>UNICO prelievo  INDOLORE </a:t>
            </a:r>
            <a:r>
              <a:rPr lang="it-IT" sz="2400">
                <a:latin typeface="Calibri" pitchFamily="34" charset="0"/>
              </a:rPr>
              <a:t>e  </a:t>
            </a:r>
            <a:r>
              <a:rPr lang="it-IT" sz="2400" b="1">
                <a:latin typeface="Calibri" pitchFamily="34" charset="0"/>
              </a:rPr>
              <a:t>NON INVASIVO</a:t>
            </a:r>
          </a:p>
        </p:txBody>
      </p:sp>
    </p:spTree>
    <p:extLst>
      <p:ext uri="{BB962C8B-B14F-4D97-AF65-F5344CB8AC3E}">
        <p14:creationId xmlns:p14="http://schemas.microsoft.com/office/powerpoint/2010/main" val="1143077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4"/>
          <p:cNvPicPr>
            <a:picLocks noChangeAspect="1"/>
          </p:cNvPicPr>
          <p:nvPr/>
        </p:nvPicPr>
        <p:blipFill>
          <a:blip r:embed="rId2"/>
          <a:srcRect b="3194"/>
          <a:stretch>
            <a:fillRect/>
          </a:stretch>
        </p:blipFill>
        <p:spPr bwMode="auto">
          <a:xfrm rot="-6355715">
            <a:off x="3398838" y="141288"/>
            <a:ext cx="806450" cy="781050"/>
          </a:xfrm>
          <a:prstGeom prst="rect">
            <a:avLst/>
          </a:prstGeom>
          <a:noFill/>
          <a:ln w="9525">
            <a:noFill/>
            <a:miter lim="800000"/>
            <a:headEnd/>
            <a:tailEnd/>
          </a:ln>
        </p:spPr>
      </p:pic>
      <p:pic>
        <p:nvPicPr>
          <p:cNvPr id="22530" name="Immagine 5"/>
          <p:cNvPicPr>
            <a:picLocks noChangeAspect="1"/>
          </p:cNvPicPr>
          <p:nvPr/>
        </p:nvPicPr>
        <p:blipFill>
          <a:blip r:embed="rId3"/>
          <a:srcRect/>
          <a:stretch>
            <a:fillRect/>
          </a:stretch>
        </p:blipFill>
        <p:spPr bwMode="auto">
          <a:xfrm>
            <a:off x="1101725" y="1449388"/>
            <a:ext cx="2393950" cy="1355725"/>
          </a:xfrm>
          <a:prstGeom prst="rect">
            <a:avLst/>
          </a:prstGeom>
          <a:noFill/>
          <a:ln w="9525">
            <a:noFill/>
            <a:miter lim="800000"/>
            <a:headEnd/>
            <a:tailEnd/>
          </a:ln>
        </p:spPr>
      </p:pic>
      <p:pic>
        <p:nvPicPr>
          <p:cNvPr id="22531" name="Immagine 6"/>
          <p:cNvPicPr>
            <a:picLocks noChangeAspect="1"/>
          </p:cNvPicPr>
          <p:nvPr/>
        </p:nvPicPr>
        <p:blipFill>
          <a:blip r:embed="rId4"/>
          <a:srcRect/>
          <a:stretch>
            <a:fillRect/>
          </a:stretch>
        </p:blipFill>
        <p:spPr bwMode="auto">
          <a:xfrm>
            <a:off x="2468563" y="5254625"/>
            <a:ext cx="1585912" cy="798513"/>
          </a:xfrm>
          <a:prstGeom prst="rect">
            <a:avLst/>
          </a:prstGeom>
          <a:noFill/>
          <a:ln w="9525">
            <a:noFill/>
            <a:miter lim="800000"/>
            <a:headEnd/>
            <a:tailEnd/>
          </a:ln>
        </p:spPr>
      </p:pic>
      <p:pic>
        <p:nvPicPr>
          <p:cNvPr id="22532" name="Immagine 7"/>
          <p:cNvPicPr>
            <a:picLocks noChangeAspect="1"/>
          </p:cNvPicPr>
          <p:nvPr/>
        </p:nvPicPr>
        <p:blipFill>
          <a:blip r:embed="rId5"/>
          <a:srcRect/>
          <a:stretch>
            <a:fillRect/>
          </a:stretch>
        </p:blipFill>
        <p:spPr bwMode="auto">
          <a:xfrm>
            <a:off x="4243388" y="4724400"/>
            <a:ext cx="2816225" cy="1970088"/>
          </a:xfrm>
          <a:prstGeom prst="rect">
            <a:avLst/>
          </a:prstGeom>
          <a:noFill/>
          <a:ln w="9525">
            <a:noFill/>
            <a:miter lim="800000"/>
            <a:headEnd/>
            <a:tailEnd/>
          </a:ln>
        </p:spPr>
      </p:pic>
      <p:pic>
        <p:nvPicPr>
          <p:cNvPr id="22533" name="Immagine 8"/>
          <p:cNvPicPr>
            <a:picLocks noChangeAspect="1"/>
          </p:cNvPicPr>
          <p:nvPr/>
        </p:nvPicPr>
        <p:blipFill>
          <a:blip r:embed="rId6"/>
          <a:srcRect/>
          <a:stretch>
            <a:fillRect/>
          </a:stretch>
        </p:blipFill>
        <p:spPr bwMode="auto">
          <a:xfrm>
            <a:off x="4508500" y="438150"/>
            <a:ext cx="225425" cy="561975"/>
          </a:xfrm>
          <a:prstGeom prst="rect">
            <a:avLst/>
          </a:prstGeom>
          <a:noFill/>
          <a:ln w="9525">
            <a:noFill/>
            <a:miter lim="800000"/>
            <a:headEnd/>
            <a:tailEnd/>
          </a:ln>
        </p:spPr>
      </p:pic>
      <p:cxnSp>
        <p:nvCxnSpPr>
          <p:cNvPr id="23" name="Connettore 2 22"/>
          <p:cNvCxnSpPr/>
          <p:nvPr/>
        </p:nvCxnSpPr>
        <p:spPr>
          <a:xfrm>
            <a:off x="3802063" y="2127250"/>
            <a:ext cx="382587" cy="254000"/>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535" name="Gruppo 15"/>
          <p:cNvGrpSpPr>
            <a:grpSpLocks/>
          </p:cNvGrpSpPr>
          <p:nvPr/>
        </p:nvGrpSpPr>
        <p:grpSpPr bwMode="auto">
          <a:xfrm>
            <a:off x="136525" y="2541588"/>
            <a:ext cx="8685213" cy="2303462"/>
            <a:chOff x="161620" y="3347837"/>
            <a:chExt cx="8685731" cy="1600496"/>
          </a:xfrm>
        </p:grpSpPr>
        <p:sp>
          <p:nvSpPr>
            <p:cNvPr id="22542" name="CasellaDiTesto 9"/>
            <p:cNvSpPr txBox="1">
              <a:spLocks noChangeArrowheads="1"/>
            </p:cNvSpPr>
            <p:nvPr/>
          </p:nvSpPr>
          <p:spPr bwMode="auto">
            <a:xfrm>
              <a:off x="1668491" y="4363557"/>
              <a:ext cx="1403055" cy="584775"/>
            </a:xfrm>
            <a:prstGeom prst="rect">
              <a:avLst/>
            </a:prstGeom>
            <a:noFill/>
            <a:ln w="9525">
              <a:noFill/>
              <a:miter lim="800000"/>
              <a:headEnd/>
              <a:tailEnd/>
            </a:ln>
          </p:spPr>
          <p:txBody>
            <a:bodyPr>
              <a:spAutoFit/>
            </a:bodyPr>
            <a:lstStyle/>
            <a:p>
              <a:pPr algn="ctr" defTabSz="914400"/>
              <a:r>
                <a:rPr lang="it-IT" sz="1600">
                  <a:latin typeface="Calibri" pitchFamily="34" charset="0"/>
                </a:rPr>
                <a:t>Neisseria gonorrhoeae</a:t>
              </a:r>
            </a:p>
          </p:txBody>
        </p:sp>
        <p:sp>
          <p:nvSpPr>
            <p:cNvPr id="22543" name="CasellaDiTesto 10"/>
            <p:cNvSpPr txBox="1">
              <a:spLocks noChangeArrowheads="1"/>
            </p:cNvSpPr>
            <p:nvPr/>
          </p:nvSpPr>
          <p:spPr bwMode="auto">
            <a:xfrm>
              <a:off x="161620" y="4363556"/>
              <a:ext cx="1329424" cy="584775"/>
            </a:xfrm>
            <a:prstGeom prst="rect">
              <a:avLst/>
            </a:prstGeom>
            <a:noFill/>
            <a:ln w="9525">
              <a:noFill/>
              <a:miter lim="800000"/>
              <a:headEnd/>
              <a:tailEnd/>
            </a:ln>
          </p:spPr>
          <p:txBody>
            <a:bodyPr>
              <a:spAutoFit/>
            </a:bodyPr>
            <a:lstStyle/>
            <a:p>
              <a:pPr algn="ctr" defTabSz="914400"/>
              <a:r>
                <a:rPr lang="it-IT" sz="1600">
                  <a:latin typeface="Calibri" pitchFamily="34" charset="0"/>
                </a:rPr>
                <a:t>Chlamydia trachomatis</a:t>
              </a:r>
            </a:p>
          </p:txBody>
        </p:sp>
        <p:sp>
          <p:nvSpPr>
            <p:cNvPr id="22544" name="CasellaDiTesto 11"/>
            <p:cNvSpPr txBox="1">
              <a:spLocks noChangeArrowheads="1"/>
            </p:cNvSpPr>
            <p:nvPr/>
          </p:nvSpPr>
          <p:spPr bwMode="auto">
            <a:xfrm>
              <a:off x="3182982" y="4363558"/>
              <a:ext cx="1404375" cy="584775"/>
            </a:xfrm>
            <a:prstGeom prst="rect">
              <a:avLst/>
            </a:prstGeom>
            <a:noFill/>
            <a:ln w="9525">
              <a:noFill/>
              <a:miter lim="800000"/>
              <a:headEnd/>
              <a:tailEnd/>
            </a:ln>
          </p:spPr>
          <p:txBody>
            <a:bodyPr>
              <a:spAutoFit/>
            </a:bodyPr>
            <a:lstStyle/>
            <a:p>
              <a:pPr algn="ctr" defTabSz="914400"/>
              <a:r>
                <a:rPr lang="it-IT" sz="1600">
                  <a:latin typeface="Calibri" pitchFamily="34" charset="0"/>
                </a:rPr>
                <a:t>Trichomonas vaginalis </a:t>
              </a:r>
            </a:p>
          </p:txBody>
        </p:sp>
        <p:sp>
          <p:nvSpPr>
            <p:cNvPr id="22545" name="CasellaDiTesto 12"/>
            <p:cNvSpPr txBox="1">
              <a:spLocks noChangeArrowheads="1"/>
            </p:cNvSpPr>
            <p:nvPr/>
          </p:nvSpPr>
          <p:spPr bwMode="auto">
            <a:xfrm>
              <a:off x="6662877" y="4330382"/>
              <a:ext cx="786965" cy="338554"/>
            </a:xfrm>
            <a:prstGeom prst="rect">
              <a:avLst/>
            </a:prstGeom>
            <a:noFill/>
            <a:ln w="9525">
              <a:noFill/>
              <a:miter lim="800000"/>
              <a:headEnd/>
              <a:tailEnd/>
            </a:ln>
          </p:spPr>
          <p:txBody>
            <a:bodyPr>
              <a:spAutoFit/>
            </a:bodyPr>
            <a:lstStyle/>
            <a:p>
              <a:pPr algn="ctr" defTabSz="914400"/>
              <a:r>
                <a:rPr lang="it-IT" sz="1600">
                  <a:latin typeface="Calibri" pitchFamily="34" charset="0"/>
                </a:rPr>
                <a:t>HPV</a:t>
              </a:r>
            </a:p>
          </p:txBody>
        </p:sp>
        <p:sp>
          <p:nvSpPr>
            <p:cNvPr id="22546" name="CasellaDiTesto 13"/>
            <p:cNvSpPr txBox="1">
              <a:spLocks noChangeArrowheads="1"/>
            </p:cNvSpPr>
            <p:nvPr/>
          </p:nvSpPr>
          <p:spPr bwMode="auto">
            <a:xfrm>
              <a:off x="8214850" y="4330382"/>
              <a:ext cx="632501" cy="338554"/>
            </a:xfrm>
            <a:prstGeom prst="rect">
              <a:avLst/>
            </a:prstGeom>
            <a:noFill/>
            <a:ln w="9525">
              <a:noFill/>
              <a:miter lim="800000"/>
              <a:headEnd/>
              <a:tailEnd/>
            </a:ln>
          </p:spPr>
          <p:txBody>
            <a:bodyPr>
              <a:spAutoFit/>
            </a:bodyPr>
            <a:lstStyle/>
            <a:p>
              <a:pPr algn="ctr" defTabSz="914400"/>
              <a:r>
                <a:rPr lang="it-IT" sz="1600">
                  <a:latin typeface="Calibri" pitchFamily="34" charset="0"/>
                </a:rPr>
                <a:t>HSV</a:t>
              </a:r>
            </a:p>
          </p:txBody>
        </p:sp>
        <p:sp>
          <p:nvSpPr>
            <p:cNvPr id="22547" name="CasellaDiTesto 14"/>
            <p:cNvSpPr txBox="1">
              <a:spLocks noChangeArrowheads="1"/>
            </p:cNvSpPr>
            <p:nvPr/>
          </p:nvSpPr>
          <p:spPr bwMode="auto">
            <a:xfrm>
              <a:off x="4842357" y="4363558"/>
              <a:ext cx="1310521" cy="584775"/>
            </a:xfrm>
            <a:prstGeom prst="rect">
              <a:avLst/>
            </a:prstGeom>
            <a:noFill/>
            <a:ln w="9525">
              <a:noFill/>
              <a:miter lim="800000"/>
              <a:headEnd/>
              <a:tailEnd/>
            </a:ln>
          </p:spPr>
          <p:txBody>
            <a:bodyPr>
              <a:spAutoFit/>
            </a:bodyPr>
            <a:lstStyle/>
            <a:p>
              <a:pPr algn="ctr" defTabSz="914400"/>
              <a:r>
                <a:rPr lang="it-IT" sz="1600">
                  <a:latin typeface="Calibri" pitchFamily="34" charset="0"/>
                </a:rPr>
                <a:t>Treponema pallidum</a:t>
              </a:r>
            </a:p>
          </p:txBody>
        </p:sp>
        <p:cxnSp>
          <p:nvCxnSpPr>
            <p:cNvPr id="25" name="Connettore 1 24"/>
            <p:cNvCxnSpPr/>
            <p:nvPr/>
          </p:nvCxnSpPr>
          <p:spPr>
            <a:xfrm>
              <a:off x="826823" y="3803388"/>
              <a:ext cx="7704596" cy="0"/>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H="1" flipV="1">
              <a:off x="4678327" y="3347837"/>
              <a:ext cx="1587" cy="455551"/>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839523" y="3803388"/>
              <a:ext cx="0" cy="457758"/>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8525069" y="3803388"/>
              <a:ext cx="0" cy="457758"/>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056544" y="3803388"/>
              <a:ext cx="0" cy="457758"/>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5497526" y="3803388"/>
              <a:ext cx="0" cy="457758"/>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2369965" y="3803388"/>
              <a:ext cx="0" cy="457758"/>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3889292" y="3803388"/>
              <a:ext cx="0" cy="457758"/>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2536" name="CasellaDiTesto 3"/>
          <p:cNvSpPr txBox="1">
            <a:spLocks noChangeArrowheads="1"/>
          </p:cNvSpPr>
          <p:nvPr/>
        </p:nvSpPr>
        <p:spPr bwMode="auto">
          <a:xfrm>
            <a:off x="4862513" y="612775"/>
            <a:ext cx="1379537" cy="260350"/>
          </a:xfrm>
          <a:prstGeom prst="rect">
            <a:avLst/>
          </a:prstGeom>
          <a:noFill/>
          <a:ln w="9525">
            <a:noFill/>
            <a:miter lim="800000"/>
            <a:headEnd/>
            <a:tailEnd/>
          </a:ln>
        </p:spPr>
        <p:txBody>
          <a:bodyPr>
            <a:spAutoFit/>
          </a:bodyPr>
          <a:lstStyle/>
          <a:p>
            <a:pPr defTabSz="914400"/>
            <a:r>
              <a:rPr lang="it-IT" sz="1100">
                <a:latin typeface="Calibri" pitchFamily="34" charset="0"/>
              </a:rPr>
              <a:t>Campione clinico</a:t>
            </a:r>
          </a:p>
        </p:txBody>
      </p:sp>
      <p:pic>
        <p:nvPicPr>
          <p:cNvPr id="22537" name="Immagine 27"/>
          <p:cNvPicPr>
            <a:picLocks noChangeAspect="1"/>
          </p:cNvPicPr>
          <p:nvPr/>
        </p:nvPicPr>
        <p:blipFill>
          <a:blip r:embed="rId6"/>
          <a:srcRect/>
          <a:stretch>
            <a:fillRect/>
          </a:stretch>
        </p:blipFill>
        <p:spPr bwMode="auto">
          <a:xfrm>
            <a:off x="4575175" y="1920875"/>
            <a:ext cx="225425" cy="563563"/>
          </a:xfrm>
          <a:prstGeom prst="rect">
            <a:avLst/>
          </a:prstGeom>
          <a:noFill/>
          <a:ln w="9525">
            <a:noFill/>
            <a:miter lim="800000"/>
            <a:headEnd/>
            <a:tailEnd/>
          </a:ln>
        </p:spPr>
      </p:pic>
      <p:pic>
        <p:nvPicPr>
          <p:cNvPr id="22538" name="Picture 2" descr="http://www.inf.ed.ac.uk/teaching/courses/inf1/op/2016/labs/images/DNA.png"/>
          <p:cNvPicPr>
            <a:picLocks noChangeAspect="1" noChangeArrowheads="1"/>
          </p:cNvPicPr>
          <p:nvPr/>
        </p:nvPicPr>
        <p:blipFill>
          <a:blip r:embed="rId7"/>
          <a:srcRect/>
          <a:stretch>
            <a:fillRect/>
          </a:stretch>
        </p:blipFill>
        <p:spPr bwMode="auto">
          <a:xfrm>
            <a:off x="4910138" y="1920875"/>
            <a:ext cx="1482725" cy="663575"/>
          </a:xfrm>
          <a:prstGeom prst="rect">
            <a:avLst/>
          </a:prstGeom>
          <a:noFill/>
          <a:ln w="9525">
            <a:noFill/>
            <a:miter lim="800000"/>
            <a:headEnd/>
            <a:tailEnd/>
          </a:ln>
        </p:spPr>
      </p:pic>
      <p:cxnSp>
        <p:nvCxnSpPr>
          <p:cNvPr id="35" name="Connettore 2 34"/>
          <p:cNvCxnSpPr/>
          <p:nvPr/>
        </p:nvCxnSpPr>
        <p:spPr>
          <a:xfrm flipH="1">
            <a:off x="3746500" y="1143000"/>
            <a:ext cx="307975" cy="312738"/>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540" name="Rettangolo 5"/>
          <p:cNvSpPr>
            <a:spLocks noChangeArrowheads="1"/>
          </p:cNvSpPr>
          <p:nvPr/>
        </p:nvSpPr>
        <p:spPr bwMode="auto">
          <a:xfrm>
            <a:off x="1490663" y="773113"/>
            <a:ext cx="1803400" cy="369887"/>
          </a:xfrm>
          <a:prstGeom prst="rect">
            <a:avLst/>
          </a:prstGeom>
          <a:noFill/>
          <a:ln w="9525">
            <a:noFill/>
            <a:miter lim="800000"/>
            <a:headEnd/>
            <a:tailEnd/>
          </a:ln>
        </p:spPr>
        <p:txBody>
          <a:bodyPr>
            <a:spAutoFit/>
          </a:bodyPr>
          <a:lstStyle/>
          <a:p>
            <a:pPr algn="ctr" defTabSz="914400"/>
            <a:r>
              <a:rPr lang="it-IT">
                <a:solidFill>
                  <a:srgbClr val="FF0000"/>
                </a:solidFill>
                <a:latin typeface="Calibri" pitchFamily="34" charset="0"/>
              </a:rPr>
              <a:t>ESTRAZIONE</a:t>
            </a:r>
            <a:r>
              <a:rPr lang="it-IT">
                <a:latin typeface="Calibri" pitchFamily="34" charset="0"/>
              </a:rPr>
              <a:t> </a:t>
            </a:r>
          </a:p>
        </p:txBody>
      </p:sp>
      <p:sp>
        <p:nvSpPr>
          <p:cNvPr id="22541" name="Rettangolo 7"/>
          <p:cNvSpPr>
            <a:spLocks noChangeArrowheads="1"/>
          </p:cNvSpPr>
          <p:nvPr/>
        </p:nvSpPr>
        <p:spPr bwMode="auto">
          <a:xfrm rot="10800000" flipH="1" flipV="1">
            <a:off x="6242050" y="5051316"/>
            <a:ext cx="2503488" cy="646331"/>
          </a:xfrm>
          <a:prstGeom prst="rect">
            <a:avLst/>
          </a:prstGeom>
          <a:noFill/>
          <a:ln w="9525">
            <a:noFill/>
            <a:miter lim="800000"/>
            <a:headEnd/>
            <a:tailEnd/>
          </a:ln>
        </p:spPr>
        <p:txBody>
          <a:bodyPr>
            <a:spAutoFit/>
          </a:bodyPr>
          <a:lstStyle/>
          <a:p>
            <a:pPr algn="ctr" defTabSz="914400"/>
            <a:r>
              <a:rPr lang="it-IT" dirty="0">
                <a:solidFill>
                  <a:srgbClr val="FF0000"/>
                </a:solidFill>
                <a:latin typeface="Calibri" pitchFamily="34" charset="0"/>
              </a:rPr>
              <a:t>AMPLIFICAZIONE e LETTURA del DATO in RT </a:t>
            </a:r>
          </a:p>
        </p:txBody>
      </p:sp>
    </p:spTree>
    <p:extLst>
      <p:ext uri="{BB962C8B-B14F-4D97-AF65-F5344CB8AC3E}">
        <p14:creationId xmlns:p14="http://schemas.microsoft.com/office/powerpoint/2010/main" val="961561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24D4128-6886-5941-B316-C5344190896D}"/>
              </a:ext>
            </a:extLst>
          </p:cNvPr>
          <p:cNvSpPr/>
          <p:nvPr/>
        </p:nvSpPr>
        <p:spPr>
          <a:xfrm>
            <a:off x="715616" y="1007376"/>
            <a:ext cx="7699513" cy="4073038"/>
          </a:xfrm>
          <a:prstGeom prst="rect">
            <a:avLst/>
          </a:prstGeom>
        </p:spPr>
        <p:txBody>
          <a:bodyPr wrap="square">
            <a:spAutoFit/>
          </a:bodyPr>
          <a:lstStyle/>
          <a:p>
            <a:pPr algn="ctr">
              <a:lnSpc>
                <a:spcPct val="115000"/>
              </a:lnSpc>
              <a:spcAft>
                <a:spcPts val="1000"/>
              </a:spcAft>
            </a:pPr>
            <a:r>
              <a:rPr lang="it-IT" b="1">
                <a:solidFill>
                  <a:srgbClr val="FF0000"/>
                </a:solidFill>
                <a:latin typeface="Arial" panose="020B0604020202020204" pitchFamily="34" charset="0"/>
                <a:ea typeface="Calibri" panose="020F0502020204030204" pitchFamily="34" charset="0"/>
                <a:cs typeface="Times New Roman" panose="02020603050405020304" pitchFamily="18" charset="0"/>
              </a:rPr>
              <a:t>PROGETTO CCM 2019</a:t>
            </a:r>
            <a:endParaRPr lang="it-GB"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it-IT" b="1">
                <a:latin typeface="Arial" panose="020B0604020202020204" pitchFamily="34" charset="0"/>
                <a:ea typeface="Calibri" panose="020F0502020204030204" pitchFamily="34" charset="0"/>
                <a:cs typeface="Times New Roman" panose="02020603050405020304" pitchFamily="18" charset="0"/>
              </a:rPr>
              <a:t>“Sperimentazione di nuovi modelli organizzativi integrati ospedale-territorio per la prevenzione e il controllo delle IST: percorsi diagnostico-assistenziali agevolati ed offerta di screening gratuiti mirati”</a:t>
            </a:r>
            <a:endParaRPr lang="it-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it-IT" sz="1200">
                <a:effectLst/>
                <a:latin typeface="Arial" panose="020B0604020202020204" pitchFamily="34" charset="0"/>
                <a:ea typeface="Times New Roman" panose="02020603050405020304" pitchFamily="18" charset="0"/>
                <a:cs typeface="Times New Roman" panose="02020603050405020304" pitchFamily="18" charset="0"/>
              </a:rPr>
              <a:t> </a:t>
            </a:r>
            <a:endParaRPr lang="it-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it-IT" sz="1200" i="1">
                <a:effectLst/>
                <a:latin typeface="Calibri" panose="020F0502020204030204" pitchFamily="34" charset="0"/>
                <a:ea typeface="Times New Roman" panose="02020603050405020304" pitchFamily="18" charset="0"/>
                <a:cs typeface="Calibri" panose="020F0502020204030204" pitchFamily="34" charset="0"/>
              </a:rPr>
              <a:t>“</a:t>
            </a:r>
            <a:r>
              <a:rPr lang="it-IT" sz="1400" i="1">
                <a:effectLst/>
                <a:latin typeface="Calibri" panose="020F0502020204030204" pitchFamily="34" charset="0"/>
                <a:ea typeface="Times New Roman" panose="02020603050405020304" pitchFamily="18" charset="0"/>
                <a:cs typeface="Calibri" panose="020F0502020204030204" pitchFamily="34" charset="0"/>
              </a:rPr>
              <a:t>Progetto realizzato con il supporto tecnico e finanziario del Ministero della Salute - CCM”</a:t>
            </a:r>
            <a:endParaRPr lang="it-GB"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it-IT" sz="1400">
                <a:effectLst/>
                <a:latin typeface="Times New Roman" panose="02020603050405020304" pitchFamily="18" charset="0"/>
                <a:ea typeface="Calibri" panose="020F0502020204030204" pitchFamily="34" charset="0"/>
                <a:cs typeface="Times New Roman" panose="02020603050405020304" pitchFamily="18" charset="0"/>
              </a:rPr>
              <a:t> </a:t>
            </a:r>
            <a:endParaRPr lang="it-GB" sz="1400">
              <a:effectLst/>
              <a:latin typeface="Calibri" panose="020F0502020204030204" pitchFamily="34" charset="0"/>
              <a:ea typeface="Calibri" panose="020F0502020204030204" pitchFamily="34" charset="0"/>
              <a:cs typeface="Times New Roman" panose="02020603050405020304" pitchFamily="18" charset="0"/>
            </a:endParaRPr>
          </a:p>
          <a:p>
            <a:pPr marL="457200" algn="ctr"/>
            <a:r>
              <a:rPr lang="it-IT" sz="1400">
                <a:effectLst/>
                <a:latin typeface="Arial" panose="020B0604020202020204" pitchFamily="34" charset="0"/>
                <a:ea typeface="Times New Roman" panose="02020603050405020304" pitchFamily="18" charset="0"/>
              </a:rPr>
              <a:t> </a:t>
            </a:r>
            <a:endParaRPr lang="it-GB" sz="1400">
              <a:effectLst/>
              <a:latin typeface="Times New Roman" panose="02020603050405020304" pitchFamily="18" charset="0"/>
              <a:ea typeface="Times New Roman" panose="02020603050405020304" pitchFamily="18" charset="0"/>
            </a:endParaRPr>
          </a:p>
          <a:p>
            <a:pPr marL="457200" algn="ctr"/>
            <a:r>
              <a:rPr lang="it-IT" sz="1400">
                <a:effectLst/>
                <a:latin typeface="Calibri" panose="020F0502020204030204" pitchFamily="34" charset="0"/>
                <a:ea typeface="Times New Roman" panose="02020603050405020304" pitchFamily="18" charset="0"/>
              </a:rPr>
              <a:t>Coordinamento: </a:t>
            </a:r>
            <a:endParaRPr lang="it-GB" sz="1400">
              <a:effectLst/>
              <a:latin typeface="Times New Roman" panose="02020603050405020304" pitchFamily="18" charset="0"/>
              <a:ea typeface="Times New Roman" panose="02020603050405020304" pitchFamily="18" charset="0"/>
            </a:endParaRPr>
          </a:p>
          <a:p>
            <a:pPr algn="ctr">
              <a:lnSpc>
                <a:spcPct val="115000"/>
              </a:lnSpc>
              <a:spcAft>
                <a:spcPts val="1000"/>
              </a:spcAft>
            </a:pPr>
            <a:r>
              <a:rPr lang="it-IT" sz="1400">
                <a:effectLst/>
                <a:latin typeface="Calibri" panose="020F0502020204030204" pitchFamily="34" charset="0"/>
                <a:ea typeface="Calibri" panose="020F0502020204030204" pitchFamily="34" charset="0"/>
                <a:cs typeface="Calibri" panose="020F0502020204030204" pitchFamily="34" charset="0"/>
              </a:rPr>
              <a:t>Centro Operativo AIDS, Dipartimento Malattie Infettive, Istituto Superiore di Sanità, Roma</a:t>
            </a:r>
            <a:endParaRPr lang="it-GB"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sz="1400" b="1">
                <a:effectLst/>
                <a:latin typeface="Times New Roman" panose="02020603050405020304" pitchFamily="18" charset="0"/>
                <a:ea typeface="Calibri" panose="020F0502020204030204" pitchFamily="34" charset="0"/>
                <a:cs typeface="Times New Roman" panose="02020603050405020304" pitchFamily="18" charset="0"/>
              </a:rPr>
              <a:t> </a:t>
            </a:r>
            <a:endParaRPr lang="it-GB"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508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250C0F-FACD-2D48-ACC9-66902262E406}"/>
              </a:ext>
            </a:extLst>
          </p:cNvPr>
          <p:cNvSpPr/>
          <p:nvPr/>
        </p:nvSpPr>
        <p:spPr>
          <a:xfrm>
            <a:off x="318052" y="119270"/>
            <a:ext cx="8825947" cy="6913431"/>
          </a:xfrm>
          <a:prstGeom prst="rect">
            <a:avLst/>
          </a:prstGeom>
        </p:spPr>
        <p:txBody>
          <a:bodyPr wrap="square">
            <a:spAutoFit/>
          </a:bodyPr>
          <a:lstStyle/>
          <a:p>
            <a:pPr algn="ctr">
              <a:lnSpc>
                <a:spcPct val="115000"/>
              </a:lnSpc>
              <a:spcAft>
                <a:spcPts val="1000"/>
              </a:spcAft>
            </a:pPr>
            <a:r>
              <a:rPr lang="it-IT" sz="28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Percorso Integrato di Cura (PIC) della persona a rischio di o con Infezioni Sessualmente Trasmesse (IST)</a:t>
            </a:r>
            <a:endParaRPr lang="it-GB"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a:latin typeface="Calibri" panose="020F0502020204030204" pitchFamily="34" charset="0"/>
                <a:ea typeface="Calibri" panose="020F0502020204030204" pitchFamily="34" charset="0"/>
                <a:cs typeface="Calibri" panose="020F0502020204030204" pitchFamily="34" charset="0"/>
              </a:rPr>
              <a:t>L’elaborazione del documento “Percorso Integrato di Cura (PIC) della persona a rischio di o con Infezioni Sessualmente Trasmesse (IST) ha rappresentato la fase 1 dell’obiettivo specifico 3 del progetto “Sperimentazione di nuovi modelli organizzativi integrati ospedale-territorio per la prevenzione e il controllo delle IST: percorsi diagnostico-assistenziali agevolati ed offerta di screening gratuiti mirati” (“</a:t>
            </a:r>
            <a:r>
              <a:rPr lang="it-IT" i="1">
                <a:latin typeface="Calibri" panose="020F0502020204030204" pitchFamily="34" charset="0"/>
                <a:ea typeface="Calibri" panose="020F0502020204030204" pitchFamily="34" charset="0"/>
                <a:cs typeface="Calibri" panose="020F0502020204030204" pitchFamily="34" charset="0"/>
              </a:rPr>
              <a:t>Progetto realizzato con il supporto tecnico e finanziario del Ministero della Salute - CCM</a:t>
            </a:r>
            <a:r>
              <a:rPr lang="it-IT">
                <a:latin typeface="Calibri" panose="020F0502020204030204" pitchFamily="34" charset="0"/>
                <a:ea typeface="Calibri" panose="020F0502020204030204" pitchFamily="34" charset="0"/>
                <a:cs typeface="Calibri" panose="020F0502020204030204" pitchFamily="34" charset="0"/>
              </a:rPr>
              <a:t>”). Il progetto ha come obiettivo quello di sviluppare nuove reti multidisciplinari integrate ospedale-territorio (hub-spoke), finalizzate all’attuazione di percorsi diagnostico-assistenziali agevolati e all’offerta di screening gratuiti mirati per le Infezioni Sessualmente Trasmesse (IST).</a:t>
            </a:r>
            <a:endParaRPr lang="it-GB"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a:latin typeface="Calibri" panose="020F0502020204030204" pitchFamily="34" charset="0"/>
                <a:ea typeface="Calibri" panose="020F0502020204030204" pitchFamily="34" charset="0"/>
                <a:cs typeface="Calibri" panose="020F0502020204030204" pitchFamily="34" charset="0"/>
              </a:rPr>
              <a:t>Lo studio si avvale di centri pubblici di riferimento per le IST (Unità Operative-UO), noti per l’alta qualità di cura e l’elevato livello di specializzazione per le IST sia sotto il profilo organizzativo che strutturale e diagnostico. Situati all’interno di grandi ospedali/università, essi assicurano la presenza degli specialisti del settore. I centri coinvolti rappresentano altresì grandi poli di attrazione per utenti che appartengono a tutte le fasce di popolazione, consentendo un’osservazione allargata e trasversale delle molteplici realtà socio-culturali presenti sul territorio, massimizzando l’impatto degli interventi di popolazione.</a:t>
            </a:r>
            <a:endParaRPr lang="it-GB"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5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85590BD-7A9D-A54B-A6FE-3B63E5D3C79D}"/>
              </a:ext>
            </a:extLst>
          </p:cNvPr>
          <p:cNvPicPr>
            <a:picLocks noChangeAspect="1"/>
          </p:cNvPicPr>
          <p:nvPr/>
        </p:nvPicPr>
        <p:blipFill>
          <a:blip r:embed="rId2"/>
          <a:stretch>
            <a:fillRect/>
          </a:stretch>
        </p:blipFill>
        <p:spPr>
          <a:xfrm>
            <a:off x="887840" y="1533111"/>
            <a:ext cx="6955998" cy="3491327"/>
          </a:xfrm>
          <a:prstGeom prst="rect">
            <a:avLst/>
          </a:prstGeom>
        </p:spPr>
      </p:pic>
    </p:spTree>
    <p:extLst>
      <p:ext uri="{BB962C8B-B14F-4D97-AF65-F5344CB8AC3E}">
        <p14:creationId xmlns:p14="http://schemas.microsoft.com/office/powerpoint/2010/main" val="26486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70A9C5F-3A32-6C47-B6A3-EDAB749FE8C1}"/>
              </a:ext>
            </a:extLst>
          </p:cNvPr>
          <p:cNvPicPr>
            <a:picLocks noChangeAspect="1"/>
          </p:cNvPicPr>
          <p:nvPr/>
        </p:nvPicPr>
        <p:blipFill>
          <a:blip r:embed="rId2"/>
          <a:stretch>
            <a:fillRect/>
          </a:stretch>
        </p:blipFill>
        <p:spPr>
          <a:xfrm>
            <a:off x="1428750" y="1583429"/>
            <a:ext cx="6286500" cy="3571875"/>
          </a:xfrm>
          <a:prstGeom prst="rect">
            <a:avLst/>
          </a:prstGeom>
        </p:spPr>
      </p:pic>
      <p:sp>
        <p:nvSpPr>
          <p:cNvPr id="3" name="Rettangolo 2">
            <a:extLst>
              <a:ext uri="{FF2B5EF4-FFF2-40B4-BE49-F238E27FC236}">
                <a16:creationId xmlns:a16="http://schemas.microsoft.com/office/drawing/2014/main" id="{6CA9DA9C-B5C6-C546-A804-09D9C2D34E11}"/>
              </a:ext>
            </a:extLst>
          </p:cNvPr>
          <p:cNvSpPr/>
          <p:nvPr/>
        </p:nvSpPr>
        <p:spPr>
          <a:xfrm>
            <a:off x="417443" y="946702"/>
            <a:ext cx="4307003" cy="369332"/>
          </a:xfrm>
          <a:prstGeom prst="rect">
            <a:avLst/>
          </a:prstGeom>
        </p:spPr>
        <p:txBody>
          <a:bodyPr wrap="square">
            <a:spAutoFit/>
          </a:bodyPr>
          <a:lstStyle/>
          <a:p>
            <a:r>
              <a:rPr lang="it-GB"/>
              <a:t>INFEZIONE DA CHLAMYDIA TRACHOMATIS</a:t>
            </a:r>
          </a:p>
        </p:txBody>
      </p:sp>
    </p:spTree>
    <p:extLst>
      <p:ext uri="{BB962C8B-B14F-4D97-AF65-F5344CB8AC3E}">
        <p14:creationId xmlns:p14="http://schemas.microsoft.com/office/powerpoint/2010/main" val="196900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E809355-7DB5-4F60-8F22-D22E363EF041}"/>
              </a:ext>
            </a:extLst>
          </p:cNvPr>
          <p:cNvPicPr>
            <a:picLocks noChangeAspect="1"/>
          </p:cNvPicPr>
          <p:nvPr/>
        </p:nvPicPr>
        <p:blipFill>
          <a:blip r:embed="rId3"/>
          <a:stretch>
            <a:fillRect/>
          </a:stretch>
        </p:blipFill>
        <p:spPr>
          <a:xfrm>
            <a:off x="479552" y="1636801"/>
            <a:ext cx="8184896" cy="4703403"/>
          </a:xfrm>
          <a:prstGeom prst="rect">
            <a:avLst/>
          </a:prstGeom>
        </p:spPr>
      </p:pic>
      <p:sp>
        <p:nvSpPr>
          <p:cNvPr id="8" name="Ovale 7"/>
          <p:cNvSpPr/>
          <p:nvPr/>
        </p:nvSpPr>
        <p:spPr>
          <a:xfrm>
            <a:off x="1702261" y="1828822"/>
            <a:ext cx="693497" cy="51205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3" name="Rettangolo arrotondato 2"/>
          <p:cNvSpPr/>
          <p:nvPr/>
        </p:nvSpPr>
        <p:spPr>
          <a:xfrm>
            <a:off x="1315454" y="5869087"/>
            <a:ext cx="2496277" cy="32003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11" name="Titolo 1">
            <a:extLst>
              <a:ext uri="{FF2B5EF4-FFF2-40B4-BE49-F238E27FC236}">
                <a16:creationId xmlns:a16="http://schemas.microsoft.com/office/drawing/2014/main" id="{2EC3B0E1-CACE-44D1-9874-61571440004D}"/>
              </a:ext>
            </a:extLst>
          </p:cNvPr>
          <p:cNvSpPr>
            <a:spLocks noGrp="1"/>
          </p:cNvSpPr>
          <p:nvPr>
            <p:ph type="title"/>
          </p:nvPr>
        </p:nvSpPr>
        <p:spPr>
          <a:xfrm>
            <a:off x="539808" y="548680"/>
            <a:ext cx="8000888" cy="857250"/>
          </a:xfrm>
        </p:spPr>
        <p:txBody>
          <a:bodyPr>
            <a:noAutofit/>
          </a:bodyPr>
          <a:lstStyle/>
          <a:p>
            <a:pPr algn="ctr"/>
            <a:r>
              <a:rPr lang="it-IT" altLang="it-IT" sz="1778" b="1" dirty="0">
                <a:solidFill>
                  <a:srgbClr val="C00000"/>
                </a:solidFill>
                <a:latin typeface="Arial" panose="020B0604020202020204" pitchFamily="34" charset="0"/>
                <a:cs typeface="Arial" panose="020B0604020202020204" pitchFamily="34" charset="0"/>
              </a:rPr>
              <a:t>Prevalenza di </a:t>
            </a:r>
            <a:r>
              <a:rPr lang="it-IT" altLang="it-IT" sz="1778" b="1" i="1" dirty="0">
                <a:solidFill>
                  <a:srgbClr val="C00000"/>
                </a:solidFill>
                <a:latin typeface="Arial" panose="020B0604020202020204" pitchFamily="34" charset="0"/>
                <a:cs typeface="Arial" panose="020B0604020202020204" pitchFamily="34" charset="0"/>
              </a:rPr>
              <a:t>C. </a:t>
            </a:r>
            <a:r>
              <a:rPr lang="it-IT" altLang="it-IT" sz="1778" b="1" i="1" dirty="0" err="1">
                <a:solidFill>
                  <a:srgbClr val="C00000"/>
                </a:solidFill>
                <a:latin typeface="Arial" panose="020B0604020202020204" pitchFamily="34" charset="0"/>
                <a:cs typeface="Arial" panose="020B0604020202020204" pitchFamily="34" charset="0"/>
              </a:rPr>
              <a:t>trachomatis</a:t>
            </a:r>
            <a:r>
              <a:rPr lang="it-IT" altLang="it-IT" sz="1778" b="1" i="1" dirty="0">
                <a:solidFill>
                  <a:srgbClr val="C00000"/>
                </a:solidFill>
                <a:latin typeface="Arial" panose="020B0604020202020204" pitchFamily="34" charset="0"/>
                <a:cs typeface="Arial" panose="020B0604020202020204" pitchFamily="34" charset="0"/>
              </a:rPr>
              <a:t> </a:t>
            </a:r>
            <a:r>
              <a:rPr lang="it-IT" altLang="it-IT" sz="1778" b="1" dirty="0">
                <a:solidFill>
                  <a:srgbClr val="C00000"/>
                </a:solidFill>
                <a:latin typeface="Arial" panose="020B0604020202020204" pitchFamily="34" charset="0"/>
                <a:cs typeface="Arial" panose="020B0604020202020204" pitchFamily="34" charset="0"/>
              </a:rPr>
              <a:t>in donne, per classe di età e nazionalità</a:t>
            </a:r>
            <a:br>
              <a:rPr lang="it-IT" altLang="it-IT" sz="1778" b="1" dirty="0">
                <a:solidFill>
                  <a:srgbClr val="C00000"/>
                </a:solidFill>
                <a:latin typeface="Arial" panose="020B0604020202020204" pitchFamily="34" charset="0"/>
                <a:cs typeface="Arial" panose="020B0604020202020204" pitchFamily="34" charset="0"/>
              </a:rPr>
            </a:br>
            <a:r>
              <a:rPr lang="it-IT" altLang="it-IT" sz="1778" b="1" dirty="0">
                <a:solidFill>
                  <a:srgbClr val="C00000"/>
                </a:solidFill>
                <a:latin typeface="Arial" panose="020B0604020202020204" pitchFamily="34" charset="0"/>
                <a:cs typeface="Arial" panose="020B0604020202020204" pitchFamily="34" charset="0"/>
              </a:rPr>
              <a:t> </a:t>
            </a:r>
            <a:r>
              <a:rPr lang="it-IT" altLang="it-IT" sz="1244" b="1" dirty="0">
                <a:solidFill>
                  <a:srgbClr val="C00000"/>
                </a:solidFill>
                <a:latin typeface="Arial" panose="020B0604020202020204" pitchFamily="34" charset="0"/>
                <a:cs typeface="Arial" panose="020B0604020202020204" pitchFamily="34" charset="0"/>
              </a:rPr>
              <a:t>(Sistema di Sorveglianza Sentinella delle IST basato su laboratori di microbiologia clinica, 2009-2019)</a:t>
            </a:r>
          </a:p>
        </p:txBody>
      </p:sp>
      <p:pic>
        <p:nvPicPr>
          <p:cNvPr id="44037" name="Picture 5" descr="Pillola o preservativo? | Centro Luna Nuova">
            <a:extLst>
              <a:ext uri="{FF2B5EF4-FFF2-40B4-BE49-F238E27FC236}">
                <a16:creationId xmlns:a16="http://schemas.microsoft.com/office/drawing/2014/main" id="{CC68660B-62A5-48A8-9834-9D436817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082" y="2463808"/>
            <a:ext cx="2328333" cy="154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20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19585A2-F1EB-FE40-A790-B93AE7F602A2}"/>
              </a:ext>
            </a:extLst>
          </p:cNvPr>
          <p:cNvPicPr>
            <a:picLocks noChangeAspect="1"/>
          </p:cNvPicPr>
          <p:nvPr/>
        </p:nvPicPr>
        <p:blipFill>
          <a:blip r:embed="rId2"/>
          <a:stretch>
            <a:fillRect/>
          </a:stretch>
        </p:blipFill>
        <p:spPr>
          <a:xfrm>
            <a:off x="834887" y="2231957"/>
            <a:ext cx="7134225" cy="3228975"/>
          </a:xfrm>
          <a:prstGeom prst="rect">
            <a:avLst/>
          </a:prstGeom>
        </p:spPr>
      </p:pic>
      <p:sp>
        <p:nvSpPr>
          <p:cNvPr id="3" name="Rettangolo 2">
            <a:extLst>
              <a:ext uri="{FF2B5EF4-FFF2-40B4-BE49-F238E27FC236}">
                <a16:creationId xmlns:a16="http://schemas.microsoft.com/office/drawing/2014/main" id="{B5D1D84C-47F8-A348-B2AE-E75600BE556E}"/>
              </a:ext>
            </a:extLst>
          </p:cNvPr>
          <p:cNvSpPr/>
          <p:nvPr/>
        </p:nvSpPr>
        <p:spPr>
          <a:xfrm>
            <a:off x="834888" y="1175302"/>
            <a:ext cx="5288066" cy="400110"/>
          </a:xfrm>
          <a:prstGeom prst="rect">
            <a:avLst/>
          </a:prstGeom>
        </p:spPr>
        <p:txBody>
          <a:bodyPr wrap="square">
            <a:spAutoFit/>
          </a:bodyPr>
          <a:lstStyle/>
          <a:p>
            <a:r>
              <a:rPr lang="it-GB" sz="2000"/>
              <a:t>INFEZIONE DA NEISSERIA GONORREAE</a:t>
            </a:r>
          </a:p>
        </p:txBody>
      </p:sp>
    </p:spTree>
    <p:extLst>
      <p:ext uri="{BB962C8B-B14F-4D97-AF65-F5344CB8AC3E}">
        <p14:creationId xmlns:p14="http://schemas.microsoft.com/office/powerpoint/2010/main" val="3419923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4A08EBE-163E-4E06-8BBD-B0570D964D58}"/>
              </a:ext>
            </a:extLst>
          </p:cNvPr>
          <p:cNvPicPr>
            <a:picLocks noChangeAspect="1"/>
          </p:cNvPicPr>
          <p:nvPr/>
        </p:nvPicPr>
        <p:blipFill>
          <a:blip r:embed="rId3"/>
          <a:stretch>
            <a:fillRect/>
          </a:stretch>
        </p:blipFill>
        <p:spPr>
          <a:xfrm>
            <a:off x="373211" y="1573064"/>
            <a:ext cx="8397579" cy="4928277"/>
          </a:xfrm>
          <a:prstGeom prst="rect">
            <a:avLst/>
          </a:prstGeom>
        </p:spPr>
      </p:pic>
      <p:sp>
        <p:nvSpPr>
          <p:cNvPr id="3" name="Titolo 1">
            <a:extLst>
              <a:ext uri="{FF2B5EF4-FFF2-40B4-BE49-F238E27FC236}">
                <a16:creationId xmlns:a16="http://schemas.microsoft.com/office/drawing/2014/main" id="{12502021-99A0-4D8D-B419-B4C0E24D9628}"/>
              </a:ext>
            </a:extLst>
          </p:cNvPr>
          <p:cNvSpPr>
            <a:spLocks noGrp="1"/>
          </p:cNvSpPr>
          <p:nvPr>
            <p:ph type="title"/>
          </p:nvPr>
        </p:nvSpPr>
        <p:spPr>
          <a:xfrm>
            <a:off x="100189" y="548923"/>
            <a:ext cx="8376356" cy="1016000"/>
          </a:xfrm>
        </p:spPr>
        <p:txBody>
          <a:bodyPr>
            <a:noAutofit/>
          </a:bodyPr>
          <a:lstStyle/>
          <a:p>
            <a:pPr>
              <a:lnSpc>
                <a:spcPct val="150000"/>
              </a:lnSpc>
              <a:defRPr/>
            </a:pPr>
            <a:r>
              <a:rPr lang="it-IT" sz="1800" b="1" dirty="0">
                <a:solidFill>
                  <a:srgbClr val="CC0000"/>
                </a:solidFill>
                <a:latin typeface="Arial" panose="020B0604020202020204" pitchFamily="34" charset="0"/>
                <a:cs typeface="Arial" panose="020B0604020202020204" pitchFamily="34" charset="0"/>
              </a:rPr>
              <a:t>Andamento delle segnalazioni di sifilide I-II, per modalità di trasmissione</a:t>
            </a:r>
            <a:br>
              <a:rPr lang="it-IT" sz="1800" b="1" dirty="0">
                <a:solidFill>
                  <a:srgbClr val="CC0000"/>
                </a:solidFill>
                <a:latin typeface="Arial" panose="020B0604020202020204" pitchFamily="34" charset="0"/>
                <a:cs typeface="Arial" panose="020B0604020202020204" pitchFamily="34" charset="0"/>
              </a:rPr>
            </a:br>
            <a:r>
              <a:rPr lang="it-IT" sz="1800" dirty="0">
                <a:solidFill>
                  <a:srgbClr val="CC0000"/>
                </a:solidFill>
                <a:latin typeface="Arial" panose="020B0604020202020204" pitchFamily="34" charset="0"/>
                <a:cs typeface="Arial" panose="020B0604020202020204" pitchFamily="34" charset="0"/>
              </a:rPr>
              <a:t> (Sistema di Sorveglianza Sentinella delle IST basato su centri clinici, 1991-2019)</a:t>
            </a:r>
            <a:br>
              <a:rPr lang="it-IT" sz="1800" dirty="0">
                <a:solidFill>
                  <a:srgbClr val="CC0000"/>
                </a:solidFill>
                <a:latin typeface="Arial" panose="020B0604020202020204" pitchFamily="34" charset="0"/>
                <a:cs typeface="Arial" panose="020B0604020202020204" pitchFamily="34" charset="0"/>
              </a:rPr>
            </a:br>
            <a:endParaRPr lang="it-IT" sz="1800" dirty="0">
              <a:solidFill>
                <a:srgbClr val="CC0000"/>
              </a:solidFill>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34A13B90-C4C7-4809-A2D7-9DEAD54FD562}"/>
              </a:ext>
            </a:extLst>
          </p:cNvPr>
          <p:cNvSpPr txBox="1"/>
          <p:nvPr/>
        </p:nvSpPr>
        <p:spPr>
          <a:xfrm>
            <a:off x="7033588" y="3194794"/>
            <a:ext cx="1943161" cy="475258"/>
          </a:xfrm>
          <a:prstGeom prst="rect">
            <a:avLst/>
          </a:prstGeom>
          <a:solidFill>
            <a:srgbClr val="FFC000"/>
          </a:solidFill>
          <a:ln>
            <a:solidFill>
              <a:srgbClr val="FFC000"/>
            </a:solidFill>
          </a:ln>
        </p:spPr>
        <p:txBody>
          <a:bodyPr wrap="none" rtlCol="0">
            <a:spAutoFit/>
          </a:bodyPr>
          <a:lstStyle/>
          <a:p>
            <a:pPr algn="ctr"/>
            <a:r>
              <a:rPr lang="it-IT" sz="1244" u="sng" dirty="0">
                <a:solidFill>
                  <a:srgbClr val="002060"/>
                </a:solidFill>
                <a:latin typeface="Arial" panose="020B0604020202020204" pitchFamily="34" charset="0"/>
                <a:cs typeface="Arial" panose="020B0604020202020204" pitchFamily="34" charset="0"/>
              </a:rPr>
              <a:t>2019</a:t>
            </a:r>
            <a:r>
              <a:rPr lang="it-IT" sz="1244" dirty="0">
                <a:solidFill>
                  <a:srgbClr val="002060"/>
                </a:solidFill>
                <a:latin typeface="Arial" panose="020B0604020202020204" pitchFamily="34" charset="0"/>
                <a:cs typeface="Arial" panose="020B0604020202020204" pitchFamily="34" charset="0"/>
              </a:rPr>
              <a:t>:</a:t>
            </a:r>
          </a:p>
          <a:p>
            <a:pPr algn="ctr"/>
            <a:r>
              <a:rPr lang="it-IT" sz="1244" dirty="0">
                <a:solidFill>
                  <a:srgbClr val="002060"/>
                </a:solidFill>
                <a:latin typeface="Arial" panose="020B0604020202020204" pitchFamily="34" charset="0"/>
                <a:cs typeface="Arial" panose="020B0604020202020204" pitchFamily="34" charset="0"/>
              </a:rPr>
              <a:t>74,1% delle segnalazioni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B85D628E-30F9-495A-8E6E-3DB3E7280966}"/>
              </a:ext>
            </a:extLst>
          </p:cNvPr>
          <p:cNvSpPr>
            <a:spLocks noGrp="1"/>
          </p:cNvSpPr>
          <p:nvPr>
            <p:ph type="title"/>
          </p:nvPr>
        </p:nvSpPr>
        <p:spPr>
          <a:xfrm>
            <a:off x="100189" y="548923"/>
            <a:ext cx="8376356" cy="1016000"/>
          </a:xfrm>
        </p:spPr>
        <p:txBody>
          <a:bodyPr>
            <a:noAutofit/>
          </a:bodyPr>
          <a:lstStyle/>
          <a:p>
            <a:pPr>
              <a:lnSpc>
                <a:spcPct val="150000"/>
              </a:lnSpc>
              <a:defRPr/>
            </a:pPr>
            <a:r>
              <a:rPr lang="it-IT" sz="1800" b="1" dirty="0">
                <a:solidFill>
                  <a:srgbClr val="C00000"/>
                </a:solidFill>
                <a:latin typeface="Arial" panose="020B0604020202020204" pitchFamily="34" charset="0"/>
                <a:cs typeface="Arial" panose="020B0604020202020204" pitchFamily="34" charset="0"/>
              </a:rPr>
              <a:t>Andamento delle segnalazioni delle principali IST virali</a:t>
            </a:r>
            <a:br>
              <a:rPr lang="it-IT" sz="1800" b="1" dirty="0">
                <a:solidFill>
                  <a:srgbClr val="C00000"/>
                </a:solidFill>
                <a:latin typeface="Arial" panose="020B0604020202020204" pitchFamily="34" charset="0"/>
                <a:cs typeface="Arial" panose="020B0604020202020204" pitchFamily="34" charset="0"/>
              </a:rPr>
            </a:br>
            <a:r>
              <a:rPr lang="it-IT" sz="1800" dirty="0">
                <a:solidFill>
                  <a:srgbClr val="C00000"/>
                </a:solidFill>
                <a:latin typeface="Arial" panose="020B0604020202020204" pitchFamily="34" charset="0"/>
                <a:cs typeface="Arial" panose="020B0604020202020204" pitchFamily="34" charset="0"/>
              </a:rPr>
              <a:t> (Sistema di Sorveglianza Sentinella delle IST basato su centri clinici, 1991-2019)</a:t>
            </a:r>
            <a:br>
              <a:rPr lang="it-IT" sz="1800" dirty="0">
                <a:solidFill>
                  <a:srgbClr val="C00000"/>
                </a:solidFill>
                <a:latin typeface="Arial" panose="020B0604020202020204" pitchFamily="34" charset="0"/>
                <a:cs typeface="Arial" panose="020B0604020202020204" pitchFamily="34" charset="0"/>
              </a:rPr>
            </a:br>
            <a:endParaRPr lang="it-IT" sz="1800" dirty="0">
              <a:solidFill>
                <a:srgbClr val="C00000"/>
              </a:solidFill>
              <a:latin typeface="Arial" panose="020B0604020202020204" pitchFamily="34" charset="0"/>
              <a:cs typeface="Arial" panose="020B0604020202020204" pitchFamily="34" charset="0"/>
            </a:endParaRPr>
          </a:p>
        </p:txBody>
      </p:sp>
      <p:pic>
        <p:nvPicPr>
          <p:cNvPr id="34819" name="Picture 3" descr="Il vaccino anti-Hpv funziona: La letteratura lo conferma - Vaccinarsi in  Toscana">
            <a:extLst>
              <a:ext uri="{FF2B5EF4-FFF2-40B4-BE49-F238E27FC236}">
                <a16:creationId xmlns:a16="http://schemas.microsoft.com/office/drawing/2014/main" id="{DC53CCB7-9E7F-44F2-819C-BDE8F81B0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157" y="2662962"/>
            <a:ext cx="1905838" cy="1070839"/>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D4AB9A50-C66A-4B01-890F-E94F5F7E3808}"/>
              </a:ext>
            </a:extLst>
          </p:cNvPr>
          <p:cNvPicPr>
            <a:picLocks noChangeAspect="1"/>
          </p:cNvPicPr>
          <p:nvPr/>
        </p:nvPicPr>
        <p:blipFill>
          <a:blip r:embed="rId4"/>
          <a:stretch>
            <a:fillRect/>
          </a:stretch>
        </p:blipFill>
        <p:spPr>
          <a:xfrm>
            <a:off x="481863" y="1556129"/>
            <a:ext cx="8378613" cy="5073227"/>
          </a:xfrm>
          <a:prstGeom prst="rect">
            <a:avLst/>
          </a:prstGeom>
        </p:spPr>
      </p:pic>
    </p:spTree>
    <p:extLst>
      <p:ext uri="{BB962C8B-B14F-4D97-AF65-F5344CB8AC3E}">
        <p14:creationId xmlns:p14="http://schemas.microsoft.com/office/powerpoint/2010/main" val="3364640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ppt_w</p:attrName>
                                        </p:attrNameLst>
                                      </p:cBhvr>
                                      <p:tavLst>
                                        <p:tav tm="0">
                                          <p:val>
                                            <p:fltVal val="0"/>
                                          </p:val>
                                        </p:tav>
                                        <p:tav tm="100000">
                                          <p:val>
                                            <p:strVal val="#ppt_w"/>
                                          </p:val>
                                        </p:tav>
                                      </p:tavLst>
                                    </p:anim>
                                    <p:anim calcmode="lin" valueType="num">
                                      <p:cBhvr>
                                        <p:cTn id="8" dur="500" fill="hold"/>
                                        <p:tgtEl>
                                          <p:spTgt spid="34819"/>
                                        </p:tgtEl>
                                        <p:attrNameLst>
                                          <p:attrName>ppt_h</p:attrName>
                                        </p:attrNameLst>
                                      </p:cBhvr>
                                      <p:tavLst>
                                        <p:tav tm="0">
                                          <p:val>
                                            <p:fltVal val="0"/>
                                          </p:val>
                                        </p:tav>
                                        <p:tav tm="100000">
                                          <p:val>
                                            <p:strVal val="#ppt_h"/>
                                          </p:val>
                                        </p:tav>
                                      </p:tavLst>
                                    </p:anim>
                                    <p:animEffect transition="in" filter="fade">
                                      <p:cBhvr>
                                        <p:cTn id="9"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D701D4C-6EB3-8242-B911-88158E208355}"/>
              </a:ext>
            </a:extLst>
          </p:cNvPr>
          <p:cNvPicPr>
            <a:picLocks noChangeAspect="1"/>
          </p:cNvPicPr>
          <p:nvPr/>
        </p:nvPicPr>
        <p:blipFill>
          <a:blip r:embed="rId2"/>
          <a:stretch>
            <a:fillRect/>
          </a:stretch>
        </p:blipFill>
        <p:spPr>
          <a:xfrm>
            <a:off x="1075176" y="1791528"/>
            <a:ext cx="7249674" cy="3394835"/>
          </a:xfrm>
          <a:prstGeom prst="rect">
            <a:avLst/>
          </a:prstGeom>
        </p:spPr>
      </p:pic>
      <p:sp>
        <p:nvSpPr>
          <p:cNvPr id="3" name="Rettangolo 2">
            <a:extLst>
              <a:ext uri="{FF2B5EF4-FFF2-40B4-BE49-F238E27FC236}">
                <a16:creationId xmlns:a16="http://schemas.microsoft.com/office/drawing/2014/main" id="{43976F1E-03CC-644F-AAB0-79C349B1D41B}"/>
              </a:ext>
            </a:extLst>
          </p:cNvPr>
          <p:cNvSpPr/>
          <p:nvPr/>
        </p:nvSpPr>
        <p:spPr>
          <a:xfrm>
            <a:off x="569843" y="569843"/>
            <a:ext cx="5223766" cy="400110"/>
          </a:xfrm>
          <a:prstGeom prst="rect">
            <a:avLst/>
          </a:prstGeom>
        </p:spPr>
        <p:txBody>
          <a:bodyPr wrap="square">
            <a:spAutoFit/>
          </a:bodyPr>
          <a:lstStyle/>
          <a:p>
            <a:r>
              <a:rPr lang="it-GB" sz="2000"/>
              <a:t>INFEZIONE DA  HERPES</a:t>
            </a:r>
          </a:p>
        </p:txBody>
      </p:sp>
    </p:spTree>
    <p:extLst>
      <p:ext uri="{BB962C8B-B14F-4D97-AF65-F5344CB8AC3E}">
        <p14:creationId xmlns:p14="http://schemas.microsoft.com/office/powerpoint/2010/main" val="4274892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2.6"/>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344</TotalTime>
  <Words>1674</Words>
  <Application>Microsoft Macintosh PowerPoint</Application>
  <PresentationFormat>Presentazione su schermo (4:3)</PresentationFormat>
  <Paragraphs>155</Paragraphs>
  <Slides>24</Slides>
  <Notes>14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24</vt:i4>
      </vt:variant>
    </vt:vector>
  </HeadingPairs>
  <TitlesOfParts>
    <vt:vector size="30" baseType="lpstr">
      <vt:lpstr>Arial</vt:lpstr>
      <vt:lpstr>Baghdad</vt:lpstr>
      <vt:lpstr>Calibri</vt:lpstr>
      <vt:lpstr>Comic Sans MS</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Prevalenza di C. trachomatis in donne, per classe di età e nazionalità  (Sistema di Sorveglianza Sentinella delle IST basato su laboratori di microbiologia clinica, 2009-2019)</vt:lpstr>
      <vt:lpstr>Presentazione standard di PowerPoint</vt:lpstr>
      <vt:lpstr>Andamento delle segnalazioni di sifilide I-II, per modalità di trasmissione  (Sistema di Sorveglianza Sentinella delle IST basato su centri clinici, 1991-2019) </vt:lpstr>
      <vt:lpstr>Andamento delle segnalazioni delle principali IST virali  (Sistema di Sorveglianza Sentinella delle IST basato su centri clinici, 1991-2019) </vt:lpstr>
      <vt:lpstr>Presentazione standard di PowerPoint</vt:lpstr>
      <vt:lpstr>Presentazione standard di PowerPoint</vt:lpstr>
      <vt:lpstr>Presentazione standard di PowerPoint</vt:lpstr>
      <vt:lpstr>Presentazione standard di PowerPoint</vt:lpstr>
      <vt:lpstr>Prevalenza HIV per tipo di IST diagnosticata (Sistema di Sorveglianza Sentinella delle IST basato su centri clinici, 1991-2019)</vt:lpstr>
      <vt:lpstr>Metodi contraccettivi utilizzati negli ultimi sei mesi (Sistema di sorveglianza sentinella delle IST basato su laboratori di microbiologia clinica, 2009 – 2019)</vt:lpstr>
      <vt:lpstr>Presentazione standard di PowerPoint</vt:lpstr>
      <vt:lpstr>Punti chiave</vt:lpstr>
      <vt:lpstr>Punti chiave</vt:lpstr>
      <vt:lpstr>Azioni possibili</vt:lpstr>
      <vt:lpstr>Azioni possibili</vt:lpstr>
      <vt:lpstr>Allo stato attuale</vt:lpstr>
      <vt:lpstr>Presentazione standard di PowerPoint</vt:lpstr>
      <vt:lpstr>Presentazione standard di PowerPoint</vt:lpstr>
      <vt:lpstr>Presentazione standard di PowerPoint</vt:lpstr>
      <vt:lpstr>Presentazione standard di PowerPoint</vt:lpstr>
    </vt:vector>
  </TitlesOfParts>
  <Company>irccs burlo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manola comar</dc:creator>
  <cp:lastModifiedBy>Microsoft Office User</cp:lastModifiedBy>
  <cp:revision>38</cp:revision>
  <dcterms:created xsi:type="dcterms:W3CDTF">2018-02-17T07:23:24Z</dcterms:created>
  <dcterms:modified xsi:type="dcterms:W3CDTF">2022-05-15T16:40:13Z</dcterms:modified>
</cp:coreProperties>
</file>