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6"/>
  </p:notesMasterIdLst>
  <p:sldIdLst>
    <p:sldId id="329" r:id="rId2"/>
    <p:sldId id="280" r:id="rId3"/>
    <p:sldId id="258" r:id="rId4"/>
    <p:sldId id="259" r:id="rId5"/>
    <p:sldId id="288" r:id="rId6"/>
    <p:sldId id="290" r:id="rId7"/>
    <p:sldId id="291" r:id="rId8"/>
    <p:sldId id="260" r:id="rId9"/>
    <p:sldId id="292" r:id="rId10"/>
    <p:sldId id="293" r:id="rId11"/>
    <p:sldId id="294" r:id="rId12"/>
    <p:sldId id="295" r:id="rId13"/>
    <p:sldId id="262" r:id="rId14"/>
    <p:sldId id="263" r:id="rId15"/>
    <p:sldId id="297" r:id="rId16"/>
    <p:sldId id="298" r:id="rId17"/>
    <p:sldId id="301" r:id="rId18"/>
    <p:sldId id="302" r:id="rId19"/>
    <p:sldId id="303" r:id="rId20"/>
    <p:sldId id="264" r:id="rId21"/>
    <p:sldId id="300" r:id="rId22"/>
    <p:sldId id="304" r:id="rId23"/>
    <p:sldId id="305" r:id="rId24"/>
    <p:sldId id="306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5"/>
  </p:normalViewPr>
  <p:slideViewPr>
    <p:cSldViewPr snapToGrid="0" snapToObjects="1">
      <p:cViewPr varScale="1">
        <p:scale>
          <a:sx n="104" d="100"/>
          <a:sy n="104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546B6E-FB9A-E14B-86BE-766435F3F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8F6FD5-8115-384C-94E4-179E329FC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0B999E-06ED-074E-9B6F-1424B05CB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F356E4-855C-4B4A-B17B-F680E21E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31DBB4-EEFF-7141-A283-A07288BD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42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726496-ACE4-3144-AC5C-40FB10F6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61DAC59-E50E-8F4C-BFFA-F3B3B9000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E1B291-32DC-BA42-BD7B-DCC0E355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32D430-2C51-8846-8F2C-1E0D753C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1F7871-7EDA-2343-9163-6A2DD916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41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00C3923-1BB9-6140-98BF-D7FF79072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B1683B-C992-9B4B-9C06-56EFC7F2E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2A9A10-B138-8341-9F5E-9DC7F02E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DFAC8E-DD23-C546-B60E-26EF84DC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0870AA-A030-334F-9310-4D018EE1C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556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61241A-F91C-3441-A523-B813D7C7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5C4280-7124-FE4E-BBDA-01BFC8418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16B3B5-1590-884A-BC6A-22ADE257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556AB4-201B-2940-BB01-AD516A2F1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38489B-0CC3-B84C-B426-B474A8BE1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71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D54908-3950-8945-878F-56A3533E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E55DBA-44F1-EB44-B77C-F0FD2399A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FAC86F-1C79-1248-A938-DF06786D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F5484A-7C07-1441-8422-5F973AE1F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899C48-85E4-0448-B939-63BAD2EE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92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358F3B-C028-AD4A-A4A2-D59607627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9CCE24-F12B-C345-AA95-767891445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55C0C3-DFAA-0E4D-BC83-5CB664C2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A07F7E-9731-2D40-9B17-323E2BD4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CDD9B2-CAB9-D441-AA99-5185EEB55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2E4FC8-AC68-6542-8F65-60D5831D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70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467D63-5949-5145-B15C-9E40203D8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5D717A-EC20-BC43-8A6D-8CF2B7C8E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3B659D-E739-CD4E-9C2B-3497A029F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7BEAD7-102F-9147-8100-F0E126273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EFBAD81-91D1-0E4C-B40A-8249DE710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54A5F23-744F-9F4D-891A-BF6F06BF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EF70224-7F7B-D947-8103-08856E19B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2FD11A5-C210-914B-95CF-7D4E40162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075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BA717F-B309-D84A-872C-5E59CB76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3015BB-117D-A540-B698-29898B264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2E90A4-2D01-8043-9C33-E7676CEE7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05E9EC3-448D-4242-BBF9-F61792C3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68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EABEBB9-3A7F-CA4E-AA0E-7BB5E0DD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7F4E384-27D5-7346-B058-E79FDC38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B69191-1E24-E84E-B444-A938A5AE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93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0208CD-02D7-FB42-BF98-640F821ED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49400D-48C6-BC4F-8F73-1EE6D66B6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E55D77-385C-A743-9F45-AFDC26C24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51860E-1C7A-7643-A3A9-F998BE0D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752806-55A9-604A-88E8-C1A05AB2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871448-EBBB-044E-B4CC-A29150AC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61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DC870B-989B-9B4D-A011-ADCE1A77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AE6433-FC7A-F947-B100-3294AC9EB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C8ADDF-0609-E54A-90F6-4A9643151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CDE3B8-FC53-B249-B219-DAE6CE70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EAB59A-3416-8647-8329-A50E54D6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33EFBF-57AE-D642-A6B3-3C072D2B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00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F285015-466F-874B-86C4-70E75E1D1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CC8F44-30FC-F34F-920D-741ECE4E5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9B7E42-E238-7B49-A3E0-6DFE56857C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13/05/22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5B32F6-64F2-9D48-A99C-5FD92F24D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D859D8-0207-F34B-AFDE-40CE903F1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39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.org/esa/dsd/agenda21/res_agenda21_00.s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/>
          </a:bodyPr>
          <a:lstStyle/>
          <a:p>
            <a:r>
              <a:rPr lang="it-IT" b="1" cap="small" dirty="0"/>
              <a:t>Territorio e Società</a:t>
            </a:r>
            <a:r>
              <a:rPr lang="it-IT" dirty="0">
                <a:effectLst/>
              </a:rPr>
              <a:t> (LE225) </a:t>
            </a:r>
            <a:br>
              <a:rPr lang="it-IT" dirty="0"/>
            </a:br>
            <a:br>
              <a:rPr lang="it-IT" dirty="0"/>
            </a:br>
            <a:r>
              <a:rPr lang="it-IT" sz="3200" dirty="0"/>
              <a:t>Corso di Studio </a:t>
            </a:r>
            <a:br>
              <a:rPr lang="it-IT" sz="4000" dirty="0"/>
            </a:br>
            <a:r>
              <a:rPr lang="it-IT" sz="3200" b="1" dirty="0"/>
              <a:t>LE07 – Lettere antiche e moderne, arti, comunicazione</a:t>
            </a:r>
            <a:r>
              <a:rPr lang="it-IT" sz="3200" dirty="0">
                <a:effectLst/>
              </a:rPr>
              <a:t> </a:t>
            </a: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2021-2022</a:t>
            </a:r>
          </a:p>
        </p:txBody>
      </p:sp>
    </p:spTree>
    <p:extLst>
      <p:ext uri="{BB962C8B-B14F-4D97-AF65-F5344CB8AC3E}">
        <p14:creationId xmlns:p14="http://schemas.microsoft.com/office/powerpoint/2010/main" val="134023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CF0FE4-87C7-B54F-AB6C-F606B91E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economici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E27A9B-6562-6D49-9CF0-832210FDD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4431"/>
            <a:ext cx="10169611" cy="4140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Tasso di povertà</a:t>
            </a:r>
            <a:r>
              <a:rPr lang="it-IT" dirty="0"/>
              <a:t>: numero di persone povere sul totale della popolazione</a:t>
            </a:r>
          </a:p>
          <a:p>
            <a:pPr marL="1062038"/>
            <a:r>
              <a:rPr lang="it-IT" u="sng" dirty="0"/>
              <a:t>Povertà assoluta</a:t>
            </a:r>
            <a:r>
              <a:rPr lang="it-IT" dirty="0"/>
              <a:t>: esclusione da bisogni umani fondamentali (acqua potabile, nutrizione, sanità, scuola, vestiario e riparo) 2016: 760 milioni persone (Italia, 1,7 milioni di famiglie, 5 milioni persone))</a:t>
            </a:r>
          </a:p>
          <a:p>
            <a:pPr marL="1062038"/>
            <a:r>
              <a:rPr lang="it-IT" u="sng" dirty="0"/>
              <a:t>Povertà relativa</a:t>
            </a:r>
            <a:r>
              <a:rPr lang="it-IT" dirty="0"/>
              <a:t>: mancanza di un livello socialmente accettabile di risorse o di reddito rispetto ad altri all’interno di una determinata società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9688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4983F2-A3A9-3348-90C9-3B122D3E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Povertà nel mondo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1925035-C872-1D48-A9C0-B1EB53F0F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9022" y="1535303"/>
            <a:ext cx="7614719" cy="4065486"/>
          </a:xfrm>
        </p:spPr>
      </p:pic>
    </p:spTree>
    <p:extLst>
      <p:ext uri="{BB962C8B-B14F-4D97-AF65-F5344CB8AC3E}">
        <p14:creationId xmlns:p14="http://schemas.microsoft.com/office/powerpoint/2010/main" val="92273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76BD6A-FBBC-3442-9EF2-BA002FCA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Povertà in Italia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C1689A7-2F57-954E-9FB8-66693B7A8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8486" y="1246956"/>
            <a:ext cx="7996502" cy="5442338"/>
          </a:xfrm>
        </p:spPr>
      </p:pic>
    </p:spTree>
    <p:extLst>
      <p:ext uri="{BB962C8B-B14F-4D97-AF65-F5344CB8AC3E}">
        <p14:creationId xmlns:p14="http://schemas.microsoft.com/office/powerpoint/2010/main" val="3704424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A30D50-48DF-F743-8389-9CE57BFB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socio demografici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549D83-E12E-7447-A162-59740BB5E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Analizzano lo stato sociale della popolazione</a:t>
            </a:r>
          </a:p>
          <a:p>
            <a:pPr lvl="1"/>
            <a:r>
              <a:rPr lang="it-IT" sz="2800" dirty="0"/>
              <a:t>Diffusione malattie</a:t>
            </a:r>
          </a:p>
          <a:p>
            <a:pPr lvl="1"/>
            <a:r>
              <a:rPr lang="it-IT" sz="2800" dirty="0"/>
              <a:t>Alfabetizzazione</a:t>
            </a:r>
          </a:p>
          <a:p>
            <a:pPr lvl="1"/>
            <a:r>
              <a:rPr lang="it-IT" sz="2800" dirty="0"/>
              <a:t>Nutrizione</a:t>
            </a:r>
          </a:p>
          <a:p>
            <a:pPr lvl="1"/>
            <a:r>
              <a:rPr lang="it-IT" sz="2800" dirty="0"/>
              <a:t>Aspettativa di vita</a:t>
            </a:r>
          </a:p>
          <a:p>
            <a:pPr lvl="1"/>
            <a:r>
              <a:rPr lang="it-IT" sz="2800" dirty="0"/>
              <a:t>Tasso di mortalità infantile</a:t>
            </a:r>
          </a:p>
          <a:p>
            <a:pPr lvl="1"/>
            <a:endParaRPr lang="it-IT" sz="2800" dirty="0"/>
          </a:p>
          <a:p>
            <a:pPr marL="457200" lvl="1" indent="0">
              <a:buNone/>
            </a:pPr>
            <a:r>
              <a:rPr lang="it-IT" sz="2800" i="1" dirty="0"/>
              <a:t>Tra loro spesso interconnessi</a:t>
            </a:r>
          </a:p>
        </p:txBody>
      </p:sp>
    </p:spTree>
    <p:extLst>
      <p:ext uri="{BB962C8B-B14F-4D97-AF65-F5344CB8AC3E}">
        <p14:creationId xmlns:p14="http://schemas.microsoft.com/office/powerpoint/2010/main" val="2409057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9D8B0D-30AF-3540-8BA8-71CF38EE8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ambientali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66DA49-4A3D-DB49-9B22-9F2D4BD88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41" y="1372938"/>
            <a:ext cx="10759763" cy="4830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Introduzione recente (Conferenza di Rio 1992) a seguito della preoccupazione per l’impatto di problemi ambientali (inquinamento e biodiversità). </a:t>
            </a:r>
          </a:p>
          <a:p>
            <a:pPr marL="0" indent="0">
              <a:buNone/>
            </a:pPr>
            <a:r>
              <a:rPr lang="it-IT" dirty="0"/>
              <a:t>Sviluppo di una serie di indicatori, molto ampia: agenda 21 (</a:t>
            </a:r>
            <a:r>
              <a:rPr lang="it-IT" i="1" dirty="0">
                <a:sym typeface="Wingdings" pitchFamily="2" charset="2"/>
              </a:rPr>
              <a:t></a:t>
            </a:r>
            <a:r>
              <a:rPr lang="it-IT" i="1" dirty="0"/>
              <a:t>XXI 	secolo</a:t>
            </a:r>
            <a:r>
              <a:rPr lang="it-IT" dirty="0"/>
              <a:t>) 	</a:t>
            </a:r>
          </a:p>
          <a:p>
            <a:pPr marL="0" indent="0">
              <a:buNone/>
            </a:pPr>
            <a:endParaRPr lang="it-IT" dirty="0">
              <a:hlinkClick r:id="rId2"/>
            </a:endParaRPr>
          </a:p>
          <a:p>
            <a:pPr marL="0" indent="0">
              <a:buNone/>
            </a:pPr>
            <a:r>
              <a:rPr lang="it-IT" dirty="0">
                <a:hlinkClick r:id="rId2"/>
              </a:rPr>
              <a:t>https://www.un.org/esa/dsd/agenda21/res_agenda21_00.shtml</a:t>
            </a:r>
            <a:r>
              <a:rPr lang="it-IT" dirty="0"/>
              <a:t> </a:t>
            </a:r>
          </a:p>
          <a:p>
            <a:pPr marL="0" indent="0">
              <a:buNone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532540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E39EEB-2751-B34B-8357-199E8168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2976417" cy="4601183"/>
          </a:xfrm>
        </p:spPr>
        <p:txBody>
          <a:bodyPr/>
          <a:lstStyle/>
          <a:p>
            <a:r>
              <a:rPr lang="it-IT" dirty="0"/>
              <a:t>Temi dell’Agenda 21</a:t>
            </a:r>
            <a:br>
              <a:rPr lang="it-IT" dirty="0"/>
            </a:br>
            <a:r>
              <a:rPr lang="it-IT" dirty="0"/>
              <a:t>1.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F4F3BE4-073D-194C-B40E-2F904E317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6105" y="0"/>
            <a:ext cx="7615517" cy="2495841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AE37FFC-DC8C-044F-986E-426D988E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874" y="2495841"/>
            <a:ext cx="7615517" cy="42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3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0D2504-E1E9-094D-8E31-A58A1510A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787705" cy="4601183"/>
          </a:xfrm>
        </p:spPr>
        <p:txBody>
          <a:bodyPr/>
          <a:lstStyle/>
          <a:p>
            <a:r>
              <a:rPr lang="it-IT" dirty="0"/>
              <a:t>Temi dell’Agenda 21</a:t>
            </a:r>
            <a:br>
              <a:rPr lang="it-IT" dirty="0"/>
            </a:br>
            <a:r>
              <a:rPr lang="it-IT" dirty="0"/>
              <a:t>2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55F43B30-F8A4-F846-9F30-B789B5C98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0625" y="189883"/>
            <a:ext cx="8749267" cy="3430233"/>
          </a:xfr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A25E69C-DD12-5F43-A067-F1321003A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624" y="3761585"/>
            <a:ext cx="8749267" cy="28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47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B4A655-5B34-9544-992D-BA0CDB75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Indice di sviluppo umano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0F6051-A741-254F-953A-34E814088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Human Development Index (HDI)</a:t>
            </a:r>
          </a:p>
          <a:p>
            <a:pPr marL="0" indent="0">
              <a:buNone/>
            </a:pPr>
            <a:r>
              <a:rPr lang="it-IT" dirty="0"/>
              <a:t>Adottato nel 1990 dal programma di sviluppo delle Nazioni Unite (UNDP) per individuare la combinazioni minima di indicatori utile per discutere il livello di sviluppo</a:t>
            </a:r>
          </a:p>
          <a:p>
            <a:pPr lvl="1"/>
            <a:r>
              <a:rPr lang="it-IT" dirty="0"/>
              <a:t>PIL pro capite</a:t>
            </a:r>
          </a:p>
          <a:p>
            <a:pPr lvl="1"/>
            <a:r>
              <a:rPr lang="it-IT" dirty="0"/>
              <a:t>Speranza di vita</a:t>
            </a:r>
          </a:p>
          <a:p>
            <a:pPr lvl="1"/>
            <a:r>
              <a:rPr lang="it-IT" dirty="0"/>
              <a:t>Tasso di scolarizzazione fra adulti</a:t>
            </a:r>
          </a:p>
          <a:p>
            <a:pPr lvl="1"/>
            <a:r>
              <a:rPr lang="it-IT" dirty="0"/>
              <a:t>Tasso lordo di partecipazione scolastica</a:t>
            </a:r>
          </a:p>
        </p:txBody>
      </p:sp>
    </p:spTree>
    <p:extLst>
      <p:ext uri="{BB962C8B-B14F-4D97-AF65-F5344CB8AC3E}">
        <p14:creationId xmlns:p14="http://schemas.microsoft.com/office/powerpoint/2010/main" val="1072411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D2E0E0-BF1C-6F4C-824C-F9B7375B5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Indice di sviluppo umano -   mondo / </a:t>
            </a:r>
            <a:r>
              <a:rPr lang="it-IT" dirty="0" err="1"/>
              <a:t>europa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4ED2C41-261E-3D4E-B8A0-64913DCEC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0341" y="2509278"/>
            <a:ext cx="6413459" cy="3778250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04D94E1-E891-604D-8E77-710747E7E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65" y="2851493"/>
            <a:ext cx="3924489" cy="30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23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D351C6-0133-EE4A-9D26-F02A0494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17" y="1932049"/>
            <a:ext cx="3194418" cy="3149237"/>
          </a:xfrm>
        </p:spPr>
        <p:txBody>
          <a:bodyPr>
            <a:normAutofit/>
          </a:bodyPr>
          <a:lstStyle/>
          <a:p>
            <a:r>
              <a:rPr lang="it-IT" dirty="0"/>
              <a:t>Indice di sviluppo </a:t>
            </a:r>
            <a:br>
              <a:rPr lang="it-IT" dirty="0"/>
            </a:br>
            <a:r>
              <a:rPr lang="it-IT" dirty="0"/>
              <a:t>umano - </a:t>
            </a:r>
            <a:br>
              <a:rPr lang="it-IT" dirty="0"/>
            </a:br>
            <a:r>
              <a:rPr lang="it-IT" dirty="0"/>
              <a:t>Italia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5B83BF4-FC35-BB4F-9153-881617559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8312" y="500627"/>
            <a:ext cx="4768769" cy="5394786"/>
          </a:xfrm>
        </p:spPr>
      </p:pic>
    </p:spTree>
    <p:extLst>
      <p:ext uri="{BB962C8B-B14F-4D97-AF65-F5344CB8AC3E}">
        <p14:creationId xmlns:p14="http://schemas.microsoft.com/office/powerpoint/2010/main" val="259795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416DB0-C9CA-6C4F-B0F7-3FAF0280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5440"/>
            <a:ext cx="3264061" cy="3473329"/>
          </a:xfrm>
        </p:spPr>
        <p:txBody>
          <a:bodyPr>
            <a:normAutofit/>
          </a:bodyPr>
          <a:lstStyle/>
          <a:p>
            <a:r>
              <a:rPr lang="it-IT" dirty="0"/>
              <a:t>Crescita vs. sviluppo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4DFD8E-E945-2B4E-B5F9-3884CF2D1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5" y="1145893"/>
            <a:ext cx="8194875" cy="523175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900" dirty="0"/>
          </a:p>
          <a:p>
            <a:r>
              <a:rPr lang="it-IT" sz="2400" b="1" dirty="0"/>
              <a:t>La crescita economica</a:t>
            </a:r>
            <a:r>
              <a:rPr lang="it-IT" sz="2400" dirty="0"/>
              <a:t> è un concetto che indica l'aumento del livello effettivo di produzione di una nazione sulla base della crescita delle risorse e/o del loro uso</a:t>
            </a:r>
          </a:p>
          <a:p>
            <a:endParaRPr lang="it-IT" sz="900" dirty="0"/>
          </a:p>
          <a:p>
            <a:r>
              <a:rPr lang="it-IT" sz="2400" dirty="0"/>
              <a:t> </a:t>
            </a:r>
            <a:r>
              <a:rPr lang="it-IT" sz="2400" b="1" dirty="0"/>
              <a:t>lo sviluppo economico</a:t>
            </a:r>
            <a:r>
              <a:rPr lang="it-IT" sz="2400" dirty="0"/>
              <a:t> è un concetto che riguarda il miglioramento del tenore di vita di un individuo o un gruppo di persone</a:t>
            </a:r>
          </a:p>
          <a:p>
            <a:endParaRPr lang="it-IT" sz="2400" dirty="0"/>
          </a:p>
          <a:p>
            <a:r>
              <a:rPr lang="it-IT" sz="2400" dirty="0"/>
              <a:t>Sviluppo: insieme dei processi che determinano cambiamenti </a:t>
            </a:r>
            <a:r>
              <a:rPr lang="it-IT" sz="2400" b="1" dirty="0"/>
              <a:t>positivi </a:t>
            </a:r>
            <a:r>
              <a:rPr lang="it-IT" sz="2400" dirty="0"/>
              <a:t>nel </a:t>
            </a:r>
            <a:r>
              <a:rPr lang="it-IT" sz="2400" b="1" dirty="0"/>
              <a:t>benessere economico</a:t>
            </a:r>
            <a:r>
              <a:rPr lang="it-IT" sz="2400" dirty="0"/>
              <a:t>, nella sua </a:t>
            </a:r>
            <a:r>
              <a:rPr lang="it-IT" sz="2400" b="1" dirty="0"/>
              <a:t>distribuzione</a:t>
            </a:r>
            <a:r>
              <a:rPr lang="it-IT" sz="2400" dirty="0"/>
              <a:t> tra le classi sociali e nella </a:t>
            </a:r>
            <a:r>
              <a:rPr lang="it-IT" sz="2400" b="1" dirty="0"/>
              <a:t>qualità della vita </a:t>
            </a:r>
            <a:r>
              <a:rPr lang="it-IT" sz="2400" dirty="0"/>
              <a:t>degli abitanti e dei lavoratori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6163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6BC0AC-E43E-E349-9F92-2C331C5A2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Sviluppo e disuguaglianza del reddito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8E9BE7-4064-D244-BDC3-97138BC9E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520"/>
            <a:ext cx="10515599" cy="5266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/>
              <a:t>Distribuzione</a:t>
            </a:r>
            <a:r>
              <a:rPr lang="it-IT" dirty="0"/>
              <a:t> del reddito: il modo in cui il reddito è diviso fra differenti gruppi o individui</a:t>
            </a:r>
          </a:p>
          <a:p>
            <a:pPr marL="0" indent="0">
              <a:buNone/>
            </a:pPr>
            <a:r>
              <a:rPr lang="it-IT" b="1" dirty="0"/>
              <a:t>Disuguaglianza</a:t>
            </a:r>
            <a:r>
              <a:rPr lang="it-IT" dirty="0"/>
              <a:t> del reddito: il rapporto fra redditi dei più ricchi e redditi dei più poveri</a:t>
            </a:r>
          </a:p>
          <a:p>
            <a:pPr marL="0" indent="0">
              <a:buNone/>
            </a:pPr>
            <a:r>
              <a:rPr lang="it-IT" dirty="0"/>
              <a:t>Differenziare i dati a diversa scala, per evitare generalizzazioni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Distribuzione </a:t>
            </a:r>
            <a:r>
              <a:rPr lang="it-IT" b="1" dirty="0"/>
              <a:t>è</a:t>
            </a:r>
            <a:r>
              <a:rPr lang="it-IT" dirty="0"/>
              <a:t> ineguale</a:t>
            </a:r>
          </a:p>
          <a:p>
            <a:pPr marL="0" indent="0">
              <a:buNone/>
            </a:pPr>
            <a:r>
              <a:rPr lang="it-IT" dirty="0"/>
              <a:t>A livello globale la disuguaglianza è molto alta: nel 2000 il 20% più ricco della popolazione deteneva il 74% del reddito mondiale; il 20% più povero l’1,5%.</a:t>
            </a:r>
          </a:p>
          <a:p>
            <a:pPr marL="0" indent="0">
              <a:buNone/>
            </a:pPr>
            <a:r>
              <a:rPr lang="it-IT" dirty="0"/>
              <a:t>Nel 2011 l’1% della popolazione mondiale controlla il 39% della ricchezza totale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8107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1CB2CA-5293-1947-9BF8-87F27090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1" y="604853"/>
            <a:ext cx="6642617" cy="569039"/>
          </a:xfrm>
        </p:spPr>
        <p:txBody>
          <a:bodyPr>
            <a:normAutofit fontScale="90000"/>
          </a:bodyPr>
          <a:lstStyle/>
          <a:p>
            <a:r>
              <a:rPr lang="it-IT" dirty="0"/>
              <a:t>Disuguaglianza reddito 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E2194AA-23B7-CD40-926A-A0F0A2182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4699" y="2474827"/>
            <a:ext cx="7085184" cy="37782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B11D48D-8372-2E41-B9E3-F81CB0FC2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24" y="2706131"/>
            <a:ext cx="4092005" cy="354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61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7CAD1-87E0-854B-ABA6-EFB837B02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Divario fra ricchi e poveri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870197A-FEAA-ED4F-8BAF-53DE23C50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280" y="1435679"/>
            <a:ext cx="5163471" cy="5204615"/>
          </a:xfrm>
        </p:spPr>
      </p:pic>
    </p:spTree>
    <p:extLst>
      <p:ext uri="{BB962C8B-B14F-4D97-AF65-F5344CB8AC3E}">
        <p14:creationId xmlns:p14="http://schemas.microsoft.com/office/powerpoint/2010/main" val="4107359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05A577-858D-724A-BE45-45EEB888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Distribuzione della ricchezza fra Stati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BD7F446-4C7C-4043-84F0-83AD51B5C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5344" y="1578339"/>
            <a:ext cx="5922792" cy="4517384"/>
          </a:xfrm>
        </p:spPr>
      </p:pic>
    </p:spTree>
    <p:extLst>
      <p:ext uri="{BB962C8B-B14F-4D97-AF65-F5344CB8AC3E}">
        <p14:creationId xmlns:p14="http://schemas.microsoft.com/office/powerpoint/2010/main" val="2458594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03DFDA-4946-004C-84D9-FC4FB9DF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Coefficiente  di </a:t>
            </a:r>
            <a:r>
              <a:rPr lang="it-IT" dirty="0" err="1"/>
              <a:t>Gini</a:t>
            </a:r>
            <a:r>
              <a:rPr lang="it-IT" dirty="0"/>
              <a:t> –</a:t>
            </a:r>
            <a:br>
              <a:rPr lang="it-IT" dirty="0"/>
            </a:br>
            <a:r>
              <a:rPr lang="it-IT" dirty="0"/>
              <a:t>distribuzione del reddito all’interno della società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94C400-B1BC-8849-92A3-8B240137D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308" y="5943599"/>
            <a:ext cx="8489260" cy="89406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/>
              <a:t>Indicatore del reddito, va da 1 a 100</a:t>
            </a:r>
          </a:p>
          <a:p>
            <a:pPr marL="0" indent="0">
              <a:buNone/>
            </a:pPr>
            <a:r>
              <a:rPr lang="it-IT" dirty="0"/>
              <a:t>Più i valori sono prossimi a zero, maggiore è da distribuzione equa del reddito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DA54FC-14CB-A04F-BA61-49CD55C9C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308" y="1906436"/>
            <a:ext cx="8586875" cy="38214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190C54-E7AC-6940-9042-4540838DAEE6}"/>
              </a:ext>
            </a:extLst>
          </p:cNvPr>
          <p:cNvSpPr txBox="1"/>
          <p:nvPr/>
        </p:nvSpPr>
        <p:spPr>
          <a:xfrm>
            <a:off x="296561" y="2125327"/>
            <a:ext cx="2854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Misura globale della diseguaglianza nella distribuzione del reddito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386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B377FD-2741-E843-B806-E2C91F3B9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Geografia dello sviluppo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C1095F-7F72-7148-BCDE-E75DCCD41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1129"/>
            <a:ext cx="10852231" cy="4252914"/>
          </a:xfrm>
        </p:spPr>
        <p:txBody>
          <a:bodyPr>
            <a:noAutofit/>
          </a:bodyPr>
          <a:lstStyle/>
          <a:p>
            <a:pPr marL="671513" indent="-623888">
              <a:buNone/>
            </a:pPr>
            <a:r>
              <a:rPr lang="it-IT" sz="2400" dirty="0"/>
              <a:t>Sviluppo come completamento</a:t>
            </a:r>
          </a:p>
          <a:p>
            <a:pPr marL="671513" indent="-623888">
              <a:buNone/>
            </a:pPr>
            <a:r>
              <a:rPr lang="it-IT" sz="2400" dirty="0"/>
              <a:t>Sviluppo come crescita lungo un percorso preciso</a:t>
            </a:r>
          </a:p>
          <a:p>
            <a:pPr marL="1073150" indent="-1025525">
              <a:buNone/>
            </a:pPr>
            <a:endParaRPr lang="it-IT" sz="800" dirty="0"/>
          </a:p>
          <a:p>
            <a:pPr marL="1073150" indent="-1025525">
              <a:buNone/>
            </a:pPr>
            <a:r>
              <a:rPr lang="it-IT" sz="2400" dirty="0"/>
              <a:t>Sviluppo ha un limite ed è molto diversificato sulla Terra</a:t>
            </a:r>
          </a:p>
          <a:p>
            <a:pPr marL="1073150" indent="-1025525">
              <a:buNone/>
            </a:pPr>
            <a:endParaRPr lang="it-IT" sz="800" dirty="0"/>
          </a:p>
          <a:p>
            <a:pPr marL="1073150" indent="-1025525">
              <a:buFont typeface="Wingdings" pitchFamily="2" charset="2"/>
              <a:buChar char="à"/>
            </a:pPr>
            <a:r>
              <a:rPr lang="it-IT" sz="2400" dirty="0">
                <a:sym typeface="Wingdings" pitchFamily="2" charset="2"/>
              </a:rPr>
              <a:t>Geografia studia i sistemi territoriali diversificati a seguito di un processo di sviluppo delle rispettive società in relazione ai rispettivi ambienti materiali (quindi diversità culturali)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4482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811516-A497-1B47-B1E7-CCF1CAF0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Geografia dello sviluppo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C11C89-8C55-2B4C-9C4A-C71577100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65" y="879676"/>
            <a:ext cx="10699073" cy="5397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dirty="0"/>
              <a:t>Due possibili approcci:</a:t>
            </a:r>
          </a:p>
          <a:p>
            <a:pPr>
              <a:buFontTx/>
              <a:buChar char="-"/>
            </a:pPr>
            <a:r>
              <a:rPr lang="it-IT" sz="2200" dirty="0"/>
              <a:t>Ogni sistema socio-culturale ha un suo percorso di sviluppo </a:t>
            </a:r>
            <a:r>
              <a:rPr lang="it-IT" sz="2200" b="1" i="1" dirty="0"/>
              <a:t>diverso</a:t>
            </a:r>
            <a:r>
              <a:rPr lang="it-IT" sz="2200" dirty="0"/>
              <a:t> dagli altri </a:t>
            </a:r>
          </a:p>
          <a:p>
            <a:pPr marL="530352" lvl="1" indent="0">
              <a:buNone/>
            </a:pPr>
            <a:r>
              <a:rPr lang="it-IT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it-IT" dirty="0">
                <a:sym typeface="Wingdings" pitchFamily="2" charset="2"/>
              </a:rPr>
              <a:t> Diversità / complessità</a:t>
            </a:r>
            <a:endParaRPr lang="it-IT" dirty="0"/>
          </a:p>
          <a:p>
            <a:pPr>
              <a:buFontTx/>
              <a:buChar char="-"/>
            </a:pPr>
            <a:r>
              <a:rPr lang="it-IT" sz="2400" dirty="0"/>
              <a:t>Esiste un </a:t>
            </a:r>
            <a:r>
              <a:rPr lang="it-IT" sz="2400" b="1" i="1" dirty="0"/>
              <a:t>unico</a:t>
            </a:r>
            <a:r>
              <a:rPr lang="it-IT" sz="2400" dirty="0"/>
              <a:t> sviluppo, quello oggi dominante di impronta occidentale, cui tutti devono adeguarsi, rinunciando alle proprie specificità </a:t>
            </a:r>
          </a:p>
          <a:p>
            <a:pPr lvl="1"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anomalie / scostamenti/ ritardi rispetto un percorso obbligato/ semplificazione</a:t>
            </a:r>
          </a:p>
          <a:p>
            <a:pPr marL="11112" lvl="1" indent="0">
              <a:buNone/>
            </a:pPr>
            <a:endParaRPr lang="it-IT" sz="900" i="0" dirty="0">
              <a:sym typeface="Wingdings" pitchFamily="2" charset="2"/>
            </a:endParaRPr>
          </a:p>
          <a:p>
            <a:pPr marL="806450" lvl="1" indent="-793750">
              <a:buNone/>
            </a:pPr>
            <a:r>
              <a:rPr lang="it-IT" sz="2000" i="0" dirty="0">
                <a:sym typeface="Wingdings" pitchFamily="2" charset="2"/>
              </a:rPr>
              <a:t>Gerarchia globale</a:t>
            </a:r>
          </a:p>
          <a:p>
            <a:pPr marL="806450" lvl="1" indent="-793750">
              <a:buNone/>
            </a:pPr>
            <a:endParaRPr lang="it-IT" sz="2000" i="0" dirty="0">
              <a:sym typeface="Wingdings" pitchFamily="2" charset="2"/>
            </a:endParaRPr>
          </a:p>
          <a:p>
            <a:pPr marL="806450" lvl="1" indent="-793750">
              <a:buNone/>
            </a:pPr>
            <a:r>
              <a:rPr lang="it-IT" sz="2000" i="0" dirty="0">
                <a:sym typeface="Wingdings" pitchFamily="2" charset="2"/>
              </a:rPr>
              <a:t>Paesi sviluppati vs. Paesi sottosviluppati </a:t>
            </a:r>
          </a:p>
          <a:p>
            <a:pPr marL="806450" lvl="1" indent="-793750">
              <a:buNone/>
            </a:pPr>
            <a:r>
              <a:rPr lang="it-IT" sz="2000" i="0" dirty="0">
                <a:sym typeface="Wingdings" pitchFamily="2" charset="2"/>
              </a:rPr>
              <a:t>o Primo vs. Terzo mondo / Nord del Mondo vs. Sud del mondo </a:t>
            </a:r>
          </a:p>
          <a:p>
            <a:pPr marL="11112" lvl="1" indent="0">
              <a:buNone/>
            </a:pPr>
            <a:endParaRPr lang="it-IT" sz="2000" i="0" dirty="0">
              <a:sym typeface="Wingdings" pitchFamily="2" charset="2"/>
            </a:endParaRPr>
          </a:p>
          <a:p>
            <a:pPr marL="11112" lvl="1" indent="0">
              <a:buNone/>
            </a:pPr>
            <a:r>
              <a:rPr lang="it-IT" sz="2000" i="0" dirty="0">
                <a:sym typeface="Wingdings" pitchFamily="2" charset="2"/>
              </a:rPr>
              <a:t>Rispetto diversità   riconoscimento e tutela della varietà culturale e ambientale</a:t>
            </a:r>
          </a:p>
        </p:txBody>
      </p:sp>
    </p:spTree>
    <p:extLst>
      <p:ext uri="{BB962C8B-B14F-4D97-AF65-F5344CB8AC3E}">
        <p14:creationId xmlns:p14="http://schemas.microsoft.com/office/powerpoint/2010/main" val="507576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F4E2F6-C130-984E-BA33-57D242653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8" y="2654410"/>
            <a:ext cx="2488361" cy="128089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</a:rPr>
              <a:t>Geografia dello sviluppo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60FC96-474D-804A-8B3C-E0C563FF1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822" y="624824"/>
            <a:ext cx="9349842" cy="13893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Questioni di linguaggio:</a:t>
            </a: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Primo terzo mondo vs nord e sud del mondo</a:t>
            </a: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Cioè ordine gerarchico vs. complessità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B26D94C-F36C-1249-BB96-BDA852DF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461" y="2340928"/>
            <a:ext cx="5959340" cy="403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97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6C7054-D6C8-F54B-AF5A-74C43F021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Geografia dello sviluppo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0BE646-E72A-B74E-80B9-99AF6AA40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58" y="879676"/>
            <a:ext cx="11267172" cy="51627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L’obiettivo è il raggiungimento collettivo di migliori condizioni di vita (economiche, sociali, ambientali) avendo presente le conseguenze delle varie scelte</a:t>
            </a:r>
          </a:p>
          <a:p>
            <a:pPr>
              <a:buFont typeface="Wingdings" pitchFamily="2" charset="2"/>
              <a:buChar char="à"/>
            </a:pPr>
            <a:endParaRPr lang="it-IT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Differenti scuole di pensiero</a:t>
            </a:r>
          </a:p>
          <a:p>
            <a:pPr lvl="1">
              <a:buFont typeface="Wingdings" pitchFamily="2" charset="2"/>
              <a:buChar char="à"/>
            </a:pPr>
            <a:r>
              <a:rPr lang="it-IT" sz="2800" dirty="0">
                <a:sym typeface="Wingdings" pitchFamily="2" charset="2"/>
              </a:rPr>
              <a:t>Sviluppo convenzionale vs. sviluppo sostenibile</a:t>
            </a:r>
          </a:p>
          <a:p>
            <a:r>
              <a:rPr lang="it-IT" b="1" dirty="0"/>
              <a:t>Convenzionale</a:t>
            </a:r>
            <a:r>
              <a:rPr lang="it-IT" dirty="0"/>
              <a:t>: privilegia la crescita economica, in particolare nel </a:t>
            </a:r>
            <a:r>
              <a:rPr lang="it-IT" i="1" dirty="0"/>
              <a:t>breve periodo</a:t>
            </a:r>
          </a:p>
          <a:p>
            <a:r>
              <a:rPr lang="it-IT" b="1" dirty="0"/>
              <a:t>Sostenibile</a:t>
            </a:r>
            <a:r>
              <a:rPr lang="it-IT" dirty="0"/>
              <a:t>: primato alla crescita economica e sociale senza compromettere le diversità culturali, le risorse naturali e le condizioni dell’ambiente in favore di un’eredità per le generazioni future(</a:t>
            </a:r>
            <a:r>
              <a:rPr lang="it-IT" i="1" dirty="0"/>
              <a:t>a lungo termine)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5876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E0486F-DF1F-4F4F-ADF6-0D1803355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Geografia dello sviluppo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5A1772-7D70-B24E-BA51-404073D86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1802"/>
            <a:ext cx="10759008" cy="5368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Si usano indicatori e indici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Indicatori: </a:t>
            </a:r>
          </a:p>
          <a:p>
            <a:pPr lvl="1"/>
            <a:r>
              <a:rPr lang="it-IT" sz="2800" dirty="0"/>
              <a:t>Economico</a:t>
            </a:r>
          </a:p>
          <a:p>
            <a:pPr lvl="1"/>
            <a:r>
              <a:rPr lang="it-IT" sz="2800" dirty="0"/>
              <a:t>Socio – demografico </a:t>
            </a:r>
          </a:p>
          <a:p>
            <a:pPr lvl="1"/>
            <a:r>
              <a:rPr lang="it-IT" sz="2800" dirty="0"/>
              <a:t>Ambientali</a:t>
            </a:r>
          </a:p>
          <a:p>
            <a:pPr marL="0" indent="0">
              <a:buNone/>
            </a:pPr>
            <a:r>
              <a:rPr lang="it-IT" dirty="0"/>
              <a:t>Indici:</a:t>
            </a:r>
          </a:p>
          <a:p>
            <a:pPr lvl="1"/>
            <a:r>
              <a:rPr lang="it-IT" sz="2800" dirty="0"/>
              <a:t>Combinazione di più indicatori</a:t>
            </a:r>
          </a:p>
          <a:p>
            <a:pPr lvl="1"/>
            <a:endParaRPr lang="it-IT" sz="2800" dirty="0"/>
          </a:p>
          <a:p>
            <a:pPr marL="0" indent="0">
              <a:buNone/>
            </a:pPr>
            <a:r>
              <a:rPr lang="it-IT" dirty="0"/>
              <a:t>Indici usati a livello nazionale e internazionale</a:t>
            </a:r>
          </a:p>
          <a:p>
            <a:pPr marL="0" indent="0">
              <a:buNone/>
            </a:pPr>
            <a:r>
              <a:rPr lang="it-IT" dirty="0"/>
              <a:t>Indicatori anche per aree ridotte</a:t>
            </a:r>
          </a:p>
        </p:txBody>
      </p:sp>
    </p:spTree>
    <p:extLst>
      <p:ext uri="{BB962C8B-B14F-4D97-AF65-F5344CB8AC3E}">
        <p14:creationId xmlns:p14="http://schemas.microsoft.com/office/powerpoint/2010/main" val="3478508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D70EFF-81B3-6946-B474-25BE98B76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Indicatori economici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9DA5BA-4D25-244E-A640-404378679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892" y="2434280"/>
            <a:ext cx="10597561" cy="34769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b="1" dirty="0"/>
              <a:t>Prodotto interno lordo </a:t>
            </a:r>
            <a:r>
              <a:rPr lang="it-IT" dirty="0"/>
              <a:t>(PIL): valore complessivo monetario dei beni e dei servizi prodotti in un paese in un anno (PIL </a:t>
            </a:r>
            <a:r>
              <a:rPr lang="it-IT" dirty="0" err="1"/>
              <a:t>procapite</a:t>
            </a:r>
            <a:r>
              <a:rPr lang="it-IT" dirty="0"/>
              <a:t>= produzione media per persona)</a:t>
            </a:r>
          </a:p>
          <a:p>
            <a:r>
              <a:rPr lang="it-IT" dirty="0"/>
              <a:t>Mostra le entrate ufficiali (non economi informale); offre una rappresentazione non differenziata; non considera i costi sociali e ambientali associati alle attività produttive</a:t>
            </a:r>
            <a:r>
              <a:rPr lang="it-IT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7194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1C41B7-C64F-5145-9436-BEE00EC80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Pil 2020 (in migliaia di dollari)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B8AF769-F85C-5F4E-98CE-DD9A7213B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511" y="4236424"/>
            <a:ext cx="1651264" cy="2105639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BBB443-FADF-0C45-9300-6389030E2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642" y="1690688"/>
            <a:ext cx="8343252" cy="430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622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5926</TotalTime>
  <Words>860</Words>
  <Application>Microsoft Macintosh PowerPoint</Application>
  <PresentationFormat>Widescreen</PresentationFormat>
  <Paragraphs>102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Tema di Office</vt:lpstr>
      <vt:lpstr>Territorio e Società (LE225)   Corso di Studio  LE07 – Lettere antiche e moderne, arti, comunicazione </vt:lpstr>
      <vt:lpstr>Crescita vs. sviluppo</vt:lpstr>
      <vt:lpstr>Geografia dello sviluppo</vt:lpstr>
      <vt:lpstr>Geografia dello sviluppo</vt:lpstr>
      <vt:lpstr>Geografia dello sviluppo</vt:lpstr>
      <vt:lpstr>Geografia dello sviluppo</vt:lpstr>
      <vt:lpstr>Geografia dello sviluppo</vt:lpstr>
      <vt:lpstr>Indicatori economici</vt:lpstr>
      <vt:lpstr>Pil 2020 (in migliaia di dollari)</vt:lpstr>
      <vt:lpstr>Indicatori economici</vt:lpstr>
      <vt:lpstr>Povertà nel mondo</vt:lpstr>
      <vt:lpstr>Povertà in Italia</vt:lpstr>
      <vt:lpstr>Indicatori socio demografici</vt:lpstr>
      <vt:lpstr>Indicatori ambientali</vt:lpstr>
      <vt:lpstr>Temi dell’Agenda 21 1.</vt:lpstr>
      <vt:lpstr>Temi dell’Agenda 21 2</vt:lpstr>
      <vt:lpstr>Indice di sviluppo umano</vt:lpstr>
      <vt:lpstr>Indice di sviluppo umano -   mondo / europa</vt:lpstr>
      <vt:lpstr>Indice di sviluppo  umano -  Italia</vt:lpstr>
      <vt:lpstr>Sviluppo e disuguaglianza del reddito</vt:lpstr>
      <vt:lpstr>Disuguaglianza reddito </vt:lpstr>
      <vt:lpstr>Divario fra ricchi e poveri</vt:lpstr>
      <vt:lpstr>Distribuzione della ricchezza fra Stati</vt:lpstr>
      <vt:lpstr>Coefficiente  di Gini – distribuzione del reddito all’interno della società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93</cp:revision>
  <dcterms:created xsi:type="dcterms:W3CDTF">2022-03-01T08:25:09Z</dcterms:created>
  <dcterms:modified xsi:type="dcterms:W3CDTF">2022-05-13T07:58:12Z</dcterms:modified>
</cp:coreProperties>
</file>