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370" r:id="rId3"/>
    <p:sldId id="371" r:id="rId4"/>
    <p:sldId id="372" r:id="rId5"/>
    <p:sldId id="374" r:id="rId6"/>
    <p:sldId id="387" r:id="rId7"/>
    <p:sldId id="388" r:id="rId8"/>
    <p:sldId id="389" r:id="rId9"/>
    <p:sldId id="390" r:id="rId10"/>
    <p:sldId id="375" r:id="rId11"/>
    <p:sldId id="391" r:id="rId12"/>
    <p:sldId id="376" r:id="rId13"/>
    <p:sldId id="377" r:id="rId14"/>
    <p:sldId id="392" r:id="rId15"/>
    <p:sldId id="399" r:id="rId16"/>
    <p:sldId id="411" r:id="rId17"/>
    <p:sldId id="414" r:id="rId18"/>
    <p:sldId id="395" r:id="rId19"/>
    <p:sldId id="396" r:id="rId20"/>
    <p:sldId id="397" r:id="rId21"/>
    <p:sldId id="400" r:id="rId22"/>
    <p:sldId id="398" r:id="rId23"/>
    <p:sldId id="401" r:id="rId24"/>
    <p:sldId id="379" r:id="rId25"/>
    <p:sldId id="380" r:id="rId26"/>
    <p:sldId id="382" r:id="rId27"/>
    <p:sldId id="383" r:id="rId28"/>
    <p:sldId id="384" r:id="rId29"/>
    <p:sldId id="402" r:id="rId30"/>
    <p:sldId id="403" r:id="rId31"/>
    <p:sldId id="404" r:id="rId32"/>
    <p:sldId id="415" r:id="rId33"/>
    <p:sldId id="405" r:id="rId34"/>
    <p:sldId id="406" r:id="rId35"/>
    <p:sldId id="407" r:id="rId36"/>
    <p:sldId id="408" r:id="rId37"/>
    <p:sldId id="409" r:id="rId38"/>
    <p:sldId id="410" r:id="rId39"/>
    <p:sldId id="412" r:id="rId40"/>
    <p:sldId id="413" r:id="rId41"/>
    <p:sldId id="416" r:id="rId42"/>
    <p:sldId id="385" r:id="rId43"/>
    <p:sldId id="417" r:id="rId44"/>
    <p:sldId id="41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9"/>
    <p:restoredTop sz="94708"/>
  </p:normalViewPr>
  <p:slideViewPr>
    <p:cSldViewPr snapToGrid="0" snapToObjects="1">
      <p:cViewPr varScale="1">
        <p:scale>
          <a:sx n="150" d="100"/>
          <a:sy n="15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1288A-827B-0A46-8CC1-C53494F127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95D1F0-0674-534B-8D9C-62926072D045}">
      <dgm:prSet/>
      <dgm:spPr/>
      <dgm:t>
        <a:bodyPr/>
        <a:lstStyle/>
        <a:p>
          <a:r>
            <a:rPr lang="en-US"/>
            <a:t>ROOT WIDGET</a:t>
          </a:r>
        </a:p>
      </dgm:t>
    </dgm:pt>
    <dgm:pt modelId="{A1228AB0-450C-8746-914B-3744DB51B9FF}" type="parTrans" cxnId="{A91790B2-8BA9-7F45-80F6-A7B50FCF9F0F}">
      <dgm:prSet/>
      <dgm:spPr/>
      <dgm:t>
        <a:bodyPr/>
        <a:lstStyle/>
        <a:p>
          <a:endParaRPr lang="en-US"/>
        </a:p>
      </dgm:t>
    </dgm:pt>
    <dgm:pt modelId="{A34B6255-0E1A-AB47-9FD9-9DF728779AA7}" type="sibTrans" cxnId="{A91790B2-8BA9-7F45-80F6-A7B50FCF9F0F}">
      <dgm:prSet/>
      <dgm:spPr/>
      <dgm:t>
        <a:bodyPr/>
        <a:lstStyle/>
        <a:p>
          <a:endParaRPr lang="en-US"/>
        </a:p>
      </dgm:t>
    </dgm:pt>
    <dgm:pt modelId="{2A12F859-432A-D941-864D-22D5087226A6}">
      <dgm:prSet/>
      <dgm:spPr/>
      <dgm:t>
        <a:bodyPr/>
        <a:lstStyle/>
        <a:p>
          <a:r>
            <a:rPr lang="en-US"/>
            <a:t>APP BAR WIDGET</a:t>
          </a:r>
        </a:p>
      </dgm:t>
    </dgm:pt>
    <dgm:pt modelId="{5D1F469A-9C7A-B042-BCDB-9418121242D1}" type="parTrans" cxnId="{760EB2C9-6933-4945-B2A3-7BF50264BB05}">
      <dgm:prSet/>
      <dgm:spPr/>
      <dgm:t>
        <a:bodyPr/>
        <a:lstStyle/>
        <a:p>
          <a:endParaRPr lang="en-US"/>
        </a:p>
      </dgm:t>
    </dgm:pt>
    <dgm:pt modelId="{F535E750-0855-B24E-A508-E8205AAD555F}" type="sibTrans" cxnId="{760EB2C9-6933-4945-B2A3-7BF50264BB05}">
      <dgm:prSet/>
      <dgm:spPr/>
      <dgm:t>
        <a:bodyPr/>
        <a:lstStyle/>
        <a:p>
          <a:endParaRPr lang="en-US"/>
        </a:p>
      </dgm:t>
    </dgm:pt>
    <dgm:pt modelId="{D3461653-1421-1C4A-B25A-751B9A5EC555}">
      <dgm:prSet/>
      <dgm:spPr/>
      <dgm:t>
        <a:bodyPr/>
        <a:lstStyle/>
        <a:p>
          <a:r>
            <a:rPr lang="en-US"/>
            <a:t>TEXT WIDGET</a:t>
          </a:r>
        </a:p>
      </dgm:t>
    </dgm:pt>
    <dgm:pt modelId="{E1FF9FCD-B81E-7C4D-AC21-2575AA734C21}" type="parTrans" cxnId="{A4B55C8E-1D95-AA42-B9E5-C0D47D47D172}">
      <dgm:prSet/>
      <dgm:spPr/>
      <dgm:t>
        <a:bodyPr/>
        <a:lstStyle/>
        <a:p>
          <a:endParaRPr lang="en-US"/>
        </a:p>
      </dgm:t>
    </dgm:pt>
    <dgm:pt modelId="{EC783DFF-24B0-D54E-B9EA-9879012C9430}" type="sibTrans" cxnId="{A4B55C8E-1D95-AA42-B9E5-C0D47D47D172}">
      <dgm:prSet/>
      <dgm:spPr/>
      <dgm:t>
        <a:bodyPr/>
        <a:lstStyle/>
        <a:p>
          <a:endParaRPr lang="en-US"/>
        </a:p>
      </dgm:t>
    </dgm:pt>
    <dgm:pt modelId="{2F747EE2-9D5B-1549-BDFF-BCB42D1217F3}">
      <dgm:prSet/>
      <dgm:spPr/>
      <dgm:t>
        <a:bodyPr/>
        <a:lstStyle/>
        <a:p>
          <a:r>
            <a:rPr lang="en-US"/>
            <a:t>CONTAINER WIDGET</a:t>
          </a:r>
        </a:p>
      </dgm:t>
    </dgm:pt>
    <dgm:pt modelId="{6519880E-4BDF-204A-95BA-9F5EB8F9109D}" type="parTrans" cxnId="{A2D0AF1A-8B4F-B544-9CAC-419479F7B631}">
      <dgm:prSet/>
      <dgm:spPr/>
      <dgm:t>
        <a:bodyPr/>
        <a:lstStyle/>
        <a:p>
          <a:endParaRPr lang="en-US"/>
        </a:p>
      </dgm:t>
    </dgm:pt>
    <dgm:pt modelId="{8FE075B3-4306-184A-A56B-2A6DDA28A77B}" type="sibTrans" cxnId="{A2D0AF1A-8B4F-B544-9CAC-419479F7B631}">
      <dgm:prSet/>
      <dgm:spPr/>
      <dgm:t>
        <a:bodyPr/>
        <a:lstStyle/>
        <a:p>
          <a:endParaRPr lang="en-US"/>
        </a:p>
      </dgm:t>
    </dgm:pt>
    <dgm:pt modelId="{4FCB4632-F06C-3943-867A-28694AD67C07}">
      <dgm:prSet/>
      <dgm:spPr/>
      <dgm:t>
        <a:bodyPr/>
        <a:lstStyle/>
        <a:p>
          <a:r>
            <a:rPr lang="en-US"/>
            <a:t>TEXT WIDGET</a:t>
          </a:r>
        </a:p>
      </dgm:t>
    </dgm:pt>
    <dgm:pt modelId="{6242FF2C-EA49-E640-829E-D68E65E2CB3A}" type="parTrans" cxnId="{31B19579-871B-CA47-AAA2-A81F4FE86AF8}">
      <dgm:prSet/>
      <dgm:spPr/>
      <dgm:t>
        <a:bodyPr/>
        <a:lstStyle/>
        <a:p>
          <a:endParaRPr lang="en-US"/>
        </a:p>
      </dgm:t>
    </dgm:pt>
    <dgm:pt modelId="{4E53459C-5F6E-3C42-8A2A-CDFCB924D5B5}" type="sibTrans" cxnId="{31B19579-871B-CA47-AAA2-A81F4FE86AF8}">
      <dgm:prSet/>
      <dgm:spPr/>
      <dgm:t>
        <a:bodyPr/>
        <a:lstStyle/>
        <a:p>
          <a:endParaRPr lang="en-US"/>
        </a:p>
      </dgm:t>
    </dgm:pt>
    <dgm:pt modelId="{22A1C677-D727-D446-8D33-14C92AFB2ABB}" type="pres">
      <dgm:prSet presAssocID="{B2C1288A-827B-0A46-8CC1-C53494F127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612E0E-00B6-1141-84B9-C2A042203459}" type="pres">
      <dgm:prSet presAssocID="{8295D1F0-0674-534B-8D9C-62926072D045}" presName="hierRoot1" presStyleCnt="0">
        <dgm:presLayoutVars>
          <dgm:hierBranch val="init"/>
        </dgm:presLayoutVars>
      </dgm:prSet>
      <dgm:spPr/>
    </dgm:pt>
    <dgm:pt modelId="{24483C3E-B0E0-3442-A0C2-7BD77C5EA6FB}" type="pres">
      <dgm:prSet presAssocID="{8295D1F0-0674-534B-8D9C-62926072D045}" presName="rootComposite1" presStyleCnt="0"/>
      <dgm:spPr/>
    </dgm:pt>
    <dgm:pt modelId="{8E9EC506-31FC-DE41-AB97-04826E8216D3}" type="pres">
      <dgm:prSet presAssocID="{8295D1F0-0674-534B-8D9C-62926072D045}" presName="rootText1" presStyleLbl="node0" presStyleIdx="0" presStyleCnt="1">
        <dgm:presLayoutVars>
          <dgm:chPref val="3"/>
        </dgm:presLayoutVars>
      </dgm:prSet>
      <dgm:spPr/>
    </dgm:pt>
    <dgm:pt modelId="{FA76DE24-86B2-1943-A2E6-5EF546C4720B}" type="pres">
      <dgm:prSet presAssocID="{8295D1F0-0674-534B-8D9C-62926072D045}" presName="rootConnector1" presStyleLbl="node1" presStyleIdx="0" presStyleCnt="0"/>
      <dgm:spPr/>
    </dgm:pt>
    <dgm:pt modelId="{94E0EBDE-8A82-1047-9445-00B779C6F3AE}" type="pres">
      <dgm:prSet presAssocID="{8295D1F0-0674-534B-8D9C-62926072D045}" presName="hierChild2" presStyleCnt="0"/>
      <dgm:spPr/>
    </dgm:pt>
    <dgm:pt modelId="{91C64CAB-927D-854F-BF71-7BA495566310}" type="pres">
      <dgm:prSet presAssocID="{5D1F469A-9C7A-B042-BCDB-9418121242D1}" presName="Name37" presStyleLbl="parChTrans1D2" presStyleIdx="0" presStyleCnt="2"/>
      <dgm:spPr/>
    </dgm:pt>
    <dgm:pt modelId="{2D567F62-FECC-0844-B46F-38F91150D5BA}" type="pres">
      <dgm:prSet presAssocID="{2A12F859-432A-D941-864D-22D5087226A6}" presName="hierRoot2" presStyleCnt="0">
        <dgm:presLayoutVars>
          <dgm:hierBranch val="init"/>
        </dgm:presLayoutVars>
      </dgm:prSet>
      <dgm:spPr/>
    </dgm:pt>
    <dgm:pt modelId="{DD0BC63F-2304-FC48-8A34-AD61A676B90C}" type="pres">
      <dgm:prSet presAssocID="{2A12F859-432A-D941-864D-22D5087226A6}" presName="rootComposite" presStyleCnt="0"/>
      <dgm:spPr/>
    </dgm:pt>
    <dgm:pt modelId="{87439345-8D15-4546-97A6-56190FB9877E}" type="pres">
      <dgm:prSet presAssocID="{2A12F859-432A-D941-864D-22D5087226A6}" presName="rootText" presStyleLbl="node2" presStyleIdx="0" presStyleCnt="2">
        <dgm:presLayoutVars>
          <dgm:chPref val="3"/>
        </dgm:presLayoutVars>
      </dgm:prSet>
      <dgm:spPr/>
    </dgm:pt>
    <dgm:pt modelId="{A91F94F6-0F02-3F47-B2B8-10EA06C22A52}" type="pres">
      <dgm:prSet presAssocID="{2A12F859-432A-D941-864D-22D5087226A6}" presName="rootConnector" presStyleLbl="node2" presStyleIdx="0" presStyleCnt="2"/>
      <dgm:spPr/>
    </dgm:pt>
    <dgm:pt modelId="{2B49F5A7-99A5-554C-9176-15C772CBA3C3}" type="pres">
      <dgm:prSet presAssocID="{2A12F859-432A-D941-864D-22D5087226A6}" presName="hierChild4" presStyleCnt="0"/>
      <dgm:spPr/>
    </dgm:pt>
    <dgm:pt modelId="{9FA9BE91-9DE9-0D49-A08F-4DB36FDE6CBB}" type="pres">
      <dgm:prSet presAssocID="{E1FF9FCD-B81E-7C4D-AC21-2575AA734C21}" presName="Name37" presStyleLbl="parChTrans1D3" presStyleIdx="0" presStyleCnt="2"/>
      <dgm:spPr/>
    </dgm:pt>
    <dgm:pt modelId="{53A64532-E7B5-3041-923A-2BC93B1824D9}" type="pres">
      <dgm:prSet presAssocID="{D3461653-1421-1C4A-B25A-751B9A5EC555}" presName="hierRoot2" presStyleCnt="0">
        <dgm:presLayoutVars>
          <dgm:hierBranch val="init"/>
        </dgm:presLayoutVars>
      </dgm:prSet>
      <dgm:spPr/>
    </dgm:pt>
    <dgm:pt modelId="{2AEE7DCD-658A-6244-B19D-EE684DC5433D}" type="pres">
      <dgm:prSet presAssocID="{D3461653-1421-1C4A-B25A-751B9A5EC555}" presName="rootComposite" presStyleCnt="0"/>
      <dgm:spPr/>
    </dgm:pt>
    <dgm:pt modelId="{3E4F76CE-9C1E-1F46-9E49-67FB37CE49C6}" type="pres">
      <dgm:prSet presAssocID="{D3461653-1421-1C4A-B25A-751B9A5EC555}" presName="rootText" presStyleLbl="node3" presStyleIdx="0" presStyleCnt="2">
        <dgm:presLayoutVars>
          <dgm:chPref val="3"/>
        </dgm:presLayoutVars>
      </dgm:prSet>
      <dgm:spPr/>
    </dgm:pt>
    <dgm:pt modelId="{52FDFB2C-8EBB-5242-AE46-E4A8ED295C2F}" type="pres">
      <dgm:prSet presAssocID="{D3461653-1421-1C4A-B25A-751B9A5EC555}" presName="rootConnector" presStyleLbl="node3" presStyleIdx="0" presStyleCnt="2"/>
      <dgm:spPr/>
    </dgm:pt>
    <dgm:pt modelId="{939EEE37-8404-4A4D-AA4B-C942641EF791}" type="pres">
      <dgm:prSet presAssocID="{D3461653-1421-1C4A-B25A-751B9A5EC555}" presName="hierChild4" presStyleCnt="0"/>
      <dgm:spPr/>
    </dgm:pt>
    <dgm:pt modelId="{35086CD3-CDC8-0141-A864-5E51CC299AB4}" type="pres">
      <dgm:prSet presAssocID="{D3461653-1421-1C4A-B25A-751B9A5EC555}" presName="hierChild5" presStyleCnt="0"/>
      <dgm:spPr/>
    </dgm:pt>
    <dgm:pt modelId="{81133A2E-D0ED-8744-8409-DB295FA39F92}" type="pres">
      <dgm:prSet presAssocID="{2A12F859-432A-D941-864D-22D5087226A6}" presName="hierChild5" presStyleCnt="0"/>
      <dgm:spPr/>
    </dgm:pt>
    <dgm:pt modelId="{7180D345-A04F-934E-A05E-53A5A6A6BA53}" type="pres">
      <dgm:prSet presAssocID="{6519880E-4BDF-204A-95BA-9F5EB8F9109D}" presName="Name37" presStyleLbl="parChTrans1D2" presStyleIdx="1" presStyleCnt="2"/>
      <dgm:spPr/>
    </dgm:pt>
    <dgm:pt modelId="{44EAD6BA-55DB-9D46-BBCD-47FB73E893B5}" type="pres">
      <dgm:prSet presAssocID="{2F747EE2-9D5B-1549-BDFF-BCB42D1217F3}" presName="hierRoot2" presStyleCnt="0">
        <dgm:presLayoutVars>
          <dgm:hierBranch val="init"/>
        </dgm:presLayoutVars>
      </dgm:prSet>
      <dgm:spPr/>
    </dgm:pt>
    <dgm:pt modelId="{3A6794A7-F7E8-6946-ABB7-887484929BA4}" type="pres">
      <dgm:prSet presAssocID="{2F747EE2-9D5B-1549-BDFF-BCB42D1217F3}" presName="rootComposite" presStyleCnt="0"/>
      <dgm:spPr/>
    </dgm:pt>
    <dgm:pt modelId="{F1E94577-8E92-5D49-8409-D723BB5DA959}" type="pres">
      <dgm:prSet presAssocID="{2F747EE2-9D5B-1549-BDFF-BCB42D1217F3}" presName="rootText" presStyleLbl="node2" presStyleIdx="1" presStyleCnt="2">
        <dgm:presLayoutVars>
          <dgm:chPref val="3"/>
        </dgm:presLayoutVars>
      </dgm:prSet>
      <dgm:spPr/>
    </dgm:pt>
    <dgm:pt modelId="{D17C14D0-E2D5-984C-AFFF-639D2980B73E}" type="pres">
      <dgm:prSet presAssocID="{2F747EE2-9D5B-1549-BDFF-BCB42D1217F3}" presName="rootConnector" presStyleLbl="node2" presStyleIdx="1" presStyleCnt="2"/>
      <dgm:spPr/>
    </dgm:pt>
    <dgm:pt modelId="{5A30A45E-15EE-F44B-9D33-BFEDFD11A6F2}" type="pres">
      <dgm:prSet presAssocID="{2F747EE2-9D5B-1549-BDFF-BCB42D1217F3}" presName="hierChild4" presStyleCnt="0"/>
      <dgm:spPr/>
    </dgm:pt>
    <dgm:pt modelId="{3E0C089D-3C05-C84B-BED5-45D2EF6BA89F}" type="pres">
      <dgm:prSet presAssocID="{6242FF2C-EA49-E640-829E-D68E65E2CB3A}" presName="Name37" presStyleLbl="parChTrans1D3" presStyleIdx="1" presStyleCnt="2"/>
      <dgm:spPr/>
    </dgm:pt>
    <dgm:pt modelId="{82A847BF-5BC4-454F-B545-19C3B7E1821D}" type="pres">
      <dgm:prSet presAssocID="{4FCB4632-F06C-3943-867A-28694AD67C07}" presName="hierRoot2" presStyleCnt="0">
        <dgm:presLayoutVars>
          <dgm:hierBranch val="init"/>
        </dgm:presLayoutVars>
      </dgm:prSet>
      <dgm:spPr/>
    </dgm:pt>
    <dgm:pt modelId="{2869C27C-F039-DF47-9D6F-6F2D6314E337}" type="pres">
      <dgm:prSet presAssocID="{4FCB4632-F06C-3943-867A-28694AD67C07}" presName="rootComposite" presStyleCnt="0"/>
      <dgm:spPr/>
    </dgm:pt>
    <dgm:pt modelId="{E151BFE1-3185-4F43-A889-AB7A245AE118}" type="pres">
      <dgm:prSet presAssocID="{4FCB4632-F06C-3943-867A-28694AD67C07}" presName="rootText" presStyleLbl="node3" presStyleIdx="1" presStyleCnt="2">
        <dgm:presLayoutVars>
          <dgm:chPref val="3"/>
        </dgm:presLayoutVars>
      </dgm:prSet>
      <dgm:spPr/>
    </dgm:pt>
    <dgm:pt modelId="{FBDF9FDD-1AF8-3749-9516-164662E7FB57}" type="pres">
      <dgm:prSet presAssocID="{4FCB4632-F06C-3943-867A-28694AD67C07}" presName="rootConnector" presStyleLbl="node3" presStyleIdx="1" presStyleCnt="2"/>
      <dgm:spPr/>
    </dgm:pt>
    <dgm:pt modelId="{3C660C25-1A56-5B4C-8F9B-02D1C086CACE}" type="pres">
      <dgm:prSet presAssocID="{4FCB4632-F06C-3943-867A-28694AD67C07}" presName="hierChild4" presStyleCnt="0"/>
      <dgm:spPr/>
    </dgm:pt>
    <dgm:pt modelId="{E32D06A6-AC1A-BE42-8072-6B04B1997E84}" type="pres">
      <dgm:prSet presAssocID="{4FCB4632-F06C-3943-867A-28694AD67C07}" presName="hierChild5" presStyleCnt="0"/>
      <dgm:spPr/>
    </dgm:pt>
    <dgm:pt modelId="{E001A4EC-FBD9-504B-AD07-B58C667F7EAE}" type="pres">
      <dgm:prSet presAssocID="{2F747EE2-9D5B-1549-BDFF-BCB42D1217F3}" presName="hierChild5" presStyleCnt="0"/>
      <dgm:spPr/>
    </dgm:pt>
    <dgm:pt modelId="{FD3B7083-196F-AC4F-8A06-AFB0B6EAE800}" type="pres">
      <dgm:prSet presAssocID="{8295D1F0-0674-534B-8D9C-62926072D045}" presName="hierChild3" presStyleCnt="0"/>
      <dgm:spPr/>
    </dgm:pt>
  </dgm:ptLst>
  <dgm:cxnLst>
    <dgm:cxn modelId="{1CB7FE12-7249-B341-A86E-525841434423}" type="presOf" srcId="{6242FF2C-EA49-E640-829E-D68E65E2CB3A}" destId="{3E0C089D-3C05-C84B-BED5-45D2EF6BA89F}" srcOrd="0" destOrd="0" presId="urn:microsoft.com/office/officeart/2005/8/layout/orgChart1"/>
    <dgm:cxn modelId="{A2D0AF1A-8B4F-B544-9CAC-419479F7B631}" srcId="{8295D1F0-0674-534B-8D9C-62926072D045}" destId="{2F747EE2-9D5B-1549-BDFF-BCB42D1217F3}" srcOrd="1" destOrd="0" parTransId="{6519880E-4BDF-204A-95BA-9F5EB8F9109D}" sibTransId="{8FE075B3-4306-184A-A56B-2A6DDA28A77B}"/>
    <dgm:cxn modelId="{274D751E-0ED6-FE42-9A76-D42874340967}" type="presOf" srcId="{B2C1288A-827B-0A46-8CC1-C53494F1274A}" destId="{22A1C677-D727-D446-8D33-14C92AFB2ABB}" srcOrd="0" destOrd="0" presId="urn:microsoft.com/office/officeart/2005/8/layout/orgChart1"/>
    <dgm:cxn modelId="{0F0ECC23-B39B-3443-9413-44A70C4B6A00}" type="presOf" srcId="{8295D1F0-0674-534B-8D9C-62926072D045}" destId="{FA76DE24-86B2-1943-A2E6-5EF546C4720B}" srcOrd="1" destOrd="0" presId="urn:microsoft.com/office/officeart/2005/8/layout/orgChart1"/>
    <dgm:cxn modelId="{29BF3130-2B56-454E-B05A-E13F1EBA4EA0}" type="presOf" srcId="{2F747EE2-9D5B-1549-BDFF-BCB42D1217F3}" destId="{D17C14D0-E2D5-984C-AFFF-639D2980B73E}" srcOrd="1" destOrd="0" presId="urn:microsoft.com/office/officeart/2005/8/layout/orgChart1"/>
    <dgm:cxn modelId="{7813A045-9C0E-B644-A78A-0512751A7DF9}" type="presOf" srcId="{4FCB4632-F06C-3943-867A-28694AD67C07}" destId="{E151BFE1-3185-4F43-A889-AB7A245AE118}" srcOrd="0" destOrd="0" presId="urn:microsoft.com/office/officeart/2005/8/layout/orgChart1"/>
    <dgm:cxn modelId="{6F47E157-B52E-3648-AE34-81C442DABDF3}" type="presOf" srcId="{D3461653-1421-1C4A-B25A-751B9A5EC555}" destId="{52FDFB2C-8EBB-5242-AE46-E4A8ED295C2F}" srcOrd="1" destOrd="0" presId="urn:microsoft.com/office/officeart/2005/8/layout/orgChart1"/>
    <dgm:cxn modelId="{12E95B64-4B4F-E445-A78B-ED75DDDE6D69}" type="presOf" srcId="{E1FF9FCD-B81E-7C4D-AC21-2575AA734C21}" destId="{9FA9BE91-9DE9-0D49-A08F-4DB36FDE6CBB}" srcOrd="0" destOrd="0" presId="urn:microsoft.com/office/officeart/2005/8/layout/orgChart1"/>
    <dgm:cxn modelId="{4DBA0A66-F3B4-984A-A491-290DB98B458E}" type="presOf" srcId="{2F747EE2-9D5B-1549-BDFF-BCB42D1217F3}" destId="{F1E94577-8E92-5D49-8409-D723BB5DA959}" srcOrd="0" destOrd="0" presId="urn:microsoft.com/office/officeart/2005/8/layout/orgChart1"/>
    <dgm:cxn modelId="{FCC19D70-273F-0647-92F1-D204A8D4946C}" type="presOf" srcId="{4FCB4632-F06C-3943-867A-28694AD67C07}" destId="{FBDF9FDD-1AF8-3749-9516-164662E7FB57}" srcOrd="1" destOrd="0" presId="urn:microsoft.com/office/officeart/2005/8/layout/orgChart1"/>
    <dgm:cxn modelId="{33ADEB75-6CB9-A44D-8B61-601B04E0E645}" type="presOf" srcId="{2A12F859-432A-D941-864D-22D5087226A6}" destId="{87439345-8D15-4546-97A6-56190FB9877E}" srcOrd="0" destOrd="0" presId="urn:microsoft.com/office/officeart/2005/8/layout/orgChart1"/>
    <dgm:cxn modelId="{31B19579-871B-CA47-AAA2-A81F4FE86AF8}" srcId="{2F747EE2-9D5B-1549-BDFF-BCB42D1217F3}" destId="{4FCB4632-F06C-3943-867A-28694AD67C07}" srcOrd="0" destOrd="0" parTransId="{6242FF2C-EA49-E640-829E-D68E65E2CB3A}" sibTransId="{4E53459C-5F6E-3C42-8A2A-CDFCB924D5B5}"/>
    <dgm:cxn modelId="{A4B55C8E-1D95-AA42-B9E5-C0D47D47D172}" srcId="{2A12F859-432A-D941-864D-22D5087226A6}" destId="{D3461653-1421-1C4A-B25A-751B9A5EC555}" srcOrd="0" destOrd="0" parTransId="{E1FF9FCD-B81E-7C4D-AC21-2575AA734C21}" sibTransId="{EC783DFF-24B0-D54E-B9EA-9879012C9430}"/>
    <dgm:cxn modelId="{562E8A8F-D7AE-9443-BE94-B3CDA2B58AAA}" type="presOf" srcId="{6519880E-4BDF-204A-95BA-9F5EB8F9109D}" destId="{7180D345-A04F-934E-A05E-53A5A6A6BA53}" srcOrd="0" destOrd="0" presId="urn:microsoft.com/office/officeart/2005/8/layout/orgChart1"/>
    <dgm:cxn modelId="{0382D99C-8CBC-9D48-8629-2863C9EA6084}" type="presOf" srcId="{5D1F469A-9C7A-B042-BCDB-9418121242D1}" destId="{91C64CAB-927D-854F-BF71-7BA495566310}" srcOrd="0" destOrd="0" presId="urn:microsoft.com/office/officeart/2005/8/layout/orgChart1"/>
    <dgm:cxn modelId="{A91790B2-8BA9-7F45-80F6-A7B50FCF9F0F}" srcId="{B2C1288A-827B-0A46-8CC1-C53494F1274A}" destId="{8295D1F0-0674-534B-8D9C-62926072D045}" srcOrd="0" destOrd="0" parTransId="{A1228AB0-450C-8746-914B-3744DB51B9FF}" sibTransId="{A34B6255-0E1A-AB47-9FD9-9DF728779AA7}"/>
    <dgm:cxn modelId="{760EB2C9-6933-4945-B2A3-7BF50264BB05}" srcId="{8295D1F0-0674-534B-8D9C-62926072D045}" destId="{2A12F859-432A-D941-864D-22D5087226A6}" srcOrd="0" destOrd="0" parTransId="{5D1F469A-9C7A-B042-BCDB-9418121242D1}" sibTransId="{F535E750-0855-B24E-A508-E8205AAD555F}"/>
    <dgm:cxn modelId="{7CD850DA-8310-AB4F-AAEB-CC5235AC40ED}" type="presOf" srcId="{D3461653-1421-1C4A-B25A-751B9A5EC555}" destId="{3E4F76CE-9C1E-1F46-9E49-67FB37CE49C6}" srcOrd="0" destOrd="0" presId="urn:microsoft.com/office/officeart/2005/8/layout/orgChart1"/>
    <dgm:cxn modelId="{91B7FCEB-60E9-534A-94B8-4BA9D9F77EC8}" type="presOf" srcId="{8295D1F0-0674-534B-8D9C-62926072D045}" destId="{8E9EC506-31FC-DE41-AB97-04826E8216D3}" srcOrd="0" destOrd="0" presId="urn:microsoft.com/office/officeart/2005/8/layout/orgChart1"/>
    <dgm:cxn modelId="{E91410F0-2736-1043-861C-CC11D1CC4F5E}" type="presOf" srcId="{2A12F859-432A-D941-864D-22D5087226A6}" destId="{A91F94F6-0F02-3F47-B2B8-10EA06C22A52}" srcOrd="1" destOrd="0" presId="urn:microsoft.com/office/officeart/2005/8/layout/orgChart1"/>
    <dgm:cxn modelId="{3303CCF2-9BC1-D14E-B6D4-6BB3E8CFFE1B}" type="presParOf" srcId="{22A1C677-D727-D446-8D33-14C92AFB2ABB}" destId="{DB612E0E-00B6-1141-84B9-C2A042203459}" srcOrd="0" destOrd="0" presId="urn:microsoft.com/office/officeart/2005/8/layout/orgChart1"/>
    <dgm:cxn modelId="{188FB624-CD15-4647-BEB5-4FF821B27666}" type="presParOf" srcId="{DB612E0E-00B6-1141-84B9-C2A042203459}" destId="{24483C3E-B0E0-3442-A0C2-7BD77C5EA6FB}" srcOrd="0" destOrd="0" presId="urn:microsoft.com/office/officeart/2005/8/layout/orgChart1"/>
    <dgm:cxn modelId="{50F06B0E-D6E8-DF42-B266-3E5F1AFF00D2}" type="presParOf" srcId="{24483C3E-B0E0-3442-A0C2-7BD77C5EA6FB}" destId="{8E9EC506-31FC-DE41-AB97-04826E8216D3}" srcOrd="0" destOrd="0" presId="urn:microsoft.com/office/officeart/2005/8/layout/orgChart1"/>
    <dgm:cxn modelId="{6AE83D15-510E-0C48-970B-6D28002C681F}" type="presParOf" srcId="{24483C3E-B0E0-3442-A0C2-7BD77C5EA6FB}" destId="{FA76DE24-86B2-1943-A2E6-5EF546C4720B}" srcOrd="1" destOrd="0" presId="urn:microsoft.com/office/officeart/2005/8/layout/orgChart1"/>
    <dgm:cxn modelId="{8F7B7831-468C-0341-90DB-B48D45A29F95}" type="presParOf" srcId="{DB612E0E-00B6-1141-84B9-C2A042203459}" destId="{94E0EBDE-8A82-1047-9445-00B779C6F3AE}" srcOrd="1" destOrd="0" presId="urn:microsoft.com/office/officeart/2005/8/layout/orgChart1"/>
    <dgm:cxn modelId="{0C7EA4FA-0891-DD46-BFE9-097203D9723B}" type="presParOf" srcId="{94E0EBDE-8A82-1047-9445-00B779C6F3AE}" destId="{91C64CAB-927D-854F-BF71-7BA495566310}" srcOrd="0" destOrd="0" presId="urn:microsoft.com/office/officeart/2005/8/layout/orgChart1"/>
    <dgm:cxn modelId="{960682FB-FB8F-464E-9954-0FDE7F17A6D5}" type="presParOf" srcId="{94E0EBDE-8A82-1047-9445-00B779C6F3AE}" destId="{2D567F62-FECC-0844-B46F-38F91150D5BA}" srcOrd="1" destOrd="0" presId="urn:microsoft.com/office/officeart/2005/8/layout/orgChart1"/>
    <dgm:cxn modelId="{CD7FAA5E-9282-604A-B380-B6165909C586}" type="presParOf" srcId="{2D567F62-FECC-0844-B46F-38F91150D5BA}" destId="{DD0BC63F-2304-FC48-8A34-AD61A676B90C}" srcOrd="0" destOrd="0" presId="urn:microsoft.com/office/officeart/2005/8/layout/orgChart1"/>
    <dgm:cxn modelId="{DDF889C5-789E-434E-B765-6BA9E24909D5}" type="presParOf" srcId="{DD0BC63F-2304-FC48-8A34-AD61A676B90C}" destId="{87439345-8D15-4546-97A6-56190FB9877E}" srcOrd="0" destOrd="0" presId="urn:microsoft.com/office/officeart/2005/8/layout/orgChart1"/>
    <dgm:cxn modelId="{52EAE081-9E16-5947-810F-F3420C1E2D4C}" type="presParOf" srcId="{DD0BC63F-2304-FC48-8A34-AD61A676B90C}" destId="{A91F94F6-0F02-3F47-B2B8-10EA06C22A52}" srcOrd="1" destOrd="0" presId="urn:microsoft.com/office/officeart/2005/8/layout/orgChart1"/>
    <dgm:cxn modelId="{F3A2CAF9-0348-7042-A7C5-FF35CF6A78AD}" type="presParOf" srcId="{2D567F62-FECC-0844-B46F-38F91150D5BA}" destId="{2B49F5A7-99A5-554C-9176-15C772CBA3C3}" srcOrd="1" destOrd="0" presId="urn:microsoft.com/office/officeart/2005/8/layout/orgChart1"/>
    <dgm:cxn modelId="{42914A7A-56EC-C94F-A9D9-D09CAC043B45}" type="presParOf" srcId="{2B49F5A7-99A5-554C-9176-15C772CBA3C3}" destId="{9FA9BE91-9DE9-0D49-A08F-4DB36FDE6CBB}" srcOrd="0" destOrd="0" presId="urn:microsoft.com/office/officeart/2005/8/layout/orgChart1"/>
    <dgm:cxn modelId="{48C47EB8-2DF7-A049-8E1A-ED6F50BDB15E}" type="presParOf" srcId="{2B49F5A7-99A5-554C-9176-15C772CBA3C3}" destId="{53A64532-E7B5-3041-923A-2BC93B1824D9}" srcOrd="1" destOrd="0" presId="urn:microsoft.com/office/officeart/2005/8/layout/orgChart1"/>
    <dgm:cxn modelId="{5311BA0C-9B7E-0142-B6A3-F2A016024B6F}" type="presParOf" srcId="{53A64532-E7B5-3041-923A-2BC93B1824D9}" destId="{2AEE7DCD-658A-6244-B19D-EE684DC5433D}" srcOrd="0" destOrd="0" presId="urn:microsoft.com/office/officeart/2005/8/layout/orgChart1"/>
    <dgm:cxn modelId="{185B9BD2-842A-2849-B138-1A4166D2BC92}" type="presParOf" srcId="{2AEE7DCD-658A-6244-B19D-EE684DC5433D}" destId="{3E4F76CE-9C1E-1F46-9E49-67FB37CE49C6}" srcOrd="0" destOrd="0" presId="urn:microsoft.com/office/officeart/2005/8/layout/orgChart1"/>
    <dgm:cxn modelId="{9DB376B8-7974-BB4A-AE53-87E71C26A51E}" type="presParOf" srcId="{2AEE7DCD-658A-6244-B19D-EE684DC5433D}" destId="{52FDFB2C-8EBB-5242-AE46-E4A8ED295C2F}" srcOrd="1" destOrd="0" presId="urn:microsoft.com/office/officeart/2005/8/layout/orgChart1"/>
    <dgm:cxn modelId="{07CFD2CD-29AF-EB49-AD94-61CB9ADA6046}" type="presParOf" srcId="{53A64532-E7B5-3041-923A-2BC93B1824D9}" destId="{939EEE37-8404-4A4D-AA4B-C942641EF791}" srcOrd="1" destOrd="0" presId="urn:microsoft.com/office/officeart/2005/8/layout/orgChart1"/>
    <dgm:cxn modelId="{C9A99BCA-7FEC-434A-8B96-708E5F949890}" type="presParOf" srcId="{53A64532-E7B5-3041-923A-2BC93B1824D9}" destId="{35086CD3-CDC8-0141-A864-5E51CC299AB4}" srcOrd="2" destOrd="0" presId="urn:microsoft.com/office/officeart/2005/8/layout/orgChart1"/>
    <dgm:cxn modelId="{472373C7-8E1B-5544-BF1C-77F579E77F9D}" type="presParOf" srcId="{2D567F62-FECC-0844-B46F-38F91150D5BA}" destId="{81133A2E-D0ED-8744-8409-DB295FA39F92}" srcOrd="2" destOrd="0" presId="urn:microsoft.com/office/officeart/2005/8/layout/orgChart1"/>
    <dgm:cxn modelId="{85224243-0848-6D4B-896A-0E7AFF68DBCD}" type="presParOf" srcId="{94E0EBDE-8A82-1047-9445-00B779C6F3AE}" destId="{7180D345-A04F-934E-A05E-53A5A6A6BA53}" srcOrd="2" destOrd="0" presId="urn:microsoft.com/office/officeart/2005/8/layout/orgChart1"/>
    <dgm:cxn modelId="{9E200FE5-669B-0243-A457-4CD28479D8D8}" type="presParOf" srcId="{94E0EBDE-8A82-1047-9445-00B779C6F3AE}" destId="{44EAD6BA-55DB-9D46-BBCD-47FB73E893B5}" srcOrd="3" destOrd="0" presId="urn:microsoft.com/office/officeart/2005/8/layout/orgChart1"/>
    <dgm:cxn modelId="{D0923531-2096-1E4A-9EEA-2B2E44BDBA70}" type="presParOf" srcId="{44EAD6BA-55DB-9D46-BBCD-47FB73E893B5}" destId="{3A6794A7-F7E8-6946-ABB7-887484929BA4}" srcOrd="0" destOrd="0" presId="urn:microsoft.com/office/officeart/2005/8/layout/orgChart1"/>
    <dgm:cxn modelId="{930C21B2-8BE2-B142-903B-61DDFD995A07}" type="presParOf" srcId="{3A6794A7-F7E8-6946-ABB7-887484929BA4}" destId="{F1E94577-8E92-5D49-8409-D723BB5DA959}" srcOrd="0" destOrd="0" presId="urn:microsoft.com/office/officeart/2005/8/layout/orgChart1"/>
    <dgm:cxn modelId="{D14E01EC-CB70-B44D-8F0D-2BF26E06A5EE}" type="presParOf" srcId="{3A6794A7-F7E8-6946-ABB7-887484929BA4}" destId="{D17C14D0-E2D5-984C-AFFF-639D2980B73E}" srcOrd="1" destOrd="0" presId="urn:microsoft.com/office/officeart/2005/8/layout/orgChart1"/>
    <dgm:cxn modelId="{93118DB6-0845-6A4E-B6A2-FBC61A70EB55}" type="presParOf" srcId="{44EAD6BA-55DB-9D46-BBCD-47FB73E893B5}" destId="{5A30A45E-15EE-F44B-9D33-BFEDFD11A6F2}" srcOrd="1" destOrd="0" presId="urn:microsoft.com/office/officeart/2005/8/layout/orgChart1"/>
    <dgm:cxn modelId="{974C904A-1A69-1646-9E68-760F34B408A7}" type="presParOf" srcId="{5A30A45E-15EE-F44B-9D33-BFEDFD11A6F2}" destId="{3E0C089D-3C05-C84B-BED5-45D2EF6BA89F}" srcOrd="0" destOrd="0" presId="urn:microsoft.com/office/officeart/2005/8/layout/orgChart1"/>
    <dgm:cxn modelId="{33EBF08B-604B-BE4F-BEB3-2BBCF784F371}" type="presParOf" srcId="{5A30A45E-15EE-F44B-9D33-BFEDFD11A6F2}" destId="{82A847BF-5BC4-454F-B545-19C3B7E1821D}" srcOrd="1" destOrd="0" presId="urn:microsoft.com/office/officeart/2005/8/layout/orgChart1"/>
    <dgm:cxn modelId="{54FC4567-E5CB-5A4B-9664-6161899B0E02}" type="presParOf" srcId="{82A847BF-5BC4-454F-B545-19C3B7E1821D}" destId="{2869C27C-F039-DF47-9D6F-6F2D6314E337}" srcOrd="0" destOrd="0" presId="urn:microsoft.com/office/officeart/2005/8/layout/orgChart1"/>
    <dgm:cxn modelId="{EA9B6857-370F-754D-AC0A-FEB4C50C86EA}" type="presParOf" srcId="{2869C27C-F039-DF47-9D6F-6F2D6314E337}" destId="{E151BFE1-3185-4F43-A889-AB7A245AE118}" srcOrd="0" destOrd="0" presId="urn:microsoft.com/office/officeart/2005/8/layout/orgChart1"/>
    <dgm:cxn modelId="{478F1471-5A68-0248-9C56-1DD0A7E31178}" type="presParOf" srcId="{2869C27C-F039-DF47-9D6F-6F2D6314E337}" destId="{FBDF9FDD-1AF8-3749-9516-164662E7FB57}" srcOrd="1" destOrd="0" presId="urn:microsoft.com/office/officeart/2005/8/layout/orgChart1"/>
    <dgm:cxn modelId="{54A934B2-D6CA-A94E-A1D2-F3DEA9307E1D}" type="presParOf" srcId="{82A847BF-5BC4-454F-B545-19C3B7E1821D}" destId="{3C660C25-1A56-5B4C-8F9B-02D1C086CACE}" srcOrd="1" destOrd="0" presId="urn:microsoft.com/office/officeart/2005/8/layout/orgChart1"/>
    <dgm:cxn modelId="{494134F3-9B2B-BF41-965A-9A445D036141}" type="presParOf" srcId="{82A847BF-5BC4-454F-B545-19C3B7E1821D}" destId="{E32D06A6-AC1A-BE42-8072-6B04B1997E84}" srcOrd="2" destOrd="0" presId="urn:microsoft.com/office/officeart/2005/8/layout/orgChart1"/>
    <dgm:cxn modelId="{11043460-7198-FE41-90EC-9A4D655A48BB}" type="presParOf" srcId="{44EAD6BA-55DB-9D46-BBCD-47FB73E893B5}" destId="{E001A4EC-FBD9-504B-AD07-B58C667F7EAE}" srcOrd="2" destOrd="0" presId="urn:microsoft.com/office/officeart/2005/8/layout/orgChart1"/>
    <dgm:cxn modelId="{A950BFED-DACD-2744-9691-C15A343A998B}" type="presParOf" srcId="{DB612E0E-00B6-1141-84B9-C2A042203459}" destId="{FD3B7083-196F-AC4F-8A06-AFB0B6EAE8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C089D-3C05-C84B-BED5-45D2EF6BA89F}">
      <dsp:nvSpPr>
        <dsp:cNvPr id="0" name=""/>
        <dsp:cNvSpPr/>
      </dsp:nvSpPr>
      <dsp:spPr>
        <a:xfrm>
          <a:off x="2958107" y="2683577"/>
          <a:ext cx="332491" cy="1019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641"/>
              </a:lnTo>
              <a:lnTo>
                <a:pt x="332491" y="10196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0D345-A04F-934E-A05E-53A5A6A6BA53}">
      <dsp:nvSpPr>
        <dsp:cNvPr id="0" name=""/>
        <dsp:cNvSpPr/>
      </dsp:nvSpPr>
      <dsp:spPr>
        <a:xfrm>
          <a:off x="2503702" y="1109783"/>
          <a:ext cx="1341050" cy="46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44"/>
              </a:lnTo>
              <a:lnTo>
                <a:pt x="1341050" y="232744"/>
              </a:lnTo>
              <a:lnTo>
                <a:pt x="1341050" y="465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9BE91-9DE9-0D49-A08F-4DB36FDE6CBB}">
      <dsp:nvSpPr>
        <dsp:cNvPr id="0" name=""/>
        <dsp:cNvSpPr/>
      </dsp:nvSpPr>
      <dsp:spPr>
        <a:xfrm>
          <a:off x="276007" y="2683577"/>
          <a:ext cx="332491" cy="1019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641"/>
              </a:lnTo>
              <a:lnTo>
                <a:pt x="332491" y="10196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64CAB-927D-854F-BF71-7BA495566310}">
      <dsp:nvSpPr>
        <dsp:cNvPr id="0" name=""/>
        <dsp:cNvSpPr/>
      </dsp:nvSpPr>
      <dsp:spPr>
        <a:xfrm>
          <a:off x="1162651" y="1109783"/>
          <a:ext cx="1341050" cy="465488"/>
        </a:xfrm>
        <a:custGeom>
          <a:avLst/>
          <a:gdLst/>
          <a:ahLst/>
          <a:cxnLst/>
          <a:rect l="0" t="0" r="0" b="0"/>
          <a:pathLst>
            <a:path>
              <a:moveTo>
                <a:pt x="1341050" y="0"/>
              </a:moveTo>
              <a:lnTo>
                <a:pt x="1341050" y="232744"/>
              </a:lnTo>
              <a:lnTo>
                <a:pt x="0" y="232744"/>
              </a:lnTo>
              <a:lnTo>
                <a:pt x="0" y="465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EC506-31FC-DE41-AB97-04826E8216D3}">
      <dsp:nvSpPr>
        <dsp:cNvPr id="0" name=""/>
        <dsp:cNvSpPr/>
      </dsp:nvSpPr>
      <dsp:spPr>
        <a:xfrm>
          <a:off x="1395396" y="1477"/>
          <a:ext cx="2216611" cy="1108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ROOT WIDGET</a:t>
          </a:r>
        </a:p>
      </dsp:txBody>
      <dsp:txXfrm>
        <a:off x="1395396" y="1477"/>
        <a:ext cx="2216611" cy="1108305"/>
      </dsp:txXfrm>
    </dsp:sp>
    <dsp:sp modelId="{87439345-8D15-4546-97A6-56190FB9877E}">
      <dsp:nvSpPr>
        <dsp:cNvPr id="0" name=""/>
        <dsp:cNvSpPr/>
      </dsp:nvSpPr>
      <dsp:spPr>
        <a:xfrm>
          <a:off x="54346" y="1575271"/>
          <a:ext cx="2216611" cy="1108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APP BAR WIDGET</a:t>
          </a:r>
        </a:p>
      </dsp:txBody>
      <dsp:txXfrm>
        <a:off x="54346" y="1575271"/>
        <a:ext cx="2216611" cy="1108305"/>
      </dsp:txXfrm>
    </dsp:sp>
    <dsp:sp modelId="{3E4F76CE-9C1E-1F46-9E49-67FB37CE49C6}">
      <dsp:nvSpPr>
        <dsp:cNvPr id="0" name=""/>
        <dsp:cNvSpPr/>
      </dsp:nvSpPr>
      <dsp:spPr>
        <a:xfrm>
          <a:off x="608498" y="3149065"/>
          <a:ext cx="2216611" cy="1108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TEXT WIDGET</a:t>
          </a:r>
        </a:p>
      </dsp:txBody>
      <dsp:txXfrm>
        <a:off x="608498" y="3149065"/>
        <a:ext cx="2216611" cy="1108305"/>
      </dsp:txXfrm>
    </dsp:sp>
    <dsp:sp modelId="{F1E94577-8E92-5D49-8409-D723BB5DA959}">
      <dsp:nvSpPr>
        <dsp:cNvPr id="0" name=""/>
        <dsp:cNvSpPr/>
      </dsp:nvSpPr>
      <dsp:spPr>
        <a:xfrm>
          <a:off x="2736446" y="1575271"/>
          <a:ext cx="2216611" cy="1108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CONTAINER WIDGET</a:t>
          </a:r>
        </a:p>
      </dsp:txBody>
      <dsp:txXfrm>
        <a:off x="2736446" y="1575271"/>
        <a:ext cx="2216611" cy="1108305"/>
      </dsp:txXfrm>
    </dsp:sp>
    <dsp:sp modelId="{E151BFE1-3185-4F43-A889-AB7A245AE118}">
      <dsp:nvSpPr>
        <dsp:cNvPr id="0" name=""/>
        <dsp:cNvSpPr/>
      </dsp:nvSpPr>
      <dsp:spPr>
        <a:xfrm>
          <a:off x="3290599" y="3149065"/>
          <a:ext cx="2216611" cy="1108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TEXT WIDGET</a:t>
          </a:r>
        </a:p>
      </dsp:txBody>
      <dsp:txXfrm>
        <a:off x="3290599" y="3149065"/>
        <a:ext cx="2216611" cy="110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462F-1DFB-3B4D-AAC3-B01003AFB413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74EFF-3EC3-5440-8865-B2F960C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43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0">
            <a:extLst>
              <a:ext uri="{FF2B5EF4-FFF2-40B4-BE49-F238E27FC236}">
                <a16:creationId xmlns:a16="http://schemas.microsoft.com/office/drawing/2014/main" id="{D2102993-D9CC-3A4B-AA5C-B6B8E76B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651"/>
            <a:ext cx="12192000" cy="53313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7DCEA-E4E0-D54B-B7C7-3309B24FE2BB}"/>
              </a:ext>
            </a:extLst>
          </p:cNvPr>
          <p:cNvSpPr/>
          <p:nvPr userDrawn="1"/>
        </p:nvSpPr>
        <p:spPr>
          <a:xfrm>
            <a:off x="0" y="0"/>
            <a:ext cx="12192000" cy="152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8D753-CBB5-C643-AA93-0DFB528C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376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BB886-A66A-614A-9929-3D9803886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4022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30ECD174-19ED-3B41-BD84-55DA8EB17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05" y="455875"/>
            <a:ext cx="3836612" cy="784237"/>
          </a:xfrm>
          <a:prstGeom prst="rect">
            <a:avLst/>
          </a:prstGeom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03074198-0BFB-714A-94F7-1BBEBC731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547" y="455876"/>
            <a:ext cx="2077613" cy="7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7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7E42-EA9D-8B42-AF59-BBA0073D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01AA7-0864-F148-9E4C-8E162FAA5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19FBD-A1F9-4B41-B81F-BF214F12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5C44-F646-3C49-8C13-790C46A0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99727-8C8E-4D4F-80C4-72D57871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ED810-06E7-EB44-B1BC-315C157E9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BC53B-1AF2-5143-B684-E5A0ADF80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0B0D4-CB55-8B44-8FCC-698F23A3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059C3-B5B6-3941-8F4C-56113D7C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912E-29F0-1649-893D-7297D8E9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0B66-A1DF-EB40-807D-533369CFF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D5005-A036-834F-BC9A-2DD19640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C9B7-FAA3-D84D-8757-C784CCF0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ED30-E306-1642-8DC1-D405ECAF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EE3B6EA-699A-6848-9B52-57522E63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182562"/>
            <a:ext cx="10515600" cy="74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6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DDF8-2FEC-B641-AEA9-54381CC4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55DE4-821B-3D43-83DC-3A1B8AAD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17A6-9164-AA43-A5C5-ADBA9102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A0D3-ED98-0A41-B1CD-D1A4D40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024C-A0DF-B748-9963-28C6490D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399-07D2-074C-BAAF-5978729A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C1CA-646A-914C-B839-5F57262BD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7F13D-079B-5F42-BFD4-9B6D86251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FF25-F94A-0848-A594-92FE8B95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6494-A012-C64D-9610-DBB5223A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5F30D-585B-D449-ACDE-7C8405F3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C72A-5CD4-9A43-B697-34CFBB2F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403E7-1CFE-7042-8462-634A79AE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8C069-73A6-6F4B-9B84-733AD6ED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B1EE3-E13F-F043-9314-95DDCEB02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106F3-D1A6-4E45-92D0-88029E5EF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13144-E66D-C94E-9B95-3A7543F3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BC4AC-99EC-0C46-8728-7FB2E058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0975F-1F71-764D-A0C2-C157695D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C6A6C-3757-5241-B186-7C971ACB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9B6F2-5A48-7E45-86C9-6EA97BC7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4D377-1F0D-8142-A7B9-FF7D4180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E2F2C4C-1B67-6649-8416-C20CE6C9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182562"/>
            <a:ext cx="10515600" cy="74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993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6BDA8-C8C3-964E-97A6-68352A45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CB22E-5EBF-594A-B052-6C4F0FE7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3522C-D64F-CD42-ACB7-325B800C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D7D9-9826-AE4C-AB17-136F6EDD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1E3A-488B-0645-9543-7626848F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3AE2D-2AF7-EA46-B5D6-34F273E6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E1115-8010-3F4E-A0F2-463658FB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1A02C-3B51-894B-9991-38C5B67D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72922-4E59-634A-8439-C4D29440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0145-4028-1843-A858-B139DA1F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BD427-EDC0-8D48-9B94-E6D46D469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98A72-12AB-C343-A88F-6A6BE3202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BB28E-9635-334D-A2AE-D30913E6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92930-C06A-B24E-B056-C6994590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9564E-0291-2546-85A1-5C6AA4A1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E0DB8-546B-8541-A8FF-FFE2E1C0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02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353F6-5003-2646-9BBA-1459E6D91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A317-429E-5A4D-9432-DF6D6165D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8E86D-7B6E-254D-9B6B-3E659149F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E595A22A-27A4-F84A-A3DD-88512FD647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1491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C512E-0739-3443-9614-E029AB5C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182562"/>
            <a:ext cx="10515600" cy="74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84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studi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C2B431D-892C-8B43-A2D7-A99F14F5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651"/>
            <a:ext cx="12192000" cy="53313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1504" y="1682548"/>
            <a:ext cx="11391181" cy="87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33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Corso di Laurea in Ingegneria Clinica e Biomedica</a:t>
            </a:r>
          </a:p>
          <a:p>
            <a:pPr algn="ctr"/>
            <a:r>
              <a:rPr lang="it-IT" sz="2533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Informatica Medica I</a:t>
            </a:r>
            <a:endParaRPr lang="it-IT" sz="24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77C57D-DACB-4D49-9CDC-735C99708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05" y="455875"/>
            <a:ext cx="3836612" cy="7842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C48736-1C21-2141-8F8C-8851A2DBD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547" y="455876"/>
            <a:ext cx="2077613" cy="784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0F3A1-57D5-3F47-B9DA-A2623DE4A84F}"/>
              </a:ext>
            </a:extLst>
          </p:cNvPr>
          <p:cNvSpPr txBox="1"/>
          <p:nvPr/>
        </p:nvSpPr>
        <p:spPr>
          <a:xfrm>
            <a:off x="2729952" y="3439886"/>
            <a:ext cx="6894285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900" b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defRPr>
            </a:lvl1pPr>
          </a:lstStyle>
          <a:p>
            <a:r>
              <a:rPr lang="en-US" sz="3333" dirty="0"/>
              <a:t>FLUTTER PER MOBILE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6BC6A-2333-054F-AC30-9DE762BE83C3}"/>
              </a:ext>
            </a:extLst>
          </p:cNvPr>
          <p:cNvSpPr txBox="1"/>
          <p:nvPr/>
        </p:nvSpPr>
        <p:spPr>
          <a:xfrm>
            <a:off x="481504" y="5352142"/>
            <a:ext cx="68942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900" b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defRPr>
            </a:lvl1pPr>
          </a:lstStyle>
          <a:p>
            <a:pPr algn="l"/>
            <a:r>
              <a:rPr lang="en-US" sz="2667" i="1" dirty="0"/>
              <a:t>Prof. Sara Renata Francesca </a:t>
            </a:r>
            <a:r>
              <a:rPr lang="en-US" sz="2667" i="1" dirty="0" err="1"/>
              <a:t>Marceglia</a:t>
            </a:r>
            <a:endParaRPr lang="en-US" sz="2667" i="1" dirty="0"/>
          </a:p>
        </p:txBody>
      </p:sp>
    </p:spTree>
    <p:extLst>
      <p:ext uri="{BB962C8B-B14F-4D97-AF65-F5344CB8AC3E}">
        <p14:creationId xmlns:p14="http://schemas.microsoft.com/office/powerpoint/2010/main" val="227754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FB8A5-3B2D-CE4C-A30D-978BDBC06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UI kit lanciato da Google nel 2018</a:t>
            </a:r>
          </a:p>
          <a:p>
            <a:r>
              <a:rPr lang="it-IT" dirty="0"/>
              <a:t>Permette di creare </a:t>
            </a:r>
            <a:r>
              <a:rPr lang="it-IT" dirty="0" err="1"/>
              <a:t>app</a:t>
            </a:r>
            <a:r>
              <a:rPr lang="it-IT" dirty="0"/>
              <a:t> native per </a:t>
            </a:r>
            <a:r>
              <a:rPr lang="it-IT" dirty="0" err="1"/>
              <a:t>Android</a:t>
            </a:r>
            <a:r>
              <a:rPr lang="it-IT" dirty="0"/>
              <a:t> e iOS</a:t>
            </a:r>
          </a:p>
          <a:p>
            <a:r>
              <a:rPr lang="it-IT" dirty="0"/>
              <a:t>Supporta I principi del «</a:t>
            </a:r>
            <a:r>
              <a:rPr lang="it-IT" dirty="0" err="1"/>
              <a:t>Material</a:t>
            </a:r>
            <a:r>
              <a:rPr lang="it-IT" dirty="0"/>
              <a:t> Design» (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material.io</a:t>
            </a:r>
            <a:r>
              <a:rPr lang="it-IT" dirty="0"/>
              <a:t>/design/</a:t>
            </a:r>
            <a:r>
              <a:rPr lang="it-IT" dirty="0" err="1"/>
              <a:t>introduction</a:t>
            </a:r>
            <a:r>
              <a:rPr lang="it-IT" dirty="0"/>
              <a:t>)</a:t>
            </a:r>
          </a:p>
          <a:p>
            <a:r>
              <a:rPr lang="it-IT" dirty="0"/>
              <a:t>Basato su uno specifico linguaggio: Dart</a:t>
            </a:r>
          </a:p>
          <a:p>
            <a:r>
              <a:rPr lang="it-IT" dirty="0"/>
              <a:t>Il codice della </a:t>
            </a:r>
            <a:r>
              <a:rPr lang="it-IT" dirty="0" err="1"/>
              <a:t>app</a:t>
            </a:r>
            <a:r>
              <a:rPr lang="it-IT" dirty="0"/>
              <a:t> è scritto una volta sola per tutte le tipologie </a:t>
            </a:r>
            <a:r>
              <a:rPr lang="it-IT" dirty="0" err="1"/>
              <a:t>doi</a:t>
            </a:r>
            <a:r>
              <a:rPr lang="it-IT" dirty="0"/>
              <a:t> dispositivi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89166-A39D-1043-95D6-58C9DFEE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</p:txBody>
      </p:sp>
    </p:spTree>
    <p:extLst>
      <p:ext uri="{BB962C8B-B14F-4D97-AF65-F5344CB8AC3E}">
        <p14:creationId xmlns:p14="http://schemas.microsoft.com/office/powerpoint/2010/main" val="110069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71C33-9A76-664D-A9DD-15650D6B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4278A-A029-BD43-9C8F-9F932601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42" y="1344184"/>
            <a:ext cx="7329436" cy="5200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021C55-F6D6-594A-AB5E-B601BCB59956}"/>
              </a:ext>
            </a:extLst>
          </p:cNvPr>
          <p:cNvSpPr/>
          <p:nvPr/>
        </p:nvSpPr>
        <p:spPr>
          <a:xfrm>
            <a:off x="554606" y="6360184"/>
            <a:ext cx="489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material.io</a:t>
            </a:r>
            <a:r>
              <a:rPr lang="en-US" dirty="0"/>
              <a:t>/design/</a:t>
            </a:r>
            <a:r>
              <a:rPr lang="en-US" dirty="0" err="1"/>
              <a:t>introduction#principles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3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6BA9-A7E1-DE42-A856-6121862D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WIDGETS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D48B0-FF9F-7A4C-915A-E5CF73220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61" y="1415441"/>
            <a:ext cx="3093929" cy="512481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A39F40-1CDC-3A47-B561-25F7F2C66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368759"/>
              </p:ext>
            </p:extLst>
          </p:nvPr>
        </p:nvGraphicFramePr>
        <p:xfrm>
          <a:off x="5198301" y="1716065"/>
          <a:ext cx="5561557" cy="425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0CBCFD-1496-AE49-B9ED-7BECD1399586}"/>
              </a:ext>
            </a:extLst>
          </p:cNvPr>
          <p:cNvSpPr txBox="1"/>
          <p:nvPr/>
        </p:nvSpPr>
        <p:spPr>
          <a:xfrm>
            <a:off x="9381995" y="1515649"/>
            <a:ext cx="23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WIDGET TREE</a:t>
            </a:r>
          </a:p>
        </p:txBody>
      </p:sp>
    </p:spTree>
    <p:extLst>
      <p:ext uri="{BB962C8B-B14F-4D97-AF65-F5344CB8AC3E}">
        <p14:creationId xmlns:p14="http://schemas.microsoft.com/office/powerpoint/2010/main" val="379833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2660-80EC-704B-A573-7C80D95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WIDGETS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9449-99FD-5047-AC99-03194D687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83" y="1741118"/>
            <a:ext cx="11101541" cy="3382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057F8-633B-4349-A2B7-7F983C879E89}"/>
              </a:ext>
            </a:extLst>
          </p:cNvPr>
          <p:cNvSpPr txBox="1"/>
          <p:nvPr/>
        </p:nvSpPr>
        <p:spPr>
          <a:xfrm>
            <a:off x="1741118" y="5608744"/>
            <a:ext cx="814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Ogni</a:t>
            </a:r>
            <a:r>
              <a:rPr lang="en-US" sz="2400" dirty="0"/>
              <a:t> widget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CLASSE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comportamento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definito</a:t>
            </a:r>
            <a:r>
              <a:rPr lang="en-US" sz="2400" dirty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il </a:t>
            </a:r>
            <a:r>
              <a:rPr lang="en-US" sz="2400" dirty="0" err="1"/>
              <a:t>linguaggio</a:t>
            </a:r>
            <a:r>
              <a:rPr lang="en-US" sz="2400" dirty="0"/>
              <a:t> DART</a:t>
            </a:r>
          </a:p>
        </p:txBody>
      </p:sp>
    </p:spTree>
    <p:extLst>
      <p:ext uri="{BB962C8B-B14F-4D97-AF65-F5344CB8AC3E}">
        <p14:creationId xmlns:p14="http://schemas.microsoft.com/office/powerpoint/2010/main" val="191402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1D5E7-F6D2-484F-A8AC-756181420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Stateless</a:t>
            </a:r>
            <a:r>
              <a:rPr lang="it-IT" dirty="0"/>
              <a:t> </a:t>
            </a:r>
            <a:r>
              <a:rPr lang="it-IT" dirty="0" err="1"/>
              <a:t>widgets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Non modificano il loro stato</a:t>
            </a:r>
          </a:p>
          <a:p>
            <a:pPr lvl="1"/>
            <a:r>
              <a:rPr lang="it-IT" dirty="0"/>
              <a:t>La visualizzazione non può essere modificata da azioni dell’utente o dal codice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 err="1"/>
              <a:t>Stateful</a:t>
            </a:r>
            <a:r>
              <a:rPr lang="it-IT" dirty="0"/>
              <a:t> </a:t>
            </a:r>
            <a:r>
              <a:rPr lang="it-IT" dirty="0" err="1"/>
              <a:t>widgets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Possono modificare il loro stato</a:t>
            </a:r>
          </a:p>
          <a:p>
            <a:pPr lvl="1"/>
            <a:r>
              <a:rPr lang="it-IT" dirty="0"/>
              <a:t>Implementano un metodo che verifica il cambio di stato </a:t>
            </a:r>
          </a:p>
          <a:p>
            <a:pPr lvl="1"/>
            <a:r>
              <a:rPr lang="it-IT" dirty="0"/>
              <a:t>Quando avviene un cambio di stato, viene invocato il </a:t>
            </a:r>
            <a:r>
              <a:rPr lang="it-IT" dirty="0" err="1"/>
              <a:t>build</a:t>
            </a:r>
            <a:r>
              <a:rPr lang="it-IT" dirty="0"/>
              <a:t> del </a:t>
            </a:r>
            <a:r>
              <a:rPr lang="it-IT" dirty="0" err="1"/>
              <a:t>widget</a:t>
            </a:r>
            <a:r>
              <a:rPr lang="it-IT" dirty="0"/>
              <a:t> e viene aggiornata la visualizzazione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A1C3D-9D3D-2241-B049-80A22034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 WIDGETS</a:t>
            </a:r>
          </a:p>
        </p:txBody>
      </p:sp>
    </p:spTree>
    <p:extLst>
      <p:ext uri="{BB962C8B-B14F-4D97-AF65-F5344CB8AC3E}">
        <p14:creationId xmlns:p14="http://schemas.microsoft.com/office/powerpoint/2010/main" val="134824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C4A1A6-00B6-C246-8183-33FC98FC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5"/>
            <a:ext cx="10515600" cy="52085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page1 extends </a:t>
            </a:r>
            <a:r>
              <a:rPr lang="en-US" dirty="0" err="1"/>
              <a:t>StatefulWidget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@override</a:t>
            </a:r>
            <a:br>
              <a:rPr lang="en-US" dirty="0"/>
            </a:br>
            <a:r>
              <a:rPr lang="en-US" dirty="0"/>
              <a:t>  _page1State </a:t>
            </a:r>
            <a:r>
              <a:rPr lang="en-US" dirty="0" err="1"/>
              <a:t>createState</a:t>
            </a:r>
            <a:r>
              <a:rPr lang="en-US" dirty="0"/>
              <a:t>() =&gt; _page1State();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class _page1State extends State&lt;page1&gt; {</a:t>
            </a:r>
          </a:p>
          <a:p>
            <a:pPr marL="0" indent="0">
              <a:buNone/>
            </a:pPr>
            <a:r>
              <a:rPr lang="en-US" dirty="0" err="1"/>
              <a:t>MaterialColor</a:t>
            </a:r>
            <a:r>
              <a:rPr lang="en-US" dirty="0"/>
              <a:t> col = </a:t>
            </a:r>
            <a:r>
              <a:rPr lang="en-US" dirty="0" err="1"/>
              <a:t>Colors.</a:t>
            </a:r>
            <a:r>
              <a:rPr lang="en-US" i="1" dirty="0" err="1"/>
              <a:t>deepPurple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@override</a:t>
            </a:r>
            <a:br>
              <a:rPr lang="en-US" dirty="0"/>
            </a:br>
            <a:r>
              <a:rPr lang="en-US" dirty="0"/>
              <a:t>  Widget build(</a:t>
            </a:r>
            <a:r>
              <a:rPr lang="en-US" dirty="0" err="1"/>
              <a:t>BuildContext</a:t>
            </a:r>
            <a:r>
              <a:rPr lang="en-US" dirty="0"/>
              <a:t> context) {</a:t>
            </a:r>
            <a:br>
              <a:rPr lang="en-US" dirty="0"/>
            </a:br>
            <a:r>
              <a:rPr lang="en-US" dirty="0"/>
              <a:t>    return Scaffold(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backgroundColor</a:t>
            </a:r>
            <a:r>
              <a:rPr lang="en-US" dirty="0"/>
              <a:t>: col,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appBar</a:t>
            </a:r>
            <a:r>
              <a:rPr lang="en-US" dirty="0"/>
              <a:t>: </a:t>
            </a:r>
            <a:r>
              <a:rPr lang="en-US" dirty="0" err="1"/>
              <a:t>AppBar</a:t>
            </a:r>
            <a:r>
              <a:rPr lang="en-US" dirty="0"/>
              <a:t>(</a:t>
            </a:r>
            <a:br>
              <a:rPr lang="en-US" dirty="0"/>
            </a:br>
            <a:r>
              <a:rPr lang="en-US" dirty="0"/>
              <a:t>        title: Text('Page 1'),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centerTitle</a:t>
            </a:r>
            <a:r>
              <a:rPr lang="en-US" dirty="0"/>
              <a:t>: true,</a:t>
            </a:r>
            <a:br>
              <a:rPr lang="en-US" dirty="0"/>
            </a:br>
            <a:r>
              <a:rPr lang="en-US" dirty="0"/>
              <a:t>      ),</a:t>
            </a:r>
            <a:br>
              <a:rPr lang="en-US" dirty="0"/>
            </a:br>
            <a:r>
              <a:rPr lang="en-US" dirty="0"/>
              <a:t>      body: Center(</a:t>
            </a:r>
          </a:p>
          <a:p>
            <a:pPr marL="0" indent="0">
              <a:buNone/>
            </a:pPr>
            <a:r>
              <a:rPr lang="en-US" dirty="0"/>
              <a:t>child: </a:t>
            </a:r>
            <a:r>
              <a:rPr lang="en-US" dirty="0" err="1"/>
              <a:t>FlatButton.icon</a:t>
            </a:r>
            <a:r>
              <a:rPr lang="en-US" dirty="0"/>
              <a:t> (</a:t>
            </a:r>
          </a:p>
          <a:p>
            <a:pPr marL="0" indent="0">
              <a:buNone/>
            </a:pPr>
            <a:r>
              <a:rPr lang="en-US" dirty="0"/>
              <a:t>…)),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);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40EF8-009A-A24F-8839-CBE8E599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STATEFUL WIDGETS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DF19D-607F-674F-A230-CA218811BAA0}"/>
              </a:ext>
            </a:extLst>
          </p:cNvPr>
          <p:cNvSpPr txBox="1"/>
          <p:nvPr/>
        </p:nvSpPr>
        <p:spPr>
          <a:xfrm>
            <a:off x="6688899" y="1430205"/>
            <a:ext cx="491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CLASSE page1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si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effettua</a:t>
            </a:r>
            <a:r>
              <a:rPr lang="en-US" b="1" dirty="0">
                <a:sym typeface="Wingdings" pitchFamily="2" charset="2"/>
              </a:rPr>
              <a:t> un override del </a:t>
            </a:r>
            <a:r>
              <a:rPr lang="en-US" b="1" dirty="0" err="1">
                <a:sym typeface="Wingdings" pitchFamily="2" charset="2"/>
              </a:rPr>
              <a:t>metodo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che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gestisce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il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cambio</a:t>
            </a:r>
            <a:r>
              <a:rPr lang="en-US" b="1" dirty="0">
                <a:sym typeface="Wingdings" pitchFamily="2" charset="2"/>
              </a:rPr>
              <a:t> di </a:t>
            </a:r>
            <a:r>
              <a:rPr lang="en-US" b="1" dirty="0" err="1">
                <a:sym typeface="Wingdings" pitchFamily="2" charset="2"/>
              </a:rPr>
              <a:t>stato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creando</a:t>
            </a:r>
            <a:r>
              <a:rPr lang="en-US" b="1" dirty="0">
                <a:sym typeface="Wingdings" pitchFamily="2" charset="2"/>
              </a:rPr>
              <a:t> un </a:t>
            </a:r>
            <a:r>
              <a:rPr lang="en-US" b="1" dirty="0" err="1">
                <a:sym typeface="Wingdings" pitchFamily="2" charset="2"/>
              </a:rPr>
              <a:t>oggetto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della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classe</a:t>
            </a:r>
            <a:r>
              <a:rPr lang="en-US" b="1" dirty="0">
                <a:sym typeface="Wingdings" pitchFamily="2" charset="2"/>
              </a:rPr>
              <a:t> _page1State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CF589-BAD6-C544-AB3A-FC96272EC6BC}"/>
              </a:ext>
            </a:extLst>
          </p:cNvPr>
          <p:cNvSpPr txBox="1"/>
          <p:nvPr/>
        </p:nvSpPr>
        <p:spPr>
          <a:xfrm>
            <a:off x="6465518" y="3286145"/>
            <a:ext cx="4888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_page1State: CLASSE PRIVATA CHE GESTISCE LO STATO </a:t>
            </a:r>
            <a:r>
              <a:rPr lang="en-US" b="1" dirty="0">
                <a:sym typeface="Wingdings" pitchFamily="2" charset="2"/>
              </a:rPr>
              <a:t> 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lo </a:t>
            </a:r>
            <a:r>
              <a:rPr lang="en-US" dirty="0" err="1">
                <a:sym typeface="Wingdings" pitchFamily="2" charset="2"/>
              </a:rPr>
              <a:t>stato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attuale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della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classe</a:t>
            </a:r>
            <a:r>
              <a:rPr lang="en-US" dirty="0">
                <a:sym typeface="Wingdings" pitchFamily="2" charset="2"/>
              </a:rPr>
              <a:t> page1 </a:t>
            </a:r>
            <a:r>
              <a:rPr lang="en-US" dirty="0" err="1">
                <a:sym typeface="Wingdings" pitchFamily="2" charset="2"/>
              </a:rPr>
              <a:t>è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definito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classe</a:t>
            </a:r>
            <a:r>
              <a:rPr lang="en-US" dirty="0">
                <a:sym typeface="Wingdings" pitchFamily="2" charset="2"/>
              </a:rPr>
              <a:t> page1State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Il builder di </a:t>
            </a:r>
            <a:r>
              <a:rPr lang="en-US" dirty="0" err="1">
                <a:sym typeface="Wingdings" pitchFamily="2" charset="2"/>
              </a:rPr>
              <a:t>questa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classe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ritorna</a:t>
            </a:r>
            <a:r>
              <a:rPr lang="en-US" dirty="0">
                <a:sym typeface="Wingdings" pitchFamily="2" charset="2"/>
              </a:rPr>
              <a:t> un widget (Scaffold) </a:t>
            </a:r>
            <a:r>
              <a:rPr lang="en-US" dirty="0" err="1">
                <a:sym typeface="Wingdings" pitchFamily="2" charset="2"/>
              </a:rPr>
              <a:t>che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rappresenta</a:t>
            </a:r>
            <a:r>
              <a:rPr lang="en-US" dirty="0">
                <a:sym typeface="Wingdings" pitchFamily="2" charset="2"/>
              </a:rPr>
              <a:t> lo </a:t>
            </a:r>
            <a:r>
              <a:rPr lang="en-US" dirty="0" err="1">
                <a:sym typeface="Wingdings" pitchFamily="2" charset="2"/>
              </a:rPr>
              <a:t>stato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corrente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della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pagina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ym typeface="Wingdings" pitchFamily="2" charset="2"/>
              </a:rPr>
              <a:t>Quando</a:t>
            </a:r>
            <a:r>
              <a:rPr lang="en-US" dirty="0">
                <a:sym typeface="Wingdings" pitchFamily="2" charset="2"/>
              </a:rPr>
              <a:t> le </a:t>
            </a:r>
            <a:r>
              <a:rPr lang="en-US" dirty="0" err="1">
                <a:sym typeface="Wingdings" pitchFamily="2" charset="2"/>
              </a:rPr>
              <a:t>variabili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oggetti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modificano</a:t>
            </a:r>
            <a:r>
              <a:rPr lang="en-US" dirty="0">
                <a:sym typeface="Wingdings" pitchFamily="2" charset="2"/>
              </a:rPr>
              <a:t> e </a:t>
            </a:r>
            <a:r>
              <a:rPr lang="en-US" dirty="0" err="1">
                <a:sym typeface="Wingdings" pitchFamily="2" charset="2"/>
              </a:rPr>
              <a:t>il</a:t>
            </a:r>
            <a:r>
              <a:rPr lang="en-US" dirty="0">
                <a:sym typeface="Wingdings" pitchFamily="2" charset="2"/>
              </a:rPr>
              <a:t> widget </a:t>
            </a:r>
            <a:r>
              <a:rPr lang="en-US" dirty="0" err="1">
                <a:sym typeface="Wingdings" pitchFamily="2" charset="2"/>
              </a:rPr>
              <a:t>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modifica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viene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rilanciato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il</a:t>
            </a:r>
            <a:r>
              <a:rPr lang="en-US" dirty="0">
                <a:sym typeface="Wingdings" pitchFamily="2" charset="2"/>
              </a:rPr>
              <a:t> builder di page1</a:t>
            </a:r>
          </a:p>
        </p:txBody>
      </p:sp>
    </p:spTree>
    <p:extLst>
      <p:ext uri="{BB962C8B-B14F-4D97-AF65-F5344CB8AC3E}">
        <p14:creationId xmlns:p14="http://schemas.microsoft.com/office/powerpoint/2010/main" val="54416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79EFF4-1BD9-344E-B825-3EAC317B8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body: Center(</a:t>
            </a:r>
          </a:p>
          <a:p>
            <a:pPr marL="0" indent="0">
              <a:buNone/>
            </a:pPr>
            <a:r>
              <a:rPr lang="en-US" dirty="0"/>
              <a:t>          child: </a:t>
            </a:r>
            <a:r>
              <a:rPr lang="en-US" dirty="0" err="1"/>
              <a:t>FlatButton.icon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b="1" dirty="0" err="1"/>
              <a:t>onPressed</a:t>
            </a:r>
            <a:r>
              <a:rPr lang="en-US" b="1" dirty="0"/>
              <a:t>: () {</a:t>
            </a:r>
          </a:p>
          <a:p>
            <a:pPr marL="0" indent="0">
              <a:buNone/>
            </a:pPr>
            <a:r>
              <a:rPr lang="en-US" b="1" dirty="0"/>
              <a:t>              </a:t>
            </a:r>
            <a:r>
              <a:rPr lang="en-US" b="1" dirty="0" err="1"/>
              <a:t>setState</a:t>
            </a:r>
            <a:r>
              <a:rPr lang="en-US" b="1" dirty="0"/>
              <a:t>(() {</a:t>
            </a:r>
          </a:p>
          <a:p>
            <a:pPr marL="0" indent="0">
              <a:buNone/>
            </a:pPr>
            <a:r>
              <a:rPr lang="en-US" b="1" dirty="0"/>
              <a:t>                col = </a:t>
            </a:r>
            <a:r>
              <a:rPr lang="en-US" b="1" dirty="0" err="1"/>
              <a:t>Colors.lightBlue</a:t>
            </a:r>
            <a:r>
              <a:rPr lang="en-US" b="1" dirty="0"/>
              <a:t>;</a:t>
            </a:r>
          </a:p>
          <a:p>
            <a:pPr marL="0" indent="0">
              <a:buNone/>
            </a:pPr>
            <a:r>
              <a:rPr lang="en-US" b="1" dirty="0"/>
              <a:t>              });</a:t>
            </a:r>
          </a:p>
          <a:p>
            <a:pPr marL="0" indent="0">
              <a:buNone/>
            </a:pPr>
            <a:r>
              <a:rPr lang="en-US" b="1" dirty="0"/>
              <a:t>            },</a:t>
            </a:r>
          </a:p>
          <a:p>
            <a:pPr marL="0" indent="0">
              <a:buNone/>
            </a:pPr>
            <a:r>
              <a:rPr lang="en-US" dirty="0"/>
              <a:t>            icon: Icon(</a:t>
            </a:r>
            <a:r>
              <a:rPr lang="en-US" dirty="0" err="1"/>
              <a:t>Icons.color_lens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/>
              <a:t>            label: Text('Change background color')</a:t>
            </a:r>
          </a:p>
          <a:p>
            <a:pPr marL="0" indent="0">
              <a:buNone/>
            </a:pPr>
            <a:r>
              <a:rPr lang="en-US" dirty="0"/>
              <a:t>          )),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B541DC-2D4A-FF4A-BED5-4571149B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STATEFUL WIDGETS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635E4-920D-9144-B4F6-8BBF2BCC86AC}"/>
              </a:ext>
            </a:extLst>
          </p:cNvPr>
          <p:cNvSpPr txBox="1"/>
          <p:nvPr/>
        </p:nvSpPr>
        <p:spPr>
          <a:xfrm>
            <a:off x="7402882" y="2455101"/>
            <a:ext cx="3832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 </a:t>
            </a:r>
            <a:r>
              <a:rPr lang="en-US" sz="2800" dirty="0" err="1"/>
              <a:t>funzione</a:t>
            </a:r>
            <a:r>
              <a:rPr lang="en-US" sz="2800" dirty="0"/>
              <a:t> </a:t>
            </a:r>
            <a:r>
              <a:rPr lang="en-US" sz="2800" b="1" dirty="0" err="1"/>
              <a:t>setState</a:t>
            </a:r>
            <a:r>
              <a:rPr lang="en-US" sz="2800" b="1" dirty="0"/>
              <a:t> </a:t>
            </a:r>
            <a:r>
              <a:rPr lang="en-US" sz="2800" dirty="0" err="1"/>
              <a:t>permette</a:t>
            </a:r>
            <a:r>
              <a:rPr lang="en-US" sz="2800" dirty="0"/>
              <a:t> di </a:t>
            </a:r>
            <a:r>
              <a:rPr lang="en-US" sz="2800" dirty="0" err="1"/>
              <a:t>controllare</a:t>
            </a:r>
            <a:r>
              <a:rPr lang="en-US" sz="2800" dirty="0"/>
              <a:t> le </a:t>
            </a:r>
            <a:r>
              <a:rPr lang="en-US" sz="2800" dirty="0" err="1"/>
              <a:t>modifiche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UI</a:t>
            </a:r>
          </a:p>
        </p:txBody>
      </p:sp>
    </p:spTree>
    <p:extLst>
      <p:ext uri="{BB962C8B-B14F-4D97-AF65-F5344CB8AC3E}">
        <p14:creationId xmlns:p14="http://schemas.microsoft.com/office/powerpoint/2010/main" val="240902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CBE8C-63C6-9744-9782-8243C2D6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ELEMENTI BASE DEL CODICE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91852-4BE4-8643-B0A4-DA24E2213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506B27-0641-9948-899A-DC13FA32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“Statically typed variable language ”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tipo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dato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sempre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dichiarato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</a:t>
            </a:r>
            <a:r>
              <a:rPr lang="en-US" dirty="0" err="1">
                <a:sym typeface="Wingdings" pitchFamily="2" charset="2"/>
              </a:rPr>
              <a:t>int</a:t>
            </a:r>
            <a:r>
              <a:rPr lang="en-US" dirty="0">
                <a:sym typeface="Wingdings" pitchFamily="2" charset="2"/>
              </a:rPr>
              <a:t> a = 5;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String b = “Sara”;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b = 7 	 	//NON FUNZIONA</a:t>
            </a:r>
          </a:p>
          <a:p>
            <a:r>
              <a:rPr lang="en-US" dirty="0" err="1">
                <a:sym typeface="Wingdings" pitchFamily="2" charset="2"/>
              </a:rPr>
              <a:t>Esistono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anche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variabili</a:t>
            </a:r>
            <a:r>
              <a:rPr lang="en-US" dirty="0">
                <a:sym typeface="Wingdings" pitchFamily="2" charset="2"/>
              </a:rPr>
              <a:t> “</a:t>
            </a:r>
            <a:r>
              <a:rPr lang="en-US" dirty="0" err="1">
                <a:sym typeface="Wingdings" pitchFamily="2" charset="2"/>
              </a:rPr>
              <a:t>dinamiche</a:t>
            </a:r>
            <a:r>
              <a:rPr lang="en-US" dirty="0">
                <a:sym typeface="Wingdings" pitchFamily="2" charset="2"/>
              </a:rPr>
              <a:t>” </a:t>
            </a:r>
            <a:r>
              <a:rPr lang="en-US" dirty="0" err="1">
                <a:sym typeface="Wingdings" pitchFamily="2" charset="2"/>
              </a:rPr>
              <a:t>che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possono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cambiare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tipo</a:t>
            </a:r>
            <a:r>
              <a:rPr lang="en-US" dirty="0">
                <a:sym typeface="Wingdings" pitchFamily="2" charset="2"/>
              </a:rPr>
              <a:t> in base al </a:t>
            </a:r>
            <a:r>
              <a:rPr lang="en-US" dirty="0" err="1">
                <a:sym typeface="Wingdings" pitchFamily="2" charset="2"/>
              </a:rPr>
              <a:t>dato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</a:t>
            </a:r>
            <a:r>
              <a:rPr lang="en-US" b="1" dirty="0">
                <a:sym typeface="Wingdings" pitchFamily="2" charset="2"/>
              </a:rPr>
              <a:t>Dynamic</a:t>
            </a:r>
            <a:r>
              <a:rPr lang="en-US" dirty="0">
                <a:sym typeface="Wingdings" pitchFamily="2" charset="2"/>
              </a:rPr>
              <a:t> b = ”Sara”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b = 7 		//FUNZIONA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5C067-A63C-A547-9E37-BAFDB495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LINGUAGGIO DART: VARIABILI  </a:t>
            </a:r>
          </a:p>
        </p:txBody>
      </p:sp>
    </p:spTree>
    <p:extLst>
      <p:ext uri="{BB962C8B-B14F-4D97-AF65-F5344CB8AC3E}">
        <p14:creationId xmlns:p14="http://schemas.microsoft.com/office/powerpoint/2010/main" val="57273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A94CB-ED59-5043-A922-85F72733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4"/>
            <a:ext cx="10515600" cy="4920491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Esiste un tipo lista che è intrinsecamente dinamico ma che può essere reso statico</a:t>
            </a:r>
          </a:p>
          <a:p>
            <a:r>
              <a:rPr lang="it-IT" dirty="0"/>
              <a:t>Il tipo lista contiene variabili necessariamente dello stesso tipo</a:t>
            </a:r>
          </a:p>
          <a:p>
            <a:pPr marL="914400" lvl="2" indent="0">
              <a:buNone/>
            </a:pPr>
            <a:r>
              <a:rPr lang="it-IT" sz="2400" dirty="0"/>
              <a:t>List a = [2,4,5]</a:t>
            </a:r>
          </a:p>
          <a:p>
            <a:pPr marL="914400" lvl="2" indent="0">
              <a:buNone/>
            </a:pPr>
            <a:r>
              <a:rPr lang="it-IT" sz="2400" dirty="0"/>
              <a:t>List </a:t>
            </a:r>
            <a:r>
              <a:rPr lang="it-IT" sz="2400" dirty="0" err="1"/>
              <a:t>names</a:t>
            </a:r>
            <a:r>
              <a:rPr lang="it-IT" sz="2400" dirty="0"/>
              <a:t> = [’Sara’, ‘Alessandro’, ‘Elisa’]</a:t>
            </a:r>
          </a:p>
          <a:p>
            <a:pPr marL="914400" lvl="2" indent="0">
              <a:buNone/>
            </a:pPr>
            <a:r>
              <a:rPr lang="it-IT" sz="2400" dirty="0"/>
              <a:t>List &lt;</a:t>
            </a:r>
            <a:r>
              <a:rPr lang="it-IT" sz="2400" dirty="0" err="1"/>
              <a:t>String</a:t>
            </a:r>
            <a:r>
              <a:rPr lang="it-IT" sz="2400" dirty="0"/>
              <a:t>&gt; </a:t>
            </a:r>
            <a:r>
              <a:rPr lang="it-IT" sz="2400" dirty="0" err="1"/>
              <a:t>names</a:t>
            </a:r>
            <a:r>
              <a:rPr lang="it-IT" sz="2400" dirty="0"/>
              <a:t> = [’Sara’, ‘Alessandro’, ‘Elisa’]  		//vincolato ad essere </a:t>
            </a:r>
            <a:r>
              <a:rPr lang="it-IT" sz="2400" dirty="0" err="1"/>
              <a:t>string</a:t>
            </a:r>
            <a:endParaRPr lang="it-IT" sz="2400" dirty="0"/>
          </a:p>
          <a:p>
            <a:pPr marL="914400" lvl="2" indent="0">
              <a:buNone/>
            </a:pPr>
            <a:r>
              <a:rPr lang="it-IT" sz="2400" dirty="0"/>
              <a:t>List a = [2,7,’Elisa’]			//NON FUNZIONA</a:t>
            </a:r>
            <a:endParaRPr lang="it-IT" dirty="0"/>
          </a:p>
          <a:p>
            <a:endParaRPr lang="it-IT" dirty="0"/>
          </a:p>
          <a:p>
            <a:r>
              <a:rPr lang="it-IT" dirty="0"/>
              <a:t>Il tipo list è modificato mediante metodi: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names.add</a:t>
            </a:r>
            <a:r>
              <a:rPr lang="it-IT" dirty="0"/>
              <a:t>(“</a:t>
            </a:r>
            <a:r>
              <a:rPr lang="it-IT" dirty="0" err="1"/>
              <a:t>Jim</a:t>
            </a:r>
            <a:r>
              <a:rPr lang="it-IT" dirty="0"/>
              <a:t>”);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names.remove</a:t>
            </a:r>
            <a:r>
              <a:rPr lang="it-IT" dirty="0"/>
              <a:t> (“Sara”);</a:t>
            </a:r>
          </a:p>
          <a:p>
            <a:r>
              <a:rPr lang="it-IT" dirty="0"/>
              <a:t>L’accesso alla lista avviene per indicizzazione </a:t>
            </a:r>
          </a:p>
          <a:p>
            <a:pPr marL="914400" lvl="2" indent="0">
              <a:buNone/>
            </a:pPr>
            <a:r>
              <a:rPr lang="it-IT" sz="2600" dirty="0" err="1"/>
              <a:t>names</a:t>
            </a:r>
            <a:r>
              <a:rPr lang="it-IT" dirty="0"/>
              <a:t>[0]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D52DA-2B61-1440-88AE-452799B9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</p:spTree>
    <p:extLst>
      <p:ext uri="{BB962C8B-B14F-4D97-AF65-F5344CB8AC3E}">
        <p14:creationId xmlns:p14="http://schemas.microsoft.com/office/powerpoint/2010/main" val="376741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B1369-A8F4-9B4D-9B38-E1D249D2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Download flutter </a:t>
            </a:r>
            <a:r>
              <a:rPr lang="en-US" dirty="0" err="1"/>
              <a:t>seguendo</a:t>
            </a:r>
            <a:r>
              <a:rPr lang="en-US" dirty="0"/>
              <a:t> le </a:t>
            </a:r>
            <a:r>
              <a:rPr lang="en-US" dirty="0" err="1"/>
              <a:t>istruzioni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https://</a:t>
            </a:r>
            <a:r>
              <a:rPr lang="en-US" dirty="0" err="1"/>
              <a:t>flutter.dev</a:t>
            </a:r>
            <a:r>
              <a:rPr lang="en-US" dirty="0"/>
              <a:t>/docs/get-started/install/</a:t>
            </a:r>
            <a:r>
              <a:rPr lang="en-US" dirty="0" err="1"/>
              <a:t>macos</a:t>
            </a:r>
            <a:endParaRPr lang="en-US" dirty="0"/>
          </a:p>
          <a:p>
            <a:r>
              <a:rPr lang="it-IT" dirty="0"/>
              <a:t>Modifica della variabile d’ambiente:</a:t>
            </a:r>
          </a:p>
          <a:p>
            <a:pPr lvl="1"/>
            <a:r>
              <a:rPr lang="it-IT" dirty="0"/>
              <a:t>Aprire il terminale</a:t>
            </a:r>
          </a:p>
          <a:p>
            <a:pPr lvl="1"/>
            <a:r>
              <a:rPr lang="it-IT" dirty="0"/>
              <a:t>Inserire il comando </a:t>
            </a:r>
            <a:r>
              <a:rPr lang="it-IT" dirty="0" err="1"/>
              <a:t>vim</a:t>
            </a:r>
            <a:r>
              <a:rPr lang="it-IT" dirty="0"/>
              <a:t> .</a:t>
            </a:r>
            <a:r>
              <a:rPr lang="it-IT" dirty="0" err="1"/>
              <a:t>bash_profile</a:t>
            </a:r>
            <a:r>
              <a:rPr lang="it-IT" dirty="0"/>
              <a:t> (apre il file </a:t>
            </a:r>
            <a:r>
              <a:rPr lang="it-IT" dirty="0" err="1"/>
              <a:t>bash_profile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Premere «i» per attivare il comando di </a:t>
            </a:r>
            <a:r>
              <a:rPr lang="it-IT" dirty="0" err="1"/>
              <a:t>insert</a:t>
            </a:r>
            <a:r>
              <a:rPr lang="it-IT" dirty="0"/>
              <a:t> nel file</a:t>
            </a:r>
          </a:p>
          <a:p>
            <a:pPr lvl="1"/>
            <a:r>
              <a:rPr lang="it-IT" dirty="0"/>
              <a:t>Inserire la riga </a:t>
            </a:r>
          </a:p>
          <a:p>
            <a:pPr marL="457200" lvl="1" indent="0">
              <a:buNone/>
            </a:pPr>
            <a:r>
              <a:rPr lang="en-US" dirty="0"/>
              <a:t>export PATH</a:t>
            </a:r>
            <a:r>
              <a:rPr lang="en-US" b="1" dirty="0"/>
              <a:t>=</a:t>
            </a:r>
            <a:r>
              <a:rPr lang="en-US" dirty="0"/>
              <a:t>"$PATH:[</a:t>
            </a:r>
            <a:r>
              <a:rPr lang="en-US" i="1" dirty="0"/>
              <a:t>PATH_TO_FLUTTER_GIT_DIRECTORY</a:t>
            </a:r>
            <a:r>
              <a:rPr lang="en-US" dirty="0"/>
              <a:t>]/flutter/bin”</a:t>
            </a:r>
          </a:p>
          <a:p>
            <a:pPr marL="457200" lvl="1" indent="0">
              <a:buNone/>
            </a:pPr>
            <a:r>
              <a:rPr lang="en-US" dirty="0" err="1"/>
              <a:t>Inserendo</a:t>
            </a:r>
            <a:r>
              <a:rPr lang="en-US" dirty="0"/>
              <a:t> al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[…] </a:t>
            </a:r>
            <a:r>
              <a:rPr lang="en-US" dirty="0" err="1"/>
              <a:t>il</a:t>
            </a:r>
            <a:r>
              <a:rPr lang="en-US" dirty="0"/>
              <a:t> path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cartella</a:t>
            </a:r>
            <a:r>
              <a:rPr lang="en-US" dirty="0"/>
              <a:t> flutter</a:t>
            </a:r>
          </a:p>
          <a:p>
            <a:pPr lvl="1"/>
            <a:r>
              <a:rPr lang="en-US" dirty="0" err="1"/>
              <a:t>Premere</a:t>
            </a:r>
            <a:r>
              <a:rPr lang="en-US" dirty="0"/>
              <a:t> esc </a:t>
            </a:r>
            <a:r>
              <a:rPr lang="en-US" dirty="0" err="1"/>
              <a:t>seguito</a:t>
            </a:r>
            <a:r>
              <a:rPr lang="en-US" dirty="0"/>
              <a:t> da :</a:t>
            </a:r>
            <a:r>
              <a:rPr lang="en-US" dirty="0" err="1"/>
              <a:t>wq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Chiudere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e </a:t>
            </a:r>
            <a:r>
              <a:rPr lang="en-US" dirty="0" err="1"/>
              <a:t>riaprirlo</a:t>
            </a:r>
            <a:endParaRPr lang="en-US" dirty="0"/>
          </a:p>
          <a:p>
            <a:pPr lvl="1"/>
            <a:r>
              <a:rPr lang="en-US" dirty="0" err="1"/>
              <a:t>Verificare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andato</a:t>
            </a:r>
            <a:r>
              <a:rPr lang="en-US" dirty="0"/>
              <a:t> a </a:t>
            </a:r>
            <a:r>
              <a:rPr lang="en-US" dirty="0" err="1"/>
              <a:t>buon</a:t>
            </a:r>
            <a:r>
              <a:rPr lang="en-US" dirty="0"/>
              <a:t> fine </a:t>
            </a:r>
            <a:r>
              <a:rPr lang="en-US" dirty="0" err="1"/>
              <a:t>il</a:t>
            </a:r>
            <a:r>
              <a:rPr lang="en-US" dirty="0"/>
              <a:t> set del path </a:t>
            </a:r>
            <a:r>
              <a:rPr lang="en-US" dirty="0" err="1"/>
              <a:t>digitando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commando</a:t>
            </a:r>
          </a:p>
          <a:p>
            <a:pPr marL="457200" lvl="1" indent="0" algn="ctr">
              <a:buNone/>
            </a:pPr>
            <a:r>
              <a:rPr lang="en-US" dirty="0"/>
              <a:t>flutter --version</a:t>
            </a:r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B1C51-CA1E-1E44-B28A-EF0D5921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FLUTTER (ON MAC)</a:t>
            </a:r>
          </a:p>
        </p:txBody>
      </p:sp>
    </p:spTree>
    <p:extLst>
      <p:ext uri="{BB962C8B-B14F-4D97-AF65-F5344CB8AC3E}">
        <p14:creationId xmlns:p14="http://schemas.microsoft.com/office/powerpoint/2010/main" val="189956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28A0F-8959-6D4E-A324-799D31B9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“Map” </a:t>
            </a:r>
            <a:r>
              <a:rPr lang="en-US" dirty="0" err="1"/>
              <a:t>è</a:t>
            </a:r>
            <a:r>
              <a:rPr lang="en-US" dirty="0"/>
              <a:t> un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dato</a:t>
            </a:r>
            <a:r>
              <a:rPr lang="en-US" dirty="0"/>
              <a:t> simile a un </a:t>
            </a:r>
            <a:r>
              <a:rPr lang="en-US" dirty="0" err="1"/>
              <a:t>dizionario</a:t>
            </a:r>
            <a:r>
              <a:rPr lang="en-US" dirty="0"/>
              <a:t> Python</a:t>
            </a:r>
          </a:p>
          <a:p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da </a:t>
            </a:r>
            <a:r>
              <a:rPr lang="en-US" dirty="0" err="1"/>
              <a:t>coppie</a:t>
            </a:r>
            <a:r>
              <a:rPr lang="en-US" dirty="0"/>
              <a:t> “</a:t>
            </a:r>
            <a:r>
              <a:rPr lang="en-US" dirty="0" err="1"/>
              <a:t>chiave</a:t>
            </a:r>
            <a:r>
              <a:rPr lang="en-US" dirty="0"/>
              <a:t>” : “</a:t>
            </a:r>
            <a:r>
              <a:rPr lang="en-US" dirty="0" err="1"/>
              <a:t>valore</a:t>
            </a:r>
            <a:r>
              <a:rPr lang="en-US" dirty="0"/>
              <a:t>”</a:t>
            </a:r>
          </a:p>
          <a:p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dichiarato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{…}</a:t>
            </a:r>
          </a:p>
          <a:p>
            <a:pPr marL="0" indent="0">
              <a:buNone/>
            </a:pPr>
            <a:r>
              <a:rPr lang="en-US" dirty="0"/>
              <a:t>	Maps m = {“Key1”: 1, “Key 2”: 2, …, “Key N”: “</a:t>
            </a:r>
            <a:r>
              <a:rPr lang="en-US" dirty="0" err="1"/>
              <a:t>Pippo</a:t>
            </a:r>
            <a:r>
              <a:rPr lang="en-US" dirty="0"/>
              <a:t>”}</a:t>
            </a:r>
          </a:p>
          <a:p>
            <a:r>
              <a:rPr lang="en-US" dirty="0"/>
              <a:t>Si accede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single </a:t>
            </a:r>
            <a:r>
              <a:rPr lang="en-US" dirty="0" err="1"/>
              <a:t>chiavi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[“</a:t>
            </a:r>
            <a:r>
              <a:rPr lang="en-US" dirty="0" err="1"/>
              <a:t>NomeChiave</a:t>
            </a:r>
            <a:r>
              <a:rPr lang="en-US" dirty="0"/>
              <a:t>”]</a:t>
            </a:r>
          </a:p>
          <a:p>
            <a:pPr marL="914400" lvl="2" indent="0">
              <a:buNone/>
            </a:pPr>
            <a:r>
              <a:rPr lang="en-US" sz="2800" dirty="0"/>
              <a:t>print(m[”Key1”])</a:t>
            </a:r>
          </a:p>
          <a:p>
            <a:pPr marL="914400" lvl="2" indent="0">
              <a:buNone/>
            </a:pPr>
            <a:r>
              <a:rPr lang="en-US" sz="2800" dirty="0"/>
              <a:t>&gt;&gt;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828E4-5BAB-0440-9F6F-10BA481E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96279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FFBED-E1D4-B94F-88C2-527416D0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NAVIGAZIONE TRA PAGINE DELLA APP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E49928-63D3-1949-A85B-CBDBAE68D005}"/>
              </a:ext>
            </a:extLst>
          </p:cNvPr>
          <p:cNvSpPr/>
          <p:nvPr/>
        </p:nvSpPr>
        <p:spPr>
          <a:xfrm>
            <a:off x="501041" y="5862181"/>
            <a:ext cx="1916482" cy="663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E56ED-9ECC-7C44-9238-7919762844B4}"/>
              </a:ext>
            </a:extLst>
          </p:cNvPr>
          <p:cNvSpPr/>
          <p:nvPr/>
        </p:nvSpPr>
        <p:spPr>
          <a:xfrm>
            <a:off x="764088" y="5336088"/>
            <a:ext cx="1340285" cy="5135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PAGE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48A69-DCBF-1545-834F-F93E3358E250}"/>
              </a:ext>
            </a:extLst>
          </p:cNvPr>
          <p:cNvSpPr/>
          <p:nvPr/>
        </p:nvSpPr>
        <p:spPr>
          <a:xfrm>
            <a:off x="764087" y="4822521"/>
            <a:ext cx="1340285" cy="5135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E121F-C40A-B948-95F1-379981083CA6}"/>
              </a:ext>
            </a:extLst>
          </p:cNvPr>
          <p:cNvSpPr/>
          <p:nvPr/>
        </p:nvSpPr>
        <p:spPr>
          <a:xfrm>
            <a:off x="764086" y="4308954"/>
            <a:ext cx="1340285" cy="5135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PAGE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2F215-A12B-0D49-A90F-9C2522ABBE6C}"/>
              </a:ext>
            </a:extLst>
          </p:cNvPr>
          <p:cNvSpPr/>
          <p:nvPr/>
        </p:nvSpPr>
        <p:spPr>
          <a:xfrm>
            <a:off x="764085" y="3795387"/>
            <a:ext cx="1340285" cy="5135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PAGE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8E3FE7-D41F-514B-9468-0EC27F23A72C}"/>
              </a:ext>
            </a:extLst>
          </p:cNvPr>
          <p:cNvSpPr/>
          <p:nvPr/>
        </p:nvSpPr>
        <p:spPr>
          <a:xfrm>
            <a:off x="764084" y="3281820"/>
            <a:ext cx="1340285" cy="5135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PAGE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D754F-E9F6-014F-A2BF-F1954261DC2F}"/>
              </a:ext>
            </a:extLst>
          </p:cNvPr>
          <p:cNvSpPr txBox="1"/>
          <p:nvPr/>
        </p:nvSpPr>
        <p:spPr>
          <a:xfrm>
            <a:off x="563669" y="2028154"/>
            <a:ext cx="1791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APP page stack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724F01-79F7-4B42-8955-FD45326D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22" y="1540702"/>
            <a:ext cx="2410575" cy="5217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4756A5-2705-7E42-A801-2DFEDD24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462" y="1540702"/>
            <a:ext cx="2410575" cy="5217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94441B-F631-1643-BE26-5E6B33EBD1B1}"/>
              </a:ext>
            </a:extLst>
          </p:cNvPr>
          <p:cNvSpPr txBox="1"/>
          <p:nvPr/>
        </p:nvSpPr>
        <p:spPr>
          <a:xfrm>
            <a:off x="8931058" y="1696400"/>
            <a:ext cx="1102290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81C5F-942D-2C4B-8F67-FAF2DC9526F9}"/>
              </a:ext>
            </a:extLst>
          </p:cNvPr>
          <p:cNvSpPr txBox="1"/>
          <p:nvPr/>
        </p:nvSpPr>
        <p:spPr>
          <a:xfrm>
            <a:off x="4301464" y="1696400"/>
            <a:ext cx="1102290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 1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0993927-37E3-854E-90E5-3814F3885345}"/>
              </a:ext>
            </a:extLst>
          </p:cNvPr>
          <p:cNvSpPr/>
          <p:nvPr/>
        </p:nvSpPr>
        <p:spPr>
          <a:xfrm>
            <a:off x="6263014" y="3281820"/>
            <a:ext cx="1853852" cy="770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Push 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1E06CF6-D155-2E46-9146-F28940D313A6}"/>
              </a:ext>
            </a:extLst>
          </p:cNvPr>
          <p:cNvSpPr/>
          <p:nvPr/>
        </p:nvSpPr>
        <p:spPr>
          <a:xfrm flipH="1">
            <a:off x="6187858" y="4308954"/>
            <a:ext cx="1853852" cy="770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Pop</a:t>
            </a:r>
          </a:p>
        </p:txBody>
      </p:sp>
    </p:spTree>
    <p:extLst>
      <p:ext uri="{BB962C8B-B14F-4D97-AF65-F5344CB8AC3E}">
        <p14:creationId xmlns:p14="http://schemas.microsoft.com/office/powerpoint/2010/main" val="385454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1A861E-D9AF-C840-95C5-91CD4196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 route di </a:t>
            </a:r>
            <a:r>
              <a:rPr lang="en-US" dirty="0" err="1"/>
              <a:t>indirizzamento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inserite</a:t>
            </a:r>
            <a:r>
              <a:rPr lang="en-US" dirty="0"/>
              <a:t> in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di </a:t>
            </a:r>
            <a:r>
              <a:rPr lang="en-US" b="1" dirty="0" err="1"/>
              <a:t>tipo</a:t>
            </a:r>
            <a:r>
              <a:rPr lang="en-US" b="1" dirty="0"/>
              <a:t> map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void main()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runApp</a:t>
            </a:r>
            <a:r>
              <a:rPr lang="en-US" dirty="0"/>
              <a:t>(</a:t>
            </a:r>
            <a:r>
              <a:rPr lang="en-US" dirty="0" err="1"/>
              <a:t>MaterialApp</a:t>
            </a:r>
            <a:r>
              <a:rPr lang="en-US" dirty="0"/>
              <a:t>(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initialRoute</a:t>
            </a:r>
            <a:r>
              <a:rPr lang="en-US" dirty="0"/>
              <a:t>: '/', //redundant because it is default </a:t>
            </a:r>
          </a:p>
          <a:p>
            <a:pPr marL="457200" lvl="1" indent="0">
              <a:buNone/>
            </a:pPr>
            <a:r>
              <a:rPr lang="en-US" b="1" dirty="0"/>
              <a:t>    routes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  '/': (context) =&gt; Home(),</a:t>
            </a:r>
            <a:br>
              <a:rPr lang="en-US" dirty="0"/>
            </a:br>
            <a:r>
              <a:rPr lang="en-US" dirty="0"/>
              <a:t>      '/page1': (context) =&gt; page1()</a:t>
            </a:r>
          </a:p>
          <a:p>
            <a:pPr marL="457200" lvl="1" indent="0">
              <a:buNone/>
            </a:pPr>
            <a:r>
              <a:rPr lang="en-US" dirty="0"/>
              <a:t>     ‘/page2’</a:t>
            </a:r>
            <a:r>
              <a:rPr lang="en-US" dirty="0">
                <a:sym typeface="Wingdings" pitchFamily="2" charset="2"/>
              </a:rPr>
              <a:t>: (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context</a:t>
            </a:r>
            <a:r>
              <a:rPr lang="en-US" dirty="0">
                <a:sym typeface="Wingdings" pitchFamily="2" charset="2"/>
              </a:rPr>
              <a:t>) =&gt; page2()</a:t>
            </a:r>
            <a:br>
              <a:rPr lang="en-US" dirty="0"/>
            </a:br>
            <a:r>
              <a:rPr lang="en-US" dirty="0"/>
              <a:t>    },</a:t>
            </a:r>
            <a:br>
              <a:rPr lang="en-US" dirty="0"/>
            </a:br>
            <a:r>
              <a:rPr lang="en-US" dirty="0"/>
              <a:t>  )</a:t>
            </a:r>
            <a:br>
              <a:rPr lang="en-US" dirty="0"/>
            </a:br>
            <a:r>
              <a:rPr lang="en-US" dirty="0"/>
              <a:t>  );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9A3731-E329-6F49-A2A4-7A744365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5D6A0-E86B-1745-A7B1-CB6A1F83929D}"/>
              </a:ext>
            </a:extLst>
          </p:cNvPr>
          <p:cNvSpPr txBox="1"/>
          <p:nvPr/>
        </p:nvSpPr>
        <p:spPr>
          <a:xfrm>
            <a:off x="1853853" y="4847573"/>
            <a:ext cx="250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Variabile che rappresenta il contesto in cui l’applicazione si trova (quale </a:t>
            </a:r>
            <a:r>
              <a:rPr lang="it-IT" dirty="0" err="1"/>
              <a:t>view</a:t>
            </a:r>
            <a:r>
              <a:rPr lang="it-IT" dirty="0"/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1BD4D5-B477-E34C-949B-86D903DFC2B2}"/>
              </a:ext>
            </a:extLst>
          </p:cNvPr>
          <p:cNvCxnSpPr>
            <a:stCxn id="4" idx="0"/>
          </p:cNvCxnSpPr>
          <p:nvPr/>
        </p:nvCxnSpPr>
        <p:spPr>
          <a:xfrm flipV="1">
            <a:off x="3106456" y="4371584"/>
            <a:ext cx="250519" cy="475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7A7758-ECC9-E144-A00A-8EE6CA2B7B73}"/>
              </a:ext>
            </a:extLst>
          </p:cNvPr>
          <p:cNvSpPr txBox="1"/>
          <p:nvPr/>
        </p:nvSpPr>
        <p:spPr>
          <a:xfrm>
            <a:off x="4843397" y="4847573"/>
            <a:ext cx="250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Builder del </a:t>
            </a:r>
            <a:r>
              <a:rPr lang="it-IT" dirty="0" err="1"/>
              <a:t>widget</a:t>
            </a:r>
            <a:r>
              <a:rPr lang="it-IT" dirty="0"/>
              <a:t> che rappresenta la </a:t>
            </a:r>
            <a:r>
              <a:rPr lang="it-IT" dirty="0" err="1"/>
              <a:t>view</a:t>
            </a:r>
            <a:r>
              <a:rPr lang="it-IT" dirty="0"/>
              <a:t> a cui andare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2FF095-341F-8441-8F1B-9B9E71C9C99B}"/>
              </a:ext>
            </a:extLst>
          </p:cNvPr>
          <p:cNvCxnSpPr>
            <a:cxnSpLocks/>
          </p:cNvCxnSpPr>
          <p:nvPr/>
        </p:nvCxnSpPr>
        <p:spPr>
          <a:xfrm flipH="1" flipV="1">
            <a:off x="4843397" y="4371584"/>
            <a:ext cx="1252604" cy="475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1A861E-D9AF-C840-95C5-91CD4196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</a:t>
            </a:r>
            <a:r>
              <a:rPr lang="en-US" dirty="0" err="1"/>
              <a:t>metodi</a:t>
            </a:r>
            <a:r>
              <a:rPr lang="en-US" dirty="0"/>
              <a:t> di routing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implementati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Navigator</a:t>
            </a: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r>
              <a:rPr lang="en-US" sz="2800" dirty="0" err="1"/>
              <a:t>Navigator.</a:t>
            </a:r>
            <a:r>
              <a:rPr lang="en-US" sz="2800" i="1" dirty="0" err="1"/>
              <a:t>pushNamed</a:t>
            </a:r>
            <a:r>
              <a:rPr lang="en-US" sz="2800" dirty="0"/>
              <a:t>(context, &lt;String&gt; </a:t>
            </a:r>
            <a:r>
              <a:rPr lang="en-US" sz="2800" dirty="0" err="1"/>
              <a:t>routeName</a:t>
            </a:r>
            <a:r>
              <a:rPr lang="en-US" sz="2800" dirty="0"/>
              <a:t>)</a:t>
            </a:r>
          </a:p>
          <a:p>
            <a:pPr marL="914400" lvl="2" indent="0">
              <a:buNone/>
            </a:pPr>
            <a:r>
              <a:rPr lang="en-US" sz="2800" dirty="0" err="1"/>
              <a:t>Navigator.</a:t>
            </a:r>
            <a:r>
              <a:rPr lang="en-US" sz="2800" i="1" dirty="0" err="1"/>
              <a:t>push</a:t>
            </a:r>
            <a:r>
              <a:rPr lang="en-US" sz="2800" dirty="0"/>
              <a:t>(context, &lt;route&gt; route)</a:t>
            </a: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r>
              <a:rPr lang="en-US" sz="2800" dirty="0" err="1"/>
              <a:t>Navigator.</a:t>
            </a:r>
            <a:r>
              <a:rPr lang="en-US" sz="2800" i="1" dirty="0" err="1"/>
              <a:t>pop</a:t>
            </a:r>
            <a:r>
              <a:rPr lang="en-US" sz="2800" dirty="0"/>
              <a:t>(context)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9A3731-E329-6F49-A2A4-7A744365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5D6A0-E86B-1745-A7B1-CB6A1F83929D}"/>
              </a:ext>
            </a:extLst>
          </p:cNvPr>
          <p:cNvSpPr txBox="1"/>
          <p:nvPr/>
        </p:nvSpPr>
        <p:spPr>
          <a:xfrm>
            <a:off x="7348603" y="3277759"/>
            <a:ext cx="250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Dalla variabile </a:t>
            </a:r>
            <a:r>
              <a:rPr lang="it-IT" dirty="0" err="1"/>
              <a:t>map</a:t>
            </a:r>
            <a:r>
              <a:rPr lang="it-IT" dirty="0"/>
              <a:t> definita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1BD4D5-B477-E34C-949B-86D903DFC2B2}"/>
              </a:ext>
            </a:extLst>
          </p:cNvPr>
          <p:cNvCxnSpPr>
            <a:stCxn id="4" idx="0"/>
          </p:cNvCxnSpPr>
          <p:nvPr/>
        </p:nvCxnSpPr>
        <p:spPr>
          <a:xfrm flipV="1">
            <a:off x="8601206" y="2801771"/>
            <a:ext cx="250519" cy="475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7A7758-ECC9-E144-A00A-8EE6CA2B7B73}"/>
              </a:ext>
            </a:extLst>
          </p:cNvPr>
          <p:cNvSpPr txBox="1"/>
          <p:nvPr/>
        </p:nvSpPr>
        <p:spPr>
          <a:xfrm>
            <a:off x="6096000" y="3924090"/>
            <a:ext cx="2505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 usa la classe </a:t>
            </a:r>
            <a:r>
              <a:rPr lang="it-IT" dirty="0" err="1"/>
              <a:t>MaterialPageRoute</a:t>
            </a:r>
            <a:r>
              <a:rPr lang="it-IT" dirty="0"/>
              <a:t> e si passa il builder del </a:t>
            </a:r>
            <a:r>
              <a:rPr lang="it-IT" dirty="0" err="1"/>
              <a:t>widget</a:t>
            </a:r>
            <a:r>
              <a:rPr lang="it-IT" dirty="0"/>
              <a:t> che rappresenta la </a:t>
            </a:r>
            <a:r>
              <a:rPr lang="it-IT" dirty="0" err="1"/>
              <a:t>view</a:t>
            </a:r>
            <a:r>
              <a:rPr lang="it-IT" dirty="0"/>
              <a:t> a cui andare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2FF095-341F-8441-8F1B-9B9E71C9C99B}"/>
              </a:ext>
            </a:extLst>
          </p:cNvPr>
          <p:cNvCxnSpPr>
            <a:cxnSpLocks/>
          </p:cNvCxnSpPr>
          <p:nvPr/>
        </p:nvCxnSpPr>
        <p:spPr>
          <a:xfrm flipH="1" flipV="1">
            <a:off x="6463430" y="3277759"/>
            <a:ext cx="885174" cy="646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F19384-AF38-404F-99E5-E02CD707ECBB}"/>
              </a:ext>
            </a:extLst>
          </p:cNvPr>
          <p:cNvSpPr txBox="1"/>
          <p:nvPr/>
        </p:nvSpPr>
        <p:spPr>
          <a:xfrm>
            <a:off x="1776609" y="4917989"/>
            <a:ext cx="250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Normalmente non è necessario perché si usa il back </a:t>
            </a:r>
            <a:r>
              <a:rPr lang="it-IT" dirty="0" err="1"/>
              <a:t>button</a:t>
            </a:r>
            <a:r>
              <a:rPr lang="it-IT" dirty="0"/>
              <a:t> della </a:t>
            </a:r>
            <a:r>
              <a:rPr lang="it-IT" dirty="0" err="1"/>
              <a:t>appBar</a:t>
            </a:r>
            <a:endParaRPr lang="it-IT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79A475-C548-DE48-9361-323EC5925B84}"/>
              </a:ext>
            </a:extLst>
          </p:cNvPr>
          <p:cNvCxnSpPr>
            <a:cxnSpLocks/>
          </p:cNvCxnSpPr>
          <p:nvPr/>
        </p:nvCxnSpPr>
        <p:spPr>
          <a:xfrm flipV="1">
            <a:off x="2840798" y="4219648"/>
            <a:ext cx="502608" cy="698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1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5F63C2-3981-D64E-9B93-B7A211A88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Void main () {</a:t>
            </a:r>
          </a:p>
          <a:p>
            <a:pPr marL="0" indent="0">
              <a:buNone/>
            </a:pPr>
            <a:r>
              <a:rPr lang="en-US" dirty="0"/>
              <a:t>…}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Return_type</a:t>
            </a:r>
            <a:r>
              <a:rPr lang="en-US" dirty="0"/>
              <a:t> </a:t>
            </a:r>
            <a:r>
              <a:rPr lang="en-US" dirty="0" err="1"/>
              <a:t>nomeFunc</a:t>
            </a:r>
            <a:r>
              <a:rPr lang="en-US" dirty="0"/>
              <a:t>(parameters) {</a:t>
            </a:r>
          </a:p>
          <a:p>
            <a:pPr marL="0" indent="0">
              <a:buNone/>
            </a:pPr>
            <a:r>
              <a:rPr lang="en-US" dirty="0" err="1"/>
              <a:t>Istruzione</a:t>
            </a:r>
            <a:r>
              <a:rPr lang="en-US" dirty="0"/>
              <a:t> 1;</a:t>
            </a:r>
          </a:p>
          <a:p>
            <a:pPr marL="0" indent="0">
              <a:buNone/>
            </a:pPr>
            <a:r>
              <a:rPr lang="en-US" dirty="0" err="1"/>
              <a:t>Istruzione</a:t>
            </a:r>
            <a:r>
              <a:rPr lang="en-US" dirty="0"/>
              <a:t> 2;</a:t>
            </a:r>
          </a:p>
          <a:p>
            <a:pPr marL="0" indent="0">
              <a:buNone/>
            </a:pPr>
            <a:r>
              <a:rPr lang="en-US" dirty="0"/>
              <a:t>…}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String </a:t>
            </a:r>
            <a:r>
              <a:rPr lang="en-US" dirty="0" err="1"/>
              <a:t>getName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Return ‘Sara’}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49584E-CFD1-2342-9F90-43A15602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873027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EF2F8-AF31-3F4D-B894-8476878E8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String </a:t>
            </a:r>
            <a:r>
              <a:rPr lang="en-US" dirty="0" err="1"/>
              <a:t>getName</a:t>
            </a:r>
            <a:r>
              <a:rPr lang="en-US" dirty="0"/>
              <a:t> () =&gt; ‘Sara’;</a:t>
            </a:r>
          </a:p>
          <a:p>
            <a:endParaRPr lang="en-US" dirty="0"/>
          </a:p>
          <a:p>
            <a:r>
              <a:rPr lang="en-US" dirty="0"/>
              <a:t>Comment //…</a:t>
            </a:r>
          </a:p>
          <a:p>
            <a:endParaRPr lang="en-US" dirty="0"/>
          </a:p>
          <a:p>
            <a:r>
              <a:rPr lang="en-US" dirty="0" err="1"/>
              <a:t>Ciclo</a:t>
            </a:r>
            <a:r>
              <a:rPr lang="en-US" dirty="0"/>
              <a:t> for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print('hello ${</a:t>
            </a:r>
            <a:r>
              <a:rPr lang="en-US" dirty="0" err="1"/>
              <a:t>i</a:t>
            </a:r>
            <a:r>
              <a:rPr lang="en-US" dirty="0"/>
              <a:t> + 1}');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If statement</a:t>
            </a:r>
          </a:p>
          <a:p>
            <a:r>
              <a:rPr lang="en-US" dirty="0"/>
              <a:t>if(</a:t>
            </a:r>
            <a:r>
              <a:rPr lang="en-US" dirty="0" err="1"/>
              <a:t>boolean_expression</a:t>
            </a:r>
            <a:r>
              <a:rPr lang="en-US" dirty="0"/>
              <a:t>){ // statement(s) will execute if the Boolean expression is true. } else { // statement(s) will execute if the Boolean expression is false. }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66BD2A-6225-1C47-8A77-2F608A9B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functions</a:t>
            </a:r>
          </a:p>
        </p:txBody>
      </p:sp>
    </p:spTree>
    <p:extLst>
      <p:ext uri="{BB962C8B-B14F-4D97-AF65-F5344CB8AC3E}">
        <p14:creationId xmlns:p14="http://schemas.microsoft.com/office/powerpoint/2010/main" val="32769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02B42-A6B9-3542-B2F4-FE48D20A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106"/>
            <a:ext cx="10515600" cy="5145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class </a:t>
            </a:r>
            <a:r>
              <a:rPr lang="en-US" sz="2100" dirty="0" err="1"/>
              <a:t>NomeClasse</a:t>
            </a:r>
            <a:r>
              <a:rPr lang="en-US" sz="2100" dirty="0"/>
              <a:t> {				//</a:t>
            </a:r>
            <a:r>
              <a:rPr lang="en-US" sz="2100" dirty="0" err="1"/>
              <a:t>convenzione</a:t>
            </a:r>
            <a:r>
              <a:rPr lang="en-US" sz="2100" dirty="0"/>
              <a:t>: </a:t>
            </a:r>
            <a:r>
              <a:rPr lang="en-US" sz="2100" dirty="0" err="1"/>
              <a:t>maiuscolo</a:t>
            </a: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property 1;</a:t>
            </a:r>
          </a:p>
          <a:p>
            <a:pPr marL="457200" lvl="1" indent="0">
              <a:buNone/>
            </a:pPr>
            <a:r>
              <a:rPr lang="en-US" sz="2100" dirty="0"/>
              <a:t>property 2:</a:t>
            </a:r>
          </a:p>
          <a:p>
            <a:pPr marL="457200" lvl="1" indent="0">
              <a:buNone/>
            </a:pPr>
            <a:r>
              <a:rPr lang="en-US" sz="2100" dirty="0"/>
              <a:t>…</a:t>
            </a: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 err="1"/>
              <a:t>nomeClasse</a:t>
            </a:r>
            <a:r>
              <a:rPr lang="en-US" sz="2100" dirty="0"/>
              <a:t>(param1, param2, …) {				//constructor</a:t>
            </a:r>
          </a:p>
          <a:p>
            <a:pPr marL="457200" lvl="1" indent="0">
              <a:buNone/>
            </a:pPr>
            <a:r>
              <a:rPr lang="en-US" sz="2100" dirty="0"/>
              <a:t>//</a:t>
            </a:r>
            <a:r>
              <a:rPr lang="en-US" sz="2100" dirty="0" err="1"/>
              <a:t>Assegnazione</a:t>
            </a:r>
            <a:r>
              <a:rPr lang="en-US" sz="2100" dirty="0"/>
              <a:t> </a:t>
            </a:r>
            <a:r>
              <a:rPr lang="en-US" sz="2100" dirty="0" err="1"/>
              <a:t>parametri</a:t>
            </a:r>
            <a:r>
              <a:rPr lang="en-US" sz="2100" dirty="0"/>
              <a:t> a properties</a:t>
            </a:r>
          </a:p>
          <a:p>
            <a:pPr marL="457200" lvl="1" indent="0">
              <a:buNone/>
            </a:pPr>
            <a:r>
              <a:rPr lang="en-US" sz="2100" dirty="0"/>
              <a:t>this.property1 = param1;</a:t>
            </a:r>
          </a:p>
          <a:p>
            <a:pPr marL="457200" lvl="1" indent="0">
              <a:buNone/>
            </a:pPr>
            <a:r>
              <a:rPr lang="en-US" sz="2100" dirty="0"/>
              <a:t>this.property2=param2;</a:t>
            </a:r>
          </a:p>
          <a:p>
            <a:pPr marL="457200" lvl="1" indent="0">
              <a:buNone/>
            </a:pPr>
            <a:r>
              <a:rPr lang="en-US" sz="2100" dirty="0"/>
              <a:t>}</a:t>
            </a: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Si </a:t>
            </a:r>
            <a:r>
              <a:rPr lang="en-US" sz="2100" dirty="0" err="1"/>
              <a:t>possono</a:t>
            </a:r>
            <a:r>
              <a:rPr lang="en-US" sz="2100" dirty="0"/>
              <a:t> </a:t>
            </a:r>
            <a:r>
              <a:rPr lang="en-US" sz="2100" dirty="0" err="1"/>
              <a:t>creare</a:t>
            </a:r>
            <a:r>
              <a:rPr lang="en-US" sz="2100" dirty="0"/>
              <a:t> </a:t>
            </a:r>
            <a:r>
              <a:rPr lang="en-US" sz="2100" dirty="0" err="1"/>
              <a:t>altri</a:t>
            </a:r>
            <a:r>
              <a:rPr lang="en-US" sz="2100" dirty="0"/>
              <a:t> constructor ma non </a:t>
            </a:r>
            <a:r>
              <a:rPr lang="en-US" sz="2100" dirty="0" err="1"/>
              <a:t>si</a:t>
            </a:r>
            <a:r>
              <a:rPr lang="en-US" sz="2100" dirty="0"/>
              <a:t> </a:t>
            </a:r>
            <a:r>
              <a:rPr lang="en-US" sz="2100" dirty="0" err="1"/>
              <a:t>può</a:t>
            </a:r>
            <a:r>
              <a:rPr lang="en-US" sz="2100" dirty="0"/>
              <a:t> </a:t>
            </a:r>
            <a:r>
              <a:rPr lang="en-US" sz="2100" dirty="0" err="1"/>
              <a:t>avere</a:t>
            </a:r>
            <a:r>
              <a:rPr lang="en-US" sz="2100" dirty="0"/>
              <a:t> </a:t>
            </a:r>
            <a:r>
              <a:rPr lang="en-US" sz="2100" dirty="0" err="1"/>
              <a:t>polimorfismo</a:t>
            </a:r>
            <a:r>
              <a:rPr lang="en-US" sz="2100" dirty="0"/>
              <a:t> </a:t>
            </a:r>
            <a:r>
              <a:rPr lang="en-US" sz="2100" dirty="0" err="1"/>
              <a:t>diretto</a:t>
            </a:r>
            <a:r>
              <a:rPr lang="en-US" sz="2100" dirty="0"/>
              <a:t>, </a:t>
            </a:r>
            <a:r>
              <a:rPr lang="en-US" sz="2100" dirty="0" err="1"/>
              <a:t>devono</a:t>
            </a:r>
            <a:r>
              <a:rPr lang="en-US" sz="2100" dirty="0"/>
              <a:t> </a:t>
            </a:r>
            <a:r>
              <a:rPr lang="en-US" sz="2100" dirty="0" err="1"/>
              <a:t>essere</a:t>
            </a:r>
            <a:r>
              <a:rPr lang="en-US" sz="2100" dirty="0"/>
              <a:t> </a:t>
            </a:r>
            <a:r>
              <a:rPr lang="en-US" sz="2100" dirty="0" err="1"/>
              <a:t>dei</a:t>
            </a:r>
            <a:r>
              <a:rPr lang="en-US" sz="2100" dirty="0"/>
              <a:t> “Named constructors”  ad </a:t>
            </a:r>
            <a:r>
              <a:rPr lang="en-US" sz="2100" dirty="0" err="1"/>
              <a:t>es</a:t>
            </a:r>
            <a:r>
              <a:rPr lang="en-US" sz="2100" dirty="0"/>
              <a:t>: </a:t>
            </a:r>
            <a:r>
              <a:rPr lang="en-US" sz="2100" dirty="0" err="1"/>
              <a:t>NomeClasse.vuota</a:t>
            </a:r>
            <a:r>
              <a:rPr lang="en-US" sz="2100" dirty="0"/>
              <a:t>() </a:t>
            </a:r>
            <a:r>
              <a:rPr lang="en-US" sz="2100" dirty="0" err="1"/>
              <a:t>oppure</a:t>
            </a:r>
            <a:r>
              <a:rPr lang="en-US" sz="2100" dirty="0"/>
              <a:t> NomeClasse.param1(param1)</a:t>
            </a: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 err="1"/>
              <a:t>returnType</a:t>
            </a:r>
            <a:r>
              <a:rPr lang="en-US" sz="2100" dirty="0"/>
              <a:t> </a:t>
            </a:r>
            <a:r>
              <a:rPr lang="en-US" sz="2100" dirty="0" err="1"/>
              <a:t>nomeMetodo</a:t>
            </a:r>
            <a:r>
              <a:rPr lang="en-US" sz="2100" dirty="0"/>
              <a:t>(</a:t>
            </a:r>
            <a:r>
              <a:rPr lang="en-US" sz="2100" dirty="0" err="1"/>
              <a:t>parametri</a:t>
            </a:r>
            <a:r>
              <a:rPr lang="en-US" sz="2100" dirty="0"/>
              <a:t>){			//</a:t>
            </a:r>
            <a:r>
              <a:rPr lang="en-US" sz="2100" dirty="0" err="1"/>
              <a:t>metodo</a:t>
            </a: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Istruzione1;</a:t>
            </a:r>
          </a:p>
          <a:p>
            <a:pPr marL="457200" lvl="1" indent="0">
              <a:buNone/>
            </a:pPr>
            <a:r>
              <a:rPr lang="en-US" sz="2100" dirty="0"/>
              <a:t>Istruzione2; …</a:t>
            </a:r>
          </a:p>
          <a:p>
            <a:pPr marL="457200" lvl="1" indent="0">
              <a:buNone/>
            </a:pPr>
            <a:r>
              <a:rPr lang="en-US" sz="2100" dirty="0"/>
              <a:t>}</a:t>
            </a:r>
          </a:p>
          <a:p>
            <a:pPr marL="0" indent="0">
              <a:buNone/>
            </a:pPr>
            <a:r>
              <a:rPr lang="en-US" sz="2100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53B037-FB65-F746-9B45-E3260A51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157765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636FEE-0D90-3849-BB82-B4D24D617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newClass</a:t>
            </a:r>
            <a:r>
              <a:rPr lang="en-US" dirty="0"/>
              <a:t> extends </a:t>
            </a:r>
            <a:r>
              <a:rPr lang="en-US" dirty="0" err="1"/>
              <a:t>FatherClass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// constructor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newClass</a:t>
            </a:r>
            <a:r>
              <a:rPr lang="en-US" dirty="0"/>
              <a:t> (param1, param2, …) : super (inheritedproperty1, inheritedproperty2);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1A7A8D-A7BC-7649-BA3B-E67F51CE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Ereditarietà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1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71E575-1E37-0D47-80FC-58B22CE86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Private property: </a:t>
            </a:r>
          </a:p>
          <a:p>
            <a:pPr marL="0" indent="0">
              <a:buNone/>
            </a:pPr>
            <a:r>
              <a:rPr lang="en-US" dirty="0"/>
              <a:t>	_</a:t>
            </a:r>
            <a:r>
              <a:rPr lang="en-US" dirty="0" err="1"/>
              <a:t>nomeProprietà</a:t>
            </a:r>
            <a:endParaRPr lang="en-US" dirty="0"/>
          </a:p>
          <a:p>
            <a:r>
              <a:rPr lang="en-US" dirty="0"/>
              <a:t>Getter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tipoRitorno</a:t>
            </a:r>
            <a:r>
              <a:rPr lang="en-US" dirty="0"/>
              <a:t> get </a:t>
            </a:r>
            <a:r>
              <a:rPr lang="en-US" dirty="0" err="1"/>
              <a:t>nomeProperty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	return this._</a:t>
            </a:r>
            <a:r>
              <a:rPr lang="en-US" dirty="0" err="1"/>
              <a:t>nomeProperty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r>
              <a:rPr lang="en-US" dirty="0"/>
              <a:t>Setter </a:t>
            </a:r>
          </a:p>
          <a:p>
            <a:pPr marL="0" indent="0">
              <a:buNone/>
            </a:pPr>
            <a:r>
              <a:rPr lang="en-US" dirty="0"/>
              <a:t>void set </a:t>
            </a:r>
            <a:r>
              <a:rPr lang="en-US" dirty="0" err="1"/>
              <a:t>nomeProperty</a:t>
            </a:r>
            <a:r>
              <a:rPr lang="en-US" dirty="0"/>
              <a:t> (</a:t>
            </a:r>
            <a:r>
              <a:rPr lang="en-US" dirty="0" err="1"/>
              <a:t>tipoProperty</a:t>
            </a:r>
            <a:r>
              <a:rPr lang="en-US" dirty="0"/>
              <a:t> </a:t>
            </a:r>
            <a:r>
              <a:rPr lang="en-US" dirty="0" err="1"/>
              <a:t>param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this._</a:t>
            </a:r>
            <a:r>
              <a:rPr lang="en-US" dirty="0" err="1"/>
              <a:t>nomeProperty</a:t>
            </a:r>
            <a:r>
              <a:rPr lang="en-US" dirty="0"/>
              <a:t> = </a:t>
            </a:r>
            <a:r>
              <a:rPr lang="en-US" dirty="0" err="1"/>
              <a:t>param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47A11-F225-FC49-B3DC-C9F31E05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Setter e getter</a:t>
            </a:r>
          </a:p>
        </p:txBody>
      </p:sp>
    </p:spTree>
    <p:extLst>
      <p:ext uri="{BB962C8B-B14F-4D97-AF65-F5344CB8AC3E}">
        <p14:creationId xmlns:p14="http://schemas.microsoft.com/office/powerpoint/2010/main" val="4089009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201614-57A8-C846-95E6-C8539485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4"/>
            <a:ext cx="10515600" cy="47952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Flutter </a:t>
            </a:r>
            <a:r>
              <a:rPr lang="en-US" dirty="0" err="1"/>
              <a:t>gestisce</a:t>
            </a:r>
            <a:r>
              <a:rPr lang="en-US" dirty="0"/>
              <a:t> un </a:t>
            </a:r>
            <a:r>
              <a:rPr lang="en-US" dirty="0" err="1"/>
              <a:t>unico</a:t>
            </a:r>
            <a:r>
              <a:rPr lang="en-US" dirty="0"/>
              <a:t> thread di </a:t>
            </a:r>
            <a:r>
              <a:rPr lang="en-US" dirty="0" err="1"/>
              <a:t>operazioni</a:t>
            </a:r>
            <a:r>
              <a:rPr lang="en-US" dirty="0"/>
              <a:t> e non </a:t>
            </a:r>
            <a:r>
              <a:rPr lang="en-US" dirty="0" err="1"/>
              <a:t>supporta</a:t>
            </a:r>
            <a:r>
              <a:rPr lang="en-US" dirty="0"/>
              <a:t> multithreading </a:t>
            </a:r>
            <a:r>
              <a:rPr lang="en-US" dirty="0">
                <a:sym typeface="Wingdings" pitchFamily="2" charset="2"/>
              </a:rPr>
              <a:t> in </a:t>
            </a:r>
            <a:r>
              <a:rPr lang="en-US" dirty="0" err="1">
                <a:sym typeface="Wingdings" pitchFamily="2" charset="2"/>
              </a:rPr>
              <a:t>caso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operazioni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lente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es</a:t>
            </a:r>
            <a:r>
              <a:rPr lang="en-US" dirty="0">
                <a:sym typeface="Wingdings" pitchFamily="2" charset="2"/>
              </a:rPr>
              <a:t>. Download di file, </a:t>
            </a:r>
            <a:r>
              <a:rPr lang="en-US" dirty="0" err="1">
                <a:sym typeface="Wingdings" pitchFamily="2" charset="2"/>
              </a:rPr>
              <a:t>interrogazione</a:t>
            </a:r>
            <a:r>
              <a:rPr lang="en-US" dirty="0">
                <a:sym typeface="Wingdings" pitchFamily="2" charset="2"/>
              </a:rPr>
              <a:t> di DB) </a:t>
            </a:r>
            <a:r>
              <a:rPr lang="en-US" dirty="0" err="1">
                <a:sym typeface="Wingdings" pitchFamily="2" charset="2"/>
              </a:rPr>
              <a:t>l’esecuzione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bloccherebbe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fino</a:t>
            </a:r>
            <a:r>
              <a:rPr lang="en-US" dirty="0">
                <a:sym typeface="Wingdings" pitchFamily="2" charset="2"/>
              </a:rPr>
              <a:t> al </a:t>
            </a:r>
            <a:r>
              <a:rPr lang="en-US" dirty="0" err="1">
                <a:sym typeface="Wingdings" pitchFamily="2" charset="2"/>
              </a:rPr>
              <a:t>termine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dell’operazione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Il </a:t>
            </a:r>
            <a:r>
              <a:rPr lang="en-US" dirty="0" err="1">
                <a:sym typeface="Wingdings" pitchFamily="2" charset="2"/>
              </a:rPr>
              <a:t>blocco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dell’esecuzione</a:t>
            </a:r>
            <a:r>
              <a:rPr lang="en-US" dirty="0">
                <a:sym typeface="Wingdings" pitchFamily="2" charset="2"/>
              </a:rPr>
              <a:t> non </a:t>
            </a:r>
            <a:r>
              <a:rPr lang="en-US" dirty="0" err="1">
                <a:sym typeface="Wingdings" pitchFamily="2" charset="2"/>
              </a:rPr>
              <a:t>è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accettabile</a:t>
            </a:r>
            <a:r>
              <a:rPr lang="en-US" dirty="0">
                <a:sym typeface="Wingdings" pitchFamily="2" charset="2"/>
              </a:rPr>
              <a:t> per la user experience</a:t>
            </a:r>
          </a:p>
          <a:p>
            <a:r>
              <a:rPr lang="en-US" dirty="0">
                <a:sym typeface="Wingdings" pitchFamily="2" charset="2"/>
              </a:rPr>
              <a:t>Si </a:t>
            </a:r>
            <a:r>
              <a:rPr lang="en-US" dirty="0" err="1">
                <a:sym typeface="Wingdings" pitchFamily="2" charset="2"/>
              </a:rPr>
              <a:t>implementano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metodi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che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consentono</a:t>
            </a:r>
            <a:r>
              <a:rPr lang="en-US" dirty="0">
                <a:sym typeface="Wingdings" pitchFamily="2" charset="2"/>
              </a:rPr>
              <a:t> la “</a:t>
            </a:r>
            <a:r>
              <a:rPr lang="en-US" dirty="0" err="1">
                <a:sym typeface="Wingdings" pitchFamily="2" charset="2"/>
              </a:rPr>
              <a:t>programmazione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asincrona</a:t>
            </a:r>
            <a:r>
              <a:rPr lang="en-US" dirty="0">
                <a:sym typeface="Wingdings" pitchFamily="2" charset="2"/>
              </a:rPr>
              <a:t>”</a:t>
            </a:r>
          </a:p>
          <a:p>
            <a:pPr marL="2286000" lvl="5" indent="0">
              <a:buNone/>
            </a:pPr>
            <a:r>
              <a:rPr lang="en-US" sz="2800" b="1" dirty="0">
                <a:sym typeface="Wingdings" pitchFamily="2" charset="2"/>
              </a:rPr>
              <a:t>Await, </a:t>
            </a:r>
            <a:r>
              <a:rPr lang="en-US" sz="2800" b="1" dirty="0" err="1">
                <a:sym typeface="Wingdings" pitchFamily="2" charset="2"/>
              </a:rPr>
              <a:t>Async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(</a:t>
            </a:r>
            <a:r>
              <a:rPr lang="en-US" sz="2800" dirty="0" err="1">
                <a:sym typeface="Wingdings" pitchFamily="2" charset="2"/>
              </a:rPr>
              <a:t>funzioni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messe</a:t>
            </a:r>
            <a:r>
              <a:rPr lang="en-US" sz="2800" dirty="0">
                <a:sym typeface="Wingdings" pitchFamily="2" charset="2"/>
              </a:rPr>
              <a:t> a </a:t>
            </a:r>
            <a:r>
              <a:rPr lang="en-US" sz="2800" dirty="0" err="1">
                <a:sym typeface="Wingdings" pitchFamily="2" charset="2"/>
              </a:rPr>
              <a:t>disposizione</a:t>
            </a:r>
            <a:r>
              <a:rPr lang="en-US" sz="2800" dirty="0">
                <a:sym typeface="Wingdings" pitchFamily="2" charset="2"/>
              </a:rPr>
              <a:t> da Dart)</a:t>
            </a:r>
          </a:p>
          <a:p>
            <a:pPr marL="2286000" lvl="5" indent="0">
              <a:buNone/>
            </a:pPr>
            <a:r>
              <a:rPr lang="en-US" sz="2800" b="1" dirty="0">
                <a:sym typeface="Wingdings" pitchFamily="2" charset="2"/>
              </a:rPr>
              <a:t>Future</a:t>
            </a:r>
            <a:r>
              <a:rPr lang="en-US" sz="2800" dirty="0">
                <a:sym typeface="Wingdings" pitchFamily="2" charset="2"/>
              </a:rPr>
              <a:t> (API </a:t>
            </a:r>
            <a:r>
              <a:rPr lang="en-US" sz="2800" dirty="0" err="1">
                <a:sym typeface="Wingdings" pitchFamily="2" charset="2"/>
              </a:rPr>
              <a:t>che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mette</a:t>
            </a:r>
            <a:r>
              <a:rPr lang="en-US" sz="2800" dirty="0">
                <a:sym typeface="Wingdings" pitchFamily="2" charset="2"/>
              </a:rPr>
              <a:t> a </a:t>
            </a:r>
            <a:r>
              <a:rPr lang="en-US" sz="2800" dirty="0" err="1">
                <a:sym typeface="Wingdings" pitchFamily="2" charset="2"/>
              </a:rPr>
              <a:t>disposizione</a:t>
            </a:r>
            <a:r>
              <a:rPr lang="en-US" sz="2800" dirty="0">
                <a:sym typeface="Wingdings" pitchFamily="2" charset="2"/>
              </a:rPr>
              <a:t> I </a:t>
            </a:r>
            <a:r>
              <a:rPr lang="en-US" sz="2800" dirty="0" err="1">
                <a:sym typeface="Wingdings" pitchFamily="2" charset="2"/>
              </a:rPr>
              <a:t>metodi</a:t>
            </a:r>
            <a:r>
              <a:rPr lang="en-US" sz="2800" dirty="0">
                <a:sym typeface="Wingdings" pitchFamily="2" charset="2"/>
              </a:rPr>
              <a:t> di </a:t>
            </a:r>
            <a:r>
              <a:rPr lang="en-US" sz="2800" dirty="0" err="1">
                <a:sym typeface="Wingdings" pitchFamily="2" charset="2"/>
              </a:rPr>
              <a:t>programmazione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asincrona</a:t>
            </a:r>
            <a:r>
              <a:rPr lang="en-US" sz="2800" dirty="0">
                <a:sym typeface="Wingdings" pitchFamily="2" charset="2"/>
              </a:rPr>
              <a:t>)</a:t>
            </a:r>
          </a:p>
          <a:p>
            <a:pPr marL="2286000" lvl="5" indent="0">
              <a:buNone/>
            </a:pPr>
            <a:r>
              <a:rPr lang="en-US" sz="2800" b="1" dirty="0">
                <a:sym typeface="Wingdings" pitchFamily="2" charset="2"/>
              </a:rPr>
              <a:t>Then</a:t>
            </a:r>
            <a:r>
              <a:rPr lang="en-US" sz="2800" dirty="0">
                <a:sym typeface="Wingdings" pitchFamily="2" charset="2"/>
              </a:rPr>
              <a:t> (</a:t>
            </a:r>
            <a:r>
              <a:rPr lang="en-US" sz="2800" dirty="0" err="1">
                <a:sym typeface="Wingdings" pitchFamily="2" charset="2"/>
              </a:rPr>
              <a:t>funzione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che</a:t>
            </a:r>
            <a:r>
              <a:rPr lang="en-US" sz="2800" dirty="0">
                <a:sym typeface="Wingdings" pitchFamily="2" charset="2"/>
              </a:rPr>
              <a:t> fa </a:t>
            </a:r>
            <a:r>
              <a:rPr lang="en-US" sz="2800" dirty="0" err="1">
                <a:sym typeface="Wingdings" pitchFamily="2" charset="2"/>
              </a:rPr>
              <a:t>parte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della</a:t>
            </a:r>
            <a:r>
              <a:rPr lang="en-US" sz="2800" dirty="0">
                <a:sym typeface="Wingdings" pitchFamily="2" charset="2"/>
              </a:rPr>
              <a:t> API Future </a:t>
            </a:r>
            <a:r>
              <a:rPr lang="en-US" sz="2800" dirty="0" err="1">
                <a:sym typeface="Wingdings" pitchFamily="2" charset="2"/>
              </a:rPr>
              <a:t>che</a:t>
            </a:r>
            <a:r>
              <a:rPr lang="en-US" sz="2800" dirty="0">
                <a:sym typeface="Wingdings" pitchFamily="2" charset="2"/>
              </a:rPr>
              <a:t> opera come </a:t>
            </a:r>
            <a:r>
              <a:rPr lang="en-US" sz="2800" dirty="0" err="1">
                <a:sym typeface="Wingdings" pitchFamily="2" charset="2"/>
              </a:rPr>
              <a:t>async</a:t>
            </a:r>
            <a:r>
              <a:rPr lang="en-US" sz="2800" dirty="0">
                <a:sym typeface="Wingdings" pitchFamily="2" charset="2"/>
              </a:rPr>
              <a:t> e await)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F503E-118F-FF45-BE78-C1E2978F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PROGRAMMING</a:t>
            </a:r>
          </a:p>
        </p:txBody>
      </p:sp>
    </p:spTree>
    <p:extLst>
      <p:ext uri="{BB962C8B-B14F-4D97-AF65-F5344CB8AC3E}">
        <p14:creationId xmlns:p14="http://schemas.microsoft.com/office/powerpoint/2010/main" val="301405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7F94A-93B8-D945-A32E-BF53198F1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Download flutter </a:t>
            </a:r>
            <a:r>
              <a:rPr lang="en-US" dirty="0" err="1"/>
              <a:t>seguendo</a:t>
            </a:r>
            <a:r>
              <a:rPr lang="en-US" dirty="0"/>
              <a:t> le </a:t>
            </a:r>
            <a:r>
              <a:rPr lang="en-US" dirty="0" err="1"/>
              <a:t>istruzioni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https://</a:t>
            </a:r>
            <a:r>
              <a:rPr lang="en-US" dirty="0" err="1"/>
              <a:t>flutter.dev</a:t>
            </a:r>
            <a:r>
              <a:rPr lang="en-US" dirty="0"/>
              <a:t>/docs/get-started/install/windows</a:t>
            </a:r>
          </a:p>
          <a:p>
            <a:r>
              <a:rPr lang="en-US" dirty="0" err="1"/>
              <a:t>Modificare</a:t>
            </a:r>
            <a:r>
              <a:rPr lang="en-US" dirty="0"/>
              <a:t> la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ambientale</a:t>
            </a:r>
            <a:r>
              <a:rPr lang="en-US" dirty="0"/>
              <a:t> “path”</a:t>
            </a:r>
          </a:p>
          <a:p>
            <a:pPr lvl="1"/>
            <a:r>
              <a:rPr lang="en-US" dirty="0"/>
              <a:t>Da </a:t>
            </a:r>
            <a:r>
              <a:rPr lang="en-US" dirty="0" err="1"/>
              <a:t>pannello</a:t>
            </a:r>
            <a:r>
              <a:rPr lang="en-US" dirty="0"/>
              <a:t> di </a:t>
            </a:r>
            <a:r>
              <a:rPr lang="en-US" dirty="0" err="1"/>
              <a:t>controllo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Sistemaimpostazioni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avanzate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variabili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d’ambiente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Aggiungere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nuova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variabile</a:t>
            </a:r>
            <a:r>
              <a:rPr lang="en-US" dirty="0">
                <a:sym typeface="Wingdings" pitchFamily="2" charset="2"/>
              </a:rPr>
              <a:t> [</a:t>
            </a:r>
            <a:r>
              <a:rPr lang="en-US" i="1" dirty="0"/>
              <a:t>PATH_TO_FLUTTER_GIT_DIRECTORY</a:t>
            </a:r>
            <a:r>
              <a:rPr lang="en-US" dirty="0"/>
              <a:t>]/flutter/bin</a:t>
            </a:r>
          </a:p>
          <a:p>
            <a:pPr lvl="1"/>
            <a:r>
              <a:rPr lang="en-US" dirty="0" err="1"/>
              <a:t>Inserendo</a:t>
            </a:r>
            <a:r>
              <a:rPr lang="en-US" dirty="0"/>
              <a:t> al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[…] </a:t>
            </a:r>
            <a:r>
              <a:rPr lang="en-US" dirty="0" err="1"/>
              <a:t>il</a:t>
            </a:r>
            <a:r>
              <a:rPr lang="en-US" dirty="0"/>
              <a:t> path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cartella</a:t>
            </a:r>
            <a:r>
              <a:rPr lang="en-US" dirty="0"/>
              <a:t> flutter</a:t>
            </a:r>
          </a:p>
          <a:p>
            <a:pPr lvl="1"/>
            <a:r>
              <a:rPr lang="en-US" dirty="0" err="1">
                <a:sym typeface="Wingdings" pitchFamily="2" charset="2"/>
              </a:rPr>
              <a:t>Aprire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il</a:t>
            </a:r>
            <a:r>
              <a:rPr lang="en-US" dirty="0">
                <a:sym typeface="Wingdings" pitchFamily="2" charset="2"/>
              </a:rPr>
              <a:t> prompt </a:t>
            </a:r>
            <a:r>
              <a:rPr lang="en-US" dirty="0" err="1">
                <a:sym typeface="Wingdings" pitchFamily="2" charset="2"/>
              </a:rPr>
              <a:t>dei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comandi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dirty="0" err="1"/>
              <a:t>Verificare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andato</a:t>
            </a:r>
            <a:r>
              <a:rPr lang="en-US" dirty="0"/>
              <a:t> a </a:t>
            </a:r>
            <a:r>
              <a:rPr lang="en-US" dirty="0" err="1"/>
              <a:t>buon</a:t>
            </a:r>
            <a:r>
              <a:rPr lang="en-US" dirty="0"/>
              <a:t> fine </a:t>
            </a:r>
            <a:r>
              <a:rPr lang="en-US" dirty="0" err="1"/>
              <a:t>il</a:t>
            </a:r>
            <a:r>
              <a:rPr lang="en-US" dirty="0"/>
              <a:t> set del path </a:t>
            </a:r>
            <a:r>
              <a:rPr lang="en-US" dirty="0" err="1"/>
              <a:t>digitando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commando</a:t>
            </a:r>
          </a:p>
          <a:p>
            <a:pPr marL="457200" lvl="1" indent="0" algn="ctr">
              <a:buNone/>
            </a:pPr>
            <a:r>
              <a:rPr lang="en-US" dirty="0"/>
              <a:t>flutter --version</a:t>
            </a:r>
            <a:endParaRPr lang="it-IT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DD81A3-9584-E34B-BB43-C28D2D71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FLUTTER (ON WINDOWS)</a:t>
            </a:r>
          </a:p>
        </p:txBody>
      </p:sp>
    </p:spTree>
    <p:extLst>
      <p:ext uri="{BB962C8B-B14F-4D97-AF65-F5344CB8AC3E}">
        <p14:creationId xmlns:p14="http://schemas.microsoft.com/office/powerpoint/2010/main" val="277734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078F4-F19D-514F-B08B-CEACDDE3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5"/>
            <a:ext cx="10515600" cy="52712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import '</a:t>
            </a:r>
            <a:r>
              <a:rPr lang="en-US" dirty="0" err="1"/>
              <a:t>dart:async</a:t>
            </a:r>
            <a:r>
              <a:rPr lang="en-US" dirty="0"/>
              <a:t>';</a:t>
            </a:r>
          </a:p>
          <a:p>
            <a:pPr marL="0" indent="0">
              <a:buNone/>
            </a:pPr>
            <a:r>
              <a:rPr lang="en-US" dirty="0"/>
              <a:t>void main() {  </a:t>
            </a:r>
          </a:p>
          <a:p>
            <a:pPr marL="0" indent="0">
              <a:buNone/>
            </a:pPr>
            <a:r>
              <a:rPr lang="en-US" dirty="0"/>
              <a:t>  print('Execution starts');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printFileContent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print ('Execution ends');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printFileContent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Future&lt;String&gt; </a:t>
            </a:r>
            <a:r>
              <a:rPr lang="en-US" dirty="0" err="1"/>
              <a:t>fileContent</a:t>
            </a:r>
            <a:r>
              <a:rPr lang="en-US" dirty="0"/>
              <a:t> = </a:t>
            </a:r>
            <a:r>
              <a:rPr lang="en-US" dirty="0" err="1"/>
              <a:t>downloadFile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print ('This is the result: $</a:t>
            </a:r>
            <a:r>
              <a:rPr lang="en-US" dirty="0" err="1"/>
              <a:t>fileContent</a:t>
            </a:r>
            <a:r>
              <a:rPr lang="en-US" dirty="0"/>
              <a:t>');    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Future&lt;String&gt; </a:t>
            </a:r>
            <a:r>
              <a:rPr lang="en-US" dirty="0" err="1"/>
              <a:t>downloadFile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Future&lt;String&gt; </a:t>
            </a:r>
            <a:r>
              <a:rPr lang="en-US" dirty="0"/>
              <a:t>result = </a:t>
            </a:r>
            <a:r>
              <a:rPr lang="en-US" dirty="0" err="1"/>
              <a:t>Future.delayed</a:t>
            </a:r>
            <a:r>
              <a:rPr lang="en-US" dirty="0"/>
              <a:t>(Duration(seconds: 7), () {</a:t>
            </a:r>
          </a:p>
          <a:p>
            <a:pPr marL="0" indent="0">
              <a:buNone/>
            </a:pPr>
            <a:r>
              <a:rPr lang="en-US" dirty="0"/>
              <a:t>    return '123456789';</a:t>
            </a:r>
          </a:p>
          <a:p>
            <a:pPr marL="0" indent="0">
              <a:buNone/>
            </a:pPr>
            <a:r>
              <a:rPr lang="en-US" dirty="0"/>
              <a:t>  });</a:t>
            </a:r>
          </a:p>
          <a:p>
            <a:pPr marL="0" indent="0">
              <a:buNone/>
            </a:pPr>
            <a:r>
              <a:rPr lang="en-US" dirty="0"/>
              <a:t>  return result;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EB57B3-FF93-F743-8B2D-CB9BAC02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3A87B-EAB9-4742-B34E-EA7CC2F2C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82"/>
          <a:stretch/>
        </p:blipFill>
        <p:spPr>
          <a:xfrm>
            <a:off x="6577817" y="1127082"/>
            <a:ext cx="5614183" cy="1969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BAA03-A7E6-6A4C-A585-4D6DD3C88C53}"/>
              </a:ext>
            </a:extLst>
          </p:cNvPr>
          <p:cNvSpPr txBox="1"/>
          <p:nvPr/>
        </p:nvSpPr>
        <p:spPr>
          <a:xfrm>
            <a:off x="3206663" y="5674291"/>
            <a:ext cx="203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ritorna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risultato</a:t>
            </a:r>
            <a:r>
              <a:rPr lang="en-US" dirty="0"/>
              <a:t> </a:t>
            </a:r>
            <a:r>
              <a:rPr lang="en-US" dirty="0" err="1"/>
              <a:t>dopo</a:t>
            </a:r>
            <a:r>
              <a:rPr lang="en-US" dirty="0"/>
              <a:t> 7 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72B85-0A74-CB48-A60C-64370BF84F65}"/>
              </a:ext>
            </a:extLst>
          </p:cNvPr>
          <p:cNvSpPr txBox="1"/>
          <p:nvPr/>
        </p:nvSpPr>
        <p:spPr>
          <a:xfrm>
            <a:off x="4076715" y="3975858"/>
            <a:ext cx="348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riceve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“Future” string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promessa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ritorno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una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variabile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stringa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EE301-730F-5D40-8EBB-FCCD86149E30}"/>
              </a:ext>
            </a:extLst>
          </p:cNvPr>
          <p:cNvSpPr txBox="1"/>
          <p:nvPr/>
        </p:nvSpPr>
        <p:spPr>
          <a:xfrm>
            <a:off x="8513016" y="3291679"/>
            <a:ext cx="348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Nell’esecuzione</a:t>
            </a:r>
            <a:r>
              <a:rPr lang="en-US" dirty="0"/>
              <a:t>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attendono</a:t>
            </a:r>
            <a:r>
              <a:rPr lang="en-US" dirty="0"/>
              <a:t> I 7 sec e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stampata</a:t>
            </a:r>
            <a:r>
              <a:rPr lang="en-US" dirty="0"/>
              <a:t> la “</a:t>
            </a:r>
            <a:r>
              <a:rPr lang="en-US" dirty="0" err="1"/>
              <a:t>promessa</a:t>
            </a:r>
            <a:r>
              <a:rPr lang="en-US" dirty="0"/>
              <a:t>” di </a:t>
            </a:r>
            <a:r>
              <a:rPr lang="en-US" dirty="0" err="1"/>
              <a:t>stringa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34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078F4-F19D-514F-B08B-CEACDDE3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5"/>
            <a:ext cx="10515600" cy="52712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import '</a:t>
            </a:r>
            <a:r>
              <a:rPr lang="en-US" dirty="0" err="1"/>
              <a:t>dart:async</a:t>
            </a:r>
            <a:r>
              <a:rPr lang="en-US" dirty="0"/>
              <a:t>';</a:t>
            </a:r>
          </a:p>
          <a:p>
            <a:pPr marL="0" indent="0">
              <a:buNone/>
            </a:pPr>
            <a:r>
              <a:rPr lang="en-US" dirty="0"/>
              <a:t>void main() {  </a:t>
            </a:r>
          </a:p>
          <a:p>
            <a:pPr marL="0" indent="0">
              <a:buNone/>
            </a:pPr>
            <a:r>
              <a:rPr lang="en-US" dirty="0"/>
              <a:t>  print('Execution starts');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printFileContent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print ('Execution ends');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printFileContent</a:t>
            </a:r>
            <a:r>
              <a:rPr lang="en-US" dirty="0"/>
              <a:t>() </a:t>
            </a:r>
            <a:r>
              <a:rPr lang="en-US" b="1" dirty="0" err="1">
                <a:solidFill>
                  <a:srgbClr val="FF0000"/>
                </a:solidFill>
              </a:rPr>
              <a:t>async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String </a:t>
            </a:r>
            <a:r>
              <a:rPr lang="en-US" dirty="0" err="1"/>
              <a:t>fileContent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await </a:t>
            </a:r>
            <a:r>
              <a:rPr lang="en-US" dirty="0" err="1"/>
              <a:t>downloadFile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print ('This is the result: $</a:t>
            </a:r>
            <a:r>
              <a:rPr lang="en-US" dirty="0" err="1"/>
              <a:t>fileContent</a:t>
            </a:r>
            <a:r>
              <a:rPr lang="en-US" dirty="0"/>
              <a:t>');    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Future&lt;String&gt; </a:t>
            </a:r>
            <a:r>
              <a:rPr lang="en-US" dirty="0" err="1"/>
              <a:t>downloadFile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Future&lt;String&gt; </a:t>
            </a:r>
            <a:r>
              <a:rPr lang="en-US" dirty="0"/>
              <a:t>result = </a:t>
            </a:r>
            <a:r>
              <a:rPr lang="en-US" dirty="0" err="1"/>
              <a:t>Future.delayed</a:t>
            </a:r>
            <a:r>
              <a:rPr lang="en-US" dirty="0"/>
              <a:t>(Duration(seconds: 7), () {</a:t>
            </a:r>
          </a:p>
          <a:p>
            <a:pPr marL="0" indent="0">
              <a:buNone/>
            </a:pPr>
            <a:r>
              <a:rPr lang="en-US" dirty="0"/>
              <a:t>    return '123456789';</a:t>
            </a:r>
          </a:p>
          <a:p>
            <a:pPr marL="0" indent="0">
              <a:buNone/>
            </a:pPr>
            <a:r>
              <a:rPr lang="en-US" dirty="0"/>
              <a:t>  });</a:t>
            </a:r>
          </a:p>
          <a:p>
            <a:pPr marL="0" indent="0">
              <a:buNone/>
            </a:pPr>
            <a:r>
              <a:rPr lang="en-US" dirty="0"/>
              <a:t>  return result;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EB57B3-FF93-F743-8B2D-CB9BAC02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BAA03-A7E6-6A4C-A585-4D6DD3C88C53}"/>
              </a:ext>
            </a:extLst>
          </p:cNvPr>
          <p:cNvSpPr txBox="1"/>
          <p:nvPr/>
        </p:nvSpPr>
        <p:spPr>
          <a:xfrm>
            <a:off x="3206663" y="5674291"/>
            <a:ext cx="203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ritorna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risultato</a:t>
            </a:r>
            <a:r>
              <a:rPr lang="en-US" dirty="0"/>
              <a:t> </a:t>
            </a:r>
            <a:r>
              <a:rPr lang="en-US" dirty="0" err="1"/>
              <a:t>dopo</a:t>
            </a:r>
            <a:r>
              <a:rPr lang="en-US" dirty="0"/>
              <a:t> 7 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72B85-0A74-CB48-A60C-64370BF84F65}"/>
              </a:ext>
            </a:extLst>
          </p:cNvPr>
          <p:cNvSpPr txBox="1"/>
          <p:nvPr/>
        </p:nvSpPr>
        <p:spPr>
          <a:xfrm>
            <a:off x="4076715" y="3975858"/>
            <a:ext cx="348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resa</a:t>
            </a:r>
            <a:r>
              <a:rPr lang="en-US" dirty="0"/>
              <a:t> </a:t>
            </a:r>
            <a:r>
              <a:rPr lang="en-US" dirty="0" err="1"/>
              <a:t>asincrona</a:t>
            </a:r>
            <a:r>
              <a:rPr lang="en-US" dirty="0"/>
              <a:t> e </a:t>
            </a:r>
            <a:r>
              <a:rPr lang="en-US" dirty="0" err="1"/>
              <a:t>aspetta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risultato</a:t>
            </a:r>
            <a:r>
              <a:rPr lang="en-US" dirty="0"/>
              <a:t> di </a:t>
            </a:r>
            <a:r>
              <a:rPr lang="en-US" dirty="0" err="1"/>
              <a:t>downloadFile</a:t>
            </a:r>
            <a:r>
              <a:rPr lang="en-US" dirty="0"/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EE301-730F-5D40-8EBB-FCCD86149E30}"/>
              </a:ext>
            </a:extLst>
          </p:cNvPr>
          <p:cNvSpPr txBox="1"/>
          <p:nvPr/>
        </p:nvSpPr>
        <p:spPr>
          <a:xfrm>
            <a:off x="8513016" y="3291679"/>
            <a:ext cx="3489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Nell’esecuzione non si attendono I 7 sec e si passa comunque all’istruzione successive però il programma non termina </a:t>
            </a:r>
            <a:r>
              <a:rPr lang="it-IT" dirty="0" err="1"/>
              <a:t>finchè</a:t>
            </a:r>
            <a:r>
              <a:rPr lang="it-IT" dirty="0"/>
              <a:t> anche la funzione più lenta non è terminata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E90AC-2F80-A642-A4C6-7F3A7E86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40" y="1095810"/>
            <a:ext cx="5799760" cy="20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3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CBE8C-63C6-9744-9782-8243C2D6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FLUTTER E SQLITE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91852-4BE4-8643-B0A4-DA24E2213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0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85875-E7D4-9747-98DA-7B729721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SQFLITE è il </a:t>
            </a:r>
            <a:r>
              <a:rPr lang="it-IT" dirty="0" err="1"/>
              <a:t>plugin</a:t>
            </a:r>
            <a:r>
              <a:rPr lang="it-IT" dirty="0"/>
              <a:t> messo a disposizione in </a:t>
            </a:r>
            <a:r>
              <a:rPr lang="it-IT" dirty="0" err="1"/>
              <a:t>flutter</a:t>
            </a:r>
            <a:r>
              <a:rPr lang="it-IT" dirty="0"/>
              <a:t> per gestire la persistenza dei dati mediante un database SQL</a:t>
            </a:r>
          </a:p>
          <a:p>
            <a:r>
              <a:rPr lang="it-IT" dirty="0"/>
              <a:t>SQFLITE salva i dati su database </a:t>
            </a:r>
            <a:r>
              <a:rPr lang="it-IT" dirty="0" err="1"/>
              <a:t>SQLite</a:t>
            </a:r>
            <a:r>
              <a:rPr lang="it-IT" dirty="0"/>
              <a:t> in forma di oggetti MAP</a:t>
            </a:r>
          </a:p>
          <a:p>
            <a:r>
              <a:rPr lang="it-IT" dirty="0"/>
              <a:t>SQFLITE restituisce i dati in forma di oggetti MAP</a:t>
            </a:r>
          </a:p>
          <a:p>
            <a:r>
              <a:rPr lang="it-IT" dirty="0"/>
              <a:t>Servono quindi:</a:t>
            </a:r>
          </a:p>
          <a:p>
            <a:pPr lvl="1"/>
            <a:r>
              <a:rPr lang="it-IT" dirty="0"/>
              <a:t>Una classe che rappresenti il MODELLO dei dati scambiati con il database e per gestire la conversione in </a:t>
            </a:r>
            <a:r>
              <a:rPr lang="it-IT" dirty="0" err="1"/>
              <a:t>map</a:t>
            </a:r>
            <a:endParaRPr lang="it-IT" dirty="0"/>
          </a:p>
          <a:p>
            <a:pPr lvl="1"/>
            <a:r>
              <a:rPr lang="it-IT" dirty="0"/>
              <a:t>Una classe che permetta la gestione delle operazioni di CREATE, QUERY, UPDATE, DELETE (CRUD)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4828F-0C7E-E94F-B6E6-68DD7A79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IN FLUTTER: SQFLITE plugin</a:t>
            </a:r>
          </a:p>
        </p:txBody>
      </p:sp>
    </p:spTree>
    <p:extLst>
      <p:ext uri="{BB962C8B-B14F-4D97-AF65-F5344CB8AC3E}">
        <p14:creationId xmlns:p14="http://schemas.microsoft.com/office/powerpoint/2010/main" val="97291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2F8BE5-59B1-514C-BAAB-A3729CC8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</a:t>
            </a:r>
            <a:r>
              <a:rPr lang="en-US" dirty="0"/>
              <a:t> file </a:t>
            </a:r>
            <a:r>
              <a:rPr lang="en-US" dirty="0" err="1"/>
              <a:t>pubspec.yaml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aggiunte</a:t>
            </a:r>
            <a:r>
              <a:rPr lang="en-US" dirty="0"/>
              <a:t> le </a:t>
            </a:r>
            <a:r>
              <a:rPr lang="en-US" dirty="0" err="1"/>
              <a:t>dipendenze</a:t>
            </a:r>
            <a:r>
              <a:rPr lang="en-US" dirty="0"/>
              <a:t> </a:t>
            </a:r>
            <a:r>
              <a:rPr lang="en-US" dirty="0" err="1"/>
              <a:t>necessarie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Sqflite</a:t>
            </a:r>
            <a:r>
              <a:rPr lang="en-US" dirty="0"/>
              <a:t>: any  //database plugin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Path_provider</a:t>
            </a:r>
            <a:r>
              <a:rPr lang="en-US" dirty="0"/>
              <a:t>: any  //package per la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path </a:t>
            </a:r>
            <a:r>
              <a:rPr lang="en-US" dirty="0" err="1"/>
              <a:t>nel</a:t>
            </a:r>
            <a:r>
              <a:rPr lang="en-US" dirty="0"/>
              <a:t> file 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Intl:^0.16.1 //per </a:t>
            </a:r>
            <a:r>
              <a:rPr lang="en-US" dirty="0" err="1"/>
              <a:t>il</a:t>
            </a:r>
            <a:r>
              <a:rPr lang="en-US" dirty="0"/>
              <a:t> formatting di numeri e date – </a:t>
            </a:r>
            <a:r>
              <a:rPr lang="en-US" dirty="0" err="1"/>
              <a:t>controllare</a:t>
            </a:r>
            <a:r>
              <a:rPr lang="en-US" dirty="0"/>
              <a:t> la </a:t>
            </a:r>
            <a:r>
              <a:rPr lang="en-US" dirty="0" err="1"/>
              <a:t>versione</a:t>
            </a:r>
            <a:r>
              <a:rPr lang="en-US" dirty="0"/>
              <a:t> </a:t>
            </a:r>
            <a:r>
              <a:rPr lang="en-US" dirty="0" err="1"/>
              <a:t>attuale</a:t>
            </a:r>
            <a:r>
              <a:rPr lang="en-US" dirty="0"/>
              <a:t> del package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BB7A1-C31D-5F40-83FD-1708C527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DEPENDENCIES</a:t>
            </a:r>
          </a:p>
        </p:txBody>
      </p:sp>
    </p:spTree>
    <p:extLst>
      <p:ext uri="{BB962C8B-B14F-4D97-AF65-F5344CB8AC3E}">
        <p14:creationId xmlns:p14="http://schemas.microsoft.com/office/powerpoint/2010/main" val="1516072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E58D1-06F7-5046-9741-C981B9A0C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modello può essere incluso in un package (per rendere più leggibile il codice)</a:t>
            </a:r>
          </a:p>
          <a:p>
            <a:r>
              <a:rPr lang="it-IT" dirty="0"/>
              <a:t>Si crea la(/le) classe(/i) che rappresenta I dati provenienti dal database (ciascuna classe può rappresentare gli oggetti contenuti in una tabella)</a:t>
            </a:r>
          </a:p>
          <a:p>
            <a:r>
              <a:rPr lang="it-IT" dirty="0"/>
              <a:t>È conveniente che gli attributi che rappresentano le colonne della tabella siano privati </a:t>
            </a:r>
            <a:r>
              <a:rPr lang="it-IT" dirty="0">
                <a:sym typeface="Wingdings" pitchFamily="2" charset="2"/>
              </a:rPr>
              <a:t> vanno costruiti i setter e i </a:t>
            </a:r>
            <a:r>
              <a:rPr lang="it-IT" dirty="0" err="1">
                <a:sym typeface="Wingdings" pitchFamily="2" charset="2"/>
              </a:rPr>
              <a:t>getter</a:t>
            </a:r>
            <a:endParaRPr lang="it-IT" dirty="0">
              <a:sym typeface="Wingdings" pitchFamily="2" charset="2"/>
            </a:endParaRPr>
          </a:p>
          <a:p>
            <a:r>
              <a:rPr lang="it-IT" dirty="0">
                <a:sym typeface="Wingdings" pitchFamily="2" charset="2"/>
              </a:rPr>
              <a:t>Si creano le funzioni per creare gli oggetti </a:t>
            </a:r>
            <a:r>
              <a:rPr lang="it-IT" dirty="0" err="1">
                <a:sym typeface="Wingdings" pitchFamily="2" charset="2"/>
              </a:rPr>
              <a:t>map</a:t>
            </a:r>
            <a:r>
              <a:rPr lang="it-IT" dirty="0">
                <a:sym typeface="Wingdings" pitchFamily="2" charset="2"/>
              </a:rPr>
              <a:t> e per creare un oggetto a partire da un dato di tipo </a:t>
            </a:r>
            <a:r>
              <a:rPr lang="it-IT" dirty="0" err="1">
                <a:sym typeface="Wingdings" pitchFamily="2" charset="2"/>
              </a:rPr>
              <a:t>map</a:t>
            </a:r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DEA27-C7BC-B344-A32A-9F0CD2D8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CREAZIONE DEL MODELLO</a:t>
            </a:r>
          </a:p>
        </p:txBody>
      </p:sp>
    </p:spTree>
    <p:extLst>
      <p:ext uri="{BB962C8B-B14F-4D97-AF65-F5344CB8AC3E}">
        <p14:creationId xmlns:p14="http://schemas.microsoft.com/office/powerpoint/2010/main" val="422504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BD926-892D-9546-A9BA-258FCFC9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56" y="1217262"/>
            <a:ext cx="10515600" cy="50708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class Patient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_id;</a:t>
            </a:r>
          </a:p>
          <a:p>
            <a:pPr marL="0" indent="0">
              <a:buNone/>
            </a:pPr>
            <a:r>
              <a:rPr lang="en-US" dirty="0"/>
              <a:t>  String _</a:t>
            </a:r>
            <a:r>
              <a:rPr lang="en-US" dirty="0" err="1"/>
              <a:t>pat_ID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_age;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_gender;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Patient();  //to make one optional, put []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Patient.declared</a:t>
            </a:r>
            <a:r>
              <a:rPr lang="en-US" dirty="0"/>
              <a:t> (</a:t>
            </a:r>
            <a:r>
              <a:rPr lang="en-US" dirty="0" err="1"/>
              <a:t>this._id,this._pat_ID,this._age</a:t>
            </a:r>
            <a:r>
              <a:rPr lang="en-US" dirty="0"/>
              <a:t>,[</a:t>
            </a:r>
            <a:r>
              <a:rPr lang="en-US" dirty="0" err="1"/>
              <a:t>this._gender</a:t>
            </a:r>
            <a:r>
              <a:rPr lang="en-US" dirty="0"/>
              <a:t>]);  //named constructor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 getter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get id =&gt; _id;</a:t>
            </a:r>
          </a:p>
          <a:p>
            <a:pPr marL="0" indent="0">
              <a:buNone/>
            </a:pPr>
            <a:r>
              <a:rPr lang="en-US" dirty="0"/>
              <a:t>  String get </a:t>
            </a:r>
            <a:r>
              <a:rPr lang="en-US" dirty="0" err="1"/>
              <a:t>pat_ID</a:t>
            </a:r>
            <a:r>
              <a:rPr lang="en-US" dirty="0"/>
              <a:t> =&gt; _</a:t>
            </a:r>
            <a:r>
              <a:rPr lang="en-US" dirty="0" err="1"/>
              <a:t>pat_ID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get age =&gt; _age;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get gender =&gt; _gender;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11E0E-81FA-754D-8A7E-B4FE367B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ESEMPIO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6AA51-972E-904D-AD40-7D247A42FA7F}"/>
              </a:ext>
            </a:extLst>
          </p:cNvPr>
          <p:cNvSpPr txBox="1"/>
          <p:nvPr/>
        </p:nvSpPr>
        <p:spPr>
          <a:xfrm>
            <a:off x="4208744" y="4377349"/>
            <a:ext cx="4734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// setter</a:t>
            </a:r>
            <a:br>
              <a:rPr lang="en-US" sz="2200" dirty="0"/>
            </a:br>
            <a:r>
              <a:rPr lang="en-US" sz="2200" dirty="0"/>
              <a:t>  set </a:t>
            </a:r>
            <a:r>
              <a:rPr lang="en-US" sz="2200" dirty="0" err="1"/>
              <a:t>pat_ID</a:t>
            </a:r>
            <a:r>
              <a:rPr lang="en-US" sz="2200" dirty="0"/>
              <a:t> (String </a:t>
            </a:r>
            <a:r>
              <a:rPr lang="en-US" sz="2200" dirty="0" err="1"/>
              <a:t>newPat_id</a:t>
            </a:r>
            <a:r>
              <a:rPr lang="en-US" sz="2200" dirty="0"/>
              <a:t>) {</a:t>
            </a:r>
            <a:br>
              <a:rPr lang="en-US" sz="2200" dirty="0"/>
            </a:br>
            <a:r>
              <a:rPr lang="en-US" sz="2200" dirty="0"/>
              <a:t>    this._</a:t>
            </a:r>
            <a:r>
              <a:rPr lang="en-US" sz="2200" dirty="0" err="1"/>
              <a:t>pat_ID</a:t>
            </a:r>
            <a:r>
              <a:rPr lang="en-US" sz="2200" dirty="0"/>
              <a:t> = </a:t>
            </a:r>
            <a:r>
              <a:rPr lang="en-US" sz="2200" dirty="0" err="1"/>
              <a:t>newPat_id</a:t>
            </a:r>
            <a:r>
              <a:rPr lang="en-US" sz="2200" dirty="0"/>
              <a:t>; }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 set age (</a:t>
            </a:r>
            <a:r>
              <a:rPr lang="en-US" sz="2200" dirty="0" err="1"/>
              <a:t>int</a:t>
            </a:r>
            <a:r>
              <a:rPr lang="en-US" sz="2200" dirty="0"/>
              <a:t> </a:t>
            </a:r>
            <a:r>
              <a:rPr lang="en-US" sz="2200" dirty="0" err="1"/>
              <a:t>newAge</a:t>
            </a:r>
            <a:r>
              <a:rPr lang="en-US" sz="2200" dirty="0"/>
              <a:t>) {</a:t>
            </a:r>
            <a:br>
              <a:rPr lang="en-US" sz="2200" dirty="0"/>
            </a:br>
            <a:r>
              <a:rPr lang="en-US" sz="2200" dirty="0"/>
              <a:t>    </a:t>
            </a:r>
            <a:r>
              <a:rPr lang="en-US" sz="2200" dirty="0" err="1"/>
              <a:t>this._age</a:t>
            </a:r>
            <a:r>
              <a:rPr lang="en-US" sz="2200" dirty="0"/>
              <a:t> = </a:t>
            </a:r>
            <a:r>
              <a:rPr lang="en-US" sz="2200" dirty="0" err="1"/>
              <a:t>newAge</a:t>
            </a:r>
            <a:r>
              <a:rPr lang="en-US" sz="2200" dirty="0"/>
              <a:t>;}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7B93-B98C-854F-899A-3EE687BC0A7F}"/>
              </a:ext>
            </a:extLst>
          </p:cNvPr>
          <p:cNvSpPr txBox="1"/>
          <p:nvPr/>
        </p:nvSpPr>
        <p:spPr>
          <a:xfrm>
            <a:off x="8186013" y="4787869"/>
            <a:ext cx="38371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set gender (</a:t>
            </a:r>
            <a:r>
              <a:rPr lang="en-US" sz="2200" dirty="0" err="1"/>
              <a:t>int</a:t>
            </a:r>
            <a:r>
              <a:rPr lang="en-US" sz="2200" dirty="0"/>
              <a:t> </a:t>
            </a:r>
            <a:r>
              <a:rPr lang="en-US" sz="2200" dirty="0" err="1"/>
              <a:t>newGender</a:t>
            </a:r>
            <a:r>
              <a:rPr lang="en-US" sz="2200" dirty="0"/>
              <a:t>) {</a:t>
            </a:r>
            <a:br>
              <a:rPr lang="en-US" sz="2200" dirty="0"/>
            </a:br>
            <a:r>
              <a:rPr lang="en-US" sz="2200" dirty="0"/>
              <a:t>    if ((</a:t>
            </a:r>
            <a:r>
              <a:rPr lang="en-US" sz="2200" dirty="0" err="1"/>
              <a:t>newGender</a:t>
            </a:r>
            <a:r>
              <a:rPr lang="en-US" sz="2200" dirty="0"/>
              <a:t> == 1) || (</a:t>
            </a:r>
            <a:r>
              <a:rPr lang="en-US" sz="2200" dirty="0" err="1"/>
              <a:t>newGender</a:t>
            </a:r>
            <a:r>
              <a:rPr lang="en-US" sz="2200" dirty="0"/>
              <a:t> ==2)) {</a:t>
            </a:r>
            <a:br>
              <a:rPr lang="en-US" sz="2200" dirty="0"/>
            </a:br>
            <a:r>
              <a:rPr lang="en-US" sz="2200" dirty="0"/>
              <a:t>    </a:t>
            </a:r>
            <a:r>
              <a:rPr lang="en-US" sz="2200" dirty="0" err="1"/>
              <a:t>this._gender</a:t>
            </a:r>
            <a:r>
              <a:rPr lang="en-US" sz="2200" dirty="0"/>
              <a:t> = </a:t>
            </a:r>
            <a:r>
              <a:rPr lang="en-US" sz="2200" dirty="0" err="1"/>
              <a:t>newGender</a:t>
            </a:r>
            <a:r>
              <a:rPr lang="en-US" sz="2200" dirty="0"/>
              <a:t>;  }</a:t>
            </a:r>
            <a:br>
              <a:rPr lang="en-US" sz="2200" dirty="0"/>
            </a:br>
            <a:r>
              <a:rPr lang="en-US" sz="22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739422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007AD-0457-7A46-8D96-B60C24A5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430205"/>
            <a:ext cx="539976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//map conversion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Map&lt;String, dynamic&gt; </a:t>
            </a:r>
            <a:r>
              <a:rPr lang="en-US" dirty="0" err="1"/>
              <a:t>toMap</a:t>
            </a:r>
            <a:r>
              <a:rPr lang="en-US" dirty="0"/>
              <a:t>() {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newMap</a:t>
            </a:r>
            <a:r>
              <a:rPr lang="en-US" dirty="0"/>
              <a:t> = Map&lt;String, dynamic&gt;();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newMap</a:t>
            </a:r>
            <a:r>
              <a:rPr lang="en-US" dirty="0"/>
              <a:t>['ID'] = _id;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newMap</a:t>
            </a:r>
            <a:r>
              <a:rPr lang="en-US" dirty="0"/>
              <a:t>['</a:t>
            </a:r>
            <a:r>
              <a:rPr lang="en-US" dirty="0" err="1"/>
              <a:t>Pat_ID</a:t>
            </a:r>
            <a:r>
              <a:rPr lang="en-US" dirty="0"/>
              <a:t>'] = _</a:t>
            </a:r>
            <a:r>
              <a:rPr lang="en-US" dirty="0" err="1"/>
              <a:t>pat_ID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newMap</a:t>
            </a:r>
            <a:r>
              <a:rPr lang="en-US" dirty="0"/>
              <a:t>['Age'] = _age;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newMap</a:t>
            </a:r>
            <a:r>
              <a:rPr lang="en-US" dirty="0"/>
              <a:t>['Gender'] = _gender;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return </a:t>
            </a:r>
            <a:r>
              <a:rPr lang="en-US" dirty="0" err="1"/>
              <a:t>newMap</a:t>
            </a:r>
            <a:r>
              <a:rPr lang="en-US" dirty="0"/>
              <a:t>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EB3A89-560D-434C-9140-98C497AA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ESEMPIO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0D00D-D605-2248-A52B-32510F31380A}"/>
              </a:ext>
            </a:extLst>
          </p:cNvPr>
          <p:cNvSpPr txBox="1"/>
          <p:nvPr/>
        </p:nvSpPr>
        <p:spPr>
          <a:xfrm>
            <a:off x="6112701" y="1302707"/>
            <a:ext cx="6187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//named constructor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r>
              <a:rPr lang="en-US" sz="2400" dirty="0" err="1"/>
              <a:t>Patient.fromMap</a:t>
            </a:r>
            <a:r>
              <a:rPr lang="en-US" sz="2400" dirty="0"/>
              <a:t>(Map &lt;</a:t>
            </a:r>
            <a:r>
              <a:rPr lang="en-US" sz="2400" dirty="0" err="1"/>
              <a:t>String,dynamic</a:t>
            </a:r>
            <a:r>
              <a:rPr lang="en-US" sz="2400" dirty="0"/>
              <a:t>&gt; map) {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 err="1"/>
              <a:t>this._id</a:t>
            </a:r>
            <a:r>
              <a:rPr lang="en-US" sz="2400" dirty="0"/>
              <a:t> = map['ID'];</a:t>
            </a:r>
            <a:br>
              <a:rPr lang="en-US" sz="2400" dirty="0"/>
            </a:br>
            <a:r>
              <a:rPr lang="en-US" sz="2400" dirty="0"/>
              <a:t>    this._</a:t>
            </a:r>
            <a:r>
              <a:rPr lang="en-US" sz="2400" dirty="0" err="1"/>
              <a:t>pat_ID</a:t>
            </a:r>
            <a:r>
              <a:rPr lang="en-US" sz="2400" dirty="0"/>
              <a:t> = map['</a:t>
            </a:r>
            <a:r>
              <a:rPr lang="en-US" sz="2400" dirty="0" err="1"/>
              <a:t>Pat_ID</a:t>
            </a:r>
            <a:r>
              <a:rPr lang="en-US" sz="2400" dirty="0"/>
              <a:t>'];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 err="1"/>
              <a:t>this._age</a:t>
            </a:r>
            <a:r>
              <a:rPr lang="en-US" sz="2400" dirty="0"/>
              <a:t> = map['Age'];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 err="1"/>
              <a:t>this._gender</a:t>
            </a:r>
            <a:r>
              <a:rPr lang="en-US" sz="2400" dirty="0"/>
              <a:t> = map['Gender'];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843413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919A8-7454-5549-A455-5C773CCA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Classe definita per:</a:t>
            </a:r>
          </a:p>
          <a:p>
            <a:pPr lvl="1"/>
            <a:r>
              <a:rPr lang="it-IT" dirty="0"/>
              <a:t>Gestire l’apertura del database</a:t>
            </a:r>
          </a:p>
          <a:p>
            <a:pPr lvl="1"/>
            <a:r>
              <a:rPr lang="it-IT" dirty="0"/>
              <a:t>Definire le operazioni necessarie sul DB (create, update, </a:t>
            </a:r>
            <a:r>
              <a:rPr lang="it-IT" dirty="0" err="1"/>
              <a:t>query</a:t>
            </a:r>
            <a:r>
              <a:rPr lang="it-IT" dirty="0"/>
              <a:t>, delete)</a:t>
            </a:r>
          </a:p>
          <a:p>
            <a:pPr lvl="1"/>
            <a:endParaRPr lang="it-IT" dirty="0"/>
          </a:p>
          <a:p>
            <a:r>
              <a:rPr lang="it-IT" dirty="0"/>
              <a:t>Condizioni importanti:</a:t>
            </a:r>
          </a:p>
          <a:p>
            <a:pPr lvl="1"/>
            <a:r>
              <a:rPr lang="it-IT" dirty="0"/>
              <a:t>L’istanza della  classe deve essere un singleton</a:t>
            </a:r>
          </a:p>
          <a:p>
            <a:pPr lvl="1"/>
            <a:r>
              <a:rPr lang="it-IT" dirty="0"/>
              <a:t>L’istanza del database deve essere un singleton</a:t>
            </a:r>
          </a:p>
          <a:p>
            <a:r>
              <a:rPr lang="it-IT" dirty="0"/>
              <a:t>Le </a:t>
            </a:r>
            <a:r>
              <a:rPr lang="it-IT" dirty="0" err="1"/>
              <a:t>query</a:t>
            </a:r>
            <a:r>
              <a:rPr lang="it-IT" dirty="0"/>
              <a:t> vengono gestite da metodi della classe Database</a:t>
            </a:r>
          </a:p>
          <a:p>
            <a:pPr lvl="1"/>
            <a:r>
              <a:rPr lang="it-IT" dirty="0" err="1"/>
              <a:t>Rawquery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metodo che permette di passare la stringa SQL</a:t>
            </a:r>
          </a:p>
          <a:p>
            <a:pPr lvl="1"/>
            <a:r>
              <a:rPr lang="it-IT" dirty="0">
                <a:sym typeface="Wingdings" pitchFamily="2" charset="2"/>
              </a:rPr>
              <a:t>Query  metodo che riceve i parametri della </a:t>
            </a:r>
            <a:r>
              <a:rPr lang="it-IT" dirty="0" err="1">
                <a:sym typeface="Wingdings" pitchFamily="2" charset="2"/>
              </a:rPr>
              <a:t>query</a:t>
            </a:r>
            <a:r>
              <a:rPr lang="it-IT" dirty="0">
                <a:sym typeface="Wingdings" pitchFamily="2" charset="2"/>
              </a:rPr>
              <a:t> come argomenti</a:t>
            </a:r>
          </a:p>
          <a:p>
            <a:pPr lvl="1"/>
            <a:r>
              <a:rPr lang="it-IT" dirty="0">
                <a:sym typeface="Wingdings" pitchFamily="2" charset="2"/>
              </a:rPr>
              <a:t>Tutti i metodi ritornano Liste di </a:t>
            </a:r>
            <a:r>
              <a:rPr lang="it-IT" dirty="0" err="1">
                <a:sym typeface="Wingdings" pitchFamily="2" charset="2"/>
              </a:rPr>
              <a:t>Map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C985E-C29C-0648-93E5-B2ED945C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CREAZIONE DEL DB MANAGER</a:t>
            </a:r>
          </a:p>
        </p:txBody>
      </p:sp>
    </p:spTree>
    <p:extLst>
      <p:ext uri="{BB962C8B-B14F-4D97-AF65-F5344CB8AC3E}">
        <p14:creationId xmlns:p14="http://schemas.microsoft.com/office/powerpoint/2010/main" val="235020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D7EAA-55C8-5042-966E-B7658A17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4"/>
            <a:ext cx="10515600" cy="48954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class </a:t>
            </a:r>
            <a:r>
              <a:rPr lang="en-US" sz="1800" dirty="0" err="1"/>
              <a:t>DBmanager</a:t>
            </a:r>
            <a:r>
              <a:rPr lang="en-US" sz="1800" dirty="0"/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800" dirty="0"/>
            </a:br>
            <a:r>
              <a:rPr lang="en-US" sz="1800" dirty="0"/>
              <a:t>static </a:t>
            </a:r>
            <a:r>
              <a:rPr lang="en-US" sz="1800" dirty="0" err="1"/>
              <a:t>DBmanager</a:t>
            </a:r>
            <a:r>
              <a:rPr lang="en-US" sz="1800" dirty="0"/>
              <a:t> </a:t>
            </a:r>
            <a:r>
              <a:rPr lang="en-US" sz="1800" i="1" dirty="0"/>
              <a:t>_</a:t>
            </a:r>
            <a:r>
              <a:rPr lang="en-US" sz="1800" i="1" dirty="0" err="1"/>
              <a:t>DBmanager</a:t>
            </a:r>
            <a:r>
              <a:rPr lang="en-US" sz="1800" dirty="0"/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static Database </a:t>
            </a:r>
            <a:r>
              <a:rPr lang="en-US" sz="1800" i="1" dirty="0"/>
              <a:t>_database</a:t>
            </a:r>
            <a:r>
              <a:rPr lang="en-US" sz="1800" dirty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800" dirty="0"/>
            </a:br>
            <a:r>
              <a:rPr lang="en-US" sz="1800" dirty="0" err="1"/>
              <a:t>DBmanager</a:t>
            </a:r>
            <a:r>
              <a:rPr lang="en-US" sz="1800" dirty="0"/>
              <a:t>._</a:t>
            </a:r>
            <a:r>
              <a:rPr lang="en-US" sz="1800" dirty="0" err="1"/>
              <a:t>createInstance</a:t>
            </a:r>
            <a:r>
              <a:rPr lang="en-US" sz="1800" dirty="0"/>
              <a:t>();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factory </a:t>
            </a:r>
            <a:r>
              <a:rPr lang="en-US" sz="1800" dirty="0" err="1"/>
              <a:t>DBmanager</a:t>
            </a:r>
            <a:r>
              <a:rPr lang="en-US" sz="1800" dirty="0"/>
              <a:t> () {</a:t>
            </a:r>
            <a:br>
              <a:rPr lang="en-US" sz="1800" dirty="0"/>
            </a:br>
            <a:r>
              <a:rPr lang="en-US" sz="1800" dirty="0"/>
              <a:t>  if (</a:t>
            </a:r>
            <a:r>
              <a:rPr lang="en-US" sz="1800" i="1" dirty="0"/>
              <a:t>_</a:t>
            </a:r>
            <a:r>
              <a:rPr lang="en-US" sz="1800" i="1" dirty="0" err="1"/>
              <a:t>DBmanager</a:t>
            </a:r>
            <a:r>
              <a:rPr lang="en-US" sz="1800" i="1" dirty="0"/>
              <a:t> </a:t>
            </a:r>
            <a:r>
              <a:rPr lang="en-US" sz="1800" dirty="0"/>
              <a:t>== null) {</a:t>
            </a:r>
            <a:br>
              <a:rPr lang="en-US" sz="1800" dirty="0"/>
            </a:br>
            <a:r>
              <a:rPr lang="en-US" sz="1800" dirty="0"/>
              <a:t>    </a:t>
            </a:r>
            <a:r>
              <a:rPr lang="en-US" sz="1800" i="1" dirty="0"/>
              <a:t>_</a:t>
            </a:r>
            <a:r>
              <a:rPr lang="en-US" sz="1800" i="1" dirty="0" err="1"/>
              <a:t>DBmanager</a:t>
            </a:r>
            <a:r>
              <a:rPr lang="en-US" sz="1800" i="1" dirty="0"/>
              <a:t> </a:t>
            </a:r>
            <a:r>
              <a:rPr lang="en-US" sz="1800" dirty="0"/>
              <a:t>= </a:t>
            </a:r>
            <a:r>
              <a:rPr lang="en-US" sz="1800" dirty="0" err="1"/>
              <a:t>DBmanager</a:t>
            </a:r>
            <a:r>
              <a:rPr lang="en-US" sz="1800" dirty="0"/>
              <a:t>._</a:t>
            </a:r>
            <a:r>
              <a:rPr lang="en-US" sz="1800" dirty="0" err="1"/>
              <a:t>createInstance</a:t>
            </a:r>
            <a:r>
              <a:rPr lang="en-US" sz="1800" dirty="0"/>
              <a:t>();  }</a:t>
            </a:r>
            <a:br>
              <a:rPr lang="en-US" sz="1800" dirty="0"/>
            </a:br>
            <a:r>
              <a:rPr lang="en-US" sz="1800" dirty="0"/>
              <a:t>  return </a:t>
            </a:r>
            <a:r>
              <a:rPr lang="en-US" sz="1800" i="1" dirty="0"/>
              <a:t>_</a:t>
            </a:r>
            <a:r>
              <a:rPr lang="en-US" sz="1800" i="1" dirty="0" err="1"/>
              <a:t>DBmanager</a:t>
            </a:r>
            <a:r>
              <a:rPr lang="en-US" sz="1800" dirty="0"/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}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Future &lt;Database&gt; get database </a:t>
            </a:r>
            <a:r>
              <a:rPr lang="en-US" sz="1800" dirty="0" err="1"/>
              <a:t>async</a:t>
            </a:r>
            <a:r>
              <a:rPr lang="en-US" sz="1800" dirty="0"/>
              <a:t> {</a:t>
            </a:r>
            <a:br>
              <a:rPr lang="en-US" sz="1800" dirty="0"/>
            </a:br>
            <a:r>
              <a:rPr lang="en-US" sz="1800" dirty="0"/>
              <a:t>  if (</a:t>
            </a:r>
            <a:r>
              <a:rPr lang="en-US" sz="1800" i="1" dirty="0"/>
              <a:t>_database </a:t>
            </a:r>
            <a:r>
              <a:rPr lang="en-US" sz="1800" dirty="0"/>
              <a:t>== null) {</a:t>
            </a:r>
            <a:br>
              <a:rPr lang="en-US" sz="1800" dirty="0"/>
            </a:br>
            <a:r>
              <a:rPr lang="en-US" sz="1800" dirty="0"/>
              <a:t>    </a:t>
            </a:r>
            <a:r>
              <a:rPr lang="en-US" sz="1800" i="1" dirty="0"/>
              <a:t>_database </a:t>
            </a:r>
            <a:r>
              <a:rPr lang="en-US" sz="1800" dirty="0"/>
              <a:t>= await </a:t>
            </a:r>
            <a:r>
              <a:rPr lang="en-US" sz="1800" dirty="0" err="1"/>
              <a:t>initializeDatabase</a:t>
            </a:r>
            <a:r>
              <a:rPr lang="en-US" sz="1800" dirty="0"/>
              <a:t>();   }</a:t>
            </a:r>
            <a:br>
              <a:rPr lang="en-US" sz="1800" dirty="0"/>
            </a:br>
            <a:r>
              <a:rPr lang="en-US" sz="1800" dirty="0"/>
              <a:t>  return </a:t>
            </a:r>
            <a:r>
              <a:rPr lang="en-US" sz="1800" i="1" dirty="0"/>
              <a:t>_database</a:t>
            </a:r>
            <a:r>
              <a:rPr lang="en-US" sz="1800" dirty="0"/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42B78-54BD-F945-81BE-4D61B4EE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ESEMPIO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7EB0B-FCE3-8045-9FA5-3D6227AF274A}"/>
              </a:ext>
            </a:extLst>
          </p:cNvPr>
          <p:cNvSpPr txBox="1"/>
          <p:nvPr/>
        </p:nvSpPr>
        <p:spPr>
          <a:xfrm>
            <a:off x="7553196" y="3369501"/>
            <a:ext cx="29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Singleton: _</a:t>
            </a:r>
            <a:r>
              <a:rPr lang="en-US" dirty="0" err="1"/>
              <a:t>DBmanager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istanziato</a:t>
            </a:r>
            <a:r>
              <a:rPr lang="en-US" dirty="0"/>
              <a:t> solo se non </a:t>
            </a:r>
            <a:r>
              <a:rPr lang="en-US" dirty="0" err="1"/>
              <a:t>esiste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D5D92-DC9A-F040-86ED-954BF92700DB}"/>
              </a:ext>
            </a:extLst>
          </p:cNvPr>
          <p:cNvSpPr txBox="1"/>
          <p:nvPr/>
        </p:nvSpPr>
        <p:spPr>
          <a:xfrm>
            <a:off x="7553196" y="5162811"/>
            <a:ext cx="29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Singleton: _database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istanziato</a:t>
            </a:r>
            <a:r>
              <a:rPr lang="en-US" dirty="0"/>
              <a:t> solo se non </a:t>
            </a:r>
            <a:r>
              <a:rPr lang="en-US" dirty="0" err="1"/>
              <a:t>esiste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9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5FA480-05D2-364A-AD79-1B2F9BF1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Android Studio</a:t>
            </a:r>
            <a:r>
              <a:rPr lang="en-US" dirty="0"/>
              <a:t>, version 3.0 or later</a:t>
            </a:r>
          </a:p>
          <a:p>
            <a:r>
              <a:rPr lang="en-US" dirty="0"/>
              <a:t>Install the Flutter and Dart plugins:</a:t>
            </a:r>
          </a:p>
          <a:p>
            <a:pPr lvl="1"/>
            <a:r>
              <a:rPr lang="en-US" dirty="0"/>
              <a:t>Start Android Studio.</a:t>
            </a:r>
          </a:p>
          <a:p>
            <a:pPr lvl="1"/>
            <a:r>
              <a:rPr lang="en-US" dirty="0"/>
              <a:t>Open plugin preferences (</a:t>
            </a:r>
            <a:r>
              <a:rPr lang="en-US" b="1" dirty="0"/>
              <a:t>Configure &gt; Plugins</a:t>
            </a:r>
            <a:r>
              <a:rPr lang="en-US" dirty="0"/>
              <a:t> as of v3.6.3.0 or later).</a:t>
            </a:r>
          </a:p>
          <a:p>
            <a:pPr lvl="1"/>
            <a:r>
              <a:rPr lang="en-US" dirty="0"/>
              <a:t>Select the Flutter plugin and click </a:t>
            </a:r>
            <a:r>
              <a:rPr lang="en-US" b="1" dirty="0"/>
              <a:t>Install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 </a:t>
            </a:r>
            <a:r>
              <a:rPr lang="en-US" b="1" dirty="0"/>
              <a:t>Yes</a:t>
            </a:r>
            <a:r>
              <a:rPr lang="en-US" dirty="0"/>
              <a:t> when prompted to install the Dart plugin.</a:t>
            </a:r>
          </a:p>
          <a:p>
            <a:pPr lvl="1"/>
            <a:r>
              <a:rPr lang="en-US" dirty="0"/>
              <a:t>Click </a:t>
            </a:r>
            <a:r>
              <a:rPr lang="en-US" b="1" dirty="0"/>
              <a:t>Restart</a:t>
            </a:r>
            <a:r>
              <a:rPr lang="en-US" dirty="0"/>
              <a:t> when prompted.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247F3D-DE99-604E-9DA2-C2FA8948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ANDROID STUDIO</a:t>
            </a:r>
          </a:p>
        </p:txBody>
      </p:sp>
    </p:spTree>
    <p:extLst>
      <p:ext uri="{BB962C8B-B14F-4D97-AF65-F5344CB8AC3E}">
        <p14:creationId xmlns:p14="http://schemas.microsoft.com/office/powerpoint/2010/main" val="2795432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0064AE-9E17-154D-B590-A75E5296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Future</a:t>
            </a:r>
            <a:r>
              <a:rPr lang="en-US" dirty="0"/>
              <a:t> &lt;List&lt; Map &lt;String, dynamic&gt;&gt;&gt; </a:t>
            </a:r>
            <a:r>
              <a:rPr lang="en-US" dirty="0" err="1"/>
              <a:t>getAllPatients</a:t>
            </a:r>
            <a:r>
              <a:rPr lang="en-US" dirty="0"/>
              <a:t>() </a:t>
            </a:r>
            <a:r>
              <a:rPr lang="en-US" b="1" dirty="0" err="1">
                <a:solidFill>
                  <a:srgbClr val="FF0000"/>
                </a:solidFill>
              </a:rPr>
              <a:t>async</a:t>
            </a:r>
            <a:r>
              <a:rPr lang="en-US" dirty="0"/>
              <a:t> {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Database </a:t>
            </a:r>
            <a:r>
              <a:rPr lang="en-US" dirty="0" err="1"/>
              <a:t>db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await</a:t>
            </a:r>
            <a:r>
              <a:rPr lang="en-US" dirty="0"/>
              <a:t> </a:t>
            </a:r>
            <a:r>
              <a:rPr lang="en-US" dirty="0" err="1"/>
              <a:t>this.database</a:t>
            </a:r>
            <a:r>
              <a:rPr lang="en-US" dirty="0"/>
              <a:t>;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//using raw </a:t>
            </a:r>
            <a:r>
              <a:rPr lang="en-US" dirty="0" err="1"/>
              <a:t>sql</a:t>
            </a:r>
            <a:r>
              <a:rPr lang="en-US" dirty="0"/>
              <a:t> statement      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result = </a:t>
            </a:r>
            <a:r>
              <a:rPr lang="en-US" b="1" dirty="0">
                <a:solidFill>
                  <a:srgbClr val="FF0000"/>
                </a:solidFill>
              </a:rPr>
              <a:t>await</a:t>
            </a:r>
            <a:r>
              <a:rPr lang="en-US" dirty="0"/>
              <a:t> </a:t>
            </a:r>
            <a:r>
              <a:rPr lang="en-US" dirty="0" err="1"/>
              <a:t>db.</a:t>
            </a:r>
            <a:r>
              <a:rPr lang="en-US" b="1" dirty="0" err="1"/>
              <a:t>rawQuery</a:t>
            </a:r>
            <a:r>
              <a:rPr lang="en-US" dirty="0"/>
              <a:t>('SELECT * FROM $</a:t>
            </a:r>
            <a:r>
              <a:rPr lang="en-US" dirty="0" err="1"/>
              <a:t>tableName</a:t>
            </a:r>
            <a:r>
              <a:rPr lang="en-US" dirty="0"/>
              <a:t>’); </a:t>
            </a:r>
          </a:p>
          <a:p>
            <a:pPr marL="0" indent="0">
              <a:buNone/>
            </a:pPr>
            <a:r>
              <a:rPr lang="en-US" dirty="0"/>
              <a:t>//OPPURE using methods in </a:t>
            </a:r>
            <a:r>
              <a:rPr lang="en-US" dirty="0" err="1"/>
              <a:t>sqflite</a:t>
            </a:r>
            <a:br>
              <a:rPr lang="en-US" dirty="0"/>
            </a:br>
            <a:r>
              <a:rPr lang="en-US" dirty="0"/>
              <a:t>     // </a:t>
            </a:r>
            <a:r>
              <a:rPr lang="en-US" dirty="0" err="1"/>
              <a:t>var</a:t>
            </a:r>
            <a:r>
              <a:rPr lang="en-US" dirty="0"/>
              <a:t> result = </a:t>
            </a:r>
            <a:r>
              <a:rPr lang="en-US" b="1" dirty="0">
                <a:solidFill>
                  <a:srgbClr val="FF0000"/>
                </a:solidFill>
              </a:rPr>
              <a:t>await</a:t>
            </a:r>
            <a:r>
              <a:rPr lang="en-US" dirty="0"/>
              <a:t> </a:t>
            </a:r>
            <a:r>
              <a:rPr lang="en-US" b="1" dirty="0" err="1"/>
              <a:t>db.query</a:t>
            </a:r>
            <a:r>
              <a:rPr lang="en-US" dirty="0"/>
              <a:t>(</a:t>
            </a:r>
            <a:r>
              <a:rPr lang="en-US" dirty="0" err="1"/>
              <a:t>tableName</a:t>
            </a:r>
            <a:r>
              <a:rPr lang="en-US" dirty="0"/>
              <a:t>); </a:t>
            </a:r>
            <a:br>
              <a:rPr lang="en-US" dirty="0"/>
            </a:b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return result;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97A51B-3CA8-9C43-B5A6-CCD404EB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ESEMPIO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40671-966F-3F4C-A3F4-1B44E6859F8E}"/>
              </a:ext>
            </a:extLst>
          </p:cNvPr>
          <p:cNvSpPr txBox="1"/>
          <p:nvPr/>
        </p:nvSpPr>
        <p:spPr>
          <a:xfrm>
            <a:off x="5022937" y="5323562"/>
            <a:ext cx="310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di maps </a:t>
            </a:r>
            <a:r>
              <a:rPr lang="en-US" dirty="0" err="1"/>
              <a:t>fatte</a:t>
            </a:r>
            <a:r>
              <a:rPr lang="en-US" dirty="0"/>
              <a:t> di key = </a:t>
            </a:r>
            <a:r>
              <a:rPr lang="en-US" dirty="0" err="1"/>
              <a:t>stringa</a:t>
            </a:r>
            <a:r>
              <a:rPr lang="en-US" dirty="0"/>
              <a:t>, value = dynamic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54BAD9-E493-4B42-9B89-F5FE2BD0C44F}"/>
              </a:ext>
            </a:extLst>
          </p:cNvPr>
          <p:cNvCxnSpPr/>
          <p:nvPr/>
        </p:nvCxnSpPr>
        <p:spPr>
          <a:xfrm flipH="1" flipV="1">
            <a:off x="2743200" y="5098093"/>
            <a:ext cx="2141951" cy="864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BB8D4D-98F5-134D-9691-6EEA3D4C54AB}"/>
              </a:ext>
            </a:extLst>
          </p:cNvPr>
          <p:cNvSpPr txBox="1"/>
          <p:nvPr/>
        </p:nvSpPr>
        <p:spPr>
          <a:xfrm>
            <a:off x="8356948" y="2031304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asincrono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5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CBE8C-63C6-9744-9782-8243C2D6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LETTURA DATI DA ACCELEROMETRO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91852-4BE4-8643-B0A4-DA24E2213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3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331FF-110A-9744-9FCC-297F135BB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mette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I </a:t>
            </a:r>
            <a:r>
              <a:rPr lang="en-US" dirty="0" err="1"/>
              <a:t>metodi</a:t>
            </a:r>
            <a:r>
              <a:rPr lang="en-US" dirty="0"/>
              <a:t> per </a:t>
            </a:r>
            <a:r>
              <a:rPr lang="en-US" dirty="0" err="1"/>
              <a:t>raccogliere</a:t>
            </a:r>
            <a:r>
              <a:rPr lang="en-US" dirty="0"/>
              <a:t> I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interni</a:t>
            </a:r>
            <a:r>
              <a:rPr lang="en-US" dirty="0"/>
              <a:t> del </a:t>
            </a:r>
            <a:r>
              <a:rPr lang="en-US" dirty="0" err="1"/>
              <a:t>cellulare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AccelerometerEvents</a:t>
            </a:r>
            <a:r>
              <a:rPr lang="en-US" dirty="0"/>
              <a:t> describe the velocity of the device, including the effects of gravity. Put simply, you can use accelerometer readings to tell if the device is moving in a particular direction.</a:t>
            </a:r>
          </a:p>
          <a:p>
            <a:pPr lvl="1"/>
            <a:r>
              <a:rPr lang="en-US" b="1" dirty="0" err="1"/>
              <a:t>UserAccelerometerEvents</a:t>
            </a:r>
            <a:r>
              <a:rPr lang="en-US" dirty="0"/>
              <a:t> also describe the velocity of the device, but don't include gravity. They can also be thought of as just the user's affect on the device.</a:t>
            </a:r>
          </a:p>
          <a:p>
            <a:pPr lvl="1"/>
            <a:r>
              <a:rPr lang="en-US" b="1" dirty="0" err="1"/>
              <a:t>GyroscopeEvents</a:t>
            </a:r>
            <a:r>
              <a:rPr lang="en-US" dirty="0"/>
              <a:t> describe the rotation of the device.</a:t>
            </a:r>
          </a:p>
          <a:p>
            <a:pPr lvl="1"/>
            <a:r>
              <a:rPr lang="en-US" b="1" dirty="0" err="1"/>
              <a:t>MagnetometerEvents</a:t>
            </a:r>
            <a:r>
              <a:rPr lang="en-US" dirty="0"/>
              <a:t> describe the ambient magnetic field surrounding the device. A compass is an example usage of this data.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97F76-14D0-E640-959E-B7577A7B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</a:t>
            </a:r>
            <a:r>
              <a:rPr lang="en-US" dirty="0" err="1"/>
              <a:t>sensors_plus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2CBD0-8196-814C-AF25-2F5D7E8095F1}"/>
              </a:ext>
            </a:extLst>
          </p:cNvPr>
          <p:cNvSpPr txBox="1"/>
          <p:nvPr/>
        </p:nvSpPr>
        <p:spPr>
          <a:xfrm>
            <a:off x="7262648" y="5927834"/>
            <a:ext cx="409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pub.dev</a:t>
            </a:r>
            <a:r>
              <a:rPr lang="en-US" dirty="0"/>
              <a:t>/packages/</a:t>
            </a:r>
            <a:r>
              <a:rPr lang="en-US" dirty="0" err="1"/>
              <a:t>sensors_plus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9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8A289-4AEC-494C-B177-D8CABB4B1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Nel file </a:t>
            </a:r>
            <a:r>
              <a:rPr lang="en-US" dirty="0" err="1"/>
              <a:t>pubspec.yaml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aggiunta</a:t>
            </a:r>
            <a:r>
              <a:rPr lang="en-US" dirty="0"/>
              <a:t> </a:t>
            </a:r>
            <a:r>
              <a:rPr lang="en-US" dirty="0" err="1"/>
              <a:t>l’opportune</a:t>
            </a:r>
            <a:r>
              <a:rPr lang="en-US" dirty="0"/>
              <a:t> </a:t>
            </a:r>
            <a:r>
              <a:rPr lang="en-US" dirty="0" err="1"/>
              <a:t>dipendenza</a:t>
            </a:r>
            <a:endParaRPr lang="en-US" dirty="0"/>
          </a:p>
          <a:p>
            <a:r>
              <a:rPr lang="en-US" dirty="0"/>
              <a:t>Sotto le “dependencies:”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aggiunge</a:t>
            </a:r>
            <a:r>
              <a:rPr lang="en-US" dirty="0"/>
              <a:t> la </a:t>
            </a:r>
            <a:r>
              <a:rPr lang="en-US" dirty="0" err="1"/>
              <a:t>riga</a:t>
            </a:r>
            <a:r>
              <a:rPr lang="en-US" dirty="0"/>
              <a:t> </a:t>
            </a:r>
            <a:r>
              <a:rPr lang="en-US" dirty="0" err="1"/>
              <a:t>relativa</a:t>
            </a:r>
            <a:r>
              <a:rPr lang="en-US" dirty="0"/>
              <a:t> al package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dependencies: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/>
              <a:t>  flutter: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sdk</a:t>
            </a:r>
            <a:r>
              <a:rPr lang="en-US" dirty="0"/>
              <a:t>: flutter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sensors_plus</a:t>
            </a:r>
            <a:r>
              <a:rPr lang="en-US" dirty="0"/>
              <a:t>: ^0.6.0 (</a:t>
            </a:r>
            <a:r>
              <a:rPr lang="en-US" dirty="0" err="1"/>
              <a:t>versione</a:t>
            </a:r>
            <a:r>
              <a:rPr lang="en-US" dirty="0"/>
              <a:t> </a:t>
            </a:r>
            <a:r>
              <a:rPr lang="en-US" dirty="0" err="1"/>
              <a:t>attuale</a:t>
            </a:r>
            <a:r>
              <a:rPr lang="en-US" dirty="0"/>
              <a:t> </a:t>
            </a:r>
            <a:r>
              <a:rPr lang="en-US" dirty="0" err="1"/>
              <a:t>supportata</a:t>
            </a:r>
            <a:r>
              <a:rPr lang="en-US" dirty="0"/>
              <a:t> da </a:t>
            </a:r>
            <a:r>
              <a:rPr lang="en-US" dirty="0" err="1"/>
              <a:t>sdk</a:t>
            </a:r>
            <a:r>
              <a:rPr lang="en-US" dirty="0"/>
              <a:t> &gt;= 2.10)</a:t>
            </a:r>
          </a:p>
          <a:p>
            <a:r>
              <a:rPr lang="en-US" dirty="0" err="1"/>
              <a:t>Effettuare</a:t>
            </a:r>
            <a:r>
              <a:rPr lang="en-US" dirty="0"/>
              <a:t> la </a:t>
            </a:r>
            <a:r>
              <a:rPr lang="en-US" dirty="0" err="1"/>
              <a:t>chiamata</a:t>
            </a:r>
            <a:r>
              <a:rPr lang="en-US" dirty="0"/>
              <a:t> pub get</a:t>
            </a:r>
          </a:p>
          <a:p>
            <a:r>
              <a:rPr lang="en-US" dirty="0" err="1"/>
              <a:t>Verificare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andato</a:t>
            </a:r>
            <a:r>
              <a:rPr lang="en-US" dirty="0"/>
              <a:t> a </a:t>
            </a:r>
            <a:r>
              <a:rPr lang="en-US" dirty="0" err="1"/>
              <a:t>buon</a:t>
            </a:r>
            <a:r>
              <a:rPr lang="en-US" dirty="0"/>
              <a:t> fine con Pub outdated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verifica</a:t>
            </a:r>
            <a:r>
              <a:rPr lang="en-US" dirty="0"/>
              <a:t> la </a:t>
            </a:r>
            <a:r>
              <a:rPr lang="en-US" dirty="0" err="1"/>
              <a:t>corretta</a:t>
            </a:r>
            <a:r>
              <a:rPr lang="en-US" dirty="0"/>
              <a:t> </a:t>
            </a:r>
            <a:r>
              <a:rPr lang="en-US" dirty="0" err="1"/>
              <a:t>risoluzione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dipendenze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CD4510-4EB1-0D4E-A50B-460822FD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Dipendenza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3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72827-BAF9-F24B-96D8-8DD6A8E5C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classi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/>
              <a:t>esposte</a:t>
            </a:r>
            <a:r>
              <a:rPr lang="en-US" dirty="0"/>
              <a:t> come “</a:t>
            </a:r>
            <a:r>
              <a:rPr lang="en-US" dirty="0" err="1"/>
              <a:t>BroadcastStream</a:t>
            </a:r>
            <a:r>
              <a:rPr lang="en-US" dirty="0"/>
              <a:t>”: </a:t>
            </a:r>
            <a:r>
              <a:rPr lang="en-US" dirty="0" err="1"/>
              <a:t>accelerometerEvents</a:t>
            </a:r>
            <a:r>
              <a:rPr lang="en-US" dirty="0"/>
              <a:t>, </a:t>
            </a:r>
            <a:r>
              <a:rPr lang="en-US" dirty="0" err="1"/>
              <a:t>userAccelerometerEvents</a:t>
            </a:r>
            <a:r>
              <a:rPr lang="en-US" dirty="0"/>
              <a:t>, </a:t>
            </a:r>
            <a:r>
              <a:rPr lang="en-US" dirty="0" err="1"/>
              <a:t>gyroscopeEvents</a:t>
            </a:r>
            <a:r>
              <a:rPr lang="en-US" dirty="0"/>
              <a:t>, and </a:t>
            </a:r>
            <a:r>
              <a:rPr lang="en-US" dirty="0" err="1"/>
              <a:t>magnetometerEvents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13329-24A2-BB45-BE25-5BEF464D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funziona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A9992-4549-B14E-9B85-104764D4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81" y="2705990"/>
            <a:ext cx="7408326" cy="39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4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9365-9C9D-EA4F-9A56-7A1B4790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TIPOLOGIE DI APPLICAZIONI MOBILE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7E63F-10F8-3C46-B542-5D711BB2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627"/>
            <a:ext cx="12192000" cy="51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8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801E-060A-2D4C-95CB-A01FCF1D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APPS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C2FF0-9E94-0D48-B3AC-234D2EBF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61" y="1124971"/>
            <a:ext cx="7452666" cy="57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1DC7-BB01-2E4C-9BFB-3172AB88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B47C3-32FB-6C4B-9303-3E88E588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40" y="1089421"/>
            <a:ext cx="7515298" cy="57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3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3D4D-FA5D-9A4F-A3C4-02F7FB56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D206C-5735-8C48-BF94-293E114D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40" y="1124969"/>
            <a:ext cx="7452668" cy="5720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15F3D-4FE3-E945-ABDF-517D26E7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84" y="1124969"/>
            <a:ext cx="4237016" cy="9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6CE5-1565-CE43-B620-7F82A8E1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182562"/>
            <a:ext cx="10515600" cy="749792"/>
          </a:xfrm>
        </p:spPr>
        <p:txBody>
          <a:bodyPr/>
          <a:lstStyle/>
          <a:p>
            <a:r>
              <a:rPr lang="en-US" dirty="0"/>
              <a:t>CROSS-PLATFORM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7258-5EF9-104B-82E6-4282104B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9" y="1446128"/>
            <a:ext cx="3905685" cy="2343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E2C06-A380-5549-9985-7C233E61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052" y="2775138"/>
            <a:ext cx="4268940" cy="2561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C663A-D74F-154E-BF8E-15C808C35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944" y="1292057"/>
            <a:ext cx="4419252" cy="2651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FC6172-A2E6-9F4A-A673-899940BE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780" y="3959057"/>
            <a:ext cx="3855581" cy="2313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2ECA5-446F-CB4D-B2D2-36933409B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48" y="4358529"/>
            <a:ext cx="3963097" cy="23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46887</TotalTime>
  <Words>2881</Words>
  <Application>Microsoft Macintosh PowerPoint</Application>
  <PresentationFormat>Widescreen</PresentationFormat>
  <Paragraphs>348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Founders Grotesk</vt:lpstr>
      <vt:lpstr>Office Theme</vt:lpstr>
      <vt:lpstr>PowerPoint Presentation</vt:lpstr>
      <vt:lpstr>INSTALL FLUTTER (ON MAC)</vt:lpstr>
      <vt:lpstr>INSTALL FLUTTER (ON WINDOWS)</vt:lpstr>
      <vt:lpstr>INSTALL ANDROID STUDIO</vt:lpstr>
      <vt:lpstr>TIPOLOGIE DI APPLICAZIONI MOBILE</vt:lpstr>
      <vt:lpstr>NATIVE APPS</vt:lpstr>
      <vt:lpstr>WEB APPS</vt:lpstr>
      <vt:lpstr>HYBRID APPS</vt:lpstr>
      <vt:lpstr>CROSS-PLATFORM DEVELOPMENT</vt:lpstr>
      <vt:lpstr>FLUTTER</vt:lpstr>
      <vt:lpstr>MATERIAL DESIGN</vt:lpstr>
      <vt:lpstr>FLUTTER WIDGETS</vt:lpstr>
      <vt:lpstr>FLUTTER WIDGETS</vt:lpstr>
      <vt:lpstr>STATELESS vs STATEFUL WIDGETS</vt:lpstr>
      <vt:lpstr>STATEFUL WIDGETS</vt:lpstr>
      <vt:lpstr>STATEFUL WIDGETS</vt:lpstr>
      <vt:lpstr>ELEMENTI BASE DEL CODICE</vt:lpstr>
      <vt:lpstr>LINGUAGGIO DART: VARIABILI  </vt:lpstr>
      <vt:lpstr>LISTS</vt:lpstr>
      <vt:lpstr>MAPS</vt:lpstr>
      <vt:lpstr>NAVIGAZIONE TRA PAGINE DELLA APP</vt:lpstr>
      <vt:lpstr>ROUTING</vt:lpstr>
      <vt:lpstr>ROUTING</vt:lpstr>
      <vt:lpstr>functions</vt:lpstr>
      <vt:lpstr>arrow functions</vt:lpstr>
      <vt:lpstr>Classes</vt:lpstr>
      <vt:lpstr>Ereditarietà</vt:lpstr>
      <vt:lpstr>Setter e getter</vt:lpstr>
      <vt:lpstr>ASYNCHRONOUS PROGRAMMING</vt:lpstr>
      <vt:lpstr>EXAMPLE</vt:lpstr>
      <vt:lpstr>EXAMPLE</vt:lpstr>
      <vt:lpstr>FLUTTER E SQLITE</vt:lpstr>
      <vt:lpstr>SQLITE IN FLUTTER: SQFLITE plugin</vt:lpstr>
      <vt:lpstr>ADD DEPENDENCIES</vt:lpstr>
      <vt:lpstr>CREAZIONE DEL MODELLO</vt:lpstr>
      <vt:lpstr>ESEMPIO</vt:lpstr>
      <vt:lpstr>ESEMPIO</vt:lpstr>
      <vt:lpstr>CREAZIONE DEL DB MANAGER</vt:lpstr>
      <vt:lpstr>ESEMPIO</vt:lpstr>
      <vt:lpstr>ESEMPIO</vt:lpstr>
      <vt:lpstr>LETTURA DATI DA ACCELEROMETRO</vt:lpstr>
      <vt:lpstr>Package sensors_plus</vt:lpstr>
      <vt:lpstr>Dipendenza</vt:lpstr>
      <vt:lpstr>Come funziona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Marceglia</dc:creator>
  <cp:lastModifiedBy>Sara Marceglia</cp:lastModifiedBy>
  <cp:revision>305</cp:revision>
  <cp:lastPrinted>2020-12-01T16:10:02Z</cp:lastPrinted>
  <dcterms:created xsi:type="dcterms:W3CDTF">2018-11-20T10:03:04Z</dcterms:created>
  <dcterms:modified xsi:type="dcterms:W3CDTF">2022-05-17T14:55:48Z</dcterms:modified>
</cp:coreProperties>
</file>