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92" r:id="rId7"/>
    <p:sldId id="294" r:id="rId8"/>
    <p:sldId id="261" r:id="rId9"/>
    <p:sldId id="295" r:id="rId10"/>
    <p:sldId id="296" r:id="rId11"/>
    <p:sldId id="293" r:id="rId12"/>
    <p:sldId id="297" r:id="rId13"/>
    <p:sldId id="298" r:id="rId14"/>
    <p:sldId id="262" r:id="rId15"/>
    <p:sldId id="263" r:id="rId16"/>
    <p:sldId id="299" r:id="rId17"/>
    <p:sldId id="291" r:id="rId18"/>
    <p:sldId id="300" r:id="rId19"/>
    <p:sldId id="265" r:id="rId20"/>
    <p:sldId id="301" r:id="rId2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p:cViewPr varScale="1">
        <p:scale>
          <a:sx n="94" d="100"/>
          <a:sy n="94" d="100"/>
        </p:scale>
        <p:origin x="154" y="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5-19T14:01:42.316"/>
    </inkml:context>
    <inkml:brush xml:id="br0">
      <inkml:brushProperty name="width" value="0.1" units="cm"/>
      <inkml:brushProperty name="height" value="0.1" units="cm"/>
      <inkml:brushProperty name="ignorePressure" value="1"/>
    </inkml:brush>
  </inkml:definitions>
  <inkml:trace contextRef="#ctx0" brushRef="#br0">0 42,'2'-2,"2"-4,3-3,2-3,0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5-19T14:00:52.344"/>
    </inkml:context>
    <inkml:brush xml:id="br0">
      <inkml:brushProperty name="width" value="0.1" units="cm"/>
      <inkml:brushProperty name="height" value="0.1" units="cm"/>
      <inkml:brushProperty name="ignorePressure" value="1"/>
    </inkml:brush>
  </inkml:definitions>
  <inkml:trace contextRef="#ctx0" brushRef="#br0">1 0,'3715'0,"-3703"0</inkml:trace>
  <inkml:trace contextRef="#ctx0" brushRef="#br0" timeOffset="4602.885">3529 0,'95'0,"-56"0,-106 0,-5 0,105 0,115 0,-262 0,87 0</inkml:trace>
  <inkml:trace contextRef="#ctx0" brushRef="#br0" timeOffset="24631.718">113 2173,'1954'0,"-1934"0</inkml:trace>
  <inkml:trace contextRef="#ctx0" brushRef="#br0" timeOffset="61909.456">2107 2132,'1565'-2077,"-1555"2064</inkml:trace>
  <inkml:trace contextRef="#ctx0" brushRef="#br0" timeOffset="83533.273">7 31,'0'2174,"0"-2151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009639-436F-4CB1-B4C6-C7CD78EDC1DF}"/>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B509CF59-6306-496A-BA8C-E310A66FDE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31EB71E-84D7-4A16-8C52-27FE3790EC37}"/>
              </a:ext>
            </a:extLst>
          </p:cNvPr>
          <p:cNvSpPr>
            <a:spLocks noGrp="1"/>
          </p:cNvSpPr>
          <p:nvPr>
            <p:ph type="dt" sz="half" idx="10"/>
          </p:nvPr>
        </p:nvSpPr>
        <p:spPr/>
        <p:txBody>
          <a:bodyPr/>
          <a:lstStyle/>
          <a:p>
            <a:fld id="{0FE626DF-664E-401F-83CB-814BEB9B15D7}" type="datetimeFigureOut">
              <a:rPr lang="it-IT" smtClean="0"/>
              <a:t>20/05/2022</a:t>
            </a:fld>
            <a:endParaRPr lang="it-IT"/>
          </a:p>
        </p:txBody>
      </p:sp>
      <p:sp>
        <p:nvSpPr>
          <p:cNvPr id="5" name="Segnaposto piè di pagina 4">
            <a:extLst>
              <a:ext uri="{FF2B5EF4-FFF2-40B4-BE49-F238E27FC236}">
                <a16:creationId xmlns:a16="http://schemas.microsoft.com/office/drawing/2014/main" id="{6C8ED7FE-EEB2-4236-9DFA-7075A66ABAF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C12CDDA-C6AF-406E-904E-7FDD00708182}"/>
              </a:ext>
            </a:extLst>
          </p:cNvPr>
          <p:cNvSpPr>
            <a:spLocks noGrp="1"/>
          </p:cNvSpPr>
          <p:nvPr>
            <p:ph type="sldNum" sz="quarter" idx="12"/>
          </p:nvPr>
        </p:nvSpPr>
        <p:spPr/>
        <p:txBody>
          <a:bodyPr/>
          <a:lstStyle/>
          <a:p>
            <a:fld id="{6C680BAC-FFC1-4EDE-A4F8-DDE29D59872A}" type="slidenum">
              <a:rPr lang="it-IT" smtClean="0"/>
              <a:t>‹N›</a:t>
            </a:fld>
            <a:endParaRPr lang="it-IT"/>
          </a:p>
        </p:txBody>
      </p:sp>
    </p:spTree>
    <p:extLst>
      <p:ext uri="{BB962C8B-B14F-4D97-AF65-F5344CB8AC3E}">
        <p14:creationId xmlns:p14="http://schemas.microsoft.com/office/powerpoint/2010/main" val="3583166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BBB493-4A4E-4E99-A394-CC02CE92FF4C}"/>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17CB223-1655-43A6-82AD-06F5D7C4C6A1}"/>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0540AFC-697B-4D46-8085-DE5B8662938D}"/>
              </a:ext>
            </a:extLst>
          </p:cNvPr>
          <p:cNvSpPr>
            <a:spLocks noGrp="1"/>
          </p:cNvSpPr>
          <p:nvPr>
            <p:ph type="dt" sz="half" idx="10"/>
          </p:nvPr>
        </p:nvSpPr>
        <p:spPr/>
        <p:txBody>
          <a:bodyPr/>
          <a:lstStyle/>
          <a:p>
            <a:fld id="{0FE626DF-664E-401F-83CB-814BEB9B15D7}" type="datetimeFigureOut">
              <a:rPr lang="it-IT" smtClean="0"/>
              <a:t>20/05/2022</a:t>
            </a:fld>
            <a:endParaRPr lang="it-IT"/>
          </a:p>
        </p:txBody>
      </p:sp>
      <p:sp>
        <p:nvSpPr>
          <p:cNvPr id="5" name="Segnaposto piè di pagina 4">
            <a:extLst>
              <a:ext uri="{FF2B5EF4-FFF2-40B4-BE49-F238E27FC236}">
                <a16:creationId xmlns:a16="http://schemas.microsoft.com/office/drawing/2014/main" id="{DFB74E22-FC19-4B50-8C8E-6EE49846D22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8E8B8CB-BBD3-488E-859E-74AC6CC1FB00}"/>
              </a:ext>
            </a:extLst>
          </p:cNvPr>
          <p:cNvSpPr>
            <a:spLocks noGrp="1"/>
          </p:cNvSpPr>
          <p:nvPr>
            <p:ph type="sldNum" sz="quarter" idx="12"/>
          </p:nvPr>
        </p:nvSpPr>
        <p:spPr/>
        <p:txBody>
          <a:bodyPr/>
          <a:lstStyle/>
          <a:p>
            <a:fld id="{6C680BAC-FFC1-4EDE-A4F8-DDE29D59872A}" type="slidenum">
              <a:rPr lang="it-IT" smtClean="0"/>
              <a:t>‹N›</a:t>
            </a:fld>
            <a:endParaRPr lang="it-IT"/>
          </a:p>
        </p:txBody>
      </p:sp>
    </p:spTree>
    <p:extLst>
      <p:ext uri="{BB962C8B-B14F-4D97-AF65-F5344CB8AC3E}">
        <p14:creationId xmlns:p14="http://schemas.microsoft.com/office/powerpoint/2010/main" val="3105996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BA1F3183-98AF-459A-867F-1A648CBC6137}"/>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C47D766-BE2D-47C5-91B7-EB59E109FA05}"/>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9383807-017C-488F-9C26-AD1F1F5F56EB}"/>
              </a:ext>
            </a:extLst>
          </p:cNvPr>
          <p:cNvSpPr>
            <a:spLocks noGrp="1"/>
          </p:cNvSpPr>
          <p:nvPr>
            <p:ph type="dt" sz="half" idx="10"/>
          </p:nvPr>
        </p:nvSpPr>
        <p:spPr/>
        <p:txBody>
          <a:bodyPr/>
          <a:lstStyle/>
          <a:p>
            <a:fld id="{0FE626DF-664E-401F-83CB-814BEB9B15D7}" type="datetimeFigureOut">
              <a:rPr lang="it-IT" smtClean="0"/>
              <a:t>20/05/2022</a:t>
            </a:fld>
            <a:endParaRPr lang="it-IT"/>
          </a:p>
        </p:txBody>
      </p:sp>
      <p:sp>
        <p:nvSpPr>
          <p:cNvPr id="5" name="Segnaposto piè di pagina 4">
            <a:extLst>
              <a:ext uri="{FF2B5EF4-FFF2-40B4-BE49-F238E27FC236}">
                <a16:creationId xmlns:a16="http://schemas.microsoft.com/office/drawing/2014/main" id="{40EA0C8C-2B9B-45C5-ADB1-F51DF473BCD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8537448-FE2E-4204-B21B-69D4F1158623}"/>
              </a:ext>
            </a:extLst>
          </p:cNvPr>
          <p:cNvSpPr>
            <a:spLocks noGrp="1"/>
          </p:cNvSpPr>
          <p:nvPr>
            <p:ph type="sldNum" sz="quarter" idx="12"/>
          </p:nvPr>
        </p:nvSpPr>
        <p:spPr/>
        <p:txBody>
          <a:bodyPr/>
          <a:lstStyle/>
          <a:p>
            <a:fld id="{6C680BAC-FFC1-4EDE-A4F8-DDE29D59872A}" type="slidenum">
              <a:rPr lang="it-IT" smtClean="0"/>
              <a:t>‹N›</a:t>
            </a:fld>
            <a:endParaRPr lang="it-IT"/>
          </a:p>
        </p:txBody>
      </p:sp>
    </p:spTree>
    <p:extLst>
      <p:ext uri="{BB962C8B-B14F-4D97-AF65-F5344CB8AC3E}">
        <p14:creationId xmlns:p14="http://schemas.microsoft.com/office/powerpoint/2010/main" val="586802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9D8908-B5B6-44D6-AFE1-FE4B4E43BAAC}"/>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1186A62-D4E9-46FF-BE86-813B3F0EF6CD}"/>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D9336EE-6D60-447B-B2D5-44A014B68EEE}"/>
              </a:ext>
            </a:extLst>
          </p:cNvPr>
          <p:cNvSpPr>
            <a:spLocks noGrp="1"/>
          </p:cNvSpPr>
          <p:nvPr>
            <p:ph type="dt" sz="half" idx="10"/>
          </p:nvPr>
        </p:nvSpPr>
        <p:spPr/>
        <p:txBody>
          <a:bodyPr/>
          <a:lstStyle/>
          <a:p>
            <a:fld id="{0FE626DF-664E-401F-83CB-814BEB9B15D7}" type="datetimeFigureOut">
              <a:rPr lang="it-IT" smtClean="0"/>
              <a:t>20/05/2022</a:t>
            </a:fld>
            <a:endParaRPr lang="it-IT"/>
          </a:p>
        </p:txBody>
      </p:sp>
      <p:sp>
        <p:nvSpPr>
          <p:cNvPr id="5" name="Segnaposto piè di pagina 4">
            <a:extLst>
              <a:ext uri="{FF2B5EF4-FFF2-40B4-BE49-F238E27FC236}">
                <a16:creationId xmlns:a16="http://schemas.microsoft.com/office/drawing/2014/main" id="{C18DC35A-FA76-460D-AB61-B3CBB2B3CD2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9A86465-5055-4C39-B9E7-C887B662E192}"/>
              </a:ext>
            </a:extLst>
          </p:cNvPr>
          <p:cNvSpPr>
            <a:spLocks noGrp="1"/>
          </p:cNvSpPr>
          <p:nvPr>
            <p:ph type="sldNum" sz="quarter" idx="12"/>
          </p:nvPr>
        </p:nvSpPr>
        <p:spPr/>
        <p:txBody>
          <a:bodyPr/>
          <a:lstStyle/>
          <a:p>
            <a:fld id="{6C680BAC-FFC1-4EDE-A4F8-DDE29D59872A}" type="slidenum">
              <a:rPr lang="it-IT" smtClean="0"/>
              <a:t>‹N›</a:t>
            </a:fld>
            <a:endParaRPr lang="it-IT"/>
          </a:p>
        </p:txBody>
      </p:sp>
    </p:spTree>
    <p:extLst>
      <p:ext uri="{BB962C8B-B14F-4D97-AF65-F5344CB8AC3E}">
        <p14:creationId xmlns:p14="http://schemas.microsoft.com/office/powerpoint/2010/main" val="3542300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BBD423-A2C0-45F6-81CE-5A079AC28CEF}"/>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F8AD912C-76F2-43F9-A287-01B032CEB3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ADB2C1DA-B7E0-49CA-9563-25904C4514E7}"/>
              </a:ext>
            </a:extLst>
          </p:cNvPr>
          <p:cNvSpPr>
            <a:spLocks noGrp="1"/>
          </p:cNvSpPr>
          <p:nvPr>
            <p:ph type="dt" sz="half" idx="10"/>
          </p:nvPr>
        </p:nvSpPr>
        <p:spPr/>
        <p:txBody>
          <a:bodyPr/>
          <a:lstStyle/>
          <a:p>
            <a:fld id="{0FE626DF-664E-401F-83CB-814BEB9B15D7}" type="datetimeFigureOut">
              <a:rPr lang="it-IT" smtClean="0"/>
              <a:t>20/05/2022</a:t>
            </a:fld>
            <a:endParaRPr lang="it-IT"/>
          </a:p>
        </p:txBody>
      </p:sp>
      <p:sp>
        <p:nvSpPr>
          <p:cNvPr id="5" name="Segnaposto piè di pagina 4">
            <a:extLst>
              <a:ext uri="{FF2B5EF4-FFF2-40B4-BE49-F238E27FC236}">
                <a16:creationId xmlns:a16="http://schemas.microsoft.com/office/drawing/2014/main" id="{90658C0F-0918-441B-8402-9222D82D188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01AB922-E83C-473B-9B54-FC4629D6298F}"/>
              </a:ext>
            </a:extLst>
          </p:cNvPr>
          <p:cNvSpPr>
            <a:spLocks noGrp="1"/>
          </p:cNvSpPr>
          <p:nvPr>
            <p:ph type="sldNum" sz="quarter" idx="12"/>
          </p:nvPr>
        </p:nvSpPr>
        <p:spPr/>
        <p:txBody>
          <a:bodyPr/>
          <a:lstStyle/>
          <a:p>
            <a:fld id="{6C680BAC-FFC1-4EDE-A4F8-DDE29D59872A}" type="slidenum">
              <a:rPr lang="it-IT" smtClean="0"/>
              <a:t>‹N›</a:t>
            </a:fld>
            <a:endParaRPr lang="it-IT"/>
          </a:p>
        </p:txBody>
      </p:sp>
    </p:spTree>
    <p:extLst>
      <p:ext uri="{BB962C8B-B14F-4D97-AF65-F5344CB8AC3E}">
        <p14:creationId xmlns:p14="http://schemas.microsoft.com/office/powerpoint/2010/main" val="1396415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A84533-16CC-4298-AEC1-DC845AC6F7C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364A8EB-AE20-4EF8-9F8D-ABE7C1DFA705}"/>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150A54FF-DDE0-4546-89F8-F465EE833A36}"/>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137F66EE-4B46-4B03-9862-32A6CBBB0682}"/>
              </a:ext>
            </a:extLst>
          </p:cNvPr>
          <p:cNvSpPr>
            <a:spLocks noGrp="1"/>
          </p:cNvSpPr>
          <p:nvPr>
            <p:ph type="dt" sz="half" idx="10"/>
          </p:nvPr>
        </p:nvSpPr>
        <p:spPr/>
        <p:txBody>
          <a:bodyPr/>
          <a:lstStyle/>
          <a:p>
            <a:fld id="{0FE626DF-664E-401F-83CB-814BEB9B15D7}" type="datetimeFigureOut">
              <a:rPr lang="it-IT" smtClean="0"/>
              <a:t>20/05/2022</a:t>
            </a:fld>
            <a:endParaRPr lang="it-IT"/>
          </a:p>
        </p:txBody>
      </p:sp>
      <p:sp>
        <p:nvSpPr>
          <p:cNvPr id="6" name="Segnaposto piè di pagina 5">
            <a:extLst>
              <a:ext uri="{FF2B5EF4-FFF2-40B4-BE49-F238E27FC236}">
                <a16:creationId xmlns:a16="http://schemas.microsoft.com/office/drawing/2014/main" id="{A4EC777D-3B2B-4848-9109-2F764E63455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102F33B-18CA-4D89-B80B-96E4C5853B20}"/>
              </a:ext>
            </a:extLst>
          </p:cNvPr>
          <p:cNvSpPr>
            <a:spLocks noGrp="1"/>
          </p:cNvSpPr>
          <p:nvPr>
            <p:ph type="sldNum" sz="quarter" idx="12"/>
          </p:nvPr>
        </p:nvSpPr>
        <p:spPr/>
        <p:txBody>
          <a:bodyPr/>
          <a:lstStyle/>
          <a:p>
            <a:fld id="{6C680BAC-FFC1-4EDE-A4F8-DDE29D59872A}" type="slidenum">
              <a:rPr lang="it-IT" smtClean="0"/>
              <a:t>‹N›</a:t>
            </a:fld>
            <a:endParaRPr lang="it-IT"/>
          </a:p>
        </p:txBody>
      </p:sp>
    </p:spTree>
    <p:extLst>
      <p:ext uri="{BB962C8B-B14F-4D97-AF65-F5344CB8AC3E}">
        <p14:creationId xmlns:p14="http://schemas.microsoft.com/office/powerpoint/2010/main" val="1649012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5C442A-2681-4016-A1EB-D59C6C71849E}"/>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0F3DA6E-0B51-4F72-8B97-DD66293C7C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B169614F-19EA-468E-97DD-4260AAF6CF44}"/>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A4774AF3-42CF-452D-9878-44042A7648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B549E794-9FB1-4B16-BBE0-028A87EBA0F3}"/>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51FB133A-2A67-4698-B682-09FF36764946}"/>
              </a:ext>
            </a:extLst>
          </p:cNvPr>
          <p:cNvSpPr>
            <a:spLocks noGrp="1"/>
          </p:cNvSpPr>
          <p:nvPr>
            <p:ph type="dt" sz="half" idx="10"/>
          </p:nvPr>
        </p:nvSpPr>
        <p:spPr/>
        <p:txBody>
          <a:bodyPr/>
          <a:lstStyle/>
          <a:p>
            <a:fld id="{0FE626DF-664E-401F-83CB-814BEB9B15D7}" type="datetimeFigureOut">
              <a:rPr lang="it-IT" smtClean="0"/>
              <a:t>20/05/2022</a:t>
            </a:fld>
            <a:endParaRPr lang="it-IT"/>
          </a:p>
        </p:txBody>
      </p:sp>
      <p:sp>
        <p:nvSpPr>
          <p:cNvPr id="8" name="Segnaposto piè di pagina 7">
            <a:extLst>
              <a:ext uri="{FF2B5EF4-FFF2-40B4-BE49-F238E27FC236}">
                <a16:creationId xmlns:a16="http://schemas.microsoft.com/office/drawing/2014/main" id="{930B517E-BFD5-48F7-BE08-7081DA0AA413}"/>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111BB128-F936-4B12-B429-63DFA05F05EA}"/>
              </a:ext>
            </a:extLst>
          </p:cNvPr>
          <p:cNvSpPr>
            <a:spLocks noGrp="1"/>
          </p:cNvSpPr>
          <p:nvPr>
            <p:ph type="sldNum" sz="quarter" idx="12"/>
          </p:nvPr>
        </p:nvSpPr>
        <p:spPr/>
        <p:txBody>
          <a:bodyPr/>
          <a:lstStyle/>
          <a:p>
            <a:fld id="{6C680BAC-FFC1-4EDE-A4F8-DDE29D59872A}" type="slidenum">
              <a:rPr lang="it-IT" smtClean="0"/>
              <a:t>‹N›</a:t>
            </a:fld>
            <a:endParaRPr lang="it-IT"/>
          </a:p>
        </p:txBody>
      </p:sp>
    </p:spTree>
    <p:extLst>
      <p:ext uri="{BB962C8B-B14F-4D97-AF65-F5344CB8AC3E}">
        <p14:creationId xmlns:p14="http://schemas.microsoft.com/office/powerpoint/2010/main" val="3670072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910470-EB9B-4670-827F-BA7F1B3B37B6}"/>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DB6D4104-11C6-44D7-99CC-BA986611B47D}"/>
              </a:ext>
            </a:extLst>
          </p:cNvPr>
          <p:cNvSpPr>
            <a:spLocks noGrp="1"/>
          </p:cNvSpPr>
          <p:nvPr>
            <p:ph type="dt" sz="half" idx="10"/>
          </p:nvPr>
        </p:nvSpPr>
        <p:spPr/>
        <p:txBody>
          <a:bodyPr/>
          <a:lstStyle/>
          <a:p>
            <a:fld id="{0FE626DF-664E-401F-83CB-814BEB9B15D7}" type="datetimeFigureOut">
              <a:rPr lang="it-IT" smtClean="0"/>
              <a:t>20/05/2022</a:t>
            </a:fld>
            <a:endParaRPr lang="it-IT"/>
          </a:p>
        </p:txBody>
      </p:sp>
      <p:sp>
        <p:nvSpPr>
          <p:cNvPr id="4" name="Segnaposto piè di pagina 3">
            <a:extLst>
              <a:ext uri="{FF2B5EF4-FFF2-40B4-BE49-F238E27FC236}">
                <a16:creationId xmlns:a16="http://schemas.microsoft.com/office/drawing/2014/main" id="{F793C968-060B-4DE6-B29E-499AE3F4239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CB4F681-4C56-4A89-B19F-B187A9706462}"/>
              </a:ext>
            </a:extLst>
          </p:cNvPr>
          <p:cNvSpPr>
            <a:spLocks noGrp="1"/>
          </p:cNvSpPr>
          <p:nvPr>
            <p:ph type="sldNum" sz="quarter" idx="12"/>
          </p:nvPr>
        </p:nvSpPr>
        <p:spPr/>
        <p:txBody>
          <a:bodyPr/>
          <a:lstStyle/>
          <a:p>
            <a:fld id="{6C680BAC-FFC1-4EDE-A4F8-DDE29D59872A}" type="slidenum">
              <a:rPr lang="it-IT" smtClean="0"/>
              <a:t>‹N›</a:t>
            </a:fld>
            <a:endParaRPr lang="it-IT"/>
          </a:p>
        </p:txBody>
      </p:sp>
    </p:spTree>
    <p:extLst>
      <p:ext uri="{BB962C8B-B14F-4D97-AF65-F5344CB8AC3E}">
        <p14:creationId xmlns:p14="http://schemas.microsoft.com/office/powerpoint/2010/main" val="1455629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14254BC-0E63-41FD-BB4C-875076FFE96B}"/>
              </a:ext>
            </a:extLst>
          </p:cNvPr>
          <p:cNvSpPr>
            <a:spLocks noGrp="1"/>
          </p:cNvSpPr>
          <p:nvPr>
            <p:ph type="dt" sz="half" idx="10"/>
          </p:nvPr>
        </p:nvSpPr>
        <p:spPr/>
        <p:txBody>
          <a:bodyPr/>
          <a:lstStyle/>
          <a:p>
            <a:fld id="{0FE626DF-664E-401F-83CB-814BEB9B15D7}" type="datetimeFigureOut">
              <a:rPr lang="it-IT" smtClean="0"/>
              <a:t>20/05/2022</a:t>
            </a:fld>
            <a:endParaRPr lang="it-IT"/>
          </a:p>
        </p:txBody>
      </p:sp>
      <p:sp>
        <p:nvSpPr>
          <p:cNvPr id="3" name="Segnaposto piè di pagina 2">
            <a:extLst>
              <a:ext uri="{FF2B5EF4-FFF2-40B4-BE49-F238E27FC236}">
                <a16:creationId xmlns:a16="http://schemas.microsoft.com/office/drawing/2014/main" id="{B13F0AF7-103B-4748-BECC-03E3B81EAA3C}"/>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C8FE9C1A-EEE1-446A-994C-1E502539F3DA}"/>
              </a:ext>
            </a:extLst>
          </p:cNvPr>
          <p:cNvSpPr>
            <a:spLocks noGrp="1"/>
          </p:cNvSpPr>
          <p:nvPr>
            <p:ph type="sldNum" sz="quarter" idx="12"/>
          </p:nvPr>
        </p:nvSpPr>
        <p:spPr/>
        <p:txBody>
          <a:bodyPr/>
          <a:lstStyle/>
          <a:p>
            <a:fld id="{6C680BAC-FFC1-4EDE-A4F8-DDE29D59872A}" type="slidenum">
              <a:rPr lang="it-IT" smtClean="0"/>
              <a:t>‹N›</a:t>
            </a:fld>
            <a:endParaRPr lang="it-IT"/>
          </a:p>
        </p:txBody>
      </p:sp>
    </p:spTree>
    <p:extLst>
      <p:ext uri="{BB962C8B-B14F-4D97-AF65-F5344CB8AC3E}">
        <p14:creationId xmlns:p14="http://schemas.microsoft.com/office/powerpoint/2010/main" val="2483273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2A3987-9C4F-4F72-87D0-B8C97C4E4B2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E912B09-5155-4ABC-80BC-9960CEE9AA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207FA551-7E92-495B-AAC4-CD82A50DE7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96413226-3AD3-462C-B95D-6E547D2C3AE2}"/>
              </a:ext>
            </a:extLst>
          </p:cNvPr>
          <p:cNvSpPr>
            <a:spLocks noGrp="1"/>
          </p:cNvSpPr>
          <p:nvPr>
            <p:ph type="dt" sz="half" idx="10"/>
          </p:nvPr>
        </p:nvSpPr>
        <p:spPr/>
        <p:txBody>
          <a:bodyPr/>
          <a:lstStyle/>
          <a:p>
            <a:fld id="{0FE626DF-664E-401F-83CB-814BEB9B15D7}" type="datetimeFigureOut">
              <a:rPr lang="it-IT" smtClean="0"/>
              <a:t>20/05/2022</a:t>
            </a:fld>
            <a:endParaRPr lang="it-IT"/>
          </a:p>
        </p:txBody>
      </p:sp>
      <p:sp>
        <p:nvSpPr>
          <p:cNvPr id="6" name="Segnaposto piè di pagina 5">
            <a:extLst>
              <a:ext uri="{FF2B5EF4-FFF2-40B4-BE49-F238E27FC236}">
                <a16:creationId xmlns:a16="http://schemas.microsoft.com/office/drawing/2014/main" id="{3ECC7FA5-34B4-49B7-A103-D9CF9010262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D490CC3-37AB-4A37-A2B4-96FA4B738FB2}"/>
              </a:ext>
            </a:extLst>
          </p:cNvPr>
          <p:cNvSpPr>
            <a:spLocks noGrp="1"/>
          </p:cNvSpPr>
          <p:nvPr>
            <p:ph type="sldNum" sz="quarter" idx="12"/>
          </p:nvPr>
        </p:nvSpPr>
        <p:spPr/>
        <p:txBody>
          <a:bodyPr/>
          <a:lstStyle/>
          <a:p>
            <a:fld id="{6C680BAC-FFC1-4EDE-A4F8-DDE29D59872A}" type="slidenum">
              <a:rPr lang="it-IT" smtClean="0"/>
              <a:t>‹N›</a:t>
            </a:fld>
            <a:endParaRPr lang="it-IT"/>
          </a:p>
        </p:txBody>
      </p:sp>
    </p:spTree>
    <p:extLst>
      <p:ext uri="{BB962C8B-B14F-4D97-AF65-F5344CB8AC3E}">
        <p14:creationId xmlns:p14="http://schemas.microsoft.com/office/powerpoint/2010/main" val="22637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929B86-D9E1-4801-9BDF-104875A2414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985F208-B35F-4DA3-B589-BEBEEE68CC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8371E8D0-9C93-4DCA-A4A5-DC28659C8C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965055FD-F33A-4975-BE16-641B56B1105B}"/>
              </a:ext>
            </a:extLst>
          </p:cNvPr>
          <p:cNvSpPr>
            <a:spLocks noGrp="1"/>
          </p:cNvSpPr>
          <p:nvPr>
            <p:ph type="dt" sz="half" idx="10"/>
          </p:nvPr>
        </p:nvSpPr>
        <p:spPr/>
        <p:txBody>
          <a:bodyPr/>
          <a:lstStyle/>
          <a:p>
            <a:fld id="{0FE626DF-664E-401F-83CB-814BEB9B15D7}" type="datetimeFigureOut">
              <a:rPr lang="it-IT" smtClean="0"/>
              <a:t>20/05/2022</a:t>
            </a:fld>
            <a:endParaRPr lang="it-IT"/>
          </a:p>
        </p:txBody>
      </p:sp>
      <p:sp>
        <p:nvSpPr>
          <p:cNvPr id="6" name="Segnaposto piè di pagina 5">
            <a:extLst>
              <a:ext uri="{FF2B5EF4-FFF2-40B4-BE49-F238E27FC236}">
                <a16:creationId xmlns:a16="http://schemas.microsoft.com/office/drawing/2014/main" id="{6D08C892-2F47-4D0D-879E-2C447FD87DE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EAC9528-0C4F-4039-8A9A-8E8900C589FD}"/>
              </a:ext>
            </a:extLst>
          </p:cNvPr>
          <p:cNvSpPr>
            <a:spLocks noGrp="1"/>
          </p:cNvSpPr>
          <p:nvPr>
            <p:ph type="sldNum" sz="quarter" idx="12"/>
          </p:nvPr>
        </p:nvSpPr>
        <p:spPr/>
        <p:txBody>
          <a:bodyPr/>
          <a:lstStyle/>
          <a:p>
            <a:fld id="{6C680BAC-FFC1-4EDE-A4F8-DDE29D59872A}" type="slidenum">
              <a:rPr lang="it-IT" smtClean="0"/>
              <a:t>‹N›</a:t>
            </a:fld>
            <a:endParaRPr lang="it-IT"/>
          </a:p>
        </p:txBody>
      </p:sp>
    </p:spTree>
    <p:extLst>
      <p:ext uri="{BB962C8B-B14F-4D97-AF65-F5344CB8AC3E}">
        <p14:creationId xmlns:p14="http://schemas.microsoft.com/office/powerpoint/2010/main" val="3501507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7A69CF3-8F10-43D7-8C20-7153E0AAF9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F360308-8ABF-49BD-86B1-8CE8DE4655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BC4FA72-021B-4116-B20C-7E38AF2C3D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E626DF-664E-401F-83CB-814BEB9B15D7}" type="datetimeFigureOut">
              <a:rPr lang="it-IT" smtClean="0"/>
              <a:t>20/05/2022</a:t>
            </a:fld>
            <a:endParaRPr lang="it-IT"/>
          </a:p>
        </p:txBody>
      </p:sp>
      <p:sp>
        <p:nvSpPr>
          <p:cNvPr id="5" name="Segnaposto piè di pagina 4">
            <a:extLst>
              <a:ext uri="{FF2B5EF4-FFF2-40B4-BE49-F238E27FC236}">
                <a16:creationId xmlns:a16="http://schemas.microsoft.com/office/drawing/2014/main" id="{89823D11-A609-4300-8184-E04EB1EFD0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13A29CF-103B-472C-9237-729409A6B5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680BAC-FFC1-4EDE-A4F8-DDE29D59872A}" type="slidenum">
              <a:rPr lang="it-IT" smtClean="0"/>
              <a:t>‹N›</a:t>
            </a:fld>
            <a:endParaRPr lang="it-IT"/>
          </a:p>
        </p:txBody>
      </p:sp>
    </p:spTree>
    <p:extLst>
      <p:ext uri="{BB962C8B-B14F-4D97-AF65-F5344CB8AC3E}">
        <p14:creationId xmlns:p14="http://schemas.microsoft.com/office/powerpoint/2010/main" val="934595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customXml" Target="../ink/ink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535578-E36E-471E-BA2E-21D09F1D28F7}"/>
              </a:ext>
            </a:extLst>
          </p:cNvPr>
          <p:cNvSpPr>
            <a:spLocks noGrp="1"/>
          </p:cNvSpPr>
          <p:nvPr>
            <p:ph type="ctrTitle"/>
          </p:nvPr>
        </p:nvSpPr>
        <p:spPr/>
        <p:txBody>
          <a:bodyPr/>
          <a:lstStyle/>
          <a:p>
            <a:r>
              <a:rPr lang="it-IT" dirty="0"/>
              <a:t>La politica commerciale</a:t>
            </a:r>
          </a:p>
        </p:txBody>
      </p:sp>
      <p:sp>
        <p:nvSpPr>
          <p:cNvPr id="3" name="Sottotitolo 2">
            <a:extLst>
              <a:ext uri="{FF2B5EF4-FFF2-40B4-BE49-F238E27FC236}">
                <a16:creationId xmlns:a16="http://schemas.microsoft.com/office/drawing/2014/main" id="{2DE09787-511F-49A7-963E-AD829F4BC27B}"/>
              </a:ext>
            </a:extLst>
          </p:cNvPr>
          <p:cNvSpPr>
            <a:spLocks noGrp="1"/>
          </p:cNvSpPr>
          <p:nvPr>
            <p:ph type="subTitle" idx="1"/>
          </p:nvPr>
        </p:nvSpPr>
        <p:spPr/>
        <p:txBody>
          <a:bodyPr/>
          <a:lstStyle/>
          <a:p>
            <a:r>
              <a:rPr lang="it-IT" dirty="0"/>
              <a:t>Obiettivi e strumenti</a:t>
            </a:r>
          </a:p>
        </p:txBody>
      </p:sp>
    </p:spTree>
    <p:extLst>
      <p:ext uri="{BB962C8B-B14F-4D97-AF65-F5344CB8AC3E}">
        <p14:creationId xmlns:p14="http://schemas.microsoft.com/office/powerpoint/2010/main" val="1024282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a:extLst>
              <a:ext uri="{FF2B5EF4-FFF2-40B4-BE49-F238E27FC236}">
                <a16:creationId xmlns:a16="http://schemas.microsoft.com/office/drawing/2014/main" id="{8EB3A183-8448-4FA5-B36C-2DABC089B04A}"/>
              </a:ext>
            </a:extLst>
          </p:cNvPr>
          <p:cNvSpPr>
            <a:spLocks noGrp="1"/>
          </p:cNvSpPr>
          <p:nvPr>
            <p:ph type="title"/>
          </p:nvPr>
        </p:nvSpPr>
        <p:spPr/>
        <p:txBody>
          <a:bodyPr/>
          <a:lstStyle/>
          <a:p>
            <a:r>
              <a:rPr lang="it-IT" dirty="0"/>
              <a:t>Come varia il benessere complessivo del paese che ha elevato il dazio?</a:t>
            </a:r>
          </a:p>
        </p:txBody>
      </p:sp>
      <p:cxnSp>
        <p:nvCxnSpPr>
          <p:cNvPr id="7" name="Connettore diritto 6">
            <a:extLst>
              <a:ext uri="{FF2B5EF4-FFF2-40B4-BE49-F238E27FC236}">
                <a16:creationId xmlns:a16="http://schemas.microsoft.com/office/drawing/2014/main" id="{3E2F1B9C-94F1-412E-84B2-BEED94CAC747}"/>
              </a:ext>
            </a:extLst>
          </p:cNvPr>
          <p:cNvCxnSpPr>
            <a:cxnSpLocks/>
          </p:cNvCxnSpPr>
          <p:nvPr/>
        </p:nvCxnSpPr>
        <p:spPr>
          <a:xfrm>
            <a:off x="3975381" y="2052917"/>
            <a:ext cx="4241238" cy="2888443"/>
          </a:xfrm>
          <a:prstGeom prst="line">
            <a:avLst/>
          </a:prstGeom>
          <a:ln w="19050"/>
        </p:spPr>
        <p:style>
          <a:lnRef idx="1">
            <a:schemeClr val="dk1"/>
          </a:lnRef>
          <a:fillRef idx="0">
            <a:schemeClr val="dk1"/>
          </a:fillRef>
          <a:effectRef idx="0">
            <a:schemeClr val="dk1"/>
          </a:effectRef>
          <a:fontRef idx="minor">
            <a:schemeClr val="tx1"/>
          </a:fontRef>
        </p:style>
      </p:cxnSp>
      <p:cxnSp>
        <p:nvCxnSpPr>
          <p:cNvPr id="8" name="Connettore 2 7">
            <a:extLst>
              <a:ext uri="{FF2B5EF4-FFF2-40B4-BE49-F238E27FC236}">
                <a16:creationId xmlns:a16="http://schemas.microsoft.com/office/drawing/2014/main" id="{138D606F-324D-419F-A218-1DAD967975E6}"/>
              </a:ext>
            </a:extLst>
          </p:cNvPr>
          <p:cNvCxnSpPr>
            <a:cxnSpLocks/>
          </p:cNvCxnSpPr>
          <p:nvPr/>
        </p:nvCxnSpPr>
        <p:spPr>
          <a:xfrm flipV="1">
            <a:off x="3427926" y="1989673"/>
            <a:ext cx="0" cy="451104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9" name="Connettore 2 8">
            <a:extLst>
              <a:ext uri="{FF2B5EF4-FFF2-40B4-BE49-F238E27FC236}">
                <a16:creationId xmlns:a16="http://schemas.microsoft.com/office/drawing/2014/main" id="{CD36A876-2F51-40DE-BE53-9AA40E5397C8}"/>
              </a:ext>
            </a:extLst>
          </p:cNvPr>
          <p:cNvCxnSpPr>
            <a:cxnSpLocks/>
          </p:cNvCxnSpPr>
          <p:nvPr/>
        </p:nvCxnSpPr>
        <p:spPr>
          <a:xfrm>
            <a:off x="3358837" y="6492585"/>
            <a:ext cx="4888992" cy="2133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0" name="Connettore diritto 9">
            <a:extLst>
              <a:ext uri="{FF2B5EF4-FFF2-40B4-BE49-F238E27FC236}">
                <a16:creationId xmlns:a16="http://schemas.microsoft.com/office/drawing/2014/main" id="{07E10EE9-729B-4963-BEE6-97CE4CFD71F1}"/>
              </a:ext>
            </a:extLst>
          </p:cNvPr>
          <p:cNvCxnSpPr>
            <a:cxnSpLocks/>
          </p:cNvCxnSpPr>
          <p:nvPr/>
        </p:nvCxnSpPr>
        <p:spPr>
          <a:xfrm flipH="1" flipV="1">
            <a:off x="3406828" y="3312437"/>
            <a:ext cx="2308355" cy="4770"/>
          </a:xfrm>
          <a:prstGeom prst="line">
            <a:avLst/>
          </a:prstGeom>
          <a:ln w="1905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1" name="CasellaDiTesto 10">
            <a:extLst>
              <a:ext uri="{FF2B5EF4-FFF2-40B4-BE49-F238E27FC236}">
                <a16:creationId xmlns:a16="http://schemas.microsoft.com/office/drawing/2014/main" id="{D7D20F88-F698-4815-9562-D00A0A5B2EBB}"/>
              </a:ext>
            </a:extLst>
          </p:cNvPr>
          <p:cNvSpPr txBox="1"/>
          <p:nvPr/>
        </p:nvSpPr>
        <p:spPr>
          <a:xfrm>
            <a:off x="2919926" y="2030923"/>
            <a:ext cx="536446" cy="369332"/>
          </a:xfrm>
          <a:prstGeom prst="rect">
            <a:avLst/>
          </a:prstGeom>
          <a:noFill/>
        </p:spPr>
        <p:txBody>
          <a:bodyPr wrap="square" rtlCol="0">
            <a:spAutoFit/>
          </a:bodyPr>
          <a:lstStyle/>
          <a:p>
            <a:r>
              <a:rPr lang="it-IT" dirty="0"/>
              <a:t>P</a:t>
            </a:r>
          </a:p>
        </p:txBody>
      </p:sp>
      <p:cxnSp>
        <p:nvCxnSpPr>
          <p:cNvPr id="12" name="Connettore diritto 11">
            <a:extLst>
              <a:ext uri="{FF2B5EF4-FFF2-40B4-BE49-F238E27FC236}">
                <a16:creationId xmlns:a16="http://schemas.microsoft.com/office/drawing/2014/main" id="{2A6102A0-B0B1-402B-ABB7-792C7742459F}"/>
              </a:ext>
            </a:extLst>
          </p:cNvPr>
          <p:cNvCxnSpPr>
            <a:cxnSpLocks/>
          </p:cNvCxnSpPr>
          <p:nvPr/>
        </p:nvCxnSpPr>
        <p:spPr>
          <a:xfrm flipV="1">
            <a:off x="3436085" y="4216962"/>
            <a:ext cx="4587794" cy="15026"/>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13" name="Connettore diritto 12">
            <a:extLst>
              <a:ext uri="{FF2B5EF4-FFF2-40B4-BE49-F238E27FC236}">
                <a16:creationId xmlns:a16="http://schemas.microsoft.com/office/drawing/2014/main" id="{72BDCE77-0722-42C2-884A-7128022609B7}"/>
              </a:ext>
            </a:extLst>
          </p:cNvPr>
          <p:cNvCxnSpPr>
            <a:cxnSpLocks/>
          </p:cNvCxnSpPr>
          <p:nvPr/>
        </p:nvCxnSpPr>
        <p:spPr>
          <a:xfrm flipV="1">
            <a:off x="3427924" y="4807780"/>
            <a:ext cx="4884930" cy="15026"/>
          </a:xfrm>
          <a:prstGeom prst="line">
            <a:avLst/>
          </a:prstGeom>
          <a:ln w="12700">
            <a:prstDash val="solid"/>
          </a:ln>
        </p:spPr>
        <p:style>
          <a:lnRef idx="1">
            <a:schemeClr val="accent1"/>
          </a:lnRef>
          <a:fillRef idx="0">
            <a:schemeClr val="accent1"/>
          </a:fillRef>
          <a:effectRef idx="0">
            <a:schemeClr val="accent1"/>
          </a:effectRef>
          <a:fontRef idx="minor">
            <a:schemeClr val="tx1"/>
          </a:fontRef>
        </p:style>
      </p:cxnSp>
      <p:sp>
        <p:nvSpPr>
          <p:cNvPr id="14" name="Rettangolo 13">
            <a:extLst>
              <a:ext uri="{FF2B5EF4-FFF2-40B4-BE49-F238E27FC236}">
                <a16:creationId xmlns:a16="http://schemas.microsoft.com/office/drawing/2014/main" id="{DBAC752B-CB4B-489D-8635-AB6005502573}"/>
              </a:ext>
            </a:extLst>
          </p:cNvPr>
          <p:cNvSpPr/>
          <p:nvPr/>
        </p:nvSpPr>
        <p:spPr>
          <a:xfrm>
            <a:off x="3427925" y="4239097"/>
            <a:ext cx="3707120" cy="575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Triangolo rettangolo 14">
            <a:extLst>
              <a:ext uri="{FF2B5EF4-FFF2-40B4-BE49-F238E27FC236}">
                <a16:creationId xmlns:a16="http://schemas.microsoft.com/office/drawing/2014/main" id="{9A3573D8-CBA3-4BD8-9810-6F3B73138C78}"/>
              </a:ext>
            </a:extLst>
          </p:cNvPr>
          <p:cNvSpPr/>
          <p:nvPr/>
        </p:nvSpPr>
        <p:spPr>
          <a:xfrm>
            <a:off x="7139162" y="4225962"/>
            <a:ext cx="891130" cy="605852"/>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CasellaDiTesto 15">
            <a:extLst>
              <a:ext uri="{FF2B5EF4-FFF2-40B4-BE49-F238E27FC236}">
                <a16:creationId xmlns:a16="http://schemas.microsoft.com/office/drawing/2014/main" id="{A0E5E1B5-EE0B-4061-9F86-FA0B61CD93D6}"/>
              </a:ext>
            </a:extLst>
          </p:cNvPr>
          <p:cNvSpPr txBox="1"/>
          <p:nvPr/>
        </p:nvSpPr>
        <p:spPr>
          <a:xfrm>
            <a:off x="7204205" y="2021258"/>
            <a:ext cx="850297" cy="369332"/>
          </a:xfrm>
          <a:prstGeom prst="rect">
            <a:avLst/>
          </a:prstGeom>
          <a:noFill/>
        </p:spPr>
        <p:txBody>
          <a:bodyPr wrap="none" rtlCol="0">
            <a:spAutoFit/>
          </a:bodyPr>
          <a:lstStyle/>
          <a:p>
            <a:r>
              <a:rPr lang="it-IT" dirty="0"/>
              <a:t>Offerta</a:t>
            </a:r>
          </a:p>
        </p:txBody>
      </p:sp>
      <p:sp>
        <p:nvSpPr>
          <p:cNvPr id="17" name="CasellaDiTesto 16">
            <a:extLst>
              <a:ext uri="{FF2B5EF4-FFF2-40B4-BE49-F238E27FC236}">
                <a16:creationId xmlns:a16="http://schemas.microsoft.com/office/drawing/2014/main" id="{8B2720DD-28AD-4CB6-800A-28B4349C5D96}"/>
              </a:ext>
            </a:extLst>
          </p:cNvPr>
          <p:cNvSpPr txBox="1"/>
          <p:nvPr/>
        </p:nvSpPr>
        <p:spPr>
          <a:xfrm>
            <a:off x="3002110" y="4586728"/>
            <a:ext cx="418704" cy="369332"/>
          </a:xfrm>
          <a:prstGeom prst="rect">
            <a:avLst/>
          </a:prstGeom>
          <a:noFill/>
        </p:spPr>
        <p:txBody>
          <a:bodyPr wrap="none" rtlCol="0">
            <a:spAutoFit/>
          </a:bodyPr>
          <a:lstStyle/>
          <a:p>
            <a:r>
              <a:rPr lang="it-IT" dirty="0"/>
              <a:t>P*</a:t>
            </a:r>
          </a:p>
        </p:txBody>
      </p:sp>
      <p:sp>
        <p:nvSpPr>
          <p:cNvPr id="18" name="CasellaDiTesto 17">
            <a:extLst>
              <a:ext uri="{FF2B5EF4-FFF2-40B4-BE49-F238E27FC236}">
                <a16:creationId xmlns:a16="http://schemas.microsoft.com/office/drawing/2014/main" id="{09404CE4-DAF4-4D0D-AAA6-5D73DA4EA6E3}"/>
              </a:ext>
            </a:extLst>
          </p:cNvPr>
          <p:cNvSpPr txBox="1"/>
          <p:nvPr/>
        </p:nvSpPr>
        <p:spPr>
          <a:xfrm>
            <a:off x="2674423" y="4049718"/>
            <a:ext cx="1070431" cy="338554"/>
          </a:xfrm>
          <a:prstGeom prst="rect">
            <a:avLst/>
          </a:prstGeom>
          <a:noFill/>
        </p:spPr>
        <p:txBody>
          <a:bodyPr wrap="square" rtlCol="0">
            <a:spAutoFit/>
          </a:bodyPr>
          <a:lstStyle/>
          <a:p>
            <a:r>
              <a:rPr lang="it-IT" sz="1600" dirty="0"/>
              <a:t>P*(1+d)</a:t>
            </a:r>
          </a:p>
        </p:txBody>
      </p:sp>
      <p:cxnSp>
        <p:nvCxnSpPr>
          <p:cNvPr id="19" name="Connettore diritto 18">
            <a:extLst>
              <a:ext uri="{FF2B5EF4-FFF2-40B4-BE49-F238E27FC236}">
                <a16:creationId xmlns:a16="http://schemas.microsoft.com/office/drawing/2014/main" id="{395B8434-CCB1-4487-9486-A4EAEF891D65}"/>
              </a:ext>
            </a:extLst>
          </p:cNvPr>
          <p:cNvCxnSpPr/>
          <p:nvPr/>
        </p:nvCxnSpPr>
        <p:spPr>
          <a:xfrm>
            <a:off x="4179128" y="4849158"/>
            <a:ext cx="0" cy="16697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Connettore diritto 19">
            <a:extLst>
              <a:ext uri="{FF2B5EF4-FFF2-40B4-BE49-F238E27FC236}">
                <a16:creationId xmlns:a16="http://schemas.microsoft.com/office/drawing/2014/main" id="{C21D7D4A-A351-488E-8B35-F7E711A132DE}"/>
              </a:ext>
            </a:extLst>
          </p:cNvPr>
          <p:cNvCxnSpPr>
            <a:cxnSpLocks/>
          </p:cNvCxnSpPr>
          <p:nvPr/>
        </p:nvCxnSpPr>
        <p:spPr>
          <a:xfrm>
            <a:off x="8018643" y="4812410"/>
            <a:ext cx="5678" cy="1677681"/>
          </a:xfrm>
          <a:prstGeom prst="line">
            <a:avLst/>
          </a:prstGeom>
        </p:spPr>
        <p:style>
          <a:lnRef idx="1">
            <a:schemeClr val="accent1"/>
          </a:lnRef>
          <a:fillRef idx="0">
            <a:schemeClr val="accent1"/>
          </a:fillRef>
          <a:effectRef idx="0">
            <a:schemeClr val="accent1"/>
          </a:effectRef>
          <a:fontRef idx="minor">
            <a:schemeClr val="tx1"/>
          </a:fontRef>
        </p:style>
      </p:cxnSp>
      <p:sp>
        <p:nvSpPr>
          <p:cNvPr id="21" name="CasellaDiTesto 20">
            <a:extLst>
              <a:ext uri="{FF2B5EF4-FFF2-40B4-BE49-F238E27FC236}">
                <a16:creationId xmlns:a16="http://schemas.microsoft.com/office/drawing/2014/main" id="{56C3DE31-54E6-47C9-BA42-A31990F115EC}"/>
              </a:ext>
            </a:extLst>
          </p:cNvPr>
          <p:cNvSpPr txBox="1"/>
          <p:nvPr/>
        </p:nvSpPr>
        <p:spPr>
          <a:xfrm>
            <a:off x="3972791" y="6488668"/>
            <a:ext cx="564896" cy="369332"/>
          </a:xfrm>
          <a:prstGeom prst="rect">
            <a:avLst/>
          </a:prstGeom>
          <a:noFill/>
        </p:spPr>
        <p:txBody>
          <a:bodyPr wrap="square" rtlCol="0">
            <a:spAutoFit/>
          </a:bodyPr>
          <a:lstStyle/>
          <a:p>
            <a:r>
              <a:rPr lang="it-IT" dirty="0"/>
              <a:t>Q</a:t>
            </a:r>
            <a:r>
              <a:rPr lang="it-IT" baseline="-25000" dirty="0"/>
              <a:t>1</a:t>
            </a:r>
          </a:p>
        </p:txBody>
      </p:sp>
      <p:sp>
        <p:nvSpPr>
          <p:cNvPr id="22" name="CasellaDiTesto 21">
            <a:extLst>
              <a:ext uri="{FF2B5EF4-FFF2-40B4-BE49-F238E27FC236}">
                <a16:creationId xmlns:a16="http://schemas.microsoft.com/office/drawing/2014/main" id="{9327195B-1530-49DE-95FB-959051ABDE30}"/>
              </a:ext>
            </a:extLst>
          </p:cNvPr>
          <p:cNvSpPr txBox="1"/>
          <p:nvPr/>
        </p:nvSpPr>
        <p:spPr>
          <a:xfrm>
            <a:off x="4694608" y="6471593"/>
            <a:ext cx="564896" cy="369332"/>
          </a:xfrm>
          <a:prstGeom prst="rect">
            <a:avLst/>
          </a:prstGeom>
          <a:noFill/>
        </p:spPr>
        <p:txBody>
          <a:bodyPr wrap="square" rtlCol="0">
            <a:spAutoFit/>
          </a:bodyPr>
          <a:lstStyle/>
          <a:p>
            <a:r>
              <a:rPr lang="it-IT" dirty="0"/>
              <a:t>Q</a:t>
            </a:r>
            <a:r>
              <a:rPr lang="it-IT" baseline="-25000" dirty="0"/>
              <a:t>2</a:t>
            </a:r>
          </a:p>
        </p:txBody>
      </p:sp>
      <p:sp>
        <p:nvSpPr>
          <p:cNvPr id="23" name="CasellaDiTesto 22">
            <a:extLst>
              <a:ext uri="{FF2B5EF4-FFF2-40B4-BE49-F238E27FC236}">
                <a16:creationId xmlns:a16="http://schemas.microsoft.com/office/drawing/2014/main" id="{3AB83AB7-160E-4F1C-A102-7A3BCC622CBF}"/>
              </a:ext>
            </a:extLst>
          </p:cNvPr>
          <p:cNvSpPr txBox="1"/>
          <p:nvPr/>
        </p:nvSpPr>
        <p:spPr>
          <a:xfrm>
            <a:off x="6924103" y="6482965"/>
            <a:ext cx="564896" cy="369332"/>
          </a:xfrm>
          <a:prstGeom prst="rect">
            <a:avLst/>
          </a:prstGeom>
          <a:noFill/>
        </p:spPr>
        <p:txBody>
          <a:bodyPr wrap="square" rtlCol="0">
            <a:spAutoFit/>
          </a:bodyPr>
          <a:lstStyle/>
          <a:p>
            <a:r>
              <a:rPr lang="it-IT" dirty="0"/>
              <a:t>Q</a:t>
            </a:r>
            <a:r>
              <a:rPr lang="it-IT" baseline="-25000" dirty="0"/>
              <a:t>3</a:t>
            </a:r>
          </a:p>
        </p:txBody>
      </p:sp>
      <p:sp>
        <p:nvSpPr>
          <p:cNvPr id="24" name="CasellaDiTesto 23">
            <a:extLst>
              <a:ext uri="{FF2B5EF4-FFF2-40B4-BE49-F238E27FC236}">
                <a16:creationId xmlns:a16="http://schemas.microsoft.com/office/drawing/2014/main" id="{62E08A85-74FF-4BE2-BCB8-A0AB35BF8A1A}"/>
              </a:ext>
            </a:extLst>
          </p:cNvPr>
          <p:cNvSpPr txBox="1"/>
          <p:nvPr/>
        </p:nvSpPr>
        <p:spPr>
          <a:xfrm>
            <a:off x="7842284" y="6488668"/>
            <a:ext cx="564896" cy="369332"/>
          </a:xfrm>
          <a:prstGeom prst="rect">
            <a:avLst/>
          </a:prstGeom>
          <a:noFill/>
        </p:spPr>
        <p:txBody>
          <a:bodyPr wrap="square" rtlCol="0">
            <a:spAutoFit/>
          </a:bodyPr>
          <a:lstStyle/>
          <a:p>
            <a:r>
              <a:rPr lang="it-IT" dirty="0"/>
              <a:t>Q</a:t>
            </a:r>
            <a:r>
              <a:rPr lang="it-IT" baseline="-25000" dirty="0"/>
              <a:t>4</a:t>
            </a:r>
          </a:p>
        </p:txBody>
      </p:sp>
      <p:cxnSp>
        <p:nvCxnSpPr>
          <p:cNvPr id="25" name="Connettore diritto 24">
            <a:extLst>
              <a:ext uri="{FF2B5EF4-FFF2-40B4-BE49-F238E27FC236}">
                <a16:creationId xmlns:a16="http://schemas.microsoft.com/office/drawing/2014/main" id="{25202DE5-2659-4FD6-B137-8B4E7167E861}"/>
              </a:ext>
            </a:extLst>
          </p:cNvPr>
          <p:cNvCxnSpPr>
            <a:cxnSpLocks/>
          </p:cNvCxnSpPr>
          <p:nvPr/>
        </p:nvCxnSpPr>
        <p:spPr>
          <a:xfrm>
            <a:off x="4832751" y="4231988"/>
            <a:ext cx="13744" cy="223412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26" name="Connettore diritto 25">
            <a:extLst>
              <a:ext uri="{FF2B5EF4-FFF2-40B4-BE49-F238E27FC236}">
                <a16:creationId xmlns:a16="http://schemas.microsoft.com/office/drawing/2014/main" id="{87048174-1035-4F90-B8E7-DB6006997669}"/>
              </a:ext>
            </a:extLst>
          </p:cNvPr>
          <p:cNvCxnSpPr>
            <a:cxnSpLocks/>
            <a:stCxn id="34" idx="0"/>
          </p:cNvCxnSpPr>
          <p:nvPr/>
        </p:nvCxnSpPr>
        <p:spPr>
          <a:xfrm flipH="1">
            <a:off x="7115409" y="4239097"/>
            <a:ext cx="11822" cy="2227013"/>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27" name="CasellaDiTesto 26">
            <a:extLst>
              <a:ext uri="{FF2B5EF4-FFF2-40B4-BE49-F238E27FC236}">
                <a16:creationId xmlns:a16="http://schemas.microsoft.com/office/drawing/2014/main" id="{7E9B313F-9FAA-4BC5-B1F9-28D84D4C234A}"/>
              </a:ext>
            </a:extLst>
          </p:cNvPr>
          <p:cNvSpPr txBox="1"/>
          <p:nvPr/>
        </p:nvSpPr>
        <p:spPr>
          <a:xfrm>
            <a:off x="5596069" y="3400209"/>
            <a:ext cx="294640" cy="369332"/>
          </a:xfrm>
          <a:prstGeom prst="rect">
            <a:avLst/>
          </a:prstGeom>
          <a:noFill/>
        </p:spPr>
        <p:txBody>
          <a:bodyPr wrap="square" rtlCol="0">
            <a:spAutoFit/>
          </a:bodyPr>
          <a:lstStyle/>
          <a:p>
            <a:r>
              <a:rPr lang="it-IT" dirty="0"/>
              <a:t>E</a:t>
            </a:r>
          </a:p>
        </p:txBody>
      </p:sp>
      <p:sp>
        <p:nvSpPr>
          <p:cNvPr id="28" name="CasellaDiTesto 27">
            <a:extLst>
              <a:ext uri="{FF2B5EF4-FFF2-40B4-BE49-F238E27FC236}">
                <a16:creationId xmlns:a16="http://schemas.microsoft.com/office/drawing/2014/main" id="{BC0B33BA-6039-4B75-939B-24E30460D627}"/>
              </a:ext>
            </a:extLst>
          </p:cNvPr>
          <p:cNvSpPr txBox="1"/>
          <p:nvPr/>
        </p:nvSpPr>
        <p:spPr>
          <a:xfrm>
            <a:off x="2919926" y="3089478"/>
            <a:ext cx="564896" cy="369332"/>
          </a:xfrm>
          <a:prstGeom prst="rect">
            <a:avLst/>
          </a:prstGeom>
          <a:noFill/>
        </p:spPr>
        <p:txBody>
          <a:bodyPr wrap="square" rtlCol="0">
            <a:spAutoFit/>
          </a:bodyPr>
          <a:lstStyle/>
          <a:p>
            <a:r>
              <a:rPr lang="it-IT" dirty="0"/>
              <a:t>P</a:t>
            </a:r>
            <a:r>
              <a:rPr lang="it-IT" baseline="-25000" dirty="0"/>
              <a:t>E</a:t>
            </a:r>
          </a:p>
        </p:txBody>
      </p:sp>
      <p:sp>
        <p:nvSpPr>
          <p:cNvPr id="29" name="CasellaDiTesto 28">
            <a:extLst>
              <a:ext uri="{FF2B5EF4-FFF2-40B4-BE49-F238E27FC236}">
                <a16:creationId xmlns:a16="http://schemas.microsoft.com/office/drawing/2014/main" id="{683DF247-0CDE-46F9-97D0-812DF445DE26}"/>
              </a:ext>
            </a:extLst>
          </p:cNvPr>
          <p:cNvSpPr txBox="1"/>
          <p:nvPr/>
        </p:nvSpPr>
        <p:spPr>
          <a:xfrm>
            <a:off x="4083864" y="4326031"/>
            <a:ext cx="3299970" cy="369332"/>
          </a:xfrm>
          <a:prstGeom prst="rect">
            <a:avLst/>
          </a:prstGeom>
          <a:noFill/>
        </p:spPr>
        <p:txBody>
          <a:bodyPr wrap="square" rtlCol="0">
            <a:spAutoFit/>
          </a:bodyPr>
          <a:lstStyle/>
          <a:p>
            <a:r>
              <a:rPr lang="it-IT" dirty="0">
                <a:solidFill>
                  <a:schemeClr val="bg1"/>
                </a:solidFill>
              </a:rPr>
              <a:t>Riduzione rendita consumatori</a:t>
            </a:r>
          </a:p>
        </p:txBody>
      </p:sp>
      <p:cxnSp>
        <p:nvCxnSpPr>
          <p:cNvPr id="30" name="Connettore diritto 29">
            <a:extLst>
              <a:ext uri="{FF2B5EF4-FFF2-40B4-BE49-F238E27FC236}">
                <a16:creationId xmlns:a16="http://schemas.microsoft.com/office/drawing/2014/main" id="{1A2B0D46-9512-44BE-B635-AEEFD1A955CD}"/>
              </a:ext>
            </a:extLst>
          </p:cNvPr>
          <p:cNvCxnSpPr>
            <a:cxnSpLocks/>
          </p:cNvCxnSpPr>
          <p:nvPr/>
        </p:nvCxnSpPr>
        <p:spPr>
          <a:xfrm flipV="1">
            <a:off x="3427924" y="2039354"/>
            <a:ext cx="3840057" cy="3481443"/>
          </a:xfrm>
          <a:prstGeom prst="line">
            <a:avLst/>
          </a:prstGeom>
          <a:ln w="19050"/>
        </p:spPr>
        <p:style>
          <a:lnRef idx="1">
            <a:schemeClr val="dk1"/>
          </a:lnRef>
          <a:fillRef idx="0">
            <a:schemeClr val="dk1"/>
          </a:fillRef>
          <a:effectRef idx="0">
            <a:schemeClr val="dk1"/>
          </a:effectRef>
          <a:fontRef idx="minor">
            <a:schemeClr val="tx1"/>
          </a:fontRef>
        </p:style>
      </p:cxnSp>
      <p:sp>
        <p:nvSpPr>
          <p:cNvPr id="31" name="Callout: linea 30">
            <a:extLst>
              <a:ext uri="{FF2B5EF4-FFF2-40B4-BE49-F238E27FC236}">
                <a16:creationId xmlns:a16="http://schemas.microsoft.com/office/drawing/2014/main" id="{BF800114-F73C-46A4-BBF1-A0A6079B7BE6}"/>
              </a:ext>
            </a:extLst>
          </p:cNvPr>
          <p:cNvSpPr/>
          <p:nvPr/>
        </p:nvSpPr>
        <p:spPr>
          <a:xfrm>
            <a:off x="1420895" y="2598711"/>
            <a:ext cx="1870669" cy="932582"/>
          </a:xfrm>
          <a:prstGeom prst="borderCallout1">
            <a:avLst>
              <a:gd name="adj1" fmla="val 101548"/>
              <a:gd name="adj2" fmla="val 59557"/>
              <a:gd name="adj3" fmla="val 203520"/>
              <a:gd name="adj4" fmla="val 132900"/>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Aumento Rendita dei produttori o effetto produzione</a:t>
            </a:r>
          </a:p>
        </p:txBody>
      </p:sp>
      <p:sp>
        <p:nvSpPr>
          <p:cNvPr id="32" name="Rettangolo 31">
            <a:extLst>
              <a:ext uri="{FF2B5EF4-FFF2-40B4-BE49-F238E27FC236}">
                <a16:creationId xmlns:a16="http://schemas.microsoft.com/office/drawing/2014/main" id="{205A802F-9628-45D1-BB1A-245514D60544}"/>
              </a:ext>
            </a:extLst>
          </p:cNvPr>
          <p:cNvSpPr/>
          <p:nvPr/>
        </p:nvSpPr>
        <p:spPr>
          <a:xfrm>
            <a:off x="4826169" y="4220616"/>
            <a:ext cx="2308876" cy="598999"/>
          </a:xfrm>
          <a:prstGeom prst="rect">
            <a:avLst/>
          </a:prstGeom>
          <a:noFill/>
          <a:ln w="28575">
            <a:solidFill>
              <a:srgbClr val="FFC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 name="CasellaDiTesto 32">
            <a:extLst>
              <a:ext uri="{FF2B5EF4-FFF2-40B4-BE49-F238E27FC236}">
                <a16:creationId xmlns:a16="http://schemas.microsoft.com/office/drawing/2014/main" id="{48E70EC0-F86A-4792-8887-6F78B2554B2A}"/>
              </a:ext>
            </a:extLst>
          </p:cNvPr>
          <p:cNvSpPr txBox="1"/>
          <p:nvPr/>
        </p:nvSpPr>
        <p:spPr>
          <a:xfrm>
            <a:off x="5147877" y="4890664"/>
            <a:ext cx="1485663" cy="369332"/>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it-IT" dirty="0"/>
              <a:t>Gettito fiscale</a:t>
            </a:r>
          </a:p>
        </p:txBody>
      </p:sp>
      <p:sp>
        <p:nvSpPr>
          <p:cNvPr id="34" name="Triangolo rettangolo 33">
            <a:extLst>
              <a:ext uri="{FF2B5EF4-FFF2-40B4-BE49-F238E27FC236}">
                <a16:creationId xmlns:a16="http://schemas.microsoft.com/office/drawing/2014/main" id="{1B58AB07-34DE-4BFD-8898-F3E61D1F412D}"/>
              </a:ext>
            </a:extLst>
          </p:cNvPr>
          <p:cNvSpPr/>
          <p:nvPr/>
        </p:nvSpPr>
        <p:spPr>
          <a:xfrm>
            <a:off x="7127231" y="4239097"/>
            <a:ext cx="939751" cy="583227"/>
          </a:xfrm>
          <a:prstGeom prst="rtTriangle">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 name="Triangolo rettangolo 34">
            <a:extLst>
              <a:ext uri="{FF2B5EF4-FFF2-40B4-BE49-F238E27FC236}">
                <a16:creationId xmlns:a16="http://schemas.microsoft.com/office/drawing/2014/main" id="{F8552E44-C3DB-4911-8CD8-54AAFD4CD625}"/>
              </a:ext>
            </a:extLst>
          </p:cNvPr>
          <p:cNvSpPr/>
          <p:nvPr/>
        </p:nvSpPr>
        <p:spPr>
          <a:xfrm flipH="1">
            <a:off x="4185224" y="4270782"/>
            <a:ext cx="633834" cy="542782"/>
          </a:xfrm>
          <a:prstGeom prst="rtTriangle">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36" name="Connettore 2 35">
            <a:extLst>
              <a:ext uri="{FF2B5EF4-FFF2-40B4-BE49-F238E27FC236}">
                <a16:creationId xmlns:a16="http://schemas.microsoft.com/office/drawing/2014/main" id="{7AE8499D-E894-4981-9F3B-36511D058CD0}"/>
              </a:ext>
            </a:extLst>
          </p:cNvPr>
          <p:cNvCxnSpPr>
            <a:cxnSpLocks/>
          </p:cNvCxnSpPr>
          <p:nvPr/>
        </p:nvCxnSpPr>
        <p:spPr>
          <a:xfrm>
            <a:off x="4502142" y="4781428"/>
            <a:ext cx="435554" cy="73646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Connettore 2 36">
            <a:extLst>
              <a:ext uri="{FF2B5EF4-FFF2-40B4-BE49-F238E27FC236}">
                <a16:creationId xmlns:a16="http://schemas.microsoft.com/office/drawing/2014/main" id="{A0A13DFF-1037-4070-B0B4-09825A07C0D9}"/>
              </a:ext>
            </a:extLst>
          </p:cNvPr>
          <p:cNvCxnSpPr>
            <a:cxnSpLocks/>
          </p:cNvCxnSpPr>
          <p:nvPr/>
        </p:nvCxnSpPr>
        <p:spPr>
          <a:xfrm flipH="1">
            <a:off x="6271583" y="4849158"/>
            <a:ext cx="996398" cy="74689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8" name="CasellaDiTesto 37">
            <a:extLst>
              <a:ext uri="{FF2B5EF4-FFF2-40B4-BE49-F238E27FC236}">
                <a16:creationId xmlns:a16="http://schemas.microsoft.com/office/drawing/2014/main" id="{D3493A7A-7CE7-4086-8079-3E85ACF65DA2}"/>
              </a:ext>
            </a:extLst>
          </p:cNvPr>
          <p:cNvSpPr txBox="1"/>
          <p:nvPr/>
        </p:nvSpPr>
        <p:spPr>
          <a:xfrm>
            <a:off x="5002289" y="5529181"/>
            <a:ext cx="1753453" cy="646331"/>
          </a:xfrm>
          <a:prstGeom prst="rect">
            <a:avLst/>
          </a:prstGeom>
          <a:noFill/>
          <a:ln>
            <a:solidFill>
              <a:srgbClr val="FF0000"/>
            </a:solidFill>
          </a:ln>
        </p:spPr>
        <p:txBody>
          <a:bodyPr wrap="square" rtlCol="0">
            <a:spAutoFit/>
          </a:bodyPr>
          <a:lstStyle/>
          <a:p>
            <a:r>
              <a:rPr lang="it-IT" dirty="0"/>
              <a:t>Costo sociale del protezionismo</a:t>
            </a:r>
          </a:p>
        </p:txBody>
      </p:sp>
      <p:grpSp>
        <p:nvGrpSpPr>
          <p:cNvPr id="39" name="Gruppo 38">
            <a:extLst>
              <a:ext uri="{FF2B5EF4-FFF2-40B4-BE49-F238E27FC236}">
                <a16:creationId xmlns:a16="http://schemas.microsoft.com/office/drawing/2014/main" id="{180FFB40-4AFF-4099-A923-5A961C37187B}"/>
              </a:ext>
            </a:extLst>
          </p:cNvPr>
          <p:cNvGrpSpPr/>
          <p:nvPr/>
        </p:nvGrpSpPr>
        <p:grpSpPr>
          <a:xfrm>
            <a:off x="3406828" y="4231988"/>
            <a:ext cx="1347872" cy="617660"/>
            <a:chOff x="702294" y="4097531"/>
            <a:chExt cx="1347872" cy="617660"/>
          </a:xfrm>
          <a:noFill/>
        </p:grpSpPr>
        <p:sp>
          <p:nvSpPr>
            <p:cNvPr id="40" name="Rettangolo 39">
              <a:extLst>
                <a:ext uri="{FF2B5EF4-FFF2-40B4-BE49-F238E27FC236}">
                  <a16:creationId xmlns:a16="http://schemas.microsoft.com/office/drawing/2014/main" id="{62E72CAC-188E-4053-8C1B-48635EBF8F66}"/>
                </a:ext>
              </a:extLst>
            </p:cNvPr>
            <p:cNvSpPr/>
            <p:nvPr/>
          </p:nvSpPr>
          <p:spPr>
            <a:xfrm>
              <a:off x="702294" y="4097531"/>
              <a:ext cx="754146" cy="575325"/>
            </a:xfrm>
            <a:prstGeom prst="rect">
              <a:avLst/>
            </a:prstGeom>
            <a:grp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 name="Triangolo rettangolo 40">
              <a:extLst>
                <a:ext uri="{FF2B5EF4-FFF2-40B4-BE49-F238E27FC236}">
                  <a16:creationId xmlns:a16="http://schemas.microsoft.com/office/drawing/2014/main" id="{E08D0FE3-8BC6-43DC-985D-506C573F89B5}"/>
                </a:ext>
              </a:extLst>
            </p:cNvPr>
            <p:cNvSpPr/>
            <p:nvPr/>
          </p:nvSpPr>
          <p:spPr>
            <a:xfrm rot="5400000">
              <a:off x="1461287" y="4126312"/>
              <a:ext cx="599859" cy="577899"/>
            </a:xfrm>
            <a:prstGeom prst="rtTriangle">
              <a:avLst/>
            </a:prstGeom>
            <a:grp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42" name="CasellaDiTesto 41">
            <a:extLst>
              <a:ext uri="{FF2B5EF4-FFF2-40B4-BE49-F238E27FC236}">
                <a16:creationId xmlns:a16="http://schemas.microsoft.com/office/drawing/2014/main" id="{E7C0E68B-ECEA-4376-A5B2-9DAC77D9DF98}"/>
              </a:ext>
            </a:extLst>
          </p:cNvPr>
          <p:cNvSpPr txBox="1"/>
          <p:nvPr/>
        </p:nvSpPr>
        <p:spPr>
          <a:xfrm>
            <a:off x="8643540" y="1095512"/>
            <a:ext cx="3243960" cy="5355312"/>
          </a:xfrm>
          <a:prstGeom prst="rect">
            <a:avLst/>
          </a:prstGeom>
          <a:noFill/>
        </p:spPr>
        <p:txBody>
          <a:bodyPr wrap="square" rtlCol="0">
            <a:spAutoFit/>
          </a:bodyPr>
          <a:lstStyle/>
          <a:p>
            <a:r>
              <a:rPr lang="it-IT" dirty="0"/>
              <a:t>L’introduzione del dazio da parte del governo fa sicuramente diminuire il benessere dei consumatori, pari all’area blu. Al contrario i produttori vedono aumentare il loro benessere dell’area con contorno tratteggiato nero che sta al di sopra della curva di offerta. L’area contornata di giallo comporta un aumento del gettito fiscale per lo Stato. Si registra quindi una </a:t>
            </a:r>
            <a:r>
              <a:rPr lang="it-IT" dirty="0">
                <a:solidFill>
                  <a:schemeClr val="accent1"/>
                </a:solidFill>
              </a:rPr>
              <a:t>perdita netta di benessere</a:t>
            </a:r>
            <a:r>
              <a:rPr lang="it-IT" dirty="0"/>
              <a:t> (minore efficienza delle scelte di produzione e consumo a causa della distorsione di prezzo) pari all’area dei due </a:t>
            </a:r>
            <a:r>
              <a:rPr lang="it-IT" dirty="0" err="1"/>
              <a:t>triangolini</a:t>
            </a:r>
            <a:r>
              <a:rPr lang="it-IT" dirty="0"/>
              <a:t> contornati in rosso</a:t>
            </a:r>
          </a:p>
        </p:txBody>
      </p:sp>
      <p:sp>
        <p:nvSpPr>
          <p:cNvPr id="43" name="CasellaDiTesto 42">
            <a:extLst>
              <a:ext uri="{FF2B5EF4-FFF2-40B4-BE49-F238E27FC236}">
                <a16:creationId xmlns:a16="http://schemas.microsoft.com/office/drawing/2014/main" id="{3BD73D32-0523-452F-820F-6B1A80188880}"/>
              </a:ext>
            </a:extLst>
          </p:cNvPr>
          <p:cNvSpPr txBox="1"/>
          <p:nvPr/>
        </p:nvSpPr>
        <p:spPr>
          <a:xfrm>
            <a:off x="10982075" y="499509"/>
            <a:ext cx="722245" cy="369332"/>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it-IT" dirty="0"/>
              <a:t>Fig.2</a:t>
            </a:r>
          </a:p>
        </p:txBody>
      </p:sp>
    </p:spTree>
    <p:extLst>
      <p:ext uri="{BB962C8B-B14F-4D97-AF65-F5344CB8AC3E}">
        <p14:creationId xmlns:p14="http://schemas.microsoft.com/office/powerpoint/2010/main" val="1260044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B1589B-E50F-4E0D-8521-0B45D8F5437B}"/>
              </a:ext>
            </a:extLst>
          </p:cNvPr>
          <p:cNvSpPr>
            <a:spLocks noGrp="1"/>
          </p:cNvSpPr>
          <p:nvPr>
            <p:ph type="title"/>
          </p:nvPr>
        </p:nvSpPr>
        <p:spPr>
          <a:xfrm>
            <a:off x="404934" y="70419"/>
            <a:ext cx="10515600" cy="1325563"/>
          </a:xfrm>
        </p:spPr>
        <p:txBody>
          <a:bodyPr/>
          <a:lstStyle/>
          <a:p>
            <a:r>
              <a:rPr lang="it-IT" dirty="0"/>
              <a:t>L’effetto di un dazio in un paese importatore grande è lo stesso?</a:t>
            </a:r>
          </a:p>
        </p:txBody>
      </p:sp>
      <p:cxnSp>
        <p:nvCxnSpPr>
          <p:cNvPr id="3" name="Connettore diritto 2">
            <a:extLst>
              <a:ext uri="{FF2B5EF4-FFF2-40B4-BE49-F238E27FC236}">
                <a16:creationId xmlns:a16="http://schemas.microsoft.com/office/drawing/2014/main" id="{8564863F-B4DF-4D3C-913A-2787A13CFEE4}"/>
              </a:ext>
            </a:extLst>
          </p:cNvPr>
          <p:cNvCxnSpPr>
            <a:cxnSpLocks/>
          </p:cNvCxnSpPr>
          <p:nvPr/>
        </p:nvCxnSpPr>
        <p:spPr>
          <a:xfrm>
            <a:off x="1195841" y="2616629"/>
            <a:ext cx="3550392" cy="3438731"/>
          </a:xfrm>
          <a:prstGeom prst="line">
            <a:avLst/>
          </a:prstGeom>
        </p:spPr>
        <p:style>
          <a:lnRef idx="1">
            <a:schemeClr val="dk1"/>
          </a:lnRef>
          <a:fillRef idx="0">
            <a:schemeClr val="dk1"/>
          </a:fillRef>
          <a:effectRef idx="0">
            <a:schemeClr val="dk1"/>
          </a:effectRef>
          <a:fontRef idx="minor">
            <a:schemeClr val="tx1"/>
          </a:fontRef>
        </p:style>
      </p:cxnSp>
      <p:cxnSp>
        <p:nvCxnSpPr>
          <p:cNvPr id="4" name="Connettore diritto 3">
            <a:extLst>
              <a:ext uri="{FF2B5EF4-FFF2-40B4-BE49-F238E27FC236}">
                <a16:creationId xmlns:a16="http://schemas.microsoft.com/office/drawing/2014/main" id="{8EC7FC66-22BD-4B26-9105-1F4D07176BB7}"/>
              </a:ext>
            </a:extLst>
          </p:cNvPr>
          <p:cNvCxnSpPr>
            <a:cxnSpLocks/>
          </p:cNvCxnSpPr>
          <p:nvPr/>
        </p:nvCxnSpPr>
        <p:spPr>
          <a:xfrm flipV="1">
            <a:off x="2688253" y="2388611"/>
            <a:ext cx="3040321" cy="3762262"/>
          </a:xfrm>
          <a:prstGeom prst="line">
            <a:avLst/>
          </a:prstGeom>
        </p:spPr>
        <p:style>
          <a:lnRef idx="1">
            <a:schemeClr val="dk1"/>
          </a:lnRef>
          <a:fillRef idx="0">
            <a:schemeClr val="dk1"/>
          </a:fillRef>
          <a:effectRef idx="0">
            <a:schemeClr val="dk1"/>
          </a:effectRef>
          <a:fontRef idx="minor">
            <a:schemeClr val="tx1"/>
          </a:fontRef>
        </p:style>
      </p:cxnSp>
      <p:cxnSp>
        <p:nvCxnSpPr>
          <p:cNvPr id="5" name="Connettore 2 4">
            <a:extLst>
              <a:ext uri="{FF2B5EF4-FFF2-40B4-BE49-F238E27FC236}">
                <a16:creationId xmlns:a16="http://schemas.microsoft.com/office/drawing/2014/main" id="{43F95239-6968-4CFA-8C00-1D3C33E10A89}"/>
              </a:ext>
            </a:extLst>
          </p:cNvPr>
          <p:cNvCxnSpPr>
            <a:cxnSpLocks/>
          </p:cNvCxnSpPr>
          <p:nvPr/>
        </p:nvCxnSpPr>
        <p:spPr>
          <a:xfrm flipV="1">
            <a:off x="981456" y="1796058"/>
            <a:ext cx="0" cy="451104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6" name="Connettore 2 5">
            <a:extLst>
              <a:ext uri="{FF2B5EF4-FFF2-40B4-BE49-F238E27FC236}">
                <a16:creationId xmlns:a16="http://schemas.microsoft.com/office/drawing/2014/main" id="{67E3C48A-82BD-4AF9-B074-65E06D0008E9}"/>
              </a:ext>
            </a:extLst>
          </p:cNvPr>
          <p:cNvCxnSpPr>
            <a:cxnSpLocks/>
          </p:cNvCxnSpPr>
          <p:nvPr/>
        </p:nvCxnSpPr>
        <p:spPr>
          <a:xfrm flipV="1">
            <a:off x="963545" y="6290360"/>
            <a:ext cx="4955128" cy="1726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7" name="Connettore diritto 6">
            <a:extLst>
              <a:ext uri="{FF2B5EF4-FFF2-40B4-BE49-F238E27FC236}">
                <a16:creationId xmlns:a16="http://schemas.microsoft.com/office/drawing/2014/main" id="{FE363A9E-CD99-491D-A822-4831DAF712DC}"/>
              </a:ext>
            </a:extLst>
          </p:cNvPr>
          <p:cNvCxnSpPr>
            <a:cxnSpLocks/>
            <a:endCxn id="103" idx="3"/>
          </p:cNvCxnSpPr>
          <p:nvPr/>
        </p:nvCxnSpPr>
        <p:spPr>
          <a:xfrm flipH="1">
            <a:off x="1010141" y="3219190"/>
            <a:ext cx="6093074" cy="42744"/>
          </a:xfrm>
          <a:prstGeom prst="line">
            <a:avLst/>
          </a:prstGeom>
          <a:ln w="1905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8" name="CasellaDiTesto 7">
            <a:extLst>
              <a:ext uri="{FF2B5EF4-FFF2-40B4-BE49-F238E27FC236}">
                <a16:creationId xmlns:a16="http://schemas.microsoft.com/office/drawing/2014/main" id="{DCDCFDA2-8E7F-45FA-A4D4-72B9E4448A45}"/>
              </a:ext>
            </a:extLst>
          </p:cNvPr>
          <p:cNvSpPr txBox="1"/>
          <p:nvPr/>
        </p:nvSpPr>
        <p:spPr>
          <a:xfrm>
            <a:off x="473456" y="1837308"/>
            <a:ext cx="536446" cy="369332"/>
          </a:xfrm>
          <a:prstGeom prst="rect">
            <a:avLst/>
          </a:prstGeom>
          <a:noFill/>
        </p:spPr>
        <p:txBody>
          <a:bodyPr wrap="square" rtlCol="0">
            <a:spAutoFit/>
          </a:bodyPr>
          <a:lstStyle/>
          <a:p>
            <a:r>
              <a:rPr lang="it-IT" dirty="0"/>
              <a:t>P</a:t>
            </a:r>
          </a:p>
        </p:txBody>
      </p:sp>
      <p:sp>
        <p:nvSpPr>
          <p:cNvPr id="9" name="CasellaDiTesto 8">
            <a:extLst>
              <a:ext uri="{FF2B5EF4-FFF2-40B4-BE49-F238E27FC236}">
                <a16:creationId xmlns:a16="http://schemas.microsoft.com/office/drawing/2014/main" id="{690C11FA-07DB-4358-9056-2F2AB90B8C03}"/>
              </a:ext>
            </a:extLst>
          </p:cNvPr>
          <p:cNvSpPr txBox="1"/>
          <p:nvPr/>
        </p:nvSpPr>
        <p:spPr>
          <a:xfrm>
            <a:off x="5778217" y="6199034"/>
            <a:ext cx="564896" cy="369332"/>
          </a:xfrm>
          <a:prstGeom prst="rect">
            <a:avLst/>
          </a:prstGeom>
          <a:noFill/>
        </p:spPr>
        <p:txBody>
          <a:bodyPr wrap="square" rtlCol="0">
            <a:spAutoFit/>
          </a:bodyPr>
          <a:lstStyle/>
          <a:p>
            <a:r>
              <a:rPr lang="it-IT" dirty="0"/>
              <a:t>Q</a:t>
            </a:r>
          </a:p>
        </p:txBody>
      </p:sp>
      <p:cxnSp>
        <p:nvCxnSpPr>
          <p:cNvPr id="12" name="Connettore diritto 11">
            <a:extLst>
              <a:ext uri="{FF2B5EF4-FFF2-40B4-BE49-F238E27FC236}">
                <a16:creationId xmlns:a16="http://schemas.microsoft.com/office/drawing/2014/main" id="{2DCF73E2-C8C1-457A-81AB-D61CA8263AA0}"/>
              </a:ext>
            </a:extLst>
          </p:cNvPr>
          <p:cNvCxnSpPr>
            <a:cxnSpLocks/>
          </p:cNvCxnSpPr>
          <p:nvPr/>
        </p:nvCxnSpPr>
        <p:spPr>
          <a:xfrm flipV="1">
            <a:off x="963545" y="4146108"/>
            <a:ext cx="7620636" cy="58913"/>
          </a:xfrm>
          <a:prstGeom prst="line">
            <a:avLst/>
          </a:prstGeom>
          <a:ln w="19050">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3" name="Connettore diritto 12">
            <a:extLst>
              <a:ext uri="{FF2B5EF4-FFF2-40B4-BE49-F238E27FC236}">
                <a16:creationId xmlns:a16="http://schemas.microsoft.com/office/drawing/2014/main" id="{E53D5C65-F3E8-4DF5-8AD5-CE44F9C28CC1}"/>
              </a:ext>
            </a:extLst>
          </p:cNvPr>
          <p:cNvCxnSpPr>
            <a:cxnSpLocks/>
          </p:cNvCxnSpPr>
          <p:nvPr/>
        </p:nvCxnSpPr>
        <p:spPr>
          <a:xfrm flipV="1">
            <a:off x="988568" y="4926053"/>
            <a:ext cx="5533745" cy="4679"/>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 name="CasellaDiTesto 13">
            <a:extLst>
              <a:ext uri="{FF2B5EF4-FFF2-40B4-BE49-F238E27FC236}">
                <a16:creationId xmlns:a16="http://schemas.microsoft.com/office/drawing/2014/main" id="{A1C1E473-CB45-4E79-B239-FDCF4930D4C7}"/>
              </a:ext>
            </a:extLst>
          </p:cNvPr>
          <p:cNvSpPr txBox="1"/>
          <p:nvPr/>
        </p:nvSpPr>
        <p:spPr>
          <a:xfrm>
            <a:off x="2630677" y="1376060"/>
            <a:ext cx="2246227" cy="36933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it-IT" dirty="0"/>
              <a:t>GRANDE Esportatore</a:t>
            </a:r>
          </a:p>
        </p:txBody>
      </p:sp>
      <p:sp>
        <p:nvSpPr>
          <p:cNvPr id="15" name="CasellaDiTesto 14">
            <a:extLst>
              <a:ext uri="{FF2B5EF4-FFF2-40B4-BE49-F238E27FC236}">
                <a16:creationId xmlns:a16="http://schemas.microsoft.com/office/drawing/2014/main" id="{29F06800-CC32-4348-BDB7-7E220D046552}"/>
              </a:ext>
            </a:extLst>
          </p:cNvPr>
          <p:cNvSpPr txBox="1"/>
          <p:nvPr/>
        </p:nvSpPr>
        <p:spPr>
          <a:xfrm>
            <a:off x="609215" y="3948573"/>
            <a:ext cx="418704" cy="369332"/>
          </a:xfrm>
          <a:prstGeom prst="rect">
            <a:avLst/>
          </a:prstGeom>
          <a:noFill/>
        </p:spPr>
        <p:txBody>
          <a:bodyPr wrap="none" rtlCol="0">
            <a:spAutoFit/>
          </a:bodyPr>
          <a:lstStyle/>
          <a:p>
            <a:r>
              <a:rPr lang="it-IT" dirty="0"/>
              <a:t>P*</a:t>
            </a:r>
          </a:p>
        </p:txBody>
      </p:sp>
      <p:sp>
        <p:nvSpPr>
          <p:cNvPr id="17" name="CasellaDiTesto 16">
            <a:extLst>
              <a:ext uri="{FF2B5EF4-FFF2-40B4-BE49-F238E27FC236}">
                <a16:creationId xmlns:a16="http://schemas.microsoft.com/office/drawing/2014/main" id="{8D8D2220-8107-42F3-8751-B89F4C11A0B3}"/>
              </a:ext>
            </a:extLst>
          </p:cNvPr>
          <p:cNvSpPr txBox="1"/>
          <p:nvPr/>
        </p:nvSpPr>
        <p:spPr>
          <a:xfrm>
            <a:off x="476350" y="4716011"/>
            <a:ext cx="564896" cy="369332"/>
          </a:xfrm>
          <a:prstGeom prst="rect">
            <a:avLst/>
          </a:prstGeom>
          <a:noFill/>
        </p:spPr>
        <p:txBody>
          <a:bodyPr wrap="square" rtlCol="0">
            <a:spAutoFit/>
          </a:bodyPr>
          <a:lstStyle/>
          <a:p>
            <a:r>
              <a:rPr lang="it-IT" dirty="0"/>
              <a:t>P</a:t>
            </a:r>
            <a:r>
              <a:rPr lang="it-IT" baseline="-25000" dirty="0"/>
              <a:t>E</a:t>
            </a:r>
          </a:p>
        </p:txBody>
      </p:sp>
      <p:sp>
        <p:nvSpPr>
          <p:cNvPr id="18" name="CasellaDiTesto 17">
            <a:extLst>
              <a:ext uri="{FF2B5EF4-FFF2-40B4-BE49-F238E27FC236}">
                <a16:creationId xmlns:a16="http://schemas.microsoft.com/office/drawing/2014/main" id="{BCCEAEF1-0912-48CC-A44C-D91A3647D36C}"/>
              </a:ext>
            </a:extLst>
          </p:cNvPr>
          <p:cNvSpPr txBox="1"/>
          <p:nvPr/>
        </p:nvSpPr>
        <p:spPr>
          <a:xfrm>
            <a:off x="3411148" y="4509591"/>
            <a:ext cx="294640" cy="369332"/>
          </a:xfrm>
          <a:prstGeom prst="rect">
            <a:avLst/>
          </a:prstGeom>
          <a:noFill/>
        </p:spPr>
        <p:txBody>
          <a:bodyPr wrap="square" rtlCol="0">
            <a:spAutoFit/>
          </a:bodyPr>
          <a:lstStyle/>
          <a:p>
            <a:r>
              <a:rPr lang="it-IT" dirty="0"/>
              <a:t>E</a:t>
            </a:r>
          </a:p>
        </p:txBody>
      </p:sp>
      <p:sp>
        <p:nvSpPr>
          <p:cNvPr id="21" name="CasellaDiTesto 20">
            <a:extLst>
              <a:ext uri="{FF2B5EF4-FFF2-40B4-BE49-F238E27FC236}">
                <a16:creationId xmlns:a16="http://schemas.microsoft.com/office/drawing/2014/main" id="{E825F12D-C7D8-4FF0-AE41-B6742AC65B6E}"/>
              </a:ext>
            </a:extLst>
          </p:cNvPr>
          <p:cNvSpPr txBox="1"/>
          <p:nvPr/>
        </p:nvSpPr>
        <p:spPr>
          <a:xfrm>
            <a:off x="10368772" y="3257335"/>
            <a:ext cx="1563633" cy="923330"/>
          </a:xfrm>
          <a:prstGeom prst="rect">
            <a:avLst/>
          </a:prstGeom>
          <a:noFill/>
        </p:spPr>
        <p:txBody>
          <a:bodyPr wrap="none" rtlCol="0">
            <a:spAutoFit/>
          </a:bodyPr>
          <a:lstStyle/>
          <a:p>
            <a:r>
              <a:rPr lang="it-IT" dirty="0"/>
              <a:t>Offerta</a:t>
            </a:r>
          </a:p>
          <a:p>
            <a:r>
              <a:rPr lang="it-IT" dirty="0"/>
              <a:t>Mondiale </a:t>
            </a:r>
          </a:p>
          <a:p>
            <a:r>
              <a:rPr lang="it-IT" dirty="0"/>
              <a:t>di Esportazioni</a:t>
            </a:r>
          </a:p>
        </p:txBody>
      </p:sp>
      <p:sp>
        <p:nvSpPr>
          <p:cNvPr id="22" name="CasellaDiTesto 21">
            <a:extLst>
              <a:ext uri="{FF2B5EF4-FFF2-40B4-BE49-F238E27FC236}">
                <a16:creationId xmlns:a16="http://schemas.microsoft.com/office/drawing/2014/main" id="{4C552BCC-310A-4835-AF1E-6A0CC30EBA6C}"/>
              </a:ext>
            </a:extLst>
          </p:cNvPr>
          <p:cNvSpPr txBox="1"/>
          <p:nvPr/>
        </p:nvSpPr>
        <p:spPr>
          <a:xfrm>
            <a:off x="4659714" y="5728521"/>
            <a:ext cx="1098378" cy="369332"/>
          </a:xfrm>
          <a:prstGeom prst="rect">
            <a:avLst/>
          </a:prstGeom>
          <a:noFill/>
        </p:spPr>
        <p:txBody>
          <a:bodyPr wrap="none" rtlCol="0">
            <a:spAutoFit/>
          </a:bodyPr>
          <a:lstStyle/>
          <a:p>
            <a:r>
              <a:rPr lang="it-IT" dirty="0"/>
              <a:t>Domanda</a:t>
            </a:r>
          </a:p>
        </p:txBody>
      </p:sp>
      <p:cxnSp>
        <p:nvCxnSpPr>
          <p:cNvPr id="23" name="Connettore 2 22">
            <a:extLst>
              <a:ext uri="{FF2B5EF4-FFF2-40B4-BE49-F238E27FC236}">
                <a16:creationId xmlns:a16="http://schemas.microsoft.com/office/drawing/2014/main" id="{FDE5033C-874B-4E5B-B982-6FD207397E11}"/>
              </a:ext>
            </a:extLst>
          </p:cNvPr>
          <p:cNvCxnSpPr>
            <a:cxnSpLocks/>
          </p:cNvCxnSpPr>
          <p:nvPr/>
        </p:nvCxnSpPr>
        <p:spPr>
          <a:xfrm flipV="1">
            <a:off x="6567468" y="1716746"/>
            <a:ext cx="0" cy="451104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Connettore 2 23">
            <a:extLst>
              <a:ext uri="{FF2B5EF4-FFF2-40B4-BE49-F238E27FC236}">
                <a16:creationId xmlns:a16="http://schemas.microsoft.com/office/drawing/2014/main" id="{51FDE186-8D95-4134-A4A5-D3A86779B30A}"/>
              </a:ext>
            </a:extLst>
          </p:cNvPr>
          <p:cNvCxnSpPr>
            <a:cxnSpLocks/>
          </p:cNvCxnSpPr>
          <p:nvPr/>
        </p:nvCxnSpPr>
        <p:spPr>
          <a:xfrm>
            <a:off x="6498379" y="6219658"/>
            <a:ext cx="4954014" cy="812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5" name="CasellaDiTesto 24">
            <a:extLst>
              <a:ext uri="{FF2B5EF4-FFF2-40B4-BE49-F238E27FC236}">
                <a16:creationId xmlns:a16="http://schemas.microsoft.com/office/drawing/2014/main" id="{C782DEFC-0782-4E4A-AAC8-4512876C36B4}"/>
              </a:ext>
            </a:extLst>
          </p:cNvPr>
          <p:cNvSpPr txBox="1"/>
          <p:nvPr/>
        </p:nvSpPr>
        <p:spPr>
          <a:xfrm>
            <a:off x="6059468" y="1757996"/>
            <a:ext cx="536446" cy="369332"/>
          </a:xfrm>
          <a:prstGeom prst="rect">
            <a:avLst/>
          </a:prstGeom>
          <a:noFill/>
        </p:spPr>
        <p:txBody>
          <a:bodyPr wrap="square" rtlCol="0">
            <a:spAutoFit/>
          </a:bodyPr>
          <a:lstStyle/>
          <a:p>
            <a:r>
              <a:rPr lang="it-IT" dirty="0"/>
              <a:t>P</a:t>
            </a:r>
          </a:p>
        </p:txBody>
      </p:sp>
      <p:sp>
        <p:nvSpPr>
          <p:cNvPr id="26" name="CasellaDiTesto 25">
            <a:extLst>
              <a:ext uri="{FF2B5EF4-FFF2-40B4-BE49-F238E27FC236}">
                <a16:creationId xmlns:a16="http://schemas.microsoft.com/office/drawing/2014/main" id="{288D979C-6BAA-4EED-AFF6-91689FBD556E}"/>
              </a:ext>
            </a:extLst>
          </p:cNvPr>
          <p:cNvSpPr txBox="1"/>
          <p:nvPr/>
        </p:nvSpPr>
        <p:spPr>
          <a:xfrm>
            <a:off x="10924076" y="6227786"/>
            <a:ext cx="564896" cy="369332"/>
          </a:xfrm>
          <a:prstGeom prst="rect">
            <a:avLst/>
          </a:prstGeom>
          <a:noFill/>
        </p:spPr>
        <p:txBody>
          <a:bodyPr wrap="square" rtlCol="0">
            <a:spAutoFit/>
          </a:bodyPr>
          <a:lstStyle/>
          <a:p>
            <a:r>
              <a:rPr lang="it-IT" dirty="0"/>
              <a:t>Q</a:t>
            </a:r>
          </a:p>
        </p:txBody>
      </p:sp>
      <p:sp>
        <p:nvSpPr>
          <p:cNvPr id="27" name="CasellaDiTesto 26">
            <a:extLst>
              <a:ext uri="{FF2B5EF4-FFF2-40B4-BE49-F238E27FC236}">
                <a16:creationId xmlns:a16="http://schemas.microsoft.com/office/drawing/2014/main" id="{CDBC556B-0688-4E79-B303-F3502892327F}"/>
              </a:ext>
            </a:extLst>
          </p:cNvPr>
          <p:cNvSpPr txBox="1"/>
          <p:nvPr/>
        </p:nvSpPr>
        <p:spPr>
          <a:xfrm>
            <a:off x="8006276" y="1607968"/>
            <a:ext cx="206127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it-IT" dirty="0"/>
              <a:t>Grande importatore</a:t>
            </a:r>
          </a:p>
        </p:txBody>
      </p:sp>
      <p:cxnSp>
        <p:nvCxnSpPr>
          <p:cNvPr id="37" name="Connettore diritto 36">
            <a:extLst>
              <a:ext uri="{FF2B5EF4-FFF2-40B4-BE49-F238E27FC236}">
                <a16:creationId xmlns:a16="http://schemas.microsoft.com/office/drawing/2014/main" id="{00CFF62A-B9E8-4407-BF28-3F118CFE85EC}"/>
              </a:ext>
            </a:extLst>
          </p:cNvPr>
          <p:cNvCxnSpPr/>
          <p:nvPr/>
        </p:nvCxnSpPr>
        <p:spPr>
          <a:xfrm>
            <a:off x="6539023" y="2848162"/>
            <a:ext cx="4385053" cy="2749427"/>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8" name="CasellaDiTesto 37">
            <a:extLst>
              <a:ext uri="{FF2B5EF4-FFF2-40B4-BE49-F238E27FC236}">
                <a16:creationId xmlns:a16="http://schemas.microsoft.com/office/drawing/2014/main" id="{0DF4F99A-3F74-4201-98DE-2F6B27B970C1}"/>
              </a:ext>
            </a:extLst>
          </p:cNvPr>
          <p:cNvSpPr txBox="1"/>
          <p:nvPr/>
        </p:nvSpPr>
        <p:spPr>
          <a:xfrm>
            <a:off x="10416929" y="5208888"/>
            <a:ext cx="1619739" cy="923330"/>
          </a:xfrm>
          <a:prstGeom prst="rect">
            <a:avLst/>
          </a:prstGeom>
          <a:noFill/>
        </p:spPr>
        <p:txBody>
          <a:bodyPr wrap="none" rtlCol="0">
            <a:spAutoFit/>
          </a:bodyPr>
          <a:lstStyle/>
          <a:p>
            <a:r>
              <a:rPr lang="it-IT" dirty="0"/>
              <a:t>Domanda</a:t>
            </a:r>
          </a:p>
          <a:p>
            <a:r>
              <a:rPr lang="it-IT" dirty="0"/>
              <a:t>Mondiale</a:t>
            </a:r>
          </a:p>
          <a:p>
            <a:r>
              <a:rPr lang="it-IT" dirty="0"/>
              <a:t>di importazioni</a:t>
            </a:r>
          </a:p>
        </p:txBody>
      </p:sp>
      <p:cxnSp>
        <p:nvCxnSpPr>
          <p:cNvPr id="42" name="Connettore diritto 41">
            <a:extLst>
              <a:ext uri="{FF2B5EF4-FFF2-40B4-BE49-F238E27FC236}">
                <a16:creationId xmlns:a16="http://schemas.microsoft.com/office/drawing/2014/main" id="{B14B9327-5523-4D49-9334-B27C3E4BF303}"/>
              </a:ext>
            </a:extLst>
          </p:cNvPr>
          <p:cNvCxnSpPr/>
          <p:nvPr/>
        </p:nvCxnSpPr>
        <p:spPr>
          <a:xfrm flipV="1">
            <a:off x="6556877" y="2981657"/>
            <a:ext cx="5132785" cy="1936319"/>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3" name="CasellaDiTesto 42">
            <a:extLst>
              <a:ext uri="{FF2B5EF4-FFF2-40B4-BE49-F238E27FC236}">
                <a16:creationId xmlns:a16="http://schemas.microsoft.com/office/drawing/2014/main" id="{BCF5CAA2-6E27-4A08-9E2C-7417D328A25D}"/>
              </a:ext>
            </a:extLst>
          </p:cNvPr>
          <p:cNvSpPr txBox="1"/>
          <p:nvPr/>
        </p:nvSpPr>
        <p:spPr>
          <a:xfrm>
            <a:off x="4652071" y="2039201"/>
            <a:ext cx="850297" cy="369332"/>
          </a:xfrm>
          <a:prstGeom prst="rect">
            <a:avLst/>
          </a:prstGeom>
          <a:noFill/>
        </p:spPr>
        <p:txBody>
          <a:bodyPr wrap="none" rtlCol="0">
            <a:spAutoFit/>
          </a:bodyPr>
          <a:lstStyle/>
          <a:p>
            <a:r>
              <a:rPr lang="it-IT" dirty="0"/>
              <a:t>Offerta</a:t>
            </a:r>
          </a:p>
        </p:txBody>
      </p:sp>
      <p:sp>
        <p:nvSpPr>
          <p:cNvPr id="46" name="CasellaDiTesto 45">
            <a:extLst>
              <a:ext uri="{FF2B5EF4-FFF2-40B4-BE49-F238E27FC236}">
                <a16:creationId xmlns:a16="http://schemas.microsoft.com/office/drawing/2014/main" id="{83E059AC-232D-4750-BD97-0C51B005C64C}"/>
              </a:ext>
            </a:extLst>
          </p:cNvPr>
          <p:cNvSpPr txBox="1"/>
          <p:nvPr/>
        </p:nvSpPr>
        <p:spPr>
          <a:xfrm>
            <a:off x="250606" y="4477191"/>
            <a:ext cx="1070431" cy="338554"/>
          </a:xfrm>
          <a:prstGeom prst="rect">
            <a:avLst/>
          </a:prstGeom>
          <a:noFill/>
        </p:spPr>
        <p:txBody>
          <a:bodyPr wrap="square" rtlCol="0">
            <a:spAutoFit/>
          </a:bodyPr>
          <a:lstStyle/>
          <a:p>
            <a:r>
              <a:rPr lang="it-IT" sz="1600" dirty="0"/>
              <a:t>P*(1-d)</a:t>
            </a:r>
          </a:p>
        </p:txBody>
      </p:sp>
      <p:cxnSp>
        <p:nvCxnSpPr>
          <p:cNvPr id="48" name="Connettore diritto 47">
            <a:extLst>
              <a:ext uri="{FF2B5EF4-FFF2-40B4-BE49-F238E27FC236}">
                <a16:creationId xmlns:a16="http://schemas.microsoft.com/office/drawing/2014/main" id="{8AC2FCB9-ED4B-4C08-8A13-D1BA6CA994DF}"/>
              </a:ext>
            </a:extLst>
          </p:cNvPr>
          <p:cNvCxnSpPr/>
          <p:nvPr/>
        </p:nvCxnSpPr>
        <p:spPr>
          <a:xfrm flipV="1">
            <a:off x="6574788" y="1496808"/>
            <a:ext cx="5132785" cy="1936319"/>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9" name="CasellaDiTesto 48">
            <a:extLst>
              <a:ext uri="{FF2B5EF4-FFF2-40B4-BE49-F238E27FC236}">
                <a16:creationId xmlns:a16="http://schemas.microsoft.com/office/drawing/2014/main" id="{C1E783B1-3CD3-41F7-93F4-B06AE00C56C7}"/>
              </a:ext>
            </a:extLst>
          </p:cNvPr>
          <p:cNvSpPr txBox="1"/>
          <p:nvPr/>
        </p:nvSpPr>
        <p:spPr>
          <a:xfrm>
            <a:off x="8567515" y="3689272"/>
            <a:ext cx="294640" cy="369332"/>
          </a:xfrm>
          <a:prstGeom prst="rect">
            <a:avLst/>
          </a:prstGeom>
          <a:noFill/>
        </p:spPr>
        <p:txBody>
          <a:bodyPr wrap="square" rtlCol="0">
            <a:spAutoFit/>
          </a:bodyPr>
          <a:lstStyle/>
          <a:p>
            <a:r>
              <a:rPr lang="it-IT" dirty="0"/>
              <a:t>M</a:t>
            </a:r>
          </a:p>
        </p:txBody>
      </p:sp>
      <p:sp>
        <p:nvSpPr>
          <p:cNvPr id="50" name="CasellaDiTesto 49">
            <a:extLst>
              <a:ext uri="{FF2B5EF4-FFF2-40B4-BE49-F238E27FC236}">
                <a16:creationId xmlns:a16="http://schemas.microsoft.com/office/drawing/2014/main" id="{A78D5AE2-01B5-47D4-8267-85E066BBE38B}"/>
              </a:ext>
            </a:extLst>
          </p:cNvPr>
          <p:cNvSpPr txBox="1"/>
          <p:nvPr/>
        </p:nvSpPr>
        <p:spPr>
          <a:xfrm>
            <a:off x="1429313" y="5175394"/>
            <a:ext cx="1096687"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it-IT" dirty="0"/>
              <a:t>autarchia</a:t>
            </a:r>
          </a:p>
        </p:txBody>
      </p:sp>
      <p:cxnSp>
        <p:nvCxnSpPr>
          <p:cNvPr id="53" name="Connettore 2 52">
            <a:extLst>
              <a:ext uri="{FF2B5EF4-FFF2-40B4-BE49-F238E27FC236}">
                <a16:creationId xmlns:a16="http://schemas.microsoft.com/office/drawing/2014/main" id="{23B0005A-A5A5-4017-BDE6-E971FC48C0C1}"/>
              </a:ext>
            </a:extLst>
          </p:cNvPr>
          <p:cNvCxnSpPr>
            <a:cxnSpLocks/>
          </p:cNvCxnSpPr>
          <p:nvPr/>
        </p:nvCxnSpPr>
        <p:spPr>
          <a:xfrm flipV="1">
            <a:off x="2514129" y="4985074"/>
            <a:ext cx="1145824" cy="202225"/>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54" name="CasellaDiTesto 53">
            <a:extLst>
              <a:ext uri="{FF2B5EF4-FFF2-40B4-BE49-F238E27FC236}">
                <a16:creationId xmlns:a16="http://schemas.microsoft.com/office/drawing/2014/main" id="{C119649D-48FD-45A5-BF62-837FB640F207}"/>
              </a:ext>
            </a:extLst>
          </p:cNvPr>
          <p:cNvSpPr txBox="1"/>
          <p:nvPr/>
        </p:nvSpPr>
        <p:spPr>
          <a:xfrm>
            <a:off x="6196295" y="3851128"/>
            <a:ext cx="418704" cy="369332"/>
          </a:xfrm>
          <a:prstGeom prst="rect">
            <a:avLst/>
          </a:prstGeom>
          <a:noFill/>
        </p:spPr>
        <p:txBody>
          <a:bodyPr wrap="none" rtlCol="0">
            <a:spAutoFit/>
          </a:bodyPr>
          <a:lstStyle/>
          <a:p>
            <a:r>
              <a:rPr lang="it-IT" dirty="0"/>
              <a:t>P*</a:t>
            </a:r>
          </a:p>
        </p:txBody>
      </p:sp>
      <p:cxnSp>
        <p:nvCxnSpPr>
          <p:cNvPr id="56" name="Connettore diritto 55">
            <a:extLst>
              <a:ext uri="{FF2B5EF4-FFF2-40B4-BE49-F238E27FC236}">
                <a16:creationId xmlns:a16="http://schemas.microsoft.com/office/drawing/2014/main" id="{DA04D04C-5C46-4563-89B8-DB11EF8AE8FC}"/>
              </a:ext>
            </a:extLst>
          </p:cNvPr>
          <p:cNvCxnSpPr>
            <a:cxnSpLocks/>
          </p:cNvCxnSpPr>
          <p:nvPr/>
        </p:nvCxnSpPr>
        <p:spPr>
          <a:xfrm>
            <a:off x="7146544" y="3238354"/>
            <a:ext cx="0" cy="2960680"/>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cxnSp>
        <p:nvCxnSpPr>
          <p:cNvPr id="61" name="Connettore 2 60">
            <a:extLst>
              <a:ext uri="{FF2B5EF4-FFF2-40B4-BE49-F238E27FC236}">
                <a16:creationId xmlns:a16="http://schemas.microsoft.com/office/drawing/2014/main" id="{B7391407-E07F-4734-A745-7F1B404FBC7F}"/>
              </a:ext>
            </a:extLst>
          </p:cNvPr>
          <p:cNvCxnSpPr>
            <a:cxnSpLocks/>
          </p:cNvCxnSpPr>
          <p:nvPr/>
        </p:nvCxnSpPr>
        <p:spPr>
          <a:xfrm>
            <a:off x="8584181" y="2683245"/>
            <a:ext cx="0" cy="1445926"/>
          </a:xfrm>
          <a:prstGeom prst="straightConnector1">
            <a:avLst/>
          </a:prstGeom>
          <a:ln w="190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2" name="CasellaDiTesto 61">
            <a:extLst>
              <a:ext uri="{FF2B5EF4-FFF2-40B4-BE49-F238E27FC236}">
                <a16:creationId xmlns:a16="http://schemas.microsoft.com/office/drawing/2014/main" id="{62293BD6-F5A9-4956-9EBF-63F853211AC6}"/>
              </a:ext>
            </a:extLst>
          </p:cNvPr>
          <p:cNvSpPr txBox="1"/>
          <p:nvPr/>
        </p:nvSpPr>
        <p:spPr>
          <a:xfrm>
            <a:off x="8653162" y="3129026"/>
            <a:ext cx="314793" cy="369332"/>
          </a:xfrm>
          <a:prstGeom prst="rect">
            <a:avLst/>
          </a:prstGeom>
          <a:noFill/>
          <a:ln>
            <a:solidFill>
              <a:srgbClr val="FF0000"/>
            </a:solidFill>
          </a:ln>
        </p:spPr>
        <p:txBody>
          <a:bodyPr wrap="square" rtlCol="0">
            <a:spAutoFit/>
          </a:bodyPr>
          <a:lstStyle/>
          <a:p>
            <a:r>
              <a:rPr lang="it-IT" dirty="0"/>
              <a:t>d</a:t>
            </a:r>
          </a:p>
        </p:txBody>
      </p:sp>
      <p:cxnSp>
        <p:nvCxnSpPr>
          <p:cNvPr id="64" name="Connettore diritto 63">
            <a:extLst>
              <a:ext uri="{FF2B5EF4-FFF2-40B4-BE49-F238E27FC236}">
                <a16:creationId xmlns:a16="http://schemas.microsoft.com/office/drawing/2014/main" id="{2FE07B7B-8196-4B03-8948-AC3E214E84F2}"/>
              </a:ext>
            </a:extLst>
          </p:cNvPr>
          <p:cNvCxnSpPr>
            <a:cxnSpLocks/>
          </p:cNvCxnSpPr>
          <p:nvPr/>
        </p:nvCxnSpPr>
        <p:spPr>
          <a:xfrm flipH="1">
            <a:off x="2796577" y="4170123"/>
            <a:ext cx="9128" cy="2092042"/>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Connettore diritto 64">
            <a:extLst>
              <a:ext uri="{FF2B5EF4-FFF2-40B4-BE49-F238E27FC236}">
                <a16:creationId xmlns:a16="http://schemas.microsoft.com/office/drawing/2014/main" id="{E29A62BF-2BCB-4959-8C3D-C2D7381AD160}"/>
              </a:ext>
            </a:extLst>
          </p:cNvPr>
          <p:cNvCxnSpPr>
            <a:cxnSpLocks/>
          </p:cNvCxnSpPr>
          <p:nvPr/>
        </p:nvCxnSpPr>
        <p:spPr>
          <a:xfrm>
            <a:off x="4301377" y="4183551"/>
            <a:ext cx="37077" cy="2064332"/>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Connettore diritto 68">
            <a:extLst>
              <a:ext uri="{FF2B5EF4-FFF2-40B4-BE49-F238E27FC236}">
                <a16:creationId xmlns:a16="http://schemas.microsoft.com/office/drawing/2014/main" id="{B7692E4A-426F-4588-9939-DE3AF65E2A3B}"/>
              </a:ext>
            </a:extLst>
          </p:cNvPr>
          <p:cNvCxnSpPr>
            <a:cxnSpLocks/>
          </p:cNvCxnSpPr>
          <p:nvPr/>
        </p:nvCxnSpPr>
        <p:spPr>
          <a:xfrm>
            <a:off x="3303420" y="4664132"/>
            <a:ext cx="0" cy="159396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70" name="Connettore diritto 69">
            <a:extLst>
              <a:ext uri="{FF2B5EF4-FFF2-40B4-BE49-F238E27FC236}">
                <a16:creationId xmlns:a16="http://schemas.microsoft.com/office/drawing/2014/main" id="{D837ECCF-3F39-43F6-9E67-A60E4E7BD967}"/>
              </a:ext>
            </a:extLst>
          </p:cNvPr>
          <p:cNvCxnSpPr>
            <a:cxnSpLocks/>
          </p:cNvCxnSpPr>
          <p:nvPr/>
        </p:nvCxnSpPr>
        <p:spPr>
          <a:xfrm>
            <a:off x="3888636" y="4687479"/>
            <a:ext cx="0" cy="1560404"/>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71" name="Connettore diritto 70">
            <a:extLst>
              <a:ext uri="{FF2B5EF4-FFF2-40B4-BE49-F238E27FC236}">
                <a16:creationId xmlns:a16="http://schemas.microsoft.com/office/drawing/2014/main" id="{DE148F8D-594C-4A5E-A111-31F7AE6392F5}"/>
              </a:ext>
            </a:extLst>
          </p:cNvPr>
          <p:cNvCxnSpPr>
            <a:cxnSpLocks/>
          </p:cNvCxnSpPr>
          <p:nvPr/>
        </p:nvCxnSpPr>
        <p:spPr>
          <a:xfrm>
            <a:off x="8602092" y="4129171"/>
            <a:ext cx="0" cy="2050831"/>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sp>
        <p:nvSpPr>
          <p:cNvPr id="73" name="CasellaDiTesto 72">
            <a:extLst>
              <a:ext uri="{FF2B5EF4-FFF2-40B4-BE49-F238E27FC236}">
                <a16:creationId xmlns:a16="http://schemas.microsoft.com/office/drawing/2014/main" id="{27229780-CC37-4EA8-A20B-3448B01D5EDD}"/>
              </a:ext>
            </a:extLst>
          </p:cNvPr>
          <p:cNvSpPr txBox="1"/>
          <p:nvPr/>
        </p:nvSpPr>
        <p:spPr>
          <a:xfrm>
            <a:off x="2604983" y="6270915"/>
            <a:ext cx="564896" cy="369332"/>
          </a:xfrm>
          <a:prstGeom prst="rect">
            <a:avLst/>
          </a:prstGeom>
          <a:noFill/>
        </p:spPr>
        <p:txBody>
          <a:bodyPr wrap="square" rtlCol="0">
            <a:spAutoFit/>
          </a:bodyPr>
          <a:lstStyle/>
          <a:p>
            <a:r>
              <a:rPr lang="it-IT" dirty="0"/>
              <a:t>Q</a:t>
            </a:r>
            <a:r>
              <a:rPr lang="it-IT" baseline="-25000" dirty="0"/>
              <a:t>1</a:t>
            </a:r>
          </a:p>
        </p:txBody>
      </p:sp>
      <p:sp>
        <p:nvSpPr>
          <p:cNvPr id="74" name="CasellaDiTesto 73">
            <a:extLst>
              <a:ext uri="{FF2B5EF4-FFF2-40B4-BE49-F238E27FC236}">
                <a16:creationId xmlns:a16="http://schemas.microsoft.com/office/drawing/2014/main" id="{685FD736-6991-4AEA-9193-16D5A28B6E5A}"/>
              </a:ext>
            </a:extLst>
          </p:cNvPr>
          <p:cNvSpPr txBox="1"/>
          <p:nvPr/>
        </p:nvSpPr>
        <p:spPr>
          <a:xfrm>
            <a:off x="3146402" y="6230322"/>
            <a:ext cx="564896" cy="369332"/>
          </a:xfrm>
          <a:prstGeom prst="rect">
            <a:avLst/>
          </a:prstGeom>
          <a:noFill/>
        </p:spPr>
        <p:txBody>
          <a:bodyPr wrap="square" rtlCol="0">
            <a:spAutoFit/>
          </a:bodyPr>
          <a:lstStyle/>
          <a:p>
            <a:r>
              <a:rPr lang="it-IT" dirty="0"/>
              <a:t>Q</a:t>
            </a:r>
            <a:r>
              <a:rPr lang="it-IT" baseline="-25000" dirty="0"/>
              <a:t>2</a:t>
            </a:r>
          </a:p>
        </p:txBody>
      </p:sp>
      <p:sp>
        <p:nvSpPr>
          <p:cNvPr id="75" name="CasellaDiTesto 74">
            <a:extLst>
              <a:ext uri="{FF2B5EF4-FFF2-40B4-BE49-F238E27FC236}">
                <a16:creationId xmlns:a16="http://schemas.microsoft.com/office/drawing/2014/main" id="{3CE1F836-0F17-470A-8F0B-981DA0C561D9}"/>
              </a:ext>
            </a:extLst>
          </p:cNvPr>
          <p:cNvSpPr txBox="1"/>
          <p:nvPr/>
        </p:nvSpPr>
        <p:spPr>
          <a:xfrm>
            <a:off x="3720318" y="6242335"/>
            <a:ext cx="564896" cy="369332"/>
          </a:xfrm>
          <a:prstGeom prst="rect">
            <a:avLst/>
          </a:prstGeom>
          <a:noFill/>
        </p:spPr>
        <p:txBody>
          <a:bodyPr wrap="square" rtlCol="0">
            <a:spAutoFit/>
          </a:bodyPr>
          <a:lstStyle/>
          <a:p>
            <a:r>
              <a:rPr lang="it-IT" dirty="0"/>
              <a:t>Q</a:t>
            </a:r>
            <a:r>
              <a:rPr lang="it-IT" baseline="-25000" dirty="0"/>
              <a:t>3</a:t>
            </a:r>
          </a:p>
        </p:txBody>
      </p:sp>
      <p:sp>
        <p:nvSpPr>
          <p:cNvPr id="76" name="CasellaDiTesto 75">
            <a:extLst>
              <a:ext uri="{FF2B5EF4-FFF2-40B4-BE49-F238E27FC236}">
                <a16:creationId xmlns:a16="http://schemas.microsoft.com/office/drawing/2014/main" id="{577E724B-8C39-4C90-B051-562F92C8773D}"/>
              </a:ext>
            </a:extLst>
          </p:cNvPr>
          <p:cNvSpPr txBox="1"/>
          <p:nvPr/>
        </p:nvSpPr>
        <p:spPr>
          <a:xfrm>
            <a:off x="4178966" y="6232671"/>
            <a:ext cx="587410" cy="369332"/>
          </a:xfrm>
          <a:prstGeom prst="rect">
            <a:avLst/>
          </a:prstGeom>
          <a:noFill/>
        </p:spPr>
        <p:txBody>
          <a:bodyPr wrap="square" rtlCol="0">
            <a:spAutoFit/>
          </a:bodyPr>
          <a:lstStyle/>
          <a:p>
            <a:r>
              <a:rPr lang="it-IT" dirty="0"/>
              <a:t>Q</a:t>
            </a:r>
            <a:r>
              <a:rPr lang="it-IT" baseline="-25000" dirty="0"/>
              <a:t>4</a:t>
            </a:r>
          </a:p>
        </p:txBody>
      </p:sp>
      <p:cxnSp>
        <p:nvCxnSpPr>
          <p:cNvPr id="78" name="Connettore diritto 77">
            <a:extLst>
              <a:ext uri="{FF2B5EF4-FFF2-40B4-BE49-F238E27FC236}">
                <a16:creationId xmlns:a16="http://schemas.microsoft.com/office/drawing/2014/main" id="{CFC71465-295E-420B-B378-9113F89241A5}"/>
              </a:ext>
            </a:extLst>
          </p:cNvPr>
          <p:cNvCxnSpPr>
            <a:cxnSpLocks/>
          </p:cNvCxnSpPr>
          <p:nvPr/>
        </p:nvCxnSpPr>
        <p:spPr>
          <a:xfrm flipH="1">
            <a:off x="963545" y="4664132"/>
            <a:ext cx="6182999" cy="5354"/>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79" name="CasellaDiTesto 78">
            <a:extLst>
              <a:ext uri="{FF2B5EF4-FFF2-40B4-BE49-F238E27FC236}">
                <a16:creationId xmlns:a16="http://schemas.microsoft.com/office/drawing/2014/main" id="{07C0C9E6-BD79-4E29-8863-F08ACE8670FC}"/>
              </a:ext>
            </a:extLst>
          </p:cNvPr>
          <p:cNvSpPr txBox="1"/>
          <p:nvPr/>
        </p:nvSpPr>
        <p:spPr>
          <a:xfrm>
            <a:off x="5773437" y="4363305"/>
            <a:ext cx="869149" cy="369332"/>
          </a:xfrm>
          <a:prstGeom prst="rect">
            <a:avLst/>
          </a:prstGeom>
          <a:noFill/>
        </p:spPr>
        <p:txBody>
          <a:bodyPr wrap="none" rtlCol="0">
            <a:spAutoFit/>
          </a:bodyPr>
          <a:lstStyle/>
          <a:p>
            <a:r>
              <a:rPr lang="it-IT" dirty="0"/>
              <a:t>P*(1-d)</a:t>
            </a:r>
          </a:p>
        </p:txBody>
      </p:sp>
      <p:sp>
        <p:nvSpPr>
          <p:cNvPr id="91" name="CasellaDiTesto 90">
            <a:extLst>
              <a:ext uri="{FF2B5EF4-FFF2-40B4-BE49-F238E27FC236}">
                <a16:creationId xmlns:a16="http://schemas.microsoft.com/office/drawing/2014/main" id="{4D6F0C70-F9AE-4F07-97B4-01DA7A7DC0F2}"/>
              </a:ext>
            </a:extLst>
          </p:cNvPr>
          <p:cNvSpPr txBox="1"/>
          <p:nvPr/>
        </p:nvSpPr>
        <p:spPr>
          <a:xfrm>
            <a:off x="6371470" y="6190723"/>
            <a:ext cx="301686" cy="369332"/>
          </a:xfrm>
          <a:prstGeom prst="rect">
            <a:avLst/>
          </a:prstGeom>
          <a:noFill/>
        </p:spPr>
        <p:txBody>
          <a:bodyPr wrap="none" rtlCol="0">
            <a:spAutoFit/>
          </a:bodyPr>
          <a:lstStyle/>
          <a:p>
            <a:r>
              <a:rPr lang="it-IT" dirty="0"/>
              <a:t>0</a:t>
            </a:r>
          </a:p>
        </p:txBody>
      </p:sp>
      <p:sp>
        <p:nvSpPr>
          <p:cNvPr id="92" name="CasellaDiTesto 91">
            <a:extLst>
              <a:ext uri="{FF2B5EF4-FFF2-40B4-BE49-F238E27FC236}">
                <a16:creationId xmlns:a16="http://schemas.microsoft.com/office/drawing/2014/main" id="{15CFCFDA-D8C9-47E0-A36C-8A8C4A7FE72A}"/>
              </a:ext>
            </a:extLst>
          </p:cNvPr>
          <p:cNvSpPr txBox="1"/>
          <p:nvPr/>
        </p:nvSpPr>
        <p:spPr>
          <a:xfrm>
            <a:off x="8447133" y="6227786"/>
            <a:ext cx="564896" cy="369332"/>
          </a:xfrm>
          <a:prstGeom prst="rect">
            <a:avLst/>
          </a:prstGeom>
          <a:noFill/>
        </p:spPr>
        <p:txBody>
          <a:bodyPr wrap="square" rtlCol="0">
            <a:spAutoFit/>
          </a:bodyPr>
          <a:lstStyle/>
          <a:p>
            <a:r>
              <a:rPr lang="it-IT" dirty="0"/>
              <a:t>Q</a:t>
            </a:r>
            <a:r>
              <a:rPr lang="it-IT" baseline="-25000" dirty="0"/>
              <a:t>M</a:t>
            </a:r>
          </a:p>
        </p:txBody>
      </p:sp>
      <p:sp>
        <p:nvSpPr>
          <p:cNvPr id="95" name="CasellaDiTesto 94">
            <a:extLst>
              <a:ext uri="{FF2B5EF4-FFF2-40B4-BE49-F238E27FC236}">
                <a16:creationId xmlns:a16="http://schemas.microsoft.com/office/drawing/2014/main" id="{939806FE-DA2D-480A-B582-98B0E04C36E6}"/>
              </a:ext>
            </a:extLst>
          </p:cNvPr>
          <p:cNvSpPr txBox="1"/>
          <p:nvPr/>
        </p:nvSpPr>
        <p:spPr>
          <a:xfrm>
            <a:off x="11289277" y="1573636"/>
            <a:ext cx="1214237" cy="646331"/>
          </a:xfrm>
          <a:prstGeom prst="rect">
            <a:avLst/>
          </a:prstGeom>
          <a:noFill/>
        </p:spPr>
        <p:txBody>
          <a:bodyPr wrap="square" rtlCol="0">
            <a:spAutoFit/>
          </a:bodyPr>
          <a:lstStyle/>
          <a:p>
            <a:r>
              <a:rPr lang="it-IT" dirty="0"/>
              <a:t>O’ con dazio</a:t>
            </a:r>
          </a:p>
        </p:txBody>
      </p:sp>
      <p:sp>
        <p:nvSpPr>
          <p:cNvPr id="101" name="CasellaDiTesto 100">
            <a:extLst>
              <a:ext uri="{FF2B5EF4-FFF2-40B4-BE49-F238E27FC236}">
                <a16:creationId xmlns:a16="http://schemas.microsoft.com/office/drawing/2014/main" id="{2E687348-6BF8-45E6-88D1-402E8F75C130}"/>
              </a:ext>
            </a:extLst>
          </p:cNvPr>
          <p:cNvSpPr txBox="1"/>
          <p:nvPr/>
        </p:nvSpPr>
        <p:spPr>
          <a:xfrm>
            <a:off x="6967061" y="6207162"/>
            <a:ext cx="564896" cy="369332"/>
          </a:xfrm>
          <a:prstGeom prst="rect">
            <a:avLst/>
          </a:prstGeom>
          <a:noFill/>
        </p:spPr>
        <p:txBody>
          <a:bodyPr wrap="square" rtlCol="0">
            <a:spAutoFit/>
          </a:bodyPr>
          <a:lstStyle/>
          <a:p>
            <a:r>
              <a:rPr lang="it-IT" dirty="0" err="1"/>
              <a:t>Q</a:t>
            </a:r>
            <a:r>
              <a:rPr lang="it-IT" baseline="30000" dirty="0" err="1"/>
              <a:t>d</a:t>
            </a:r>
            <a:r>
              <a:rPr lang="it-IT" baseline="-25000" dirty="0" err="1"/>
              <a:t>M</a:t>
            </a:r>
            <a:endParaRPr lang="it-IT" baseline="-25000" dirty="0"/>
          </a:p>
        </p:txBody>
      </p:sp>
      <p:sp>
        <p:nvSpPr>
          <p:cNvPr id="102" name="CasellaDiTesto 101">
            <a:extLst>
              <a:ext uri="{FF2B5EF4-FFF2-40B4-BE49-F238E27FC236}">
                <a16:creationId xmlns:a16="http://schemas.microsoft.com/office/drawing/2014/main" id="{D94AC657-1CD2-4AA9-A082-6FE007F37A20}"/>
              </a:ext>
            </a:extLst>
          </p:cNvPr>
          <p:cNvSpPr txBox="1"/>
          <p:nvPr/>
        </p:nvSpPr>
        <p:spPr>
          <a:xfrm>
            <a:off x="6115008" y="2872985"/>
            <a:ext cx="536685" cy="369332"/>
          </a:xfrm>
          <a:prstGeom prst="rect">
            <a:avLst/>
          </a:prstGeom>
          <a:noFill/>
        </p:spPr>
        <p:txBody>
          <a:bodyPr wrap="none" rtlCol="0">
            <a:spAutoFit/>
          </a:bodyPr>
          <a:lstStyle/>
          <a:p>
            <a:r>
              <a:rPr lang="it-IT" dirty="0"/>
              <a:t>Pd*</a:t>
            </a:r>
          </a:p>
        </p:txBody>
      </p:sp>
      <p:sp>
        <p:nvSpPr>
          <p:cNvPr id="103" name="CasellaDiTesto 102">
            <a:extLst>
              <a:ext uri="{FF2B5EF4-FFF2-40B4-BE49-F238E27FC236}">
                <a16:creationId xmlns:a16="http://schemas.microsoft.com/office/drawing/2014/main" id="{A8935042-4ABE-48F8-9FFF-6026C6C0FACE}"/>
              </a:ext>
            </a:extLst>
          </p:cNvPr>
          <p:cNvSpPr txBox="1"/>
          <p:nvPr/>
        </p:nvSpPr>
        <p:spPr>
          <a:xfrm>
            <a:off x="473456" y="3077268"/>
            <a:ext cx="536685" cy="369332"/>
          </a:xfrm>
          <a:prstGeom prst="rect">
            <a:avLst/>
          </a:prstGeom>
          <a:noFill/>
        </p:spPr>
        <p:txBody>
          <a:bodyPr wrap="none" rtlCol="0">
            <a:spAutoFit/>
          </a:bodyPr>
          <a:lstStyle/>
          <a:p>
            <a:r>
              <a:rPr lang="it-IT" dirty="0"/>
              <a:t>Pd*</a:t>
            </a:r>
          </a:p>
        </p:txBody>
      </p:sp>
      <p:sp>
        <p:nvSpPr>
          <p:cNvPr id="108" name="CasellaDiTesto 107">
            <a:extLst>
              <a:ext uri="{FF2B5EF4-FFF2-40B4-BE49-F238E27FC236}">
                <a16:creationId xmlns:a16="http://schemas.microsoft.com/office/drawing/2014/main" id="{43F7F198-5ECF-4784-A16D-7B73371FDBB6}"/>
              </a:ext>
            </a:extLst>
          </p:cNvPr>
          <p:cNvSpPr txBox="1"/>
          <p:nvPr/>
        </p:nvSpPr>
        <p:spPr>
          <a:xfrm>
            <a:off x="2630278" y="3541533"/>
            <a:ext cx="1842145" cy="338554"/>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it-IT" sz="1600" dirty="0"/>
              <a:t>Eccesso di offerta</a:t>
            </a:r>
          </a:p>
        </p:txBody>
      </p:sp>
      <p:sp>
        <p:nvSpPr>
          <p:cNvPr id="109" name="Parentesi graffa aperta 108">
            <a:extLst>
              <a:ext uri="{FF2B5EF4-FFF2-40B4-BE49-F238E27FC236}">
                <a16:creationId xmlns:a16="http://schemas.microsoft.com/office/drawing/2014/main" id="{8D8E643F-7CEC-4FC3-BB7A-ABA884F56382}"/>
              </a:ext>
            </a:extLst>
          </p:cNvPr>
          <p:cNvSpPr/>
          <p:nvPr/>
        </p:nvSpPr>
        <p:spPr>
          <a:xfrm rot="5400000">
            <a:off x="3396629" y="3221042"/>
            <a:ext cx="297662" cy="1479510"/>
          </a:xfrm>
          <a:prstGeom prst="leftBrace">
            <a:avLst/>
          </a:prstGeom>
          <a:ln w="190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10" name="CasellaDiTesto 109">
            <a:extLst>
              <a:ext uri="{FF2B5EF4-FFF2-40B4-BE49-F238E27FC236}">
                <a16:creationId xmlns:a16="http://schemas.microsoft.com/office/drawing/2014/main" id="{74C44DDD-A658-44AA-882C-98ED81AD3515}"/>
              </a:ext>
            </a:extLst>
          </p:cNvPr>
          <p:cNvSpPr txBox="1"/>
          <p:nvPr/>
        </p:nvSpPr>
        <p:spPr>
          <a:xfrm>
            <a:off x="10967417" y="904396"/>
            <a:ext cx="722245" cy="369332"/>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it-IT" dirty="0"/>
              <a:t>Fig. 3</a:t>
            </a:r>
          </a:p>
        </p:txBody>
      </p:sp>
      <p:sp>
        <p:nvSpPr>
          <p:cNvPr id="111" name="CasellaDiTesto 110">
            <a:extLst>
              <a:ext uri="{FF2B5EF4-FFF2-40B4-BE49-F238E27FC236}">
                <a16:creationId xmlns:a16="http://schemas.microsoft.com/office/drawing/2014/main" id="{2B900185-CC87-43B8-B98C-AA9060E53809}"/>
              </a:ext>
            </a:extLst>
          </p:cNvPr>
          <p:cNvSpPr txBox="1"/>
          <p:nvPr/>
        </p:nvSpPr>
        <p:spPr>
          <a:xfrm>
            <a:off x="1514738" y="6420775"/>
            <a:ext cx="439233" cy="369332"/>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it-IT" dirty="0"/>
              <a:t>(a)</a:t>
            </a:r>
          </a:p>
        </p:txBody>
      </p:sp>
      <p:sp>
        <p:nvSpPr>
          <p:cNvPr id="116" name="CasellaDiTesto 115">
            <a:extLst>
              <a:ext uri="{FF2B5EF4-FFF2-40B4-BE49-F238E27FC236}">
                <a16:creationId xmlns:a16="http://schemas.microsoft.com/office/drawing/2014/main" id="{242499B2-37D3-4C9B-878F-02AD52758569}"/>
              </a:ext>
            </a:extLst>
          </p:cNvPr>
          <p:cNvSpPr txBox="1"/>
          <p:nvPr/>
        </p:nvSpPr>
        <p:spPr>
          <a:xfrm>
            <a:off x="9528819" y="6359279"/>
            <a:ext cx="495051" cy="369332"/>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it-IT" dirty="0"/>
              <a:t>(b)</a:t>
            </a:r>
          </a:p>
        </p:txBody>
      </p:sp>
      <p:cxnSp>
        <p:nvCxnSpPr>
          <p:cNvPr id="120" name="Connettore 2 119">
            <a:extLst>
              <a:ext uri="{FF2B5EF4-FFF2-40B4-BE49-F238E27FC236}">
                <a16:creationId xmlns:a16="http://schemas.microsoft.com/office/drawing/2014/main" id="{D27AEA16-9FF1-48AA-A49C-AA9CE5071AFE}"/>
              </a:ext>
            </a:extLst>
          </p:cNvPr>
          <p:cNvCxnSpPr>
            <a:cxnSpLocks/>
          </p:cNvCxnSpPr>
          <p:nvPr/>
        </p:nvCxnSpPr>
        <p:spPr>
          <a:xfrm>
            <a:off x="5728574" y="3225610"/>
            <a:ext cx="0" cy="1445926"/>
          </a:xfrm>
          <a:prstGeom prst="straightConnector1">
            <a:avLst/>
          </a:prstGeom>
          <a:ln w="190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5" name="CasellaDiTesto 124">
            <a:extLst>
              <a:ext uri="{FF2B5EF4-FFF2-40B4-BE49-F238E27FC236}">
                <a16:creationId xmlns:a16="http://schemas.microsoft.com/office/drawing/2014/main" id="{89A6C775-740C-4A32-8E05-04E063B8DD76}"/>
              </a:ext>
            </a:extLst>
          </p:cNvPr>
          <p:cNvSpPr txBox="1"/>
          <p:nvPr/>
        </p:nvSpPr>
        <p:spPr>
          <a:xfrm>
            <a:off x="5787825" y="3576131"/>
            <a:ext cx="314793" cy="369332"/>
          </a:xfrm>
          <a:prstGeom prst="rect">
            <a:avLst/>
          </a:prstGeom>
          <a:noFill/>
          <a:ln>
            <a:solidFill>
              <a:srgbClr val="FF0000"/>
            </a:solidFill>
          </a:ln>
        </p:spPr>
        <p:txBody>
          <a:bodyPr wrap="square" rtlCol="0">
            <a:spAutoFit/>
          </a:bodyPr>
          <a:lstStyle/>
          <a:p>
            <a:r>
              <a:rPr lang="it-IT" dirty="0"/>
              <a:t>d</a:t>
            </a:r>
          </a:p>
        </p:txBody>
      </p:sp>
      <p:sp>
        <p:nvSpPr>
          <p:cNvPr id="127" name="Parentesi graffa aperta 126">
            <a:extLst>
              <a:ext uri="{FF2B5EF4-FFF2-40B4-BE49-F238E27FC236}">
                <a16:creationId xmlns:a16="http://schemas.microsoft.com/office/drawing/2014/main" id="{F73FF06E-0598-4846-87BB-5C9671E240CD}"/>
              </a:ext>
            </a:extLst>
          </p:cNvPr>
          <p:cNvSpPr/>
          <p:nvPr/>
        </p:nvSpPr>
        <p:spPr>
          <a:xfrm rot="5400000">
            <a:off x="3447197" y="4225977"/>
            <a:ext cx="297662" cy="585217"/>
          </a:xfrm>
          <a:prstGeom prst="leftBrace">
            <a:avLst/>
          </a:prstGeom>
          <a:ln w="190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28" name="Parentesi graffa aperta 127">
            <a:extLst>
              <a:ext uri="{FF2B5EF4-FFF2-40B4-BE49-F238E27FC236}">
                <a16:creationId xmlns:a16="http://schemas.microsoft.com/office/drawing/2014/main" id="{7BB672B7-DD75-4622-868D-9340A2A1161D}"/>
              </a:ext>
            </a:extLst>
          </p:cNvPr>
          <p:cNvSpPr/>
          <p:nvPr/>
        </p:nvSpPr>
        <p:spPr>
          <a:xfrm>
            <a:off x="6452660" y="4664132"/>
            <a:ext cx="45719" cy="22678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29" name="Callout: linea 128">
            <a:extLst>
              <a:ext uri="{FF2B5EF4-FFF2-40B4-BE49-F238E27FC236}">
                <a16:creationId xmlns:a16="http://schemas.microsoft.com/office/drawing/2014/main" id="{DB23C073-DE72-4216-A3BD-13425654B119}"/>
              </a:ext>
            </a:extLst>
          </p:cNvPr>
          <p:cNvSpPr/>
          <p:nvPr/>
        </p:nvSpPr>
        <p:spPr>
          <a:xfrm>
            <a:off x="5702277" y="5069230"/>
            <a:ext cx="792269" cy="587780"/>
          </a:xfrm>
          <a:prstGeom prst="borderCallout1">
            <a:avLst>
              <a:gd name="adj1" fmla="val -3721"/>
              <a:gd name="adj2" fmla="val 41680"/>
              <a:gd name="adj3" fmla="val -67268"/>
              <a:gd name="adj4" fmla="val 100165"/>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t>Prezzo beni importati</a:t>
            </a:r>
          </a:p>
        </p:txBody>
      </p:sp>
      <p:sp>
        <p:nvSpPr>
          <p:cNvPr id="130" name="Callout: linea 129">
            <a:extLst>
              <a:ext uri="{FF2B5EF4-FFF2-40B4-BE49-F238E27FC236}">
                <a16:creationId xmlns:a16="http://schemas.microsoft.com/office/drawing/2014/main" id="{05AA5ABC-6F8A-42DF-9CC3-BBF8C541106F}"/>
              </a:ext>
            </a:extLst>
          </p:cNvPr>
          <p:cNvSpPr/>
          <p:nvPr/>
        </p:nvSpPr>
        <p:spPr>
          <a:xfrm>
            <a:off x="6933856" y="2206638"/>
            <a:ext cx="792269" cy="341385"/>
          </a:xfrm>
          <a:prstGeom prst="borderCallout1">
            <a:avLst>
              <a:gd name="adj1" fmla="val 105177"/>
              <a:gd name="adj2" fmla="val -639"/>
              <a:gd name="adj3" fmla="val 289653"/>
              <a:gd name="adj4" fmla="val -4474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t>Prezzo interno</a:t>
            </a:r>
          </a:p>
        </p:txBody>
      </p:sp>
    </p:spTree>
    <p:extLst>
      <p:ext uri="{BB962C8B-B14F-4D97-AF65-F5344CB8AC3E}">
        <p14:creationId xmlns:p14="http://schemas.microsoft.com/office/powerpoint/2010/main" val="1413876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5B57663B-A4DE-4579-9692-38275802105D}"/>
              </a:ext>
            </a:extLst>
          </p:cNvPr>
          <p:cNvSpPr>
            <a:spLocks noGrp="1"/>
          </p:cNvSpPr>
          <p:nvPr>
            <p:ph type="title"/>
          </p:nvPr>
        </p:nvSpPr>
        <p:spPr/>
        <p:txBody>
          <a:bodyPr/>
          <a:lstStyle/>
          <a:p>
            <a:r>
              <a:rPr lang="it-IT" dirty="0"/>
              <a:t>Descrizione della slide precedente (effetti prezzo-quantità di un dazio)</a:t>
            </a:r>
          </a:p>
        </p:txBody>
      </p:sp>
      <p:sp>
        <p:nvSpPr>
          <p:cNvPr id="4" name="Segnaposto contenuto 3">
            <a:extLst>
              <a:ext uri="{FF2B5EF4-FFF2-40B4-BE49-F238E27FC236}">
                <a16:creationId xmlns:a16="http://schemas.microsoft.com/office/drawing/2014/main" id="{55B92E45-9072-40DD-A578-704A9C84EFF1}"/>
              </a:ext>
            </a:extLst>
          </p:cNvPr>
          <p:cNvSpPr>
            <a:spLocks noGrp="1"/>
          </p:cNvSpPr>
          <p:nvPr>
            <p:ph idx="1"/>
          </p:nvPr>
        </p:nvSpPr>
        <p:spPr/>
        <p:txBody>
          <a:bodyPr>
            <a:normAutofit fontScale="70000" lnSpcReduction="20000"/>
          </a:bodyPr>
          <a:lstStyle/>
          <a:p>
            <a:r>
              <a:rPr lang="it-IT" dirty="0"/>
              <a:t>La differenza sostanziale rispetto a prima è che il paese importatore riesce ad influire sul prezzo mondiale P* ed è quindi </a:t>
            </a:r>
            <a:r>
              <a:rPr lang="it-IT" i="1" dirty="0"/>
              <a:t>price maker</a:t>
            </a:r>
            <a:r>
              <a:rPr lang="it-IT" dirty="0"/>
              <a:t>, ciò significa che la funzione di offerta estera (mondiale) di esportazioni non è infinitamente elastica, ma è inclinata positivamente in funzione del prezzo. Con il libero commercio, come in precedenza, il prezzo dello scambio sarà P*. Il paese esportatore con P* presenterà un eccesso di offerta (Q</a:t>
            </a:r>
            <a:r>
              <a:rPr lang="it-IT" baseline="-25000" dirty="0"/>
              <a:t>4</a:t>
            </a:r>
            <a:r>
              <a:rPr lang="it-IT" dirty="0"/>
              <a:t>-Q</a:t>
            </a:r>
            <a:r>
              <a:rPr lang="it-IT" baseline="-25000" dirty="0"/>
              <a:t>1</a:t>
            </a:r>
            <a:r>
              <a:rPr lang="it-IT" dirty="0"/>
              <a:t>), crescente in funzione del prezzo.</a:t>
            </a:r>
          </a:p>
          <a:p>
            <a:r>
              <a:rPr lang="it-IT" dirty="0"/>
              <a:t>Cosa accade se il paese importatore decide di introdurre un dazio (d) per limitare le quantità importate? Il paese esportatore non avrà convenienza ad esportare al nuovo prezzo la quantità precedente, a meno che il prezzo non comprenda il dazio (questo effetto è riportato nel grafico dell’importatore in Fig. 3(b) con lo spostamento della O in O’), questo provoca nel paese importatore anche l’aumento del prezzo fino a P*d, mentre nel paese esportatore (Fig. 3(a)) il prezzo diminuisce a P*(1-d), che è pari alla differenza tra prezzo interno P</a:t>
            </a:r>
            <a:r>
              <a:rPr lang="it-IT" baseline="30000" dirty="0"/>
              <a:t>E</a:t>
            </a:r>
            <a:r>
              <a:rPr lang="it-IT" dirty="0"/>
              <a:t> e il nuovo prezzo internazionale che è pari al dazio (d). Conseguentemente l’eccesso di offerta si riduce a (Q</a:t>
            </a:r>
            <a:r>
              <a:rPr lang="it-IT" baseline="-25000" dirty="0"/>
              <a:t>2</a:t>
            </a:r>
            <a:r>
              <a:rPr lang="it-IT" dirty="0"/>
              <a:t>-Q</a:t>
            </a:r>
            <a:r>
              <a:rPr lang="it-IT" baseline="-25000" dirty="0"/>
              <a:t>3</a:t>
            </a:r>
            <a:r>
              <a:rPr lang="it-IT" dirty="0"/>
              <a:t>). Nel paese importatore la quantità importata si ridurrà da 0-Q</a:t>
            </a:r>
            <a:r>
              <a:rPr lang="it-IT" baseline="-25000" dirty="0"/>
              <a:t>M</a:t>
            </a:r>
            <a:r>
              <a:rPr lang="it-IT" dirty="0"/>
              <a:t> a 0-Q</a:t>
            </a:r>
            <a:r>
              <a:rPr lang="it-IT" baseline="30000" dirty="0"/>
              <a:t>d</a:t>
            </a:r>
            <a:r>
              <a:rPr lang="it-IT" baseline="-25000" dirty="0"/>
              <a:t>M</a:t>
            </a:r>
          </a:p>
          <a:p>
            <a:r>
              <a:rPr lang="it-IT" dirty="0"/>
              <a:t>Conclusioni su effetti prezzo-quantità sul grande paese importatore: I) il prezzo interno aumenta da P* a P*d, II) il volume degli scambi si riduce da Q</a:t>
            </a:r>
            <a:r>
              <a:rPr lang="it-IT" baseline="-25000" dirty="0"/>
              <a:t>M</a:t>
            </a:r>
            <a:r>
              <a:rPr lang="it-IT" dirty="0"/>
              <a:t> a </a:t>
            </a:r>
            <a:r>
              <a:rPr lang="it-IT" dirty="0" err="1"/>
              <a:t>Q</a:t>
            </a:r>
            <a:r>
              <a:rPr lang="it-IT" baseline="30000" dirty="0" err="1"/>
              <a:t>d</a:t>
            </a:r>
            <a:r>
              <a:rPr lang="it-IT" baseline="-25000" dirty="0" err="1"/>
              <a:t>M</a:t>
            </a:r>
            <a:r>
              <a:rPr lang="it-IT" dirty="0"/>
              <a:t>, III) il prezzo internazionale diminuisce da P* a P*(1-d), IV) conseguentemente l’aumento del prezzo interno sarà mitigato dalla riduzione del prezzo internazionale per la quota di beni importati 0-Q</a:t>
            </a:r>
            <a:r>
              <a:rPr lang="it-IT" baseline="30000" dirty="0"/>
              <a:t>d</a:t>
            </a:r>
            <a:r>
              <a:rPr lang="it-IT" baseline="-25000" dirty="0"/>
              <a:t>M</a:t>
            </a:r>
          </a:p>
          <a:p>
            <a:endParaRPr lang="it-IT" dirty="0"/>
          </a:p>
          <a:p>
            <a:endParaRPr lang="it-IT" dirty="0"/>
          </a:p>
        </p:txBody>
      </p:sp>
    </p:spTree>
    <p:extLst>
      <p:ext uri="{BB962C8B-B14F-4D97-AF65-F5344CB8AC3E}">
        <p14:creationId xmlns:p14="http://schemas.microsoft.com/office/powerpoint/2010/main" val="209507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30E618-6A8D-4800-9359-AE2A73F68578}"/>
              </a:ext>
            </a:extLst>
          </p:cNvPr>
          <p:cNvSpPr>
            <a:spLocks noGrp="1"/>
          </p:cNvSpPr>
          <p:nvPr>
            <p:ph type="title"/>
          </p:nvPr>
        </p:nvSpPr>
        <p:spPr/>
        <p:txBody>
          <a:bodyPr/>
          <a:lstStyle/>
          <a:p>
            <a:r>
              <a:rPr lang="it-IT" dirty="0"/>
              <a:t>Costi e benefici in termini di benessere per un paese grande</a:t>
            </a:r>
          </a:p>
        </p:txBody>
      </p:sp>
      <p:sp>
        <p:nvSpPr>
          <p:cNvPr id="4" name="CasellaDiTesto 3">
            <a:extLst>
              <a:ext uri="{FF2B5EF4-FFF2-40B4-BE49-F238E27FC236}">
                <a16:creationId xmlns:a16="http://schemas.microsoft.com/office/drawing/2014/main" id="{A8CDA6EC-F40E-4A08-AA4B-46AC10C80FC9}"/>
              </a:ext>
            </a:extLst>
          </p:cNvPr>
          <p:cNvSpPr txBox="1"/>
          <p:nvPr/>
        </p:nvSpPr>
        <p:spPr>
          <a:xfrm>
            <a:off x="4195337" y="1553842"/>
            <a:ext cx="850297" cy="369332"/>
          </a:xfrm>
          <a:prstGeom prst="rect">
            <a:avLst/>
          </a:prstGeom>
          <a:noFill/>
        </p:spPr>
        <p:txBody>
          <a:bodyPr wrap="none" rtlCol="0">
            <a:spAutoFit/>
          </a:bodyPr>
          <a:lstStyle/>
          <a:p>
            <a:r>
              <a:rPr lang="it-IT" dirty="0"/>
              <a:t>Offerta</a:t>
            </a:r>
          </a:p>
        </p:txBody>
      </p:sp>
      <p:cxnSp>
        <p:nvCxnSpPr>
          <p:cNvPr id="5" name="Connettore 2 4">
            <a:extLst>
              <a:ext uri="{FF2B5EF4-FFF2-40B4-BE49-F238E27FC236}">
                <a16:creationId xmlns:a16="http://schemas.microsoft.com/office/drawing/2014/main" id="{4C747C23-C731-4637-841C-10F34274454D}"/>
              </a:ext>
            </a:extLst>
          </p:cNvPr>
          <p:cNvCxnSpPr>
            <a:cxnSpLocks/>
          </p:cNvCxnSpPr>
          <p:nvPr/>
        </p:nvCxnSpPr>
        <p:spPr>
          <a:xfrm flipV="1">
            <a:off x="2655868" y="1690688"/>
            <a:ext cx="0" cy="451104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6" name="Connettore 2 5">
            <a:extLst>
              <a:ext uri="{FF2B5EF4-FFF2-40B4-BE49-F238E27FC236}">
                <a16:creationId xmlns:a16="http://schemas.microsoft.com/office/drawing/2014/main" id="{8637A57F-EE9A-4AFD-932E-DCEFAA9B8626}"/>
              </a:ext>
            </a:extLst>
          </p:cNvPr>
          <p:cNvCxnSpPr>
            <a:cxnSpLocks/>
          </p:cNvCxnSpPr>
          <p:nvPr/>
        </p:nvCxnSpPr>
        <p:spPr>
          <a:xfrm>
            <a:off x="2586779" y="6193600"/>
            <a:ext cx="4954014" cy="812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7" name="CasellaDiTesto 6">
            <a:extLst>
              <a:ext uri="{FF2B5EF4-FFF2-40B4-BE49-F238E27FC236}">
                <a16:creationId xmlns:a16="http://schemas.microsoft.com/office/drawing/2014/main" id="{F1D9530A-8B35-4509-AE26-AE31F74DFF37}"/>
              </a:ext>
            </a:extLst>
          </p:cNvPr>
          <p:cNvSpPr txBox="1"/>
          <p:nvPr/>
        </p:nvSpPr>
        <p:spPr>
          <a:xfrm>
            <a:off x="2147868" y="1731938"/>
            <a:ext cx="536446" cy="369332"/>
          </a:xfrm>
          <a:prstGeom prst="rect">
            <a:avLst/>
          </a:prstGeom>
          <a:noFill/>
        </p:spPr>
        <p:txBody>
          <a:bodyPr wrap="square" rtlCol="0">
            <a:spAutoFit/>
          </a:bodyPr>
          <a:lstStyle/>
          <a:p>
            <a:r>
              <a:rPr lang="it-IT" dirty="0"/>
              <a:t>P</a:t>
            </a:r>
          </a:p>
        </p:txBody>
      </p:sp>
      <p:sp>
        <p:nvSpPr>
          <p:cNvPr id="8" name="CasellaDiTesto 7">
            <a:extLst>
              <a:ext uri="{FF2B5EF4-FFF2-40B4-BE49-F238E27FC236}">
                <a16:creationId xmlns:a16="http://schemas.microsoft.com/office/drawing/2014/main" id="{83423D04-8892-4521-8DC1-BBB02A8AB8A8}"/>
              </a:ext>
            </a:extLst>
          </p:cNvPr>
          <p:cNvSpPr txBox="1"/>
          <p:nvPr/>
        </p:nvSpPr>
        <p:spPr>
          <a:xfrm>
            <a:off x="7012476" y="6201728"/>
            <a:ext cx="564896" cy="369332"/>
          </a:xfrm>
          <a:prstGeom prst="rect">
            <a:avLst/>
          </a:prstGeom>
          <a:noFill/>
        </p:spPr>
        <p:txBody>
          <a:bodyPr wrap="square" rtlCol="0">
            <a:spAutoFit/>
          </a:bodyPr>
          <a:lstStyle/>
          <a:p>
            <a:r>
              <a:rPr lang="it-IT" dirty="0"/>
              <a:t>Q</a:t>
            </a:r>
          </a:p>
        </p:txBody>
      </p:sp>
      <p:sp>
        <p:nvSpPr>
          <p:cNvPr id="9" name="CasellaDiTesto 8">
            <a:extLst>
              <a:ext uri="{FF2B5EF4-FFF2-40B4-BE49-F238E27FC236}">
                <a16:creationId xmlns:a16="http://schemas.microsoft.com/office/drawing/2014/main" id="{C4F1F636-6D3E-451B-AE20-054AC120A879}"/>
              </a:ext>
            </a:extLst>
          </p:cNvPr>
          <p:cNvSpPr txBox="1"/>
          <p:nvPr/>
        </p:nvSpPr>
        <p:spPr>
          <a:xfrm>
            <a:off x="5437117" y="1694756"/>
            <a:ext cx="206127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it-IT" dirty="0"/>
              <a:t>Grande importatore</a:t>
            </a:r>
          </a:p>
        </p:txBody>
      </p:sp>
      <p:cxnSp>
        <p:nvCxnSpPr>
          <p:cNvPr id="10" name="Connettore diritto 9">
            <a:extLst>
              <a:ext uri="{FF2B5EF4-FFF2-40B4-BE49-F238E27FC236}">
                <a16:creationId xmlns:a16="http://schemas.microsoft.com/office/drawing/2014/main" id="{72BC0EC0-DF7E-41B4-8D2B-5A0BE8B2993F}"/>
              </a:ext>
            </a:extLst>
          </p:cNvPr>
          <p:cNvCxnSpPr>
            <a:cxnSpLocks/>
          </p:cNvCxnSpPr>
          <p:nvPr/>
        </p:nvCxnSpPr>
        <p:spPr>
          <a:xfrm>
            <a:off x="3907838" y="1752975"/>
            <a:ext cx="3281468" cy="375789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1" name="CasellaDiTesto 10">
            <a:extLst>
              <a:ext uri="{FF2B5EF4-FFF2-40B4-BE49-F238E27FC236}">
                <a16:creationId xmlns:a16="http://schemas.microsoft.com/office/drawing/2014/main" id="{FA2CB665-8074-4B36-9D53-EE58DD792607}"/>
              </a:ext>
            </a:extLst>
          </p:cNvPr>
          <p:cNvSpPr txBox="1"/>
          <p:nvPr/>
        </p:nvSpPr>
        <p:spPr>
          <a:xfrm>
            <a:off x="6028332" y="5153038"/>
            <a:ext cx="1598899" cy="646331"/>
          </a:xfrm>
          <a:prstGeom prst="rect">
            <a:avLst/>
          </a:prstGeom>
          <a:noFill/>
        </p:spPr>
        <p:txBody>
          <a:bodyPr wrap="none" rtlCol="0">
            <a:spAutoFit/>
          </a:bodyPr>
          <a:lstStyle/>
          <a:p>
            <a:r>
              <a:rPr lang="it-IT" dirty="0"/>
              <a:t>Domanda</a:t>
            </a:r>
          </a:p>
          <a:p>
            <a:r>
              <a:rPr lang="it-IT" dirty="0"/>
              <a:t>di importazioni</a:t>
            </a:r>
          </a:p>
        </p:txBody>
      </p:sp>
      <p:cxnSp>
        <p:nvCxnSpPr>
          <p:cNvPr id="12" name="Connettore diritto 11">
            <a:extLst>
              <a:ext uri="{FF2B5EF4-FFF2-40B4-BE49-F238E27FC236}">
                <a16:creationId xmlns:a16="http://schemas.microsoft.com/office/drawing/2014/main" id="{C9CF9C2C-F30E-496F-B009-C8C19FA4DA7C}"/>
              </a:ext>
            </a:extLst>
          </p:cNvPr>
          <p:cNvCxnSpPr>
            <a:cxnSpLocks/>
          </p:cNvCxnSpPr>
          <p:nvPr/>
        </p:nvCxnSpPr>
        <p:spPr>
          <a:xfrm flipV="1">
            <a:off x="2633938" y="1690688"/>
            <a:ext cx="2402599" cy="3130175"/>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4" name="CasellaDiTesto 13">
            <a:extLst>
              <a:ext uri="{FF2B5EF4-FFF2-40B4-BE49-F238E27FC236}">
                <a16:creationId xmlns:a16="http://schemas.microsoft.com/office/drawing/2014/main" id="{1662081B-0DCF-420A-8EE3-31CEB739819A}"/>
              </a:ext>
            </a:extLst>
          </p:cNvPr>
          <p:cNvSpPr txBox="1"/>
          <p:nvPr/>
        </p:nvSpPr>
        <p:spPr>
          <a:xfrm>
            <a:off x="2170698" y="3631921"/>
            <a:ext cx="418704" cy="369332"/>
          </a:xfrm>
          <a:prstGeom prst="rect">
            <a:avLst/>
          </a:prstGeom>
          <a:noFill/>
        </p:spPr>
        <p:txBody>
          <a:bodyPr wrap="none" rtlCol="0">
            <a:spAutoFit/>
          </a:bodyPr>
          <a:lstStyle/>
          <a:p>
            <a:r>
              <a:rPr lang="it-IT" dirty="0"/>
              <a:t>P*</a:t>
            </a:r>
          </a:p>
        </p:txBody>
      </p:sp>
      <p:cxnSp>
        <p:nvCxnSpPr>
          <p:cNvPr id="15" name="Connettore diritto 14">
            <a:extLst>
              <a:ext uri="{FF2B5EF4-FFF2-40B4-BE49-F238E27FC236}">
                <a16:creationId xmlns:a16="http://schemas.microsoft.com/office/drawing/2014/main" id="{5A5BE15C-C24F-4754-A5AD-B4AFA6B6C32D}"/>
              </a:ext>
            </a:extLst>
          </p:cNvPr>
          <p:cNvCxnSpPr>
            <a:cxnSpLocks/>
          </p:cNvCxnSpPr>
          <p:nvPr/>
        </p:nvCxnSpPr>
        <p:spPr>
          <a:xfrm>
            <a:off x="3987245" y="3053666"/>
            <a:ext cx="0" cy="3139934"/>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cxnSp>
        <p:nvCxnSpPr>
          <p:cNvPr id="18" name="Connettore diritto 17">
            <a:extLst>
              <a:ext uri="{FF2B5EF4-FFF2-40B4-BE49-F238E27FC236}">
                <a16:creationId xmlns:a16="http://schemas.microsoft.com/office/drawing/2014/main" id="{9B3705E2-0FE4-4C96-AA09-E66894894BBA}"/>
              </a:ext>
            </a:extLst>
          </p:cNvPr>
          <p:cNvCxnSpPr>
            <a:cxnSpLocks/>
          </p:cNvCxnSpPr>
          <p:nvPr/>
        </p:nvCxnSpPr>
        <p:spPr>
          <a:xfrm>
            <a:off x="5063786" y="3062247"/>
            <a:ext cx="0" cy="3131353"/>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sp>
        <p:nvSpPr>
          <p:cNvPr id="19" name="CasellaDiTesto 18">
            <a:extLst>
              <a:ext uri="{FF2B5EF4-FFF2-40B4-BE49-F238E27FC236}">
                <a16:creationId xmlns:a16="http://schemas.microsoft.com/office/drawing/2014/main" id="{E2468B4D-76BC-4158-83A4-15A69AD047B3}"/>
              </a:ext>
            </a:extLst>
          </p:cNvPr>
          <p:cNvSpPr txBox="1"/>
          <p:nvPr/>
        </p:nvSpPr>
        <p:spPr>
          <a:xfrm>
            <a:off x="1861837" y="4337247"/>
            <a:ext cx="869149" cy="369332"/>
          </a:xfrm>
          <a:prstGeom prst="rect">
            <a:avLst/>
          </a:prstGeom>
          <a:noFill/>
        </p:spPr>
        <p:txBody>
          <a:bodyPr wrap="none" rtlCol="0">
            <a:spAutoFit/>
          </a:bodyPr>
          <a:lstStyle/>
          <a:p>
            <a:r>
              <a:rPr lang="it-IT" dirty="0"/>
              <a:t>P*(1-d)</a:t>
            </a:r>
          </a:p>
        </p:txBody>
      </p:sp>
      <p:sp>
        <p:nvSpPr>
          <p:cNvPr id="20" name="CasellaDiTesto 19">
            <a:extLst>
              <a:ext uri="{FF2B5EF4-FFF2-40B4-BE49-F238E27FC236}">
                <a16:creationId xmlns:a16="http://schemas.microsoft.com/office/drawing/2014/main" id="{C237912C-4DAE-4194-956D-C55BF25C947D}"/>
              </a:ext>
            </a:extLst>
          </p:cNvPr>
          <p:cNvSpPr txBox="1"/>
          <p:nvPr/>
        </p:nvSpPr>
        <p:spPr>
          <a:xfrm>
            <a:off x="2459870" y="6164665"/>
            <a:ext cx="301686" cy="369332"/>
          </a:xfrm>
          <a:prstGeom prst="rect">
            <a:avLst/>
          </a:prstGeom>
          <a:noFill/>
        </p:spPr>
        <p:txBody>
          <a:bodyPr wrap="none" rtlCol="0">
            <a:spAutoFit/>
          </a:bodyPr>
          <a:lstStyle/>
          <a:p>
            <a:r>
              <a:rPr lang="it-IT" dirty="0"/>
              <a:t>0</a:t>
            </a:r>
          </a:p>
        </p:txBody>
      </p:sp>
      <p:sp>
        <p:nvSpPr>
          <p:cNvPr id="21" name="CasellaDiTesto 20">
            <a:extLst>
              <a:ext uri="{FF2B5EF4-FFF2-40B4-BE49-F238E27FC236}">
                <a16:creationId xmlns:a16="http://schemas.microsoft.com/office/drawing/2014/main" id="{B0F0B75A-D451-4724-8D64-C104CF2BB0DA}"/>
              </a:ext>
            </a:extLst>
          </p:cNvPr>
          <p:cNvSpPr txBox="1"/>
          <p:nvPr/>
        </p:nvSpPr>
        <p:spPr>
          <a:xfrm>
            <a:off x="4817981" y="6258612"/>
            <a:ext cx="564896" cy="369332"/>
          </a:xfrm>
          <a:prstGeom prst="rect">
            <a:avLst/>
          </a:prstGeom>
          <a:noFill/>
        </p:spPr>
        <p:txBody>
          <a:bodyPr wrap="square" rtlCol="0">
            <a:spAutoFit/>
          </a:bodyPr>
          <a:lstStyle/>
          <a:p>
            <a:r>
              <a:rPr lang="it-IT" dirty="0"/>
              <a:t>Q</a:t>
            </a:r>
            <a:r>
              <a:rPr lang="it-IT" baseline="-25000" dirty="0"/>
              <a:t>D</a:t>
            </a:r>
          </a:p>
        </p:txBody>
      </p:sp>
      <p:sp>
        <p:nvSpPr>
          <p:cNvPr id="22" name="CasellaDiTesto 21">
            <a:extLst>
              <a:ext uri="{FF2B5EF4-FFF2-40B4-BE49-F238E27FC236}">
                <a16:creationId xmlns:a16="http://schemas.microsoft.com/office/drawing/2014/main" id="{6D0A4608-656B-4D90-99EB-BCFDE94D0FCB}"/>
              </a:ext>
            </a:extLst>
          </p:cNvPr>
          <p:cNvSpPr txBox="1"/>
          <p:nvPr/>
        </p:nvSpPr>
        <p:spPr>
          <a:xfrm>
            <a:off x="3704797" y="6183013"/>
            <a:ext cx="564896" cy="369332"/>
          </a:xfrm>
          <a:prstGeom prst="rect">
            <a:avLst/>
          </a:prstGeom>
          <a:noFill/>
        </p:spPr>
        <p:txBody>
          <a:bodyPr wrap="square" rtlCol="0">
            <a:spAutoFit/>
          </a:bodyPr>
          <a:lstStyle/>
          <a:p>
            <a:r>
              <a:rPr lang="it-IT" dirty="0" err="1"/>
              <a:t>Q</a:t>
            </a:r>
            <a:r>
              <a:rPr lang="it-IT" baseline="30000" dirty="0" err="1"/>
              <a:t>d</a:t>
            </a:r>
            <a:r>
              <a:rPr lang="it-IT" baseline="-25000" dirty="0" err="1"/>
              <a:t>O</a:t>
            </a:r>
            <a:endParaRPr lang="it-IT" baseline="-25000" dirty="0"/>
          </a:p>
        </p:txBody>
      </p:sp>
      <p:sp>
        <p:nvSpPr>
          <p:cNvPr id="23" name="CasellaDiTesto 22">
            <a:extLst>
              <a:ext uri="{FF2B5EF4-FFF2-40B4-BE49-F238E27FC236}">
                <a16:creationId xmlns:a16="http://schemas.microsoft.com/office/drawing/2014/main" id="{286146AC-D1BF-4683-98F8-DB6613858A68}"/>
              </a:ext>
            </a:extLst>
          </p:cNvPr>
          <p:cNvSpPr txBox="1"/>
          <p:nvPr/>
        </p:nvSpPr>
        <p:spPr>
          <a:xfrm>
            <a:off x="2194301" y="2684334"/>
            <a:ext cx="536685" cy="369332"/>
          </a:xfrm>
          <a:prstGeom prst="rect">
            <a:avLst/>
          </a:prstGeom>
          <a:noFill/>
        </p:spPr>
        <p:txBody>
          <a:bodyPr wrap="none" rtlCol="0">
            <a:spAutoFit/>
          </a:bodyPr>
          <a:lstStyle/>
          <a:p>
            <a:r>
              <a:rPr lang="it-IT" dirty="0"/>
              <a:t>Pd*</a:t>
            </a:r>
          </a:p>
        </p:txBody>
      </p:sp>
      <p:sp>
        <p:nvSpPr>
          <p:cNvPr id="24" name="Parentesi graffa aperta 23">
            <a:extLst>
              <a:ext uri="{FF2B5EF4-FFF2-40B4-BE49-F238E27FC236}">
                <a16:creationId xmlns:a16="http://schemas.microsoft.com/office/drawing/2014/main" id="{79FD82D2-244D-4C3F-AA63-F9743A4C8431}"/>
              </a:ext>
            </a:extLst>
          </p:cNvPr>
          <p:cNvSpPr/>
          <p:nvPr/>
        </p:nvSpPr>
        <p:spPr>
          <a:xfrm>
            <a:off x="2541060" y="4638074"/>
            <a:ext cx="45719" cy="22678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25" name="Callout: linea 24">
            <a:extLst>
              <a:ext uri="{FF2B5EF4-FFF2-40B4-BE49-F238E27FC236}">
                <a16:creationId xmlns:a16="http://schemas.microsoft.com/office/drawing/2014/main" id="{51116F55-9823-4C81-9C90-35A2A0D429A8}"/>
              </a:ext>
            </a:extLst>
          </p:cNvPr>
          <p:cNvSpPr/>
          <p:nvPr/>
        </p:nvSpPr>
        <p:spPr>
          <a:xfrm>
            <a:off x="990294" y="2179369"/>
            <a:ext cx="1086500" cy="492712"/>
          </a:xfrm>
          <a:prstGeom prst="borderCallout1">
            <a:avLst>
              <a:gd name="adj1" fmla="val 54583"/>
              <a:gd name="adj2" fmla="val 101952"/>
              <a:gd name="adj3" fmla="val 171332"/>
              <a:gd name="adj4" fmla="val 15049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t>Prezzo interno</a:t>
            </a:r>
          </a:p>
          <a:p>
            <a:pPr algn="ctr"/>
            <a:r>
              <a:rPr lang="it-IT" sz="1200" dirty="0"/>
              <a:t>Dopo il dazio</a:t>
            </a:r>
          </a:p>
        </p:txBody>
      </p:sp>
      <p:cxnSp>
        <p:nvCxnSpPr>
          <p:cNvPr id="30" name="Connettore diritto 29">
            <a:extLst>
              <a:ext uri="{FF2B5EF4-FFF2-40B4-BE49-F238E27FC236}">
                <a16:creationId xmlns:a16="http://schemas.microsoft.com/office/drawing/2014/main" id="{2BA5D2DA-EBE5-4073-BA3F-C9F06DC22D5D}"/>
              </a:ext>
            </a:extLst>
          </p:cNvPr>
          <p:cNvCxnSpPr>
            <a:cxnSpLocks/>
          </p:cNvCxnSpPr>
          <p:nvPr/>
        </p:nvCxnSpPr>
        <p:spPr>
          <a:xfrm>
            <a:off x="2633938" y="3053666"/>
            <a:ext cx="24298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Connettore diritto 35">
            <a:extLst>
              <a:ext uri="{FF2B5EF4-FFF2-40B4-BE49-F238E27FC236}">
                <a16:creationId xmlns:a16="http://schemas.microsoft.com/office/drawing/2014/main" id="{635DABA7-0913-4064-B9A8-9F7570FAF6FE}"/>
              </a:ext>
            </a:extLst>
          </p:cNvPr>
          <p:cNvCxnSpPr>
            <a:cxnSpLocks/>
          </p:cNvCxnSpPr>
          <p:nvPr/>
        </p:nvCxnSpPr>
        <p:spPr>
          <a:xfrm flipV="1">
            <a:off x="2655868" y="3825070"/>
            <a:ext cx="3043892" cy="183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Connettore diritto 37">
            <a:extLst>
              <a:ext uri="{FF2B5EF4-FFF2-40B4-BE49-F238E27FC236}">
                <a16:creationId xmlns:a16="http://schemas.microsoft.com/office/drawing/2014/main" id="{0BD9A9D1-7C43-405C-8143-BDDCA01987B9}"/>
              </a:ext>
            </a:extLst>
          </p:cNvPr>
          <p:cNvCxnSpPr>
            <a:cxnSpLocks/>
          </p:cNvCxnSpPr>
          <p:nvPr/>
        </p:nvCxnSpPr>
        <p:spPr>
          <a:xfrm>
            <a:off x="2655868" y="4414575"/>
            <a:ext cx="3527248" cy="9469"/>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Connettore diritto 44">
            <a:extLst>
              <a:ext uri="{FF2B5EF4-FFF2-40B4-BE49-F238E27FC236}">
                <a16:creationId xmlns:a16="http://schemas.microsoft.com/office/drawing/2014/main" id="{D09E48A9-750E-4759-8661-B861AC61A327}"/>
              </a:ext>
            </a:extLst>
          </p:cNvPr>
          <p:cNvCxnSpPr>
            <a:cxnSpLocks/>
          </p:cNvCxnSpPr>
          <p:nvPr/>
        </p:nvCxnSpPr>
        <p:spPr>
          <a:xfrm>
            <a:off x="3397965" y="3816587"/>
            <a:ext cx="0" cy="2348078"/>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cxnSp>
        <p:nvCxnSpPr>
          <p:cNvPr id="46" name="Connettore diritto 45">
            <a:extLst>
              <a:ext uri="{FF2B5EF4-FFF2-40B4-BE49-F238E27FC236}">
                <a16:creationId xmlns:a16="http://schemas.microsoft.com/office/drawing/2014/main" id="{8AB295BD-8873-43B5-825D-0D9030578479}"/>
              </a:ext>
            </a:extLst>
          </p:cNvPr>
          <p:cNvCxnSpPr>
            <a:cxnSpLocks/>
          </p:cNvCxnSpPr>
          <p:nvPr/>
        </p:nvCxnSpPr>
        <p:spPr>
          <a:xfrm>
            <a:off x="5704285" y="3816587"/>
            <a:ext cx="0" cy="2377013"/>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sp>
        <p:nvSpPr>
          <p:cNvPr id="49" name="Rettangolo 48">
            <a:extLst>
              <a:ext uri="{FF2B5EF4-FFF2-40B4-BE49-F238E27FC236}">
                <a16:creationId xmlns:a16="http://schemas.microsoft.com/office/drawing/2014/main" id="{C5149755-60C0-4B51-A6E1-CC127BFD8B8B}"/>
              </a:ext>
            </a:extLst>
          </p:cNvPr>
          <p:cNvSpPr/>
          <p:nvPr/>
        </p:nvSpPr>
        <p:spPr>
          <a:xfrm>
            <a:off x="2633939" y="3062248"/>
            <a:ext cx="2420792" cy="781138"/>
          </a:xfrm>
          <a:prstGeom prst="rect">
            <a:avLst/>
          </a:prstGeom>
          <a:solidFill>
            <a:schemeClr val="accent2"/>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 name="Triangolo rettangolo 49">
            <a:extLst>
              <a:ext uri="{FF2B5EF4-FFF2-40B4-BE49-F238E27FC236}">
                <a16:creationId xmlns:a16="http://schemas.microsoft.com/office/drawing/2014/main" id="{0A127C1A-1363-416B-92FE-D2DF29305487}"/>
              </a:ext>
            </a:extLst>
          </p:cNvPr>
          <p:cNvSpPr/>
          <p:nvPr/>
        </p:nvSpPr>
        <p:spPr>
          <a:xfrm>
            <a:off x="5070207" y="3112772"/>
            <a:ext cx="660557" cy="730613"/>
          </a:xfrm>
          <a:prstGeom prst="rtTriangle">
            <a:avLst/>
          </a:prstGeom>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 name="Rettangolo 53">
            <a:extLst>
              <a:ext uri="{FF2B5EF4-FFF2-40B4-BE49-F238E27FC236}">
                <a16:creationId xmlns:a16="http://schemas.microsoft.com/office/drawing/2014/main" id="{507A731B-9CA6-4E83-B073-D33209D22BC7}"/>
              </a:ext>
            </a:extLst>
          </p:cNvPr>
          <p:cNvSpPr/>
          <p:nvPr/>
        </p:nvSpPr>
        <p:spPr>
          <a:xfrm>
            <a:off x="3980301" y="3843386"/>
            <a:ext cx="1083486" cy="580658"/>
          </a:xfrm>
          <a:prstGeom prst="rect">
            <a:avLst/>
          </a:prstGeom>
          <a:solidFill>
            <a:srgbClr val="FF0000"/>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 name="Rettangolo 54">
            <a:extLst>
              <a:ext uri="{FF2B5EF4-FFF2-40B4-BE49-F238E27FC236}">
                <a16:creationId xmlns:a16="http://schemas.microsoft.com/office/drawing/2014/main" id="{42B57AC3-BA42-4065-A485-3847F747842D}"/>
              </a:ext>
            </a:extLst>
          </p:cNvPr>
          <p:cNvSpPr/>
          <p:nvPr/>
        </p:nvSpPr>
        <p:spPr>
          <a:xfrm>
            <a:off x="2633938" y="3062247"/>
            <a:ext cx="764021" cy="7539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 name="Triangolo rettangolo 56">
            <a:extLst>
              <a:ext uri="{FF2B5EF4-FFF2-40B4-BE49-F238E27FC236}">
                <a16:creationId xmlns:a16="http://schemas.microsoft.com/office/drawing/2014/main" id="{3B62F716-4F42-4089-9386-602BA0273966}"/>
              </a:ext>
            </a:extLst>
          </p:cNvPr>
          <p:cNvSpPr/>
          <p:nvPr/>
        </p:nvSpPr>
        <p:spPr>
          <a:xfrm flipV="1">
            <a:off x="3386960" y="3051688"/>
            <a:ext cx="626231" cy="800604"/>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mc:AlternateContent xmlns:mc="http://schemas.openxmlformats.org/markup-compatibility/2006" xmlns:p14="http://schemas.microsoft.com/office/powerpoint/2010/main">
        <mc:Choice Requires="p14">
          <p:contentPart p14:bwMode="auto" r:id="rId2">
            <p14:nvContentPartPr>
              <p14:cNvPr id="62" name="Input penna 61">
                <a:extLst>
                  <a:ext uri="{FF2B5EF4-FFF2-40B4-BE49-F238E27FC236}">
                    <a16:creationId xmlns:a16="http://schemas.microsoft.com/office/drawing/2014/main" id="{05770F71-91CA-480A-954B-BF5420BB7F6C}"/>
                  </a:ext>
                </a:extLst>
              </p14:cNvPr>
              <p14:cNvContentPartPr/>
              <p14:nvPr/>
            </p14:nvContentPartPr>
            <p14:xfrm>
              <a:off x="4682360" y="4409360"/>
              <a:ext cx="11520" cy="15120"/>
            </p14:xfrm>
          </p:contentPart>
        </mc:Choice>
        <mc:Fallback xmlns="">
          <p:pic>
            <p:nvPicPr>
              <p:cNvPr id="62" name="Input penna 61">
                <a:extLst>
                  <a:ext uri="{FF2B5EF4-FFF2-40B4-BE49-F238E27FC236}">
                    <a16:creationId xmlns:a16="http://schemas.microsoft.com/office/drawing/2014/main" id="{05770F71-91CA-480A-954B-BF5420BB7F6C}"/>
                  </a:ext>
                </a:extLst>
              </p:cNvPr>
              <p:cNvPicPr/>
              <p:nvPr/>
            </p:nvPicPr>
            <p:blipFill>
              <a:blip r:embed="rId3"/>
              <a:stretch>
                <a:fillRect/>
              </a:stretch>
            </p:blipFill>
            <p:spPr>
              <a:xfrm>
                <a:off x="4664360" y="4391720"/>
                <a:ext cx="47160" cy="507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66" name="Input penna 65">
                <a:extLst>
                  <a:ext uri="{FF2B5EF4-FFF2-40B4-BE49-F238E27FC236}">
                    <a16:creationId xmlns:a16="http://schemas.microsoft.com/office/drawing/2014/main" id="{6154BB70-E038-4F64-9F4A-46D2AD1755C3}"/>
                  </a:ext>
                </a:extLst>
              </p14:cNvPr>
              <p14:cNvContentPartPr/>
              <p14:nvPr/>
            </p14:nvContentPartPr>
            <p14:xfrm>
              <a:off x="2631440" y="3057200"/>
              <a:ext cx="1342440" cy="802440"/>
            </p14:xfrm>
          </p:contentPart>
        </mc:Choice>
        <mc:Fallback xmlns="">
          <p:pic>
            <p:nvPicPr>
              <p:cNvPr id="66" name="Input penna 65">
                <a:extLst>
                  <a:ext uri="{FF2B5EF4-FFF2-40B4-BE49-F238E27FC236}">
                    <a16:creationId xmlns:a16="http://schemas.microsoft.com/office/drawing/2014/main" id="{6154BB70-E038-4F64-9F4A-46D2AD1755C3}"/>
                  </a:ext>
                </a:extLst>
              </p:cNvPr>
              <p:cNvPicPr/>
              <p:nvPr/>
            </p:nvPicPr>
            <p:blipFill>
              <a:blip r:embed="rId5"/>
              <a:stretch>
                <a:fillRect/>
              </a:stretch>
            </p:blipFill>
            <p:spPr>
              <a:xfrm>
                <a:off x="2613800" y="3039200"/>
                <a:ext cx="1378080" cy="838080"/>
              </a:xfrm>
              <a:prstGeom prst="rect">
                <a:avLst/>
              </a:prstGeom>
            </p:spPr>
          </p:pic>
        </mc:Fallback>
      </mc:AlternateContent>
      <p:sp>
        <p:nvSpPr>
          <p:cNvPr id="67" name="Triangolo rettangolo 66">
            <a:extLst>
              <a:ext uri="{FF2B5EF4-FFF2-40B4-BE49-F238E27FC236}">
                <a16:creationId xmlns:a16="http://schemas.microsoft.com/office/drawing/2014/main" id="{C382F428-B9FD-49D1-8177-34AFE2FFA33D}"/>
              </a:ext>
            </a:extLst>
          </p:cNvPr>
          <p:cNvSpPr/>
          <p:nvPr/>
        </p:nvSpPr>
        <p:spPr>
          <a:xfrm rot="10800000" flipV="1">
            <a:off x="3419602" y="3110025"/>
            <a:ext cx="554278" cy="727065"/>
          </a:xfrm>
          <a:prstGeom prst="rtTriangle">
            <a:avLst/>
          </a:prstGeom>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 name="Triangolo rettangolo 67">
            <a:extLst>
              <a:ext uri="{FF2B5EF4-FFF2-40B4-BE49-F238E27FC236}">
                <a16:creationId xmlns:a16="http://schemas.microsoft.com/office/drawing/2014/main" id="{4E6BEFD4-E249-4781-A896-EFF41F35FAB4}"/>
              </a:ext>
            </a:extLst>
          </p:cNvPr>
          <p:cNvSpPr/>
          <p:nvPr/>
        </p:nvSpPr>
        <p:spPr>
          <a:xfrm>
            <a:off x="5059259" y="3033312"/>
            <a:ext cx="671506" cy="810074"/>
          </a:xfrm>
          <a:prstGeom prst="rtTriangle">
            <a:avLst/>
          </a:prstGeom>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 name="CasellaDiTesto 68">
            <a:extLst>
              <a:ext uri="{FF2B5EF4-FFF2-40B4-BE49-F238E27FC236}">
                <a16:creationId xmlns:a16="http://schemas.microsoft.com/office/drawing/2014/main" id="{4ACE1221-AD7B-4968-811C-AF1A589B8A45}"/>
              </a:ext>
            </a:extLst>
          </p:cNvPr>
          <p:cNvSpPr txBox="1"/>
          <p:nvPr/>
        </p:nvSpPr>
        <p:spPr>
          <a:xfrm>
            <a:off x="3738043" y="4616995"/>
            <a:ext cx="1485663" cy="369332"/>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it-IT" dirty="0"/>
              <a:t>Gettito fiscale</a:t>
            </a:r>
          </a:p>
        </p:txBody>
      </p:sp>
      <p:sp>
        <p:nvSpPr>
          <p:cNvPr id="70" name="Callout: linea 69">
            <a:extLst>
              <a:ext uri="{FF2B5EF4-FFF2-40B4-BE49-F238E27FC236}">
                <a16:creationId xmlns:a16="http://schemas.microsoft.com/office/drawing/2014/main" id="{3F5F0AB5-7F76-42C5-89E9-1BCB6E0AB460}"/>
              </a:ext>
            </a:extLst>
          </p:cNvPr>
          <p:cNvSpPr/>
          <p:nvPr/>
        </p:nvSpPr>
        <p:spPr>
          <a:xfrm>
            <a:off x="206125" y="3329220"/>
            <a:ext cx="1870669" cy="685964"/>
          </a:xfrm>
          <a:prstGeom prst="borderCallout1">
            <a:avLst>
              <a:gd name="adj1" fmla="val 49254"/>
              <a:gd name="adj2" fmla="val 98119"/>
              <a:gd name="adj3" fmla="val 36834"/>
              <a:gd name="adj4" fmla="val 129641"/>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t>Aumento Rendita dei produttori o effetto produzione</a:t>
            </a:r>
          </a:p>
        </p:txBody>
      </p:sp>
      <p:sp>
        <p:nvSpPr>
          <p:cNvPr id="71" name="CasellaDiTesto 70">
            <a:extLst>
              <a:ext uri="{FF2B5EF4-FFF2-40B4-BE49-F238E27FC236}">
                <a16:creationId xmlns:a16="http://schemas.microsoft.com/office/drawing/2014/main" id="{DCD50E8E-3091-4FAD-A5EA-1AA6E53EB5D1}"/>
              </a:ext>
            </a:extLst>
          </p:cNvPr>
          <p:cNvSpPr txBox="1"/>
          <p:nvPr/>
        </p:nvSpPr>
        <p:spPr>
          <a:xfrm>
            <a:off x="7884420" y="1051333"/>
            <a:ext cx="4026271" cy="5632311"/>
          </a:xfrm>
          <a:prstGeom prst="rect">
            <a:avLst/>
          </a:prstGeom>
          <a:noFill/>
        </p:spPr>
        <p:txBody>
          <a:bodyPr wrap="square" rtlCol="0">
            <a:spAutoFit/>
          </a:bodyPr>
          <a:lstStyle/>
          <a:p>
            <a:r>
              <a:rPr lang="it-IT" dirty="0"/>
              <a:t>In questo caso, l’aumento del prezzo interno a causa del dazio fa diminuire il prezzo internazionale esattamente dell’ammontare d e quindi il prezzo interno sarà alla fine più basso del dazio (area arancione che corrisponde al gettito fiscale per l’eccesso di domanda non coperta da produzione interna: ([Pd*-P*(1-d)]*[Q</a:t>
            </a:r>
            <a:r>
              <a:rPr lang="it-IT" baseline="-25000" dirty="0"/>
              <a:t>D</a:t>
            </a:r>
            <a:r>
              <a:rPr lang="it-IT" dirty="0"/>
              <a:t>-</a:t>
            </a:r>
            <a:r>
              <a:rPr lang="it-IT" dirty="0" err="1"/>
              <a:t>Q</a:t>
            </a:r>
            <a:r>
              <a:rPr lang="it-IT" baseline="30000" dirty="0" err="1"/>
              <a:t>d</a:t>
            </a:r>
            <a:r>
              <a:rPr lang="it-IT" baseline="-25000" dirty="0" err="1"/>
              <a:t>O</a:t>
            </a:r>
            <a:r>
              <a:rPr lang="it-IT" dirty="0"/>
              <a:t>]). Questo causa una riduzione della rendita dei consumatori nel paese importatore (area blu, comprensiva del rettangolo arancione), un aumento della rendita dei produttori (trapezio con contorno nero). Quindi alla fine se l’area arancione è superiore ai due triangoli rossi (perdita di efficienza), il paese importatore può vedere aumentare il benessere. Questo beneficio è legato alle </a:t>
            </a:r>
            <a:r>
              <a:rPr lang="it-IT" dirty="0">
                <a:solidFill>
                  <a:srgbClr val="FF0000"/>
                </a:solidFill>
              </a:rPr>
              <a:t>ragioni di scambio (rettangolo rosso)</a:t>
            </a:r>
            <a:r>
              <a:rPr lang="it-IT" dirty="0"/>
              <a:t>.</a:t>
            </a:r>
          </a:p>
        </p:txBody>
      </p:sp>
      <p:sp>
        <p:nvSpPr>
          <p:cNvPr id="52" name="CasellaDiTesto 51">
            <a:extLst>
              <a:ext uri="{FF2B5EF4-FFF2-40B4-BE49-F238E27FC236}">
                <a16:creationId xmlns:a16="http://schemas.microsoft.com/office/drawing/2014/main" id="{CF195ED9-6904-480C-8A8E-4481386AA684}"/>
              </a:ext>
            </a:extLst>
          </p:cNvPr>
          <p:cNvSpPr txBox="1"/>
          <p:nvPr/>
        </p:nvSpPr>
        <p:spPr>
          <a:xfrm>
            <a:off x="2586779" y="3329220"/>
            <a:ext cx="3299970" cy="338554"/>
          </a:xfrm>
          <a:prstGeom prst="rect">
            <a:avLst/>
          </a:prstGeom>
          <a:noFill/>
        </p:spPr>
        <p:txBody>
          <a:bodyPr wrap="square" rtlCol="0">
            <a:spAutoFit/>
          </a:bodyPr>
          <a:lstStyle/>
          <a:p>
            <a:r>
              <a:rPr lang="it-IT" sz="1600" dirty="0">
                <a:solidFill>
                  <a:schemeClr val="bg1"/>
                </a:solidFill>
              </a:rPr>
              <a:t>Riduzione rendita consumatori</a:t>
            </a:r>
          </a:p>
        </p:txBody>
      </p:sp>
    </p:spTree>
    <p:extLst>
      <p:ext uri="{BB962C8B-B14F-4D97-AF65-F5344CB8AC3E}">
        <p14:creationId xmlns:p14="http://schemas.microsoft.com/office/powerpoint/2010/main" val="1113018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66B20F-A87D-4C30-B491-4A6EF3E1ACD6}"/>
              </a:ext>
            </a:extLst>
          </p:cNvPr>
          <p:cNvSpPr>
            <a:spLocks noGrp="1"/>
          </p:cNvSpPr>
          <p:nvPr>
            <p:ph type="title"/>
          </p:nvPr>
        </p:nvSpPr>
        <p:spPr/>
        <p:txBody>
          <a:bodyPr/>
          <a:lstStyle/>
          <a:p>
            <a:r>
              <a:rPr lang="it-IT" dirty="0"/>
              <a:t>Effetto dell’introduzione di un dazio: riassunto</a:t>
            </a:r>
          </a:p>
        </p:txBody>
      </p:sp>
      <p:sp>
        <p:nvSpPr>
          <p:cNvPr id="3" name="Segnaposto contenuto 2">
            <a:extLst>
              <a:ext uri="{FF2B5EF4-FFF2-40B4-BE49-F238E27FC236}">
                <a16:creationId xmlns:a16="http://schemas.microsoft.com/office/drawing/2014/main" id="{6C6512DD-0D3B-456D-A50B-5BDDAA6A2949}"/>
              </a:ext>
            </a:extLst>
          </p:cNvPr>
          <p:cNvSpPr>
            <a:spLocks noGrp="1"/>
          </p:cNvSpPr>
          <p:nvPr>
            <p:ph idx="1"/>
          </p:nvPr>
        </p:nvSpPr>
        <p:spPr/>
        <p:txBody>
          <a:bodyPr>
            <a:normAutofit fontScale="92500" lnSpcReduction="20000"/>
          </a:bodyPr>
          <a:lstStyle/>
          <a:p>
            <a:r>
              <a:rPr lang="it-IT" dirty="0"/>
              <a:t>Stimolo alla produzione nazionale </a:t>
            </a:r>
          </a:p>
          <a:p>
            <a:r>
              <a:rPr lang="it-IT" dirty="0"/>
              <a:t>Tassa sui consumatori </a:t>
            </a:r>
          </a:p>
          <a:p>
            <a:r>
              <a:rPr lang="it-IT" dirty="0"/>
              <a:t>Due conclusioni: </a:t>
            </a:r>
          </a:p>
          <a:p>
            <a:pPr lvl="1"/>
            <a:r>
              <a:rPr lang="it-IT" b="1" dirty="0"/>
              <a:t>Paese piccolo</a:t>
            </a:r>
            <a:r>
              <a:rPr lang="it-IT" dirty="0"/>
              <a:t>, che non è in grado di influire sulla domanda e sull’offerta internazionali e quindi su P* internazionale dei beni, si osserva una perdita di benessere collettivo con trasferimento di benessere dai consumatori (effetto consumo) ai produttori «effetto sussidio sulla produzione)(Fig. 1)</a:t>
            </a:r>
          </a:p>
          <a:p>
            <a:pPr lvl="1"/>
            <a:r>
              <a:rPr lang="it-IT" b="1" dirty="0"/>
              <a:t>Paese grande </a:t>
            </a:r>
            <a:r>
              <a:rPr lang="it-IT" dirty="0"/>
              <a:t>la Ragioni di Scambio </a:t>
            </a:r>
            <a:r>
              <a:rPr lang="it-IT" dirty="0" err="1"/>
              <a:t>int.le</a:t>
            </a:r>
            <a:r>
              <a:rPr lang="it-IT" dirty="0"/>
              <a:t> si muove a favore e il benessere può aumentare (</a:t>
            </a:r>
            <a:r>
              <a:rPr lang="it-IT" i="1" dirty="0"/>
              <a:t>teoria del dazio ottimo</a:t>
            </a:r>
            <a:r>
              <a:rPr lang="it-IT" dirty="0"/>
              <a:t>): l’aumento del prezzo di un paese grande dovuto all’imposizione di un dazio, stimola la produzione interna, riduce il volume dei beni importati e il consumo interno, ma fa diminuire il prezzo esterno P*, generando appunto un </a:t>
            </a:r>
            <a:r>
              <a:rPr lang="it-IT" dirty="0">
                <a:solidFill>
                  <a:schemeClr val="accent1"/>
                </a:solidFill>
              </a:rPr>
              <a:t>effetto ragione di scambio positivo </a:t>
            </a:r>
            <a:r>
              <a:rPr lang="it-IT" dirty="0"/>
              <a:t>per l’importatore. La diminuzione della domanda di un paese grande indurrà un eccesso di offerta sui mercati internazionali e una diminuzione del prezzo relativo che ristabilirà l’equilibrio mondiale. </a:t>
            </a:r>
          </a:p>
          <a:p>
            <a:endParaRPr lang="it-IT" dirty="0"/>
          </a:p>
        </p:txBody>
      </p:sp>
    </p:spTree>
    <p:extLst>
      <p:ext uri="{BB962C8B-B14F-4D97-AF65-F5344CB8AC3E}">
        <p14:creationId xmlns:p14="http://schemas.microsoft.com/office/powerpoint/2010/main" val="4193511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1CC96F-EC73-43FC-B8E7-F0093EAA7EE0}"/>
              </a:ext>
            </a:extLst>
          </p:cNvPr>
          <p:cNvSpPr>
            <a:spLocks noGrp="1"/>
          </p:cNvSpPr>
          <p:nvPr>
            <p:ph type="title"/>
          </p:nvPr>
        </p:nvSpPr>
        <p:spPr/>
        <p:txBody>
          <a:bodyPr/>
          <a:lstStyle/>
          <a:p>
            <a:r>
              <a:rPr lang="it-IT" dirty="0"/>
              <a:t>Sussidi alle Esportazioni</a:t>
            </a:r>
          </a:p>
        </p:txBody>
      </p:sp>
      <p:sp>
        <p:nvSpPr>
          <p:cNvPr id="3" name="Segnaposto contenuto 2">
            <a:extLst>
              <a:ext uri="{FF2B5EF4-FFF2-40B4-BE49-F238E27FC236}">
                <a16:creationId xmlns:a16="http://schemas.microsoft.com/office/drawing/2014/main" id="{42B64947-1415-4F97-8A65-6BBAF5100F25}"/>
              </a:ext>
            </a:extLst>
          </p:cNvPr>
          <p:cNvSpPr>
            <a:spLocks noGrp="1"/>
          </p:cNvSpPr>
          <p:nvPr>
            <p:ph idx="1"/>
          </p:nvPr>
        </p:nvSpPr>
        <p:spPr/>
        <p:txBody>
          <a:bodyPr>
            <a:normAutofit fontScale="77500" lnSpcReduction="20000"/>
          </a:bodyPr>
          <a:lstStyle/>
          <a:p>
            <a:r>
              <a:rPr lang="it-IT" dirty="0"/>
              <a:t>Aiuto di stato per favorire l’export nazionale </a:t>
            </a:r>
          </a:p>
          <a:p>
            <a:r>
              <a:rPr lang="it-IT" dirty="0"/>
              <a:t>Effetto immediato: aumento di prezzo del bene che si esporta e aumento delle esportazioni</a:t>
            </a:r>
          </a:p>
          <a:p>
            <a:r>
              <a:rPr lang="it-IT" dirty="0"/>
              <a:t>Anche in questo caso i sussidi possono essere specifici o ad valorem.</a:t>
            </a:r>
          </a:p>
          <a:p>
            <a:r>
              <a:rPr lang="it-IT" dirty="0"/>
              <a:t>Come già osservato in precedenza gli obiettivi del ricorso ai sussidi sono legati a livello microeconomico all’incentivazione dell’innovazione competitiva delle imprese e a livello macro per migliorare il saldo della bilancia commerciale, attraverso l’aumento delle esportazioni</a:t>
            </a:r>
          </a:p>
          <a:p>
            <a:r>
              <a:rPr lang="it-IT" dirty="0"/>
              <a:t>Come abbiamo visto per il caso dello strumento del dazio, anche in questo caso utilizzeremo un modello di equilibrio parziale di mercati in concorrenza perfetta per esaminare l’effetto di questa politica commerciale sulla variazione dell’efficienza via effetto produzione e consumo.</a:t>
            </a:r>
          </a:p>
          <a:p>
            <a:r>
              <a:rPr lang="it-IT" dirty="0"/>
              <a:t>Esamineremo quindi l’aspetto dei costi-benefici in termini di benessere complessivo del paese per verificare l’opportunità di adottare questo tipo di politiche.</a:t>
            </a:r>
          </a:p>
          <a:p>
            <a:endParaRPr lang="it-IT" dirty="0"/>
          </a:p>
        </p:txBody>
      </p:sp>
    </p:spTree>
    <p:extLst>
      <p:ext uri="{BB962C8B-B14F-4D97-AF65-F5344CB8AC3E}">
        <p14:creationId xmlns:p14="http://schemas.microsoft.com/office/powerpoint/2010/main" val="192642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B1589B-E50F-4E0D-8521-0B45D8F5437B}"/>
              </a:ext>
            </a:extLst>
          </p:cNvPr>
          <p:cNvSpPr>
            <a:spLocks noGrp="1"/>
          </p:cNvSpPr>
          <p:nvPr>
            <p:ph type="title"/>
          </p:nvPr>
        </p:nvSpPr>
        <p:spPr>
          <a:xfrm>
            <a:off x="404934" y="70419"/>
            <a:ext cx="10515600" cy="1325563"/>
          </a:xfrm>
        </p:spPr>
        <p:txBody>
          <a:bodyPr/>
          <a:lstStyle/>
          <a:p>
            <a:r>
              <a:rPr lang="it-IT" dirty="0"/>
              <a:t>Gli effetti di un sussidio all’export in un paese grande in termini di efficienza</a:t>
            </a:r>
          </a:p>
        </p:txBody>
      </p:sp>
      <p:cxnSp>
        <p:nvCxnSpPr>
          <p:cNvPr id="3" name="Connettore diritto 2">
            <a:extLst>
              <a:ext uri="{FF2B5EF4-FFF2-40B4-BE49-F238E27FC236}">
                <a16:creationId xmlns:a16="http://schemas.microsoft.com/office/drawing/2014/main" id="{8564863F-B4DF-4D3C-913A-2787A13CFEE4}"/>
              </a:ext>
            </a:extLst>
          </p:cNvPr>
          <p:cNvCxnSpPr>
            <a:cxnSpLocks/>
          </p:cNvCxnSpPr>
          <p:nvPr/>
        </p:nvCxnSpPr>
        <p:spPr>
          <a:xfrm>
            <a:off x="1195841" y="2616629"/>
            <a:ext cx="3550392" cy="3438731"/>
          </a:xfrm>
          <a:prstGeom prst="line">
            <a:avLst/>
          </a:prstGeom>
        </p:spPr>
        <p:style>
          <a:lnRef idx="1">
            <a:schemeClr val="dk1"/>
          </a:lnRef>
          <a:fillRef idx="0">
            <a:schemeClr val="dk1"/>
          </a:fillRef>
          <a:effectRef idx="0">
            <a:schemeClr val="dk1"/>
          </a:effectRef>
          <a:fontRef idx="minor">
            <a:schemeClr val="tx1"/>
          </a:fontRef>
        </p:style>
      </p:cxnSp>
      <p:cxnSp>
        <p:nvCxnSpPr>
          <p:cNvPr id="4" name="Connettore diritto 3">
            <a:extLst>
              <a:ext uri="{FF2B5EF4-FFF2-40B4-BE49-F238E27FC236}">
                <a16:creationId xmlns:a16="http://schemas.microsoft.com/office/drawing/2014/main" id="{8EC7FC66-22BD-4B26-9105-1F4D07176BB7}"/>
              </a:ext>
            </a:extLst>
          </p:cNvPr>
          <p:cNvCxnSpPr>
            <a:cxnSpLocks/>
          </p:cNvCxnSpPr>
          <p:nvPr/>
        </p:nvCxnSpPr>
        <p:spPr>
          <a:xfrm flipV="1">
            <a:off x="2688253" y="2388611"/>
            <a:ext cx="3040321" cy="3762262"/>
          </a:xfrm>
          <a:prstGeom prst="line">
            <a:avLst/>
          </a:prstGeom>
        </p:spPr>
        <p:style>
          <a:lnRef idx="1">
            <a:schemeClr val="dk1"/>
          </a:lnRef>
          <a:fillRef idx="0">
            <a:schemeClr val="dk1"/>
          </a:fillRef>
          <a:effectRef idx="0">
            <a:schemeClr val="dk1"/>
          </a:effectRef>
          <a:fontRef idx="minor">
            <a:schemeClr val="tx1"/>
          </a:fontRef>
        </p:style>
      </p:cxnSp>
      <p:cxnSp>
        <p:nvCxnSpPr>
          <p:cNvPr id="5" name="Connettore 2 4">
            <a:extLst>
              <a:ext uri="{FF2B5EF4-FFF2-40B4-BE49-F238E27FC236}">
                <a16:creationId xmlns:a16="http://schemas.microsoft.com/office/drawing/2014/main" id="{43F95239-6968-4CFA-8C00-1D3C33E10A89}"/>
              </a:ext>
            </a:extLst>
          </p:cNvPr>
          <p:cNvCxnSpPr>
            <a:cxnSpLocks/>
          </p:cNvCxnSpPr>
          <p:nvPr/>
        </p:nvCxnSpPr>
        <p:spPr>
          <a:xfrm flipV="1">
            <a:off x="981456" y="1796058"/>
            <a:ext cx="0" cy="451104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6" name="Connettore 2 5">
            <a:extLst>
              <a:ext uri="{FF2B5EF4-FFF2-40B4-BE49-F238E27FC236}">
                <a16:creationId xmlns:a16="http://schemas.microsoft.com/office/drawing/2014/main" id="{67E3C48A-82BD-4AF9-B074-65E06D0008E9}"/>
              </a:ext>
            </a:extLst>
          </p:cNvPr>
          <p:cNvCxnSpPr>
            <a:cxnSpLocks/>
          </p:cNvCxnSpPr>
          <p:nvPr/>
        </p:nvCxnSpPr>
        <p:spPr>
          <a:xfrm flipV="1">
            <a:off x="963545" y="6290360"/>
            <a:ext cx="4955128" cy="1726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7" name="Connettore diritto 6">
            <a:extLst>
              <a:ext uri="{FF2B5EF4-FFF2-40B4-BE49-F238E27FC236}">
                <a16:creationId xmlns:a16="http://schemas.microsoft.com/office/drawing/2014/main" id="{FE363A9E-CD99-491D-A822-4831DAF712DC}"/>
              </a:ext>
            </a:extLst>
          </p:cNvPr>
          <p:cNvCxnSpPr>
            <a:cxnSpLocks/>
          </p:cNvCxnSpPr>
          <p:nvPr/>
        </p:nvCxnSpPr>
        <p:spPr>
          <a:xfrm flipH="1" flipV="1">
            <a:off x="974684" y="3888193"/>
            <a:ext cx="8361380" cy="10398"/>
          </a:xfrm>
          <a:prstGeom prst="line">
            <a:avLst/>
          </a:prstGeom>
          <a:ln w="1905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8" name="CasellaDiTesto 7">
            <a:extLst>
              <a:ext uri="{FF2B5EF4-FFF2-40B4-BE49-F238E27FC236}">
                <a16:creationId xmlns:a16="http://schemas.microsoft.com/office/drawing/2014/main" id="{DCDCFDA2-8E7F-45FA-A4D4-72B9E4448A45}"/>
              </a:ext>
            </a:extLst>
          </p:cNvPr>
          <p:cNvSpPr txBox="1"/>
          <p:nvPr/>
        </p:nvSpPr>
        <p:spPr>
          <a:xfrm>
            <a:off x="473456" y="1837308"/>
            <a:ext cx="536446" cy="369332"/>
          </a:xfrm>
          <a:prstGeom prst="rect">
            <a:avLst/>
          </a:prstGeom>
          <a:noFill/>
        </p:spPr>
        <p:txBody>
          <a:bodyPr wrap="square" rtlCol="0">
            <a:spAutoFit/>
          </a:bodyPr>
          <a:lstStyle/>
          <a:p>
            <a:r>
              <a:rPr lang="it-IT" dirty="0"/>
              <a:t>P</a:t>
            </a:r>
          </a:p>
        </p:txBody>
      </p:sp>
      <p:sp>
        <p:nvSpPr>
          <p:cNvPr id="9" name="CasellaDiTesto 8">
            <a:extLst>
              <a:ext uri="{FF2B5EF4-FFF2-40B4-BE49-F238E27FC236}">
                <a16:creationId xmlns:a16="http://schemas.microsoft.com/office/drawing/2014/main" id="{690C11FA-07DB-4358-9056-2F2AB90B8C03}"/>
              </a:ext>
            </a:extLst>
          </p:cNvPr>
          <p:cNvSpPr txBox="1"/>
          <p:nvPr/>
        </p:nvSpPr>
        <p:spPr>
          <a:xfrm>
            <a:off x="5778217" y="6199034"/>
            <a:ext cx="564896" cy="369332"/>
          </a:xfrm>
          <a:prstGeom prst="rect">
            <a:avLst/>
          </a:prstGeom>
          <a:noFill/>
        </p:spPr>
        <p:txBody>
          <a:bodyPr wrap="square" rtlCol="0">
            <a:spAutoFit/>
          </a:bodyPr>
          <a:lstStyle/>
          <a:p>
            <a:r>
              <a:rPr lang="it-IT" dirty="0"/>
              <a:t>Q</a:t>
            </a:r>
          </a:p>
        </p:txBody>
      </p:sp>
      <p:cxnSp>
        <p:nvCxnSpPr>
          <p:cNvPr id="12" name="Connettore diritto 11">
            <a:extLst>
              <a:ext uri="{FF2B5EF4-FFF2-40B4-BE49-F238E27FC236}">
                <a16:creationId xmlns:a16="http://schemas.microsoft.com/office/drawing/2014/main" id="{2DCF73E2-C8C1-457A-81AB-D61CA8263AA0}"/>
              </a:ext>
            </a:extLst>
          </p:cNvPr>
          <p:cNvCxnSpPr>
            <a:cxnSpLocks/>
          </p:cNvCxnSpPr>
          <p:nvPr/>
        </p:nvCxnSpPr>
        <p:spPr>
          <a:xfrm flipV="1">
            <a:off x="963545" y="4176472"/>
            <a:ext cx="7620636" cy="58913"/>
          </a:xfrm>
          <a:prstGeom prst="line">
            <a:avLst/>
          </a:prstGeom>
          <a:ln w="19050">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3" name="Connettore diritto 12">
            <a:extLst>
              <a:ext uri="{FF2B5EF4-FFF2-40B4-BE49-F238E27FC236}">
                <a16:creationId xmlns:a16="http://schemas.microsoft.com/office/drawing/2014/main" id="{E53D5C65-F3E8-4DF5-8AD5-CE44F9C28CC1}"/>
              </a:ext>
            </a:extLst>
          </p:cNvPr>
          <p:cNvCxnSpPr>
            <a:cxnSpLocks/>
          </p:cNvCxnSpPr>
          <p:nvPr/>
        </p:nvCxnSpPr>
        <p:spPr>
          <a:xfrm flipV="1">
            <a:off x="988229" y="4955678"/>
            <a:ext cx="5533745" cy="4679"/>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 name="CasellaDiTesto 13">
            <a:extLst>
              <a:ext uri="{FF2B5EF4-FFF2-40B4-BE49-F238E27FC236}">
                <a16:creationId xmlns:a16="http://schemas.microsoft.com/office/drawing/2014/main" id="{A1C1E473-CB45-4E79-B239-FDCF4930D4C7}"/>
              </a:ext>
            </a:extLst>
          </p:cNvPr>
          <p:cNvSpPr txBox="1"/>
          <p:nvPr/>
        </p:nvSpPr>
        <p:spPr>
          <a:xfrm>
            <a:off x="2630677" y="1376060"/>
            <a:ext cx="2246227" cy="36933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it-IT" dirty="0"/>
              <a:t>GRANDE Importatore</a:t>
            </a:r>
          </a:p>
        </p:txBody>
      </p:sp>
      <p:sp>
        <p:nvSpPr>
          <p:cNvPr id="15" name="CasellaDiTesto 14">
            <a:extLst>
              <a:ext uri="{FF2B5EF4-FFF2-40B4-BE49-F238E27FC236}">
                <a16:creationId xmlns:a16="http://schemas.microsoft.com/office/drawing/2014/main" id="{29F06800-CC32-4348-BDB7-7E220D046552}"/>
              </a:ext>
            </a:extLst>
          </p:cNvPr>
          <p:cNvSpPr txBox="1"/>
          <p:nvPr/>
        </p:nvSpPr>
        <p:spPr>
          <a:xfrm>
            <a:off x="630770" y="4030004"/>
            <a:ext cx="418704" cy="369332"/>
          </a:xfrm>
          <a:prstGeom prst="rect">
            <a:avLst/>
          </a:prstGeom>
          <a:noFill/>
        </p:spPr>
        <p:txBody>
          <a:bodyPr wrap="none" rtlCol="0">
            <a:spAutoFit/>
          </a:bodyPr>
          <a:lstStyle/>
          <a:p>
            <a:r>
              <a:rPr lang="it-IT" dirty="0"/>
              <a:t>P*</a:t>
            </a:r>
          </a:p>
        </p:txBody>
      </p:sp>
      <p:sp>
        <p:nvSpPr>
          <p:cNvPr id="17" name="CasellaDiTesto 16">
            <a:extLst>
              <a:ext uri="{FF2B5EF4-FFF2-40B4-BE49-F238E27FC236}">
                <a16:creationId xmlns:a16="http://schemas.microsoft.com/office/drawing/2014/main" id="{8D8D2220-8107-42F3-8751-B89F4C11A0B3}"/>
              </a:ext>
            </a:extLst>
          </p:cNvPr>
          <p:cNvSpPr txBox="1"/>
          <p:nvPr/>
        </p:nvSpPr>
        <p:spPr>
          <a:xfrm>
            <a:off x="476350" y="4716011"/>
            <a:ext cx="564896" cy="369332"/>
          </a:xfrm>
          <a:prstGeom prst="rect">
            <a:avLst/>
          </a:prstGeom>
          <a:noFill/>
        </p:spPr>
        <p:txBody>
          <a:bodyPr wrap="square" rtlCol="0">
            <a:spAutoFit/>
          </a:bodyPr>
          <a:lstStyle/>
          <a:p>
            <a:r>
              <a:rPr lang="it-IT" dirty="0"/>
              <a:t>P</a:t>
            </a:r>
            <a:r>
              <a:rPr lang="it-IT" baseline="-25000" dirty="0"/>
              <a:t>E</a:t>
            </a:r>
          </a:p>
        </p:txBody>
      </p:sp>
      <p:sp>
        <p:nvSpPr>
          <p:cNvPr id="18" name="CasellaDiTesto 17">
            <a:extLst>
              <a:ext uri="{FF2B5EF4-FFF2-40B4-BE49-F238E27FC236}">
                <a16:creationId xmlns:a16="http://schemas.microsoft.com/office/drawing/2014/main" id="{BCCEAEF1-0912-48CC-A44C-D91A3647D36C}"/>
              </a:ext>
            </a:extLst>
          </p:cNvPr>
          <p:cNvSpPr txBox="1"/>
          <p:nvPr/>
        </p:nvSpPr>
        <p:spPr>
          <a:xfrm>
            <a:off x="3411148" y="4509591"/>
            <a:ext cx="294640" cy="369332"/>
          </a:xfrm>
          <a:prstGeom prst="rect">
            <a:avLst/>
          </a:prstGeom>
          <a:noFill/>
        </p:spPr>
        <p:txBody>
          <a:bodyPr wrap="square" rtlCol="0">
            <a:spAutoFit/>
          </a:bodyPr>
          <a:lstStyle/>
          <a:p>
            <a:r>
              <a:rPr lang="it-IT" dirty="0"/>
              <a:t>E</a:t>
            </a:r>
          </a:p>
        </p:txBody>
      </p:sp>
      <p:sp>
        <p:nvSpPr>
          <p:cNvPr id="21" name="CasellaDiTesto 20">
            <a:extLst>
              <a:ext uri="{FF2B5EF4-FFF2-40B4-BE49-F238E27FC236}">
                <a16:creationId xmlns:a16="http://schemas.microsoft.com/office/drawing/2014/main" id="{E825F12D-C7D8-4FF0-AE41-B6742AC65B6E}"/>
              </a:ext>
            </a:extLst>
          </p:cNvPr>
          <p:cNvSpPr txBox="1"/>
          <p:nvPr/>
        </p:nvSpPr>
        <p:spPr>
          <a:xfrm>
            <a:off x="10190276" y="2537424"/>
            <a:ext cx="1798900" cy="523220"/>
          </a:xfrm>
          <a:prstGeom prst="rect">
            <a:avLst/>
          </a:prstGeom>
          <a:noFill/>
        </p:spPr>
        <p:txBody>
          <a:bodyPr wrap="square" rtlCol="0">
            <a:spAutoFit/>
          </a:bodyPr>
          <a:lstStyle/>
          <a:p>
            <a:r>
              <a:rPr lang="it-IT" sz="1400" dirty="0"/>
              <a:t>Offerta Mondiale </a:t>
            </a:r>
          </a:p>
          <a:p>
            <a:r>
              <a:rPr lang="it-IT" sz="1400" dirty="0"/>
              <a:t>di Esportazioni (O)</a:t>
            </a:r>
          </a:p>
        </p:txBody>
      </p:sp>
      <p:sp>
        <p:nvSpPr>
          <p:cNvPr id="22" name="CasellaDiTesto 21">
            <a:extLst>
              <a:ext uri="{FF2B5EF4-FFF2-40B4-BE49-F238E27FC236}">
                <a16:creationId xmlns:a16="http://schemas.microsoft.com/office/drawing/2014/main" id="{4C552BCC-310A-4835-AF1E-6A0CC30EBA6C}"/>
              </a:ext>
            </a:extLst>
          </p:cNvPr>
          <p:cNvSpPr txBox="1"/>
          <p:nvPr/>
        </p:nvSpPr>
        <p:spPr>
          <a:xfrm>
            <a:off x="4659714" y="5728521"/>
            <a:ext cx="1098378" cy="369332"/>
          </a:xfrm>
          <a:prstGeom prst="rect">
            <a:avLst/>
          </a:prstGeom>
          <a:noFill/>
        </p:spPr>
        <p:txBody>
          <a:bodyPr wrap="none" rtlCol="0">
            <a:spAutoFit/>
          </a:bodyPr>
          <a:lstStyle/>
          <a:p>
            <a:r>
              <a:rPr lang="it-IT" dirty="0"/>
              <a:t>Domanda</a:t>
            </a:r>
          </a:p>
        </p:txBody>
      </p:sp>
      <p:cxnSp>
        <p:nvCxnSpPr>
          <p:cNvPr id="23" name="Connettore 2 22">
            <a:extLst>
              <a:ext uri="{FF2B5EF4-FFF2-40B4-BE49-F238E27FC236}">
                <a16:creationId xmlns:a16="http://schemas.microsoft.com/office/drawing/2014/main" id="{FDE5033C-874B-4E5B-B982-6FD207397E11}"/>
              </a:ext>
            </a:extLst>
          </p:cNvPr>
          <p:cNvCxnSpPr>
            <a:cxnSpLocks/>
          </p:cNvCxnSpPr>
          <p:nvPr/>
        </p:nvCxnSpPr>
        <p:spPr>
          <a:xfrm flipV="1">
            <a:off x="6567468" y="1716746"/>
            <a:ext cx="0" cy="451104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Connettore 2 23">
            <a:extLst>
              <a:ext uri="{FF2B5EF4-FFF2-40B4-BE49-F238E27FC236}">
                <a16:creationId xmlns:a16="http://schemas.microsoft.com/office/drawing/2014/main" id="{51FDE186-8D95-4134-A4A5-D3A86779B30A}"/>
              </a:ext>
            </a:extLst>
          </p:cNvPr>
          <p:cNvCxnSpPr>
            <a:cxnSpLocks/>
          </p:cNvCxnSpPr>
          <p:nvPr/>
        </p:nvCxnSpPr>
        <p:spPr>
          <a:xfrm>
            <a:off x="6498379" y="6219658"/>
            <a:ext cx="4954014" cy="812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5" name="CasellaDiTesto 24">
            <a:extLst>
              <a:ext uri="{FF2B5EF4-FFF2-40B4-BE49-F238E27FC236}">
                <a16:creationId xmlns:a16="http://schemas.microsoft.com/office/drawing/2014/main" id="{C782DEFC-0782-4E4A-AAC8-4512876C36B4}"/>
              </a:ext>
            </a:extLst>
          </p:cNvPr>
          <p:cNvSpPr txBox="1"/>
          <p:nvPr/>
        </p:nvSpPr>
        <p:spPr>
          <a:xfrm>
            <a:off x="6059468" y="1757996"/>
            <a:ext cx="536446" cy="369332"/>
          </a:xfrm>
          <a:prstGeom prst="rect">
            <a:avLst/>
          </a:prstGeom>
          <a:noFill/>
        </p:spPr>
        <p:txBody>
          <a:bodyPr wrap="square" rtlCol="0">
            <a:spAutoFit/>
          </a:bodyPr>
          <a:lstStyle/>
          <a:p>
            <a:r>
              <a:rPr lang="it-IT" dirty="0"/>
              <a:t>P</a:t>
            </a:r>
          </a:p>
        </p:txBody>
      </p:sp>
      <p:sp>
        <p:nvSpPr>
          <p:cNvPr id="26" name="CasellaDiTesto 25">
            <a:extLst>
              <a:ext uri="{FF2B5EF4-FFF2-40B4-BE49-F238E27FC236}">
                <a16:creationId xmlns:a16="http://schemas.microsoft.com/office/drawing/2014/main" id="{288D979C-6BAA-4EED-AFF6-91689FBD556E}"/>
              </a:ext>
            </a:extLst>
          </p:cNvPr>
          <p:cNvSpPr txBox="1"/>
          <p:nvPr/>
        </p:nvSpPr>
        <p:spPr>
          <a:xfrm>
            <a:off x="10924076" y="6227786"/>
            <a:ext cx="564896" cy="369332"/>
          </a:xfrm>
          <a:prstGeom prst="rect">
            <a:avLst/>
          </a:prstGeom>
          <a:noFill/>
        </p:spPr>
        <p:txBody>
          <a:bodyPr wrap="square" rtlCol="0">
            <a:spAutoFit/>
          </a:bodyPr>
          <a:lstStyle/>
          <a:p>
            <a:r>
              <a:rPr lang="it-IT" dirty="0"/>
              <a:t>Q</a:t>
            </a:r>
          </a:p>
        </p:txBody>
      </p:sp>
      <p:sp>
        <p:nvSpPr>
          <p:cNvPr id="27" name="CasellaDiTesto 26">
            <a:extLst>
              <a:ext uri="{FF2B5EF4-FFF2-40B4-BE49-F238E27FC236}">
                <a16:creationId xmlns:a16="http://schemas.microsoft.com/office/drawing/2014/main" id="{CDBC556B-0688-4E79-B303-F3502892327F}"/>
              </a:ext>
            </a:extLst>
          </p:cNvPr>
          <p:cNvSpPr txBox="1"/>
          <p:nvPr/>
        </p:nvSpPr>
        <p:spPr>
          <a:xfrm>
            <a:off x="8006276" y="1607968"/>
            <a:ext cx="2026004"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it-IT" dirty="0"/>
              <a:t>Grande Esportatore</a:t>
            </a:r>
          </a:p>
        </p:txBody>
      </p:sp>
      <p:cxnSp>
        <p:nvCxnSpPr>
          <p:cNvPr id="37" name="Connettore diritto 36">
            <a:extLst>
              <a:ext uri="{FF2B5EF4-FFF2-40B4-BE49-F238E27FC236}">
                <a16:creationId xmlns:a16="http://schemas.microsoft.com/office/drawing/2014/main" id="{00CFF62A-B9E8-4407-BF28-3F118CFE85EC}"/>
              </a:ext>
            </a:extLst>
          </p:cNvPr>
          <p:cNvCxnSpPr/>
          <p:nvPr/>
        </p:nvCxnSpPr>
        <p:spPr>
          <a:xfrm>
            <a:off x="6539023" y="2848162"/>
            <a:ext cx="4385053" cy="2749427"/>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8" name="CasellaDiTesto 37">
            <a:extLst>
              <a:ext uri="{FF2B5EF4-FFF2-40B4-BE49-F238E27FC236}">
                <a16:creationId xmlns:a16="http://schemas.microsoft.com/office/drawing/2014/main" id="{0DF4F99A-3F74-4201-98DE-2F6B27B970C1}"/>
              </a:ext>
            </a:extLst>
          </p:cNvPr>
          <p:cNvSpPr txBox="1"/>
          <p:nvPr/>
        </p:nvSpPr>
        <p:spPr>
          <a:xfrm>
            <a:off x="10416929" y="5208888"/>
            <a:ext cx="1619739" cy="923330"/>
          </a:xfrm>
          <a:prstGeom prst="rect">
            <a:avLst/>
          </a:prstGeom>
          <a:noFill/>
        </p:spPr>
        <p:txBody>
          <a:bodyPr wrap="none" rtlCol="0">
            <a:spAutoFit/>
          </a:bodyPr>
          <a:lstStyle/>
          <a:p>
            <a:r>
              <a:rPr lang="it-IT" dirty="0"/>
              <a:t>Domanda</a:t>
            </a:r>
          </a:p>
          <a:p>
            <a:r>
              <a:rPr lang="it-IT" dirty="0"/>
              <a:t>Mondiale</a:t>
            </a:r>
          </a:p>
          <a:p>
            <a:r>
              <a:rPr lang="it-IT" dirty="0"/>
              <a:t>di importazioni</a:t>
            </a:r>
          </a:p>
        </p:txBody>
      </p:sp>
      <p:cxnSp>
        <p:nvCxnSpPr>
          <p:cNvPr id="42" name="Connettore diritto 41">
            <a:extLst>
              <a:ext uri="{FF2B5EF4-FFF2-40B4-BE49-F238E27FC236}">
                <a16:creationId xmlns:a16="http://schemas.microsoft.com/office/drawing/2014/main" id="{B14B9327-5523-4D49-9334-B27C3E4BF303}"/>
              </a:ext>
            </a:extLst>
          </p:cNvPr>
          <p:cNvCxnSpPr/>
          <p:nvPr/>
        </p:nvCxnSpPr>
        <p:spPr>
          <a:xfrm flipV="1">
            <a:off x="6567168" y="3021659"/>
            <a:ext cx="5132785" cy="1936319"/>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3" name="CasellaDiTesto 42">
            <a:extLst>
              <a:ext uri="{FF2B5EF4-FFF2-40B4-BE49-F238E27FC236}">
                <a16:creationId xmlns:a16="http://schemas.microsoft.com/office/drawing/2014/main" id="{BCF5CAA2-6E27-4A08-9E2C-7417D328A25D}"/>
              </a:ext>
            </a:extLst>
          </p:cNvPr>
          <p:cNvSpPr txBox="1"/>
          <p:nvPr/>
        </p:nvSpPr>
        <p:spPr>
          <a:xfrm>
            <a:off x="4652071" y="2039201"/>
            <a:ext cx="850297" cy="369332"/>
          </a:xfrm>
          <a:prstGeom prst="rect">
            <a:avLst/>
          </a:prstGeom>
          <a:noFill/>
        </p:spPr>
        <p:txBody>
          <a:bodyPr wrap="none" rtlCol="0">
            <a:spAutoFit/>
          </a:bodyPr>
          <a:lstStyle/>
          <a:p>
            <a:r>
              <a:rPr lang="it-IT" dirty="0"/>
              <a:t>Offerta</a:t>
            </a:r>
          </a:p>
        </p:txBody>
      </p:sp>
      <p:sp>
        <p:nvSpPr>
          <p:cNvPr id="46" name="CasellaDiTesto 45">
            <a:extLst>
              <a:ext uri="{FF2B5EF4-FFF2-40B4-BE49-F238E27FC236}">
                <a16:creationId xmlns:a16="http://schemas.microsoft.com/office/drawing/2014/main" id="{83E059AC-232D-4750-BD97-0C51B005C64C}"/>
              </a:ext>
            </a:extLst>
          </p:cNvPr>
          <p:cNvSpPr txBox="1"/>
          <p:nvPr/>
        </p:nvSpPr>
        <p:spPr>
          <a:xfrm>
            <a:off x="250606" y="4477191"/>
            <a:ext cx="1070431" cy="338554"/>
          </a:xfrm>
          <a:prstGeom prst="rect">
            <a:avLst/>
          </a:prstGeom>
          <a:noFill/>
        </p:spPr>
        <p:txBody>
          <a:bodyPr wrap="square" rtlCol="0">
            <a:spAutoFit/>
          </a:bodyPr>
          <a:lstStyle/>
          <a:p>
            <a:r>
              <a:rPr lang="it-IT" sz="1600" dirty="0"/>
              <a:t>P*(1-s)</a:t>
            </a:r>
          </a:p>
        </p:txBody>
      </p:sp>
      <p:cxnSp>
        <p:nvCxnSpPr>
          <p:cNvPr id="48" name="Connettore diritto 47">
            <a:extLst>
              <a:ext uri="{FF2B5EF4-FFF2-40B4-BE49-F238E27FC236}">
                <a16:creationId xmlns:a16="http://schemas.microsoft.com/office/drawing/2014/main" id="{8AC2FCB9-ED4B-4C08-8A13-D1BA6CA994DF}"/>
              </a:ext>
            </a:extLst>
          </p:cNvPr>
          <p:cNvCxnSpPr/>
          <p:nvPr/>
        </p:nvCxnSpPr>
        <p:spPr>
          <a:xfrm flipV="1">
            <a:off x="6748364" y="3643057"/>
            <a:ext cx="5132785" cy="1936319"/>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9" name="CasellaDiTesto 48">
            <a:extLst>
              <a:ext uri="{FF2B5EF4-FFF2-40B4-BE49-F238E27FC236}">
                <a16:creationId xmlns:a16="http://schemas.microsoft.com/office/drawing/2014/main" id="{C1E783B1-3CD3-41F7-93F4-B06AE00C56C7}"/>
              </a:ext>
            </a:extLst>
          </p:cNvPr>
          <p:cNvSpPr txBox="1"/>
          <p:nvPr/>
        </p:nvSpPr>
        <p:spPr>
          <a:xfrm>
            <a:off x="8567515" y="3689272"/>
            <a:ext cx="294640" cy="369332"/>
          </a:xfrm>
          <a:prstGeom prst="rect">
            <a:avLst/>
          </a:prstGeom>
          <a:noFill/>
        </p:spPr>
        <p:txBody>
          <a:bodyPr wrap="square" rtlCol="0">
            <a:spAutoFit/>
          </a:bodyPr>
          <a:lstStyle/>
          <a:p>
            <a:r>
              <a:rPr lang="it-IT" dirty="0"/>
              <a:t>M</a:t>
            </a:r>
          </a:p>
        </p:txBody>
      </p:sp>
      <p:sp>
        <p:nvSpPr>
          <p:cNvPr id="50" name="CasellaDiTesto 49">
            <a:extLst>
              <a:ext uri="{FF2B5EF4-FFF2-40B4-BE49-F238E27FC236}">
                <a16:creationId xmlns:a16="http://schemas.microsoft.com/office/drawing/2014/main" id="{A78D5AE2-01B5-47D4-8267-85E066BBE38B}"/>
              </a:ext>
            </a:extLst>
          </p:cNvPr>
          <p:cNvSpPr txBox="1"/>
          <p:nvPr/>
        </p:nvSpPr>
        <p:spPr>
          <a:xfrm>
            <a:off x="1429313" y="5175394"/>
            <a:ext cx="1096687"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it-IT" dirty="0"/>
              <a:t>autarchia</a:t>
            </a:r>
          </a:p>
        </p:txBody>
      </p:sp>
      <p:cxnSp>
        <p:nvCxnSpPr>
          <p:cNvPr id="53" name="Connettore 2 52">
            <a:extLst>
              <a:ext uri="{FF2B5EF4-FFF2-40B4-BE49-F238E27FC236}">
                <a16:creationId xmlns:a16="http://schemas.microsoft.com/office/drawing/2014/main" id="{23B0005A-A5A5-4017-BDE6-E971FC48C0C1}"/>
              </a:ext>
            </a:extLst>
          </p:cNvPr>
          <p:cNvCxnSpPr>
            <a:cxnSpLocks/>
          </p:cNvCxnSpPr>
          <p:nvPr/>
        </p:nvCxnSpPr>
        <p:spPr>
          <a:xfrm flipV="1">
            <a:off x="2514129" y="4985074"/>
            <a:ext cx="1145824" cy="202225"/>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54" name="CasellaDiTesto 53">
            <a:extLst>
              <a:ext uri="{FF2B5EF4-FFF2-40B4-BE49-F238E27FC236}">
                <a16:creationId xmlns:a16="http://schemas.microsoft.com/office/drawing/2014/main" id="{C119649D-48FD-45A5-BF62-837FB640F207}"/>
              </a:ext>
            </a:extLst>
          </p:cNvPr>
          <p:cNvSpPr txBox="1"/>
          <p:nvPr/>
        </p:nvSpPr>
        <p:spPr>
          <a:xfrm>
            <a:off x="6205574" y="3891695"/>
            <a:ext cx="418704" cy="369332"/>
          </a:xfrm>
          <a:prstGeom prst="rect">
            <a:avLst/>
          </a:prstGeom>
          <a:noFill/>
        </p:spPr>
        <p:txBody>
          <a:bodyPr wrap="none" rtlCol="0">
            <a:spAutoFit/>
          </a:bodyPr>
          <a:lstStyle/>
          <a:p>
            <a:r>
              <a:rPr lang="it-IT" dirty="0"/>
              <a:t>P*</a:t>
            </a:r>
          </a:p>
        </p:txBody>
      </p:sp>
      <p:cxnSp>
        <p:nvCxnSpPr>
          <p:cNvPr id="56" name="Connettore diritto 55">
            <a:extLst>
              <a:ext uri="{FF2B5EF4-FFF2-40B4-BE49-F238E27FC236}">
                <a16:creationId xmlns:a16="http://schemas.microsoft.com/office/drawing/2014/main" id="{DA04D04C-5C46-4563-89B8-DB11EF8AE8FC}"/>
              </a:ext>
            </a:extLst>
          </p:cNvPr>
          <p:cNvCxnSpPr>
            <a:cxnSpLocks/>
          </p:cNvCxnSpPr>
          <p:nvPr/>
        </p:nvCxnSpPr>
        <p:spPr>
          <a:xfrm>
            <a:off x="9336064" y="3873938"/>
            <a:ext cx="0" cy="2353848"/>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cxnSp>
        <p:nvCxnSpPr>
          <p:cNvPr id="61" name="Connettore 2 60">
            <a:extLst>
              <a:ext uri="{FF2B5EF4-FFF2-40B4-BE49-F238E27FC236}">
                <a16:creationId xmlns:a16="http://schemas.microsoft.com/office/drawing/2014/main" id="{B7391407-E07F-4734-A745-7F1B404FBC7F}"/>
              </a:ext>
            </a:extLst>
          </p:cNvPr>
          <p:cNvCxnSpPr>
            <a:cxnSpLocks/>
          </p:cNvCxnSpPr>
          <p:nvPr/>
        </p:nvCxnSpPr>
        <p:spPr>
          <a:xfrm>
            <a:off x="10057750" y="3618494"/>
            <a:ext cx="0" cy="684604"/>
          </a:xfrm>
          <a:prstGeom prst="straightConnector1">
            <a:avLst/>
          </a:prstGeom>
          <a:ln w="190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2" name="CasellaDiTesto 61">
            <a:extLst>
              <a:ext uri="{FF2B5EF4-FFF2-40B4-BE49-F238E27FC236}">
                <a16:creationId xmlns:a16="http://schemas.microsoft.com/office/drawing/2014/main" id="{62293BD6-F5A9-4956-9EBF-63F853211AC6}"/>
              </a:ext>
            </a:extLst>
          </p:cNvPr>
          <p:cNvSpPr txBox="1"/>
          <p:nvPr/>
        </p:nvSpPr>
        <p:spPr>
          <a:xfrm>
            <a:off x="9618947" y="3924962"/>
            <a:ext cx="314793" cy="369332"/>
          </a:xfrm>
          <a:prstGeom prst="rect">
            <a:avLst/>
          </a:prstGeom>
          <a:noFill/>
          <a:ln>
            <a:solidFill>
              <a:srgbClr val="FF0000"/>
            </a:solidFill>
          </a:ln>
        </p:spPr>
        <p:txBody>
          <a:bodyPr wrap="square" rtlCol="0">
            <a:spAutoFit/>
          </a:bodyPr>
          <a:lstStyle/>
          <a:p>
            <a:r>
              <a:rPr lang="it-IT" dirty="0"/>
              <a:t>s</a:t>
            </a:r>
          </a:p>
        </p:txBody>
      </p:sp>
      <p:cxnSp>
        <p:nvCxnSpPr>
          <p:cNvPr id="64" name="Connettore diritto 63">
            <a:extLst>
              <a:ext uri="{FF2B5EF4-FFF2-40B4-BE49-F238E27FC236}">
                <a16:creationId xmlns:a16="http://schemas.microsoft.com/office/drawing/2014/main" id="{2FE07B7B-8196-4B03-8948-AC3E214E84F2}"/>
              </a:ext>
            </a:extLst>
          </p:cNvPr>
          <p:cNvCxnSpPr>
            <a:cxnSpLocks/>
          </p:cNvCxnSpPr>
          <p:nvPr/>
        </p:nvCxnSpPr>
        <p:spPr>
          <a:xfrm>
            <a:off x="2541907" y="3884022"/>
            <a:ext cx="19395" cy="2414971"/>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Connettore diritto 64">
            <a:extLst>
              <a:ext uri="{FF2B5EF4-FFF2-40B4-BE49-F238E27FC236}">
                <a16:creationId xmlns:a16="http://schemas.microsoft.com/office/drawing/2014/main" id="{E29A62BF-2BCB-4959-8C3D-C2D7381AD160}"/>
              </a:ext>
            </a:extLst>
          </p:cNvPr>
          <p:cNvCxnSpPr>
            <a:cxnSpLocks/>
          </p:cNvCxnSpPr>
          <p:nvPr/>
        </p:nvCxnSpPr>
        <p:spPr>
          <a:xfrm>
            <a:off x="4268591" y="4182706"/>
            <a:ext cx="11742" cy="2086035"/>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Connettore diritto 68">
            <a:extLst>
              <a:ext uri="{FF2B5EF4-FFF2-40B4-BE49-F238E27FC236}">
                <a16:creationId xmlns:a16="http://schemas.microsoft.com/office/drawing/2014/main" id="{B7692E4A-426F-4588-9939-DE3AF65E2A3B}"/>
              </a:ext>
            </a:extLst>
          </p:cNvPr>
          <p:cNvCxnSpPr>
            <a:cxnSpLocks/>
          </p:cNvCxnSpPr>
          <p:nvPr/>
        </p:nvCxnSpPr>
        <p:spPr>
          <a:xfrm>
            <a:off x="2805705" y="4235385"/>
            <a:ext cx="0" cy="2033356"/>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70" name="Connettore diritto 69">
            <a:extLst>
              <a:ext uri="{FF2B5EF4-FFF2-40B4-BE49-F238E27FC236}">
                <a16:creationId xmlns:a16="http://schemas.microsoft.com/office/drawing/2014/main" id="{D837ECCF-3F39-43F6-9E67-A60E4E7BD967}"/>
              </a:ext>
            </a:extLst>
          </p:cNvPr>
          <p:cNvCxnSpPr>
            <a:cxnSpLocks/>
          </p:cNvCxnSpPr>
          <p:nvPr/>
        </p:nvCxnSpPr>
        <p:spPr>
          <a:xfrm>
            <a:off x="4520579" y="3924962"/>
            <a:ext cx="0" cy="2374031"/>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71" name="Connettore diritto 70">
            <a:extLst>
              <a:ext uri="{FF2B5EF4-FFF2-40B4-BE49-F238E27FC236}">
                <a16:creationId xmlns:a16="http://schemas.microsoft.com/office/drawing/2014/main" id="{DE148F8D-594C-4A5E-A111-31F7AE6392F5}"/>
              </a:ext>
            </a:extLst>
          </p:cNvPr>
          <p:cNvCxnSpPr>
            <a:cxnSpLocks/>
          </p:cNvCxnSpPr>
          <p:nvPr/>
        </p:nvCxnSpPr>
        <p:spPr>
          <a:xfrm flipH="1">
            <a:off x="8637246" y="4170454"/>
            <a:ext cx="25807" cy="2042606"/>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sp>
        <p:nvSpPr>
          <p:cNvPr id="73" name="CasellaDiTesto 72">
            <a:extLst>
              <a:ext uri="{FF2B5EF4-FFF2-40B4-BE49-F238E27FC236}">
                <a16:creationId xmlns:a16="http://schemas.microsoft.com/office/drawing/2014/main" id="{27229780-CC37-4EA8-A20B-3448B01D5EDD}"/>
              </a:ext>
            </a:extLst>
          </p:cNvPr>
          <p:cNvSpPr txBox="1"/>
          <p:nvPr/>
        </p:nvSpPr>
        <p:spPr>
          <a:xfrm>
            <a:off x="2705854" y="6227125"/>
            <a:ext cx="564896" cy="369332"/>
          </a:xfrm>
          <a:prstGeom prst="rect">
            <a:avLst/>
          </a:prstGeom>
          <a:noFill/>
        </p:spPr>
        <p:txBody>
          <a:bodyPr wrap="square" rtlCol="0">
            <a:spAutoFit/>
          </a:bodyPr>
          <a:lstStyle/>
          <a:p>
            <a:r>
              <a:rPr lang="it-IT" dirty="0"/>
              <a:t>Q</a:t>
            </a:r>
            <a:r>
              <a:rPr lang="it-IT" baseline="-25000" dirty="0"/>
              <a:t>1</a:t>
            </a:r>
          </a:p>
        </p:txBody>
      </p:sp>
      <p:sp>
        <p:nvSpPr>
          <p:cNvPr id="74" name="CasellaDiTesto 73">
            <a:extLst>
              <a:ext uri="{FF2B5EF4-FFF2-40B4-BE49-F238E27FC236}">
                <a16:creationId xmlns:a16="http://schemas.microsoft.com/office/drawing/2014/main" id="{685FD736-6991-4AEA-9193-16D5A28B6E5A}"/>
              </a:ext>
            </a:extLst>
          </p:cNvPr>
          <p:cNvSpPr txBox="1"/>
          <p:nvPr/>
        </p:nvSpPr>
        <p:spPr>
          <a:xfrm>
            <a:off x="2283594" y="6219658"/>
            <a:ext cx="564896" cy="369332"/>
          </a:xfrm>
          <a:prstGeom prst="rect">
            <a:avLst/>
          </a:prstGeom>
          <a:noFill/>
        </p:spPr>
        <p:txBody>
          <a:bodyPr wrap="square" rtlCol="0">
            <a:spAutoFit/>
          </a:bodyPr>
          <a:lstStyle/>
          <a:p>
            <a:r>
              <a:rPr lang="it-IT" dirty="0"/>
              <a:t>Q</a:t>
            </a:r>
            <a:r>
              <a:rPr lang="it-IT" baseline="-25000" dirty="0"/>
              <a:t>2</a:t>
            </a:r>
          </a:p>
        </p:txBody>
      </p:sp>
      <p:sp>
        <p:nvSpPr>
          <p:cNvPr id="75" name="CasellaDiTesto 74">
            <a:extLst>
              <a:ext uri="{FF2B5EF4-FFF2-40B4-BE49-F238E27FC236}">
                <a16:creationId xmlns:a16="http://schemas.microsoft.com/office/drawing/2014/main" id="{3CE1F836-0F17-470A-8F0B-981DA0C561D9}"/>
              </a:ext>
            </a:extLst>
          </p:cNvPr>
          <p:cNvSpPr txBox="1"/>
          <p:nvPr/>
        </p:nvSpPr>
        <p:spPr>
          <a:xfrm>
            <a:off x="4382587" y="6236109"/>
            <a:ext cx="439233" cy="369332"/>
          </a:xfrm>
          <a:prstGeom prst="rect">
            <a:avLst/>
          </a:prstGeom>
          <a:noFill/>
        </p:spPr>
        <p:txBody>
          <a:bodyPr wrap="square" rtlCol="0">
            <a:spAutoFit/>
          </a:bodyPr>
          <a:lstStyle/>
          <a:p>
            <a:r>
              <a:rPr lang="it-IT" dirty="0"/>
              <a:t>Q</a:t>
            </a:r>
            <a:r>
              <a:rPr lang="it-IT" baseline="-25000" dirty="0"/>
              <a:t>3</a:t>
            </a:r>
          </a:p>
        </p:txBody>
      </p:sp>
      <p:sp>
        <p:nvSpPr>
          <p:cNvPr id="76" name="CasellaDiTesto 75">
            <a:extLst>
              <a:ext uri="{FF2B5EF4-FFF2-40B4-BE49-F238E27FC236}">
                <a16:creationId xmlns:a16="http://schemas.microsoft.com/office/drawing/2014/main" id="{577E724B-8C39-4C90-B051-562F92C8773D}"/>
              </a:ext>
            </a:extLst>
          </p:cNvPr>
          <p:cNvSpPr txBox="1"/>
          <p:nvPr/>
        </p:nvSpPr>
        <p:spPr>
          <a:xfrm>
            <a:off x="4097442" y="6219948"/>
            <a:ext cx="587410" cy="369332"/>
          </a:xfrm>
          <a:prstGeom prst="rect">
            <a:avLst/>
          </a:prstGeom>
          <a:noFill/>
        </p:spPr>
        <p:txBody>
          <a:bodyPr wrap="square" rtlCol="0">
            <a:spAutoFit/>
          </a:bodyPr>
          <a:lstStyle/>
          <a:p>
            <a:r>
              <a:rPr lang="it-IT" dirty="0"/>
              <a:t>Q</a:t>
            </a:r>
            <a:r>
              <a:rPr lang="it-IT" baseline="-25000" dirty="0"/>
              <a:t>4</a:t>
            </a:r>
          </a:p>
        </p:txBody>
      </p:sp>
      <p:cxnSp>
        <p:nvCxnSpPr>
          <p:cNvPr id="78" name="Connettore diritto 77">
            <a:extLst>
              <a:ext uri="{FF2B5EF4-FFF2-40B4-BE49-F238E27FC236}">
                <a16:creationId xmlns:a16="http://schemas.microsoft.com/office/drawing/2014/main" id="{CFC71465-295E-420B-B378-9113F89241A5}"/>
              </a:ext>
            </a:extLst>
          </p:cNvPr>
          <p:cNvCxnSpPr>
            <a:cxnSpLocks/>
          </p:cNvCxnSpPr>
          <p:nvPr/>
        </p:nvCxnSpPr>
        <p:spPr>
          <a:xfrm flipH="1">
            <a:off x="1009902" y="4593296"/>
            <a:ext cx="8326162" cy="40729"/>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79" name="CasellaDiTesto 78">
            <a:extLst>
              <a:ext uri="{FF2B5EF4-FFF2-40B4-BE49-F238E27FC236}">
                <a16:creationId xmlns:a16="http://schemas.microsoft.com/office/drawing/2014/main" id="{07C0C9E6-BD79-4E29-8863-F08ACE8670FC}"/>
              </a:ext>
            </a:extLst>
          </p:cNvPr>
          <p:cNvSpPr txBox="1"/>
          <p:nvPr/>
        </p:nvSpPr>
        <p:spPr>
          <a:xfrm>
            <a:off x="5773437" y="4363305"/>
            <a:ext cx="869149" cy="369332"/>
          </a:xfrm>
          <a:prstGeom prst="rect">
            <a:avLst/>
          </a:prstGeom>
          <a:noFill/>
        </p:spPr>
        <p:txBody>
          <a:bodyPr wrap="none" rtlCol="0">
            <a:spAutoFit/>
          </a:bodyPr>
          <a:lstStyle/>
          <a:p>
            <a:r>
              <a:rPr lang="it-IT" dirty="0"/>
              <a:t>P*(1-s)</a:t>
            </a:r>
          </a:p>
        </p:txBody>
      </p:sp>
      <p:sp>
        <p:nvSpPr>
          <p:cNvPr id="91" name="CasellaDiTesto 90">
            <a:extLst>
              <a:ext uri="{FF2B5EF4-FFF2-40B4-BE49-F238E27FC236}">
                <a16:creationId xmlns:a16="http://schemas.microsoft.com/office/drawing/2014/main" id="{4D6F0C70-F9AE-4F07-97B4-01DA7A7DC0F2}"/>
              </a:ext>
            </a:extLst>
          </p:cNvPr>
          <p:cNvSpPr txBox="1"/>
          <p:nvPr/>
        </p:nvSpPr>
        <p:spPr>
          <a:xfrm>
            <a:off x="6371470" y="6190723"/>
            <a:ext cx="301686" cy="369332"/>
          </a:xfrm>
          <a:prstGeom prst="rect">
            <a:avLst/>
          </a:prstGeom>
          <a:noFill/>
        </p:spPr>
        <p:txBody>
          <a:bodyPr wrap="none" rtlCol="0">
            <a:spAutoFit/>
          </a:bodyPr>
          <a:lstStyle/>
          <a:p>
            <a:r>
              <a:rPr lang="it-IT" dirty="0"/>
              <a:t>0</a:t>
            </a:r>
          </a:p>
        </p:txBody>
      </p:sp>
      <p:sp>
        <p:nvSpPr>
          <p:cNvPr id="92" name="CasellaDiTesto 91">
            <a:extLst>
              <a:ext uri="{FF2B5EF4-FFF2-40B4-BE49-F238E27FC236}">
                <a16:creationId xmlns:a16="http://schemas.microsoft.com/office/drawing/2014/main" id="{15CFCFDA-D8C9-47E0-A36C-8A8C4A7FE72A}"/>
              </a:ext>
            </a:extLst>
          </p:cNvPr>
          <p:cNvSpPr txBox="1"/>
          <p:nvPr/>
        </p:nvSpPr>
        <p:spPr>
          <a:xfrm>
            <a:off x="8400021" y="6207370"/>
            <a:ext cx="564896" cy="369332"/>
          </a:xfrm>
          <a:prstGeom prst="rect">
            <a:avLst/>
          </a:prstGeom>
          <a:noFill/>
        </p:spPr>
        <p:txBody>
          <a:bodyPr wrap="square" rtlCol="0">
            <a:spAutoFit/>
          </a:bodyPr>
          <a:lstStyle/>
          <a:p>
            <a:r>
              <a:rPr lang="it-IT" dirty="0"/>
              <a:t>Q</a:t>
            </a:r>
            <a:r>
              <a:rPr lang="it-IT" baseline="-25000" dirty="0"/>
              <a:t>M</a:t>
            </a:r>
          </a:p>
        </p:txBody>
      </p:sp>
      <p:sp>
        <p:nvSpPr>
          <p:cNvPr id="95" name="CasellaDiTesto 94">
            <a:extLst>
              <a:ext uri="{FF2B5EF4-FFF2-40B4-BE49-F238E27FC236}">
                <a16:creationId xmlns:a16="http://schemas.microsoft.com/office/drawing/2014/main" id="{939806FE-DA2D-480A-B582-98B0E04C36E6}"/>
              </a:ext>
            </a:extLst>
          </p:cNvPr>
          <p:cNvSpPr txBox="1"/>
          <p:nvPr/>
        </p:nvSpPr>
        <p:spPr>
          <a:xfrm>
            <a:off x="11258215" y="3812774"/>
            <a:ext cx="766066" cy="523220"/>
          </a:xfrm>
          <a:prstGeom prst="rect">
            <a:avLst/>
          </a:prstGeom>
          <a:noFill/>
        </p:spPr>
        <p:txBody>
          <a:bodyPr wrap="square" rtlCol="0">
            <a:spAutoFit/>
          </a:bodyPr>
          <a:lstStyle/>
          <a:p>
            <a:r>
              <a:rPr lang="it-IT" sz="1400" dirty="0"/>
              <a:t>O’ con sussidio</a:t>
            </a:r>
          </a:p>
        </p:txBody>
      </p:sp>
      <p:sp>
        <p:nvSpPr>
          <p:cNvPr id="101" name="CasellaDiTesto 100">
            <a:extLst>
              <a:ext uri="{FF2B5EF4-FFF2-40B4-BE49-F238E27FC236}">
                <a16:creationId xmlns:a16="http://schemas.microsoft.com/office/drawing/2014/main" id="{2E687348-6BF8-45E6-88D1-402E8F75C130}"/>
              </a:ext>
            </a:extLst>
          </p:cNvPr>
          <p:cNvSpPr txBox="1"/>
          <p:nvPr/>
        </p:nvSpPr>
        <p:spPr>
          <a:xfrm>
            <a:off x="9157666" y="6213060"/>
            <a:ext cx="564896" cy="369332"/>
          </a:xfrm>
          <a:prstGeom prst="rect">
            <a:avLst/>
          </a:prstGeom>
          <a:noFill/>
        </p:spPr>
        <p:txBody>
          <a:bodyPr wrap="square" rtlCol="0">
            <a:spAutoFit/>
          </a:bodyPr>
          <a:lstStyle/>
          <a:p>
            <a:r>
              <a:rPr lang="it-IT" dirty="0" err="1"/>
              <a:t>Q</a:t>
            </a:r>
            <a:r>
              <a:rPr lang="it-IT" baseline="30000" dirty="0" err="1"/>
              <a:t>s</a:t>
            </a:r>
            <a:r>
              <a:rPr lang="it-IT" baseline="-25000" dirty="0" err="1"/>
              <a:t>M</a:t>
            </a:r>
            <a:endParaRPr lang="it-IT" baseline="-25000" dirty="0"/>
          </a:p>
        </p:txBody>
      </p:sp>
      <p:sp>
        <p:nvSpPr>
          <p:cNvPr id="102" name="CasellaDiTesto 101">
            <a:extLst>
              <a:ext uri="{FF2B5EF4-FFF2-40B4-BE49-F238E27FC236}">
                <a16:creationId xmlns:a16="http://schemas.microsoft.com/office/drawing/2014/main" id="{D94AC657-1CD2-4AA9-A082-6FE007F37A20}"/>
              </a:ext>
            </a:extLst>
          </p:cNvPr>
          <p:cNvSpPr txBox="1"/>
          <p:nvPr/>
        </p:nvSpPr>
        <p:spPr>
          <a:xfrm>
            <a:off x="6067539" y="3554403"/>
            <a:ext cx="508473" cy="369332"/>
          </a:xfrm>
          <a:prstGeom prst="rect">
            <a:avLst/>
          </a:prstGeom>
          <a:noFill/>
        </p:spPr>
        <p:txBody>
          <a:bodyPr wrap="none" rtlCol="0">
            <a:spAutoFit/>
          </a:bodyPr>
          <a:lstStyle/>
          <a:p>
            <a:r>
              <a:rPr lang="it-IT" dirty="0"/>
              <a:t>P*s</a:t>
            </a:r>
          </a:p>
        </p:txBody>
      </p:sp>
      <p:sp>
        <p:nvSpPr>
          <p:cNvPr id="103" name="CasellaDiTesto 102">
            <a:extLst>
              <a:ext uri="{FF2B5EF4-FFF2-40B4-BE49-F238E27FC236}">
                <a16:creationId xmlns:a16="http://schemas.microsoft.com/office/drawing/2014/main" id="{A8935042-4ABE-48F8-9FFF-6026C6C0FACE}"/>
              </a:ext>
            </a:extLst>
          </p:cNvPr>
          <p:cNvSpPr txBox="1"/>
          <p:nvPr/>
        </p:nvSpPr>
        <p:spPr>
          <a:xfrm>
            <a:off x="492476" y="3666533"/>
            <a:ext cx="508473" cy="369332"/>
          </a:xfrm>
          <a:prstGeom prst="rect">
            <a:avLst/>
          </a:prstGeom>
          <a:noFill/>
        </p:spPr>
        <p:txBody>
          <a:bodyPr wrap="none" rtlCol="0">
            <a:spAutoFit/>
          </a:bodyPr>
          <a:lstStyle/>
          <a:p>
            <a:r>
              <a:rPr lang="it-IT" dirty="0"/>
              <a:t>P*s</a:t>
            </a:r>
          </a:p>
        </p:txBody>
      </p:sp>
      <p:sp>
        <p:nvSpPr>
          <p:cNvPr id="108" name="CasellaDiTesto 107">
            <a:extLst>
              <a:ext uri="{FF2B5EF4-FFF2-40B4-BE49-F238E27FC236}">
                <a16:creationId xmlns:a16="http://schemas.microsoft.com/office/drawing/2014/main" id="{43F7F198-5ECF-4784-A16D-7B73371FDBB6}"/>
              </a:ext>
            </a:extLst>
          </p:cNvPr>
          <p:cNvSpPr txBox="1"/>
          <p:nvPr/>
        </p:nvSpPr>
        <p:spPr>
          <a:xfrm>
            <a:off x="2642699" y="3083134"/>
            <a:ext cx="1842145" cy="338554"/>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it-IT" sz="1600" dirty="0"/>
              <a:t>Eccesso di offerta</a:t>
            </a:r>
          </a:p>
        </p:txBody>
      </p:sp>
      <p:sp>
        <p:nvSpPr>
          <p:cNvPr id="109" name="Parentesi graffa aperta 108">
            <a:extLst>
              <a:ext uri="{FF2B5EF4-FFF2-40B4-BE49-F238E27FC236}">
                <a16:creationId xmlns:a16="http://schemas.microsoft.com/office/drawing/2014/main" id="{8D8E643F-7CEC-4FC3-BB7A-ABA884F56382}"/>
              </a:ext>
            </a:extLst>
          </p:cNvPr>
          <p:cNvSpPr/>
          <p:nvPr/>
        </p:nvSpPr>
        <p:spPr>
          <a:xfrm rot="5400000">
            <a:off x="3290433" y="2717273"/>
            <a:ext cx="484835" cy="1943097"/>
          </a:xfrm>
          <a:prstGeom prst="leftBrace">
            <a:avLst/>
          </a:prstGeom>
          <a:ln w="190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10" name="CasellaDiTesto 109">
            <a:extLst>
              <a:ext uri="{FF2B5EF4-FFF2-40B4-BE49-F238E27FC236}">
                <a16:creationId xmlns:a16="http://schemas.microsoft.com/office/drawing/2014/main" id="{74C44DDD-A658-44AA-882C-98ED81AD3515}"/>
              </a:ext>
            </a:extLst>
          </p:cNvPr>
          <p:cNvSpPr txBox="1"/>
          <p:nvPr/>
        </p:nvSpPr>
        <p:spPr>
          <a:xfrm>
            <a:off x="10967417" y="904396"/>
            <a:ext cx="722245" cy="369332"/>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it-IT" dirty="0"/>
              <a:t>Fig. 3</a:t>
            </a:r>
          </a:p>
        </p:txBody>
      </p:sp>
      <p:sp>
        <p:nvSpPr>
          <p:cNvPr id="111" name="CasellaDiTesto 110">
            <a:extLst>
              <a:ext uri="{FF2B5EF4-FFF2-40B4-BE49-F238E27FC236}">
                <a16:creationId xmlns:a16="http://schemas.microsoft.com/office/drawing/2014/main" id="{2B900185-CC87-43B8-B98C-AA9060E53809}"/>
              </a:ext>
            </a:extLst>
          </p:cNvPr>
          <p:cNvSpPr txBox="1"/>
          <p:nvPr/>
        </p:nvSpPr>
        <p:spPr>
          <a:xfrm>
            <a:off x="1514738" y="6420775"/>
            <a:ext cx="439233" cy="369332"/>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it-IT" dirty="0"/>
              <a:t>(a)</a:t>
            </a:r>
          </a:p>
        </p:txBody>
      </p:sp>
      <p:sp>
        <p:nvSpPr>
          <p:cNvPr id="116" name="CasellaDiTesto 115">
            <a:extLst>
              <a:ext uri="{FF2B5EF4-FFF2-40B4-BE49-F238E27FC236}">
                <a16:creationId xmlns:a16="http://schemas.microsoft.com/office/drawing/2014/main" id="{242499B2-37D3-4C9B-878F-02AD52758569}"/>
              </a:ext>
            </a:extLst>
          </p:cNvPr>
          <p:cNvSpPr txBox="1"/>
          <p:nvPr/>
        </p:nvSpPr>
        <p:spPr>
          <a:xfrm>
            <a:off x="10023870" y="6402564"/>
            <a:ext cx="495051" cy="369332"/>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it-IT" dirty="0"/>
              <a:t>(b)</a:t>
            </a:r>
          </a:p>
        </p:txBody>
      </p:sp>
      <p:sp>
        <p:nvSpPr>
          <p:cNvPr id="127" name="Parentesi graffa aperta 126">
            <a:extLst>
              <a:ext uri="{FF2B5EF4-FFF2-40B4-BE49-F238E27FC236}">
                <a16:creationId xmlns:a16="http://schemas.microsoft.com/office/drawing/2014/main" id="{F73FF06E-0598-4846-87BB-5C9671E240CD}"/>
              </a:ext>
            </a:extLst>
          </p:cNvPr>
          <p:cNvSpPr/>
          <p:nvPr/>
        </p:nvSpPr>
        <p:spPr>
          <a:xfrm rot="5400000">
            <a:off x="3419301" y="3337880"/>
            <a:ext cx="297662" cy="1424394"/>
          </a:xfrm>
          <a:prstGeom prst="leftBrace">
            <a:avLst/>
          </a:prstGeom>
          <a:ln w="190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28" name="Parentesi graffa aperta 127">
            <a:extLst>
              <a:ext uri="{FF2B5EF4-FFF2-40B4-BE49-F238E27FC236}">
                <a16:creationId xmlns:a16="http://schemas.microsoft.com/office/drawing/2014/main" id="{7BB672B7-DD75-4622-868D-9340A2A1161D}"/>
              </a:ext>
            </a:extLst>
          </p:cNvPr>
          <p:cNvSpPr/>
          <p:nvPr/>
        </p:nvSpPr>
        <p:spPr>
          <a:xfrm>
            <a:off x="6452660" y="4664132"/>
            <a:ext cx="45719" cy="22678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29" name="Callout: linea 128">
            <a:extLst>
              <a:ext uri="{FF2B5EF4-FFF2-40B4-BE49-F238E27FC236}">
                <a16:creationId xmlns:a16="http://schemas.microsoft.com/office/drawing/2014/main" id="{DB23C073-DE72-4216-A3BD-13425654B119}"/>
              </a:ext>
            </a:extLst>
          </p:cNvPr>
          <p:cNvSpPr/>
          <p:nvPr/>
        </p:nvSpPr>
        <p:spPr>
          <a:xfrm>
            <a:off x="5702277" y="5069230"/>
            <a:ext cx="792269" cy="587780"/>
          </a:xfrm>
          <a:prstGeom prst="borderCallout1">
            <a:avLst>
              <a:gd name="adj1" fmla="val -3721"/>
              <a:gd name="adj2" fmla="val 41680"/>
              <a:gd name="adj3" fmla="val -67268"/>
              <a:gd name="adj4" fmla="val 100165"/>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t>Prezzo beni esportati</a:t>
            </a:r>
          </a:p>
        </p:txBody>
      </p:sp>
      <p:sp>
        <p:nvSpPr>
          <p:cNvPr id="130" name="Callout: linea 129">
            <a:extLst>
              <a:ext uri="{FF2B5EF4-FFF2-40B4-BE49-F238E27FC236}">
                <a16:creationId xmlns:a16="http://schemas.microsoft.com/office/drawing/2014/main" id="{05AA5ABC-6F8A-42DF-9CC3-BBF8C541106F}"/>
              </a:ext>
            </a:extLst>
          </p:cNvPr>
          <p:cNvSpPr/>
          <p:nvPr/>
        </p:nvSpPr>
        <p:spPr>
          <a:xfrm>
            <a:off x="7010228" y="2806978"/>
            <a:ext cx="792269" cy="341385"/>
          </a:xfrm>
          <a:prstGeom prst="borderCallout1">
            <a:avLst>
              <a:gd name="adj1" fmla="val 105177"/>
              <a:gd name="adj2" fmla="val -639"/>
              <a:gd name="adj3" fmla="val 289653"/>
              <a:gd name="adj4" fmla="val -4474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t>Prezzo interno</a:t>
            </a:r>
          </a:p>
        </p:txBody>
      </p:sp>
    </p:spTree>
    <p:extLst>
      <p:ext uri="{BB962C8B-B14F-4D97-AF65-F5344CB8AC3E}">
        <p14:creationId xmlns:p14="http://schemas.microsoft.com/office/powerpoint/2010/main" val="34513108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5A4A97-D925-4EE6-BD1E-BFDA18043743}"/>
              </a:ext>
            </a:extLst>
          </p:cNvPr>
          <p:cNvSpPr>
            <a:spLocks noGrp="1"/>
          </p:cNvSpPr>
          <p:nvPr>
            <p:ph type="title"/>
          </p:nvPr>
        </p:nvSpPr>
        <p:spPr/>
        <p:txBody>
          <a:bodyPr/>
          <a:lstStyle/>
          <a:p>
            <a:r>
              <a:rPr lang="it-IT" dirty="0"/>
              <a:t>Effetto sul benessere del sussidio all’export -  descrizione</a:t>
            </a:r>
          </a:p>
        </p:txBody>
      </p:sp>
      <p:sp>
        <p:nvSpPr>
          <p:cNvPr id="7" name="Segnaposto contenuto 6">
            <a:extLst>
              <a:ext uri="{FF2B5EF4-FFF2-40B4-BE49-F238E27FC236}">
                <a16:creationId xmlns:a16="http://schemas.microsoft.com/office/drawing/2014/main" id="{7F43B43C-DE19-4A54-8A5B-EFC25E176B8D}"/>
              </a:ext>
            </a:extLst>
          </p:cNvPr>
          <p:cNvSpPr>
            <a:spLocks noGrp="1"/>
          </p:cNvSpPr>
          <p:nvPr>
            <p:ph idx="1"/>
          </p:nvPr>
        </p:nvSpPr>
        <p:spPr/>
        <p:txBody>
          <a:bodyPr/>
          <a:lstStyle/>
          <a:p>
            <a:r>
              <a:rPr lang="it-IT" dirty="0"/>
              <a:t>Se i due paesi aprono i confini al commercio internazionale il prezzo del bene scambiato (P*) determina l’equilibrio tra la domanda di importazioni del grande importatore e l’offerta di esportazioni.</a:t>
            </a:r>
          </a:p>
          <a:p>
            <a:r>
              <a:rPr lang="it-IT" dirty="0"/>
              <a:t>Se il paese esportatore vuole migliorare la sua competitività, introduce un sussidio alle esportazioni (s) che espande la sua offerta di esportazioni che si sposta verso il basso (O’).</a:t>
            </a:r>
          </a:p>
          <a:p>
            <a:r>
              <a:rPr lang="it-IT" dirty="0"/>
              <a:t>L’esportazione verso il grande importatore continuerà fintanto che la differenza tra il prezzo interno (P*s) e il prezzo internazionale (P*) sarà pari al sussidio s</a:t>
            </a:r>
          </a:p>
        </p:txBody>
      </p:sp>
    </p:spTree>
    <p:extLst>
      <p:ext uri="{BB962C8B-B14F-4D97-AF65-F5344CB8AC3E}">
        <p14:creationId xmlns:p14="http://schemas.microsoft.com/office/powerpoint/2010/main" val="3723886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30E618-6A8D-4800-9359-AE2A73F68578}"/>
              </a:ext>
            </a:extLst>
          </p:cNvPr>
          <p:cNvSpPr>
            <a:spLocks noGrp="1"/>
          </p:cNvSpPr>
          <p:nvPr>
            <p:ph type="title"/>
          </p:nvPr>
        </p:nvSpPr>
        <p:spPr/>
        <p:txBody>
          <a:bodyPr/>
          <a:lstStyle/>
          <a:p>
            <a:r>
              <a:rPr lang="it-IT" dirty="0"/>
              <a:t>Costi e benefici in termini di benessere per un paese grande</a:t>
            </a:r>
          </a:p>
        </p:txBody>
      </p:sp>
      <p:sp>
        <p:nvSpPr>
          <p:cNvPr id="4" name="CasellaDiTesto 3">
            <a:extLst>
              <a:ext uri="{FF2B5EF4-FFF2-40B4-BE49-F238E27FC236}">
                <a16:creationId xmlns:a16="http://schemas.microsoft.com/office/drawing/2014/main" id="{A8CDA6EC-F40E-4A08-AA4B-46AC10C80FC9}"/>
              </a:ext>
            </a:extLst>
          </p:cNvPr>
          <p:cNvSpPr txBox="1"/>
          <p:nvPr/>
        </p:nvSpPr>
        <p:spPr>
          <a:xfrm>
            <a:off x="6378543" y="2944011"/>
            <a:ext cx="1339213" cy="646331"/>
          </a:xfrm>
          <a:prstGeom prst="rect">
            <a:avLst/>
          </a:prstGeom>
          <a:noFill/>
        </p:spPr>
        <p:txBody>
          <a:bodyPr wrap="none" rtlCol="0">
            <a:spAutoFit/>
          </a:bodyPr>
          <a:lstStyle/>
          <a:p>
            <a:r>
              <a:rPr lang="it-IT" dirty="0"/>
              <a:t>Offerta di </a:t>
            </a:r>
          </a:p>
          <a:p>
            <a:r>
              <a:rPr lang="it-IT" dirty="0"/>
              <a:t>esportazioni</a:t>
            </a:r>
          </a:p>
        </p:txBody>
      </p:sp>
      <p:cxnSp>
        <p:nvCxnSpPr>
          <p:cNvPr id="5" name="Connettore 2 4">
            <a:extLst>
              <a:ext uri="{FF2B5EF4-FFF2-40B4-BE49-F238E27FC236}">
                <a16:creationId xmlns:a16="http://schemas.microsoft.com/office/drawing/2014/main" id="{4C747C23-C731-4637-841C-10F34274454D}"/>
              </a:ext>
            </a:extLst>
          </p:cNvPr>
          <p:cNvCxnSpPr>
            <a:cxnSpLocks/>
          </p:cNvCxnSpPr>
          <p:nvPr/>
        </p:nvCxnSpPr>
        <p:spPr>
          <a:xfrm flipV="1">
            <a:off x="2655868" y="1690688"/>
            <a:ext cx="0" cy="451104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6" name="Connettore 2 5">
            <a:extLst>
              <a:ext uri="{FF2B5EF4-FFF2-40B4-BE49-F238E27FC236}">
                <a16:creationId xmlns:a16="http://schemas.microsoft.com/office/drawing/2014/main" id="{8637A57F-EE9A-4AFD-932E-DCEFAA9B8626}"/>
              </a:ext>
            </a:extLst>
          </p:cNvPr>
          <p:cNvCxnSpPr>
            <a:cxnSpLocks/>
          </p:cNvCxnSpPr>
          <p:nvPr/>
        </p:nvCxnSpPr>
        <p:spPr>
          <a:xfrm>
            <a:off x="2586779" y="6193600"/>
            <a:ext cx="4954014" cy="812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7" name="CasellaDiTesto 6">
            <a:extLst>
              <a:ext uri="{FF2B5EF4-FFF2-40B4-BE49-F238E27FC236}">
                <a16:creationId xmlns:a16="http://schemas.microsoft.com/office/drawing/2014/main" id="{F1D9530A-8B35-4509-AE26-AE31F74DFF37}"/>
              </a:ext>
            </a:extLst>
          </p:cNvPr>
          <p:cNvSpPr txBox="1"/>
          <p:nvPr/>
        </p:nvSpPr>
        <p:spPr>
          <a:xfrm>
            <a:off x="2147868" y="1731938"/>
            <a:ext cx="536446" cy="369332"/>
          </a:xfrm>
          <a:prstGeom prst="rect">
            <a:avLst/>
          </a:prstGeom>
          <a:noFill/>
        </p:spPr>
        <p:txBody>
          <a:bodyPr wrap="square" rtlCol="0">
            <a:spAutoFit/>
          </a:bodyPr>
          <a:lstStyle/>
          <a:p>
            <a:r>
              <a:rPr lang="it-IT" dirty="0"/>
              <a:t>P</a:t>
            </a:r>
          </a:p>
        </p:txBody>
      </p:sp>
      <p:sp>
        <p:nvSpPr>
          <p:cNvPr id="8" name="CasellaDiTesto 7">
            <a:extLst>
              <a:ext uri="{FF2B5EF4-FFF2-40B4-BE49-F238E27FC236}">
                <a16:creationId xmlns:a16="http://schemas.microsoft.com/office/drawing/2014/main" id="{83423D04-8892-4521-8DC1-BBB02A8AB8A8}"/>
              </a:ext>
            </a:extLst>
          </p:cNvPr>
          <p:cNvSpPr txBox="1"/>
          <p:nvPr/>
        </p:nvSpPr>
        <p:spPr>
          <a:xfrm>
            <a:off x="7012476" y="6201728"/>
            <a:ext cx="564896" cy="369332"/>
          </a:xfrm>
          <a:prstGeom prst="rect">
            <a:avLst/>
          </a:prstGeom>
          <a:noFill/>
        </p:spPr>
        <p:txBody>
          <a:bodyPr wrap="square" rtlCol="0">
            <a:spAutoFit/>
          </a:bodyPr>
          <a:lstStyle/>
          <a:p>
            <a:r>
              <a:rPr lang="it-IT" dirty="0"/>
              <a:t>Q</a:t>
            </a:r>
          </a:p>
        </p:txBody>
      </p:sp>
      <p:sp>
        <p:nvSpPr>
          <p:cNvPr id="9" name="CasellaDiTesto 8">
            <a:extLst>
              <a:ext uri="{FF2B5EF4-FFF2-40B4-BE49-F238E27FC236}">
                <a16:creationId xmlns:a16="http://schemas.microsoft.com/office/drawing/2014/main" id="{C4F1F636-6D3E-451B-AE20-054AC120A879}"/>
              </a:ext>
            </a:extLst>
          </p:cNvPr>
          <p:cNvSpPr txBox="1"/>
          <p:nvPr/>
        </p:nvSpPr>
        <p:spPr>
          <a:xfrm>
            <a:off x="5437117" y="1694756"/>
            <a:ext cx="202921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it-IT" dirty="0"/>
              <a:t>Grande esportatore</a:t>
            </a:r>
          </a:p>
        </p:txBody>
      </p:sp>
      <p:sp>
        <p:nvSpPr>
          <p:cNvPr id="11" name="CasellaDiTesto 10">
            <a:extLst>
              <a:ext uri="{FF2B5EF4-FFF2-40B4-BE49-F238E27FC236}">
                <a16:creationId xmlns:a16="http://schemas.microsoft.com/office/drawing/2014/main" id="{FA2CB665-8074-4B36-9D53-EE58DD792607}"/>
              </a:ext>
            </a:extLst>
          </p:cNvPr>
          <p:cNvSpPr txBox="1"/>
          <p:nvPr/>
        </p:nvSpPr>
        <p:spPr>
          <a:xfrm>
            <a:off x="5004634" y="5179606"/>
            <a:ext cx="1598899" cy="646331"/>
          </a:xfrm>
          <a:prstGeom prst="rect">
            <a:avLst/>
          </a:prstGeom>
          <a:noFill/>
        </p:spPr>
        <p:txBody>
          <a:bodyPr wrap="none" rtlCol="0">
            <a:spAutoFit/>
          </a:bodyPr>
          <a:lstStyle/>
          <a:p>
            <a:r>
              <a:rPr lang="it-IT" dirty="0"/>
              <a:t>Domanda</a:t>
            </a:r>
          </a:p>
          <a:p>
            <a:r>
              <a:rPr lang="it-IT" dirty="0"/>
              <a:t>di importazioni</a:t>
            </a:r>
          </a:p>
        </p:txBody>
      </p:sp>
      <p:sp>
        <p:nvSpPr>
          <p:cNvPr id="14" name="CasellaDiTesto 13">
            <a:extLst>
              <a:ext uri="{FF2B5EF4-FFF2-40B4-BE49-F238E27FC236}">
                <a16:creationId xmlns:a16="http://schemas.microsoft.com/office/drawing/2014/main" id="{1662081B-0DCF-420A-8EE3-31CEB739819A}"/>
              </a:ext>
            </a:extLst>
          </p:cNvPr>
          <p:cNvSpPr txBox="1"/>
          <p:nvPr/>
        </p:nvSpPr>
        <p:spPr>
          <a:xfrm>
            <a:off x="2140693" y="4232254"/>
            <a:ext cx="418704" cy="369332"/>
          </a:xfrm>
          <a:prstGeom prst="rect">
            <a:avLst/>
          </a:prstGeom>
          <a:noFill/>
        </p:spPr>
        <p:txBody>
          <a:bodyPr wrap="none" rtlCol="0">
            <a:spAutoFit/>
          </a:bodyPr>
          <a:lstStyle/>
          <a:p>
            <a:r>
              <a:rPr lang="it-IT" dirty="0"/>
              <a:t>P*</a:t>
            </a:r>
          </a:p>
        </p:txBody>
      </p:sp>
      <p:sp>
        <p:nvSpPr>
          <p:cNvPr id="19" name="CasellaDiTesto 18">
            <a:extLst>
              <a:ext uri="{FF2B5EF4-FFF2-40B4-BE49-F238E27FC236}">
                <a16:creationId xmlns:a16="http://schemas.microsoft.com/office/drawing/2014/main" id="{E2468B4D-76BC-4158-83A4-15A69AD047B3}"/>
              </a:ext>
            </a:extLst>
          </p:cNvPr>
          <p:cNvSpPr txBox="1"/>
          <p:nvPr/>
        </p:nvSpPr>
        <p:spPr>
          <a:xfrm>
            <a:off x="1839277" y="3645162"/>
            <a:ext cx="869149" cy="369332"/>
          </a:xfrm>
          <a:prstGeom prst="rect">
            <a:avLst/>
          </a:prstGeom>
          <a:noFill/>
        </p:spPr>
        <p:txBody>
          <a:bodyPr wrap="none" rtlCol="0">
            <a:spAutoFit/>
          </a:bodyPr>
          <a:lstStyle/>
          <a:p>
            <a:r>
              <a:rPr lang="it-IT" dirty="0"/>
              <a:t>P*(1-s)</a:t>
            </a:r>
          </a:p>
        </p:txBody>
      </p:sp>
      <p:sp>
        <p:nvSpPr>
          <p:cNvPr id="20" name="CasellaDiTesto 19">
            <a:extLst>
              <a:ext uri="{FF2B5EF4-FFF2-40B4-BE49-F238E27FC236}">
                <a16:creationId xmlns:a16="http://schemas.microsoft.com/office/drawing/2014/main" id="{C237912C-4DAE-4194-956D-C55BF25C947D}"/>
              </a:ext>
            </a:extLst>
          </p:cNvPr>
          <p:cNvSpPr txBox="1"/>
          <p:nvPr/>
        </p:nvSpPr>
        <p:spPr>
          <a:xfrm>
            <a:off x="2459870" y="6164665"/>
            <a:ext cx="301686" cy="369332"/>
          </a:xfrm>
          <a:prstGeom prst="rect">
            <a:avLst/>
          </a:prstGeom>
          <a:noFill/>
        </p:spPr>
        <p:txBody>
          <a:bodyPr wrap="none" rtlCol="0">
            <a:spAutoFit/>
          </a:bodyPr>
          <a:lstStyle/>
          <a:p>
            <a:r>
              <a:rPr lang="it-IT" dirty="0"/>
              <a:t>0</a:t>
            </a:r>
          </a:p>
        </p:txBody>
      </p:sp>
      <p:sp>
        <p:nvSpPr>
          <p:cNvPr id="21" name="CasellaDiTesto 20">
            <a:extLst>
              <a:ext uri="{FF2B5EF4-FFF2-40B4-BE49-F238E27FC236}">
                <a16:creationId xmlns:a16="http://schemas.microsoft.com/office/drawing/2014/main" id="{B0F0B75A-D451-4724-8D64-C104CF2BB0DA}"/>
              </a:ext>
            </a:extLst>
          </p:cNvPr>
          <p:cNvSpPr txBox="1"/>
          <p:nvPr/>
        </p:nvSpPr>
        <p:spPr>
          <a:xfrm>
            <a:off x="5973774" y="6222535"/>
            <a:ext cx="564896" cy="369332"/>
          </a:xfrm>
          <a:prstGeom prst="rect">
            <a:avLst/>
          </a:prstGeom>
          <a:noFill/>
        </p:spPr>
        <p:txBody>
          <a:bodyPr wrap="square" rtlCol="0">
            <a:spAutoFit/>
          </a:bodyPr>
          <a:lstStyle/>
          <a:p>
            <a:r>
              <a:rPr lang="it-IT" dirty="0"/>
              <a:t>Q</a:t>
            </a:r>
            <a:r>
              <a:rPr lang="it-IT" baseline="-25000" dirty="0"/>
              <a:t>O</a:t>
            </a:r>
          </a:p>
        </p:txBody>
      </p:sp>
      <p:sp>
        <p:nvSpPr>
          <p:cNvPr id="22" name="CasellaDiTesto 21">
            <a:extLst>
              <a:ext uri="{FF2B5EF4-FFF2-40B4-BE49-F238E27FC236}">
                <a16:creationId xmlns:a16="http://schemas.microsoft.com/office/drawing/2014/main" id="{6D0A4608-656B-4D90-99EB-BCFDE94D0FCB}"/>
              </a:ext>
            </a:extLst>
          </p:cNvPr>
          <p:cNvSpPr txBox="1"/>
          <p:nvPr/>
        </p:nvSpPr>
        <p:spPr>
          <a:xfrm>
            <a:off x="2907564" y="6155193"/>
            <a:ext cx="564896" cy="369332"/>
          </a:xfrm>
          <a:prstGeom prst="rect">
            <a:avLst/>
          </a:prstGeom>
          <a:noFill/>
        </p:spPr>
        <p:txBody>
          <a:bodyPr wrap="square" rtlCol="0">
            <a:spAutoFit/>
          </a:bodyPr>
          <a:lstStyle/>
          <a:p>
            <a:r>
              <a:rPr lang="it-IT" dirty="0"/>
              <a:t>Q</a:t>
            </a:r>
            <a:r>
              <a:rPr lang="it-IT" baseline="-25000" dirty="0"/>
              <a:t>D</a:t>
            </a:r>
          </a:p>
        </p:txBody>
      </p:sp>
      <p:sp>
        <p:nvSpPr>
          <p:cNvPr id="23" name="CasellaDiTesto 22">
            <a:extLst>
              <a:ext uri="{FF2B5EF4-FFF2-40B4-BE49-F238E27FC236}">
                <a16:creationId xmlns:a16="http://schemas.microsoft.com/office/drawing/2014/main" id="{286146AC-D1BF-4683-98F8-DB6613858A68}"/>
              </a:ext>
            </a:extLst>
          </p:cNvPr>
          <p:cNvSpPr txBox="1"/>
          <p:nvPr/>
        </p:nvSpPr>
        <p:spPr>
          <a:xfrm>
            <a:off x="2288619" y="2955894"/>
            <a:ext cx="504882" cy="369332"/>
          </a:xfrm>
          <a:prstGeom prst="rect">
            <a:avLst/>
          </a:prstGeom>
          <a:noFill/>
        </p:spPr>
        <p:txBody>
          <a:bodyPr wrap="none" rtlCol="0">
            <a:spAutoFit/>
          </a:bodyPr>
          <a:lstStyle/>
          <a:p>
            <a:r>
              <a:rPr lang="it-IT" dirty="0"/>
              <a:t>Ps*</a:t>
            </a:r>
          </a:p>
        </p:txBody>
      </p:sp>
      <p:sp>
        <p:nvSpPr>
          <p:cNvPr id="24" name="Parentesi graffa aperta 23">
            <a:extLst>
              <a:ext uri="{FF2B5EF4-FFF2-40B4-BE49-F238E27FC236}">
                <a16:creationId xmlns:a16="http://schemas.microsoft.com/office/drawing/2014/main" id="{79FD82D2-244D-4C3F-AA63-F9743A4C8431}"/>
              </a:ext>
            </a:extLst>
          </p:cNvPr>
          <p:cNvSpPr/>
          <p:nvPr/>
        </p:nvSpPr>
        <p:spPr>
          <a:xfrm>
            <a:off x="2541060" y="4638074"/>
            <a:ext cx="45719" cy="22678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25" name="Callout: linea 24">
            <a:extLst>
              <a:ext uri="{FF2B5EF4-FFF2-40B4-BE49-F238E27FC236}">
                <a16:creationId xmlns:a16="http://schemas.microsoft.com/office/drawing/2014/main" id="{51116F55-9823-4C81-9C90-35A2A0D429A8}"/>
              </a:ext>
            </a:extLst>
          </p:cNvPr>
          <p:cNvSpPr/>
          <p:nvPr/>
        </p:nvSpPr>
        <p:spPr>
          <a:xfrm>
            <a:off x="572655" y="2179369"/>
            <a:ext cx="1504139" cy="492712"/>
          </a:xfrm>
          <a:prstGeom prst="borderCallout1">
            <a:avLst>
              <a:gd name="adj1" fmla="val 54583"/>
              <a:gd name="adj2" fmla="val 101952"/>
              <a:gd name="adj3" fmla="val 169457"/>
              <a:gd name="adj4" fmla="val 119182"/>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solidFill>
                  <a:schemeClr val="tx1"/>
                </a:solidFill>
              </a:rPr>
              <a:t>Prezzo interno</a:t>
            </a:r>
          </a:p>
          <a:p>
            <a:pPr algn="ctr"/>
            <a:r>
              <a:rPr lang="it-IT" sz="1200" dirty="0">
                <a:solidFill>
                  <a:schemeClr val="tx1"/>
                </a:solidFill>
              </a:rPr>
              <a:t>Dopo il sussidio</a:t>
            </a:r>
          </a:p>
        </p:txBody>
      </p:sp>
      <p:cxnSp>
        <p:nvCxnSpPr>
          <p:cNvPr id="30" name="Connettore diritto 29">
            <a:extLst>
              <a:ext uri="{FF2B5EF4-FFF2-40B4-BE49-F238E27FC236}">
                <a16:creationId xmlns:a16="http://schemas.microsoft.com/office/drawing/2014/main" id="{2BA5D2DA-EBE5-4073-BA3F-C9F06DC22D5D}"/>
              </a:ext>
            </a:extLst>
          </p:cNvPr>
          <p:cNvCxnSpPr>
            <a:cxnSpLocks/>
          </p:cNvCxnSpPr>
          <p:nvPr/>
        </p:nvCxnSpPr>
        <p:spPr>
          <a:xfrm>
            <a:off x="2684314" y="3228413"/>
            <a:ext cx="351253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Connettore diritto 35">
            <a:extLst>
              <a:ext uri="{FF2B5EF4-FFF2-40B4-BE49-F238E27FC236}">
                <a16:creationId xmlns:a16="http://schemas.microsoft.com/office/drawing/2014/main" id="{635DABA7-0913-4064-B9A8-9F7570FAF6FE}"/>
              </a:ext>
            </a:extLst>
          </p:cNvPr>
          <p:cNvCxnSpPr>
            <a:cxnSpLocks/>
          </p:cNvCxnSpPr>
          <p:nvPr/>
        </p:nvCxnSpPr>
        <p:spPr>
          <a:xfrm flipV="1">
            <a:off x="2655868" y="3825070"/>
            <a:ext cx="3043892" cy="183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Connettore diritto 37">
            <a:extLst>
              <a:ext uri="{FF2B5EF4-FFF2-40B4-BE49-F238E27FC236}">
                <a16:creationId xmlns:a16="http://schemas.microsoft.com/office/drawing/2014/main" id="{0BD9A9D1-7C43-405C-8143-BDDCA01987B9}"/>
              </a:ext>
            </a:extLst>
          </p:cNvPr>
          <p:cNvCxnSpPr>
            <a:cxnSpLocks/>
          </p:cNvCxnSpPr>
          <p:nvPr/>
        </p:nvCxnSpPr>
        <p:spPr>
          <a:xfrm>
            <a:off x="2655868" y="4414575"/>
            <a:ext cx="3527248" cy="9469"/>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Connettore diritto 44">
            <a:extLst>
              <a:ext uri="{FF2B5EF4-FFF2-40B4-BE49-F238E27FC236}">
                <a16:creationId xmlns:a16="http://schemas.microsoft.com/office/drawing/2014/main" id="{D09E48A9-750E-4759-8661-B861AC61A327}"/>
              </a:ext>
            </a:extLst>
          </p:cNvPr>
          <p:cNvCxnSpPr>
            <a:cxnSpLocks/>
          </p:cNvCxnSpPr>
          <p:nvPr/>
        </p:nvCxnSpPr>
        <p:spPr>
          <a:xfrm>
            <a:off x="3105596" y="3235321"/>
            <a:ext cx="0" cy="2966407"/>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cxnSp>
        <p:nvCxnSpPr>
          <p:cNvPr id="46" name="Connettore diritto 45">
            <a:extLst>
              <a:ext uri="{FF2B5EF4-FFF2-40B4-BE49-F238E27FC236}">
                <a16:creationId xmlns:a16="http://schemas.microsoft.com/office/drawing/2014/main" id="{8AB295BD-8873-43B5-825D-0D9030578479}"/>
              </a:ext>
            </a:extLst>
          </p:cNvPr>
          <p:cNvCxnSpPr>
            <a:cxnSpLocks/>
          </p:cNvCxnSpPr>
          <p:nvPr/>
        </p:nvCxnSpPr>
        <p:spPr>
          <a:xfrm flipH="1">
            <a:off x="6183116" y="3228413"/>
            <a:ext cx="4525" cy="2965187"/>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sp>
        <p:nvSpPr>
          <p:cNvPr id="49" name="Rettangolo 48">
            <a:extLst>
              <a:ext uri="{FF2B5EF4-FFF2-40B4-BE49-F238E27FC236}">
                <a16:creationId xmlns:a16="http://schemas.microsoft.com/office/drawing/2014/main" id="{C5149755-60C0-4B51-A6E1-CC127BFD8B8B}"/>
              </a:ext>
            </a:extLst>
          </p:cNvPr>
          <p:cNvSpPr/>
          <p:nvPr/>
        </p:nvSpPr>
        <p:spPr>
          <a:xfrm>
            <a:off x="2678371" y="3205021"/>
            <a:ext cx="3486057" cy="1225930"/>
          </a:xfrm>
          <a:prstGeom prst="rect">
            <a:avLst/>
          </a:prstGeom>
          <a:solidFill>
            <a:schemeClr val="accent2"/>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 name="Rettangolo 54">
            <a:extLst>
              <a:ext uri="{FF2B5EF4-FFF2-40B4-BE49-F238E27FC236}">
                <a16:creationId xmlns:a16="http://schemas.microsoft.com/office/drawing/2014/main" id="{42B57AC3-BA42-4065-A485-3847F747842D}"/>
              </a:ext>
            </a:extLst>
          </p:cNvPr>
          <p:cNvSpPr/>
          <p:nvPr/>
        </p:nvSpPr>
        <p:spPr>
          <a:xfrm>
            <a:off x="2651343" y="3235389"/>
            <a:ext cx="475173" cy="602384"/>
          </a:xfrm>
          <a:prstGeom prst="rect">
            <a:avLst/>
          </a:prstGeom>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 name="Triangolo rettangolo 56">
            <a:extLst>
              <a:ext uri="{FF2B5EF4-FFF2-40B4-BE49-F238E27FC236}">
                <a16:creationId xmlns:a16="http://schemas.microsoft.com/office/drawing/2014/main" id="{3B62F716-4F42-4089-9386-602BA0273966}"/>
              </a:ext>
            </a:extLst>
          </p:cNvPr>
          <p:cNvSpPr/>
          <p:nvPr/>
        </p:nvSpPr>
        <p:spPr>
          <a:xfrm>
            <a:off x="3116546" y="3228413"/>
            <a:ext cx="483251" cy="612366"/>
          </a:xfrm>
          <a:prstGeom prst="rtTriangle">
            <a:avLst/>
          </a:prstGeom>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9" name="CasellaDiTesto 68">
            <a:extLst>
              <a:ext uri="{FF2B5EF4-FFF2-40B4-BE49-F238E27FC236}">
                <a16:creationId xmlns:a16="http://schemas.microsoft.com/office/drawing/2014/main" id="{4ACE1221-AD7B-4968-811C-AF1A589B8A45}"/>
              </a:ext>
            </a:extLst>
          </p:cNvPr>
          <p:cNvSpPr txBox="1"/>
          <p:nvPr/>
        </p:nvSpPr>
        <p:spPr>
          <a:xfrm>
            <a:off x="3738043" y="4616995"/>
            <a:ext cx="1580561" cy="369332"/>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it-IT" dirty="0"/>
              <a:t>Spesa pubblica</a:t>
            </a:r>
          </a:p>
        </p:txBody>
      </p:sp>
      <p:sp>
        <p:nvSpPr>
          <p:cNvPr id="70" name="Callout: linea 69">
            <a:extLst>
              <a:ext uri="{FF2B5EF4-FFF2-40B4-BE49-F238E27FC236}">
                <a16:creationId xmlns:a16="http://schemas.microsoft.com/office/drawing/2014/main" id="{3F5F0AB5-7F76-42C5-89E9-1BCB6E0AB460}"/>
              </a:ext>
            </a:extLst>
          </p:cNvPr>
          <p:cNvSpPr/>
          <p:nvPr/>
        </p:nvSpPr>
        <p:spPr>
          <a:xfrm>
            <a:off x="2729528" y="1666628"/>
            <a:ext cx="1870669" cy="685964"/>
          </a:xfrm>
          <a:prstGeom prst="borderCallout1">
            <a:avLst>
              <a:gd name="adj1" fmla="val 96381"/>
              <a:gd name="adj2" fmla="val 77875"/>
              <a:gd name="adj3" fmla="val 264389"/>
              <a:gd name="adj4" fmla="val 41754"/>
            </a:avLst>
          </a:prstGeom>
          <a:solidFill>
            <a:schemeClr val="accent6">
              <a:lumMod val="60000"/>
              <a:lumOff val="40000"/>
            </a:schemeClr>
          </a:solid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rPr>
              <a:t>Aumento Rendita dei produttori o effetto produzione</a:t>
            </a:r>
          </a:p>
        </p:txBody>
      </p:sp>
      <p:sp>
        <p:nvSpPr>
          <p:cNvPr id="71" name="CasellaDiTesto 70">
            <a:extLst>
              <a:ext uri="{FF2B5EF4-FFF2-40B4-BE49-F238E27FC236}">
                <a16:creationId xmlns:a16="http://schemas.microsoft.com/office/drawing/2014/main" id="{DCD50E8E-3091-4FAD-A5EA-1AA6E53EB5D1}"/>
              </a:ext>
            </a:extLst>
          </p:cNvPr>
          <p:cNvSpPr txBox="1"/>
          <p:nvPr/>
        </p:nvSpPr>
        <p:spPr>
          <a:xfrm>
            <a:off x="7890245" y="1259893"/>
            <a:ext cx="4026271" cy="5262979"/>
          </a:xfrm>
          <a:prstGeom prst="rect">
            <a:avLst/>
          </a:prstGeom>
          <a:noFill/>
        </p:spPr>
        <p:txBody>
          <a:bodyPr wrap="square" rtlCol="0">
            <a:spAutoFit/>
          </a:bodyPr>
          <a:lstStyle/>
          <a:p>
            <a:r>
              <a:rPr lang="it-IT" sz="1600" dirty="0"/>
              <a:t>In questo caso, l’aumento del prezzo interno a causa del sussidio fa aumentare il prezzo internazionale (P*) esattamente dell’ammontare s (sussidio speciale) e quindi il prezzo interno sarà alla fine più alto (P*s) del valore del sussidio. Il prezzo internazionale gode della riduzione del prezzo dovuta al  sussidio e sarà P*(1-s). Questo causa una riduzione della rendita dei consumatori nel paese esportatore (area blu), un aumento della rendita dei produttori (trapezio verde e blu con contorno tratteggiato nero). Per il bilancio pubblico il costo sarà elevato: area arancione con contorno rosso, che corrisponde alla spesa pubblica per sussidi con l’eccesso di offerta non coperta da domanda interna ed esportata a livello mondiale: ([Ps*-(P*(1-s)]x[</a:t>
            </a:r>
            <a:r>
              <a:rPr lang="it-IT" sz="1600" dirty="0" err="1"/>
              <a:t>Q</a:t>
            </a:r>
            <a:r>
              <a:rPr lang="it-IT" sz="1600" baseline="30000" dirty="0" err="1"/>
              <a:t>d</a:t>
            </a:r>
            <a:r>
              <a:rPr lang="it-IT" sz="1600" baseline="-25000" dirty="0" err="1"/>
              <a:t>O</a:t>
            </a:r>
            <a:r>
              <a:rPr lang="it-IT" sz="1600" baseline="-25000" dirty="0"/>
              <a:t> </a:t>
            </a:r>
            <a:r>
              <a:rPr lang="it-IT" sz="1600" dirty="0"/>
              <a:t>- Q</a:t>
            </a:r>
            <a:r>
              <a:rPr lang="it-IT" sz="1600" baseline="-25000" dirty="0"/>
              <a:t>D</a:t>
            </a:r>
            <a:r>
              <a:rPr lang="it-IT" sz="1600" dirty="0"/>
              <a:t>]). L’area arancione è molto superiore al beneficio che ne traggono gli esportatori, il paese vede peggiorare il benessere.</a:t>
            </a:r>
          </a:p>
        </p:txBody>
      </p:sp>
      <p:sp>
        <p:nvSpPr>
          <p:cNvPr id="52" name="CasellaDiTesto 51">
            <a:extLst>
              <a:ext uri="{FF2B5EF4-FFF2-40B4-BE49-F238E27FC236}">
                <a16:creationId xmlns:a16="http://schemas.microsoft.com/office/drawing/2014/main" id="{CF195ED9-6904-480C-8A8E-4481386AA684}"/>
              </a:ext>
            </a:extLst>
          </p:cNvPr>
          <p:cNvSpPr txBox="1"/>
          <p:nvPr/>
        </p:nvSpPr>
        <p:spPr>
          <a:xfrm>
            <a:off x="167961" y="3306574"/>
            <a:ext cx="1660368" cy="584775"/>
          </a:xfrm>
          <a:prstGeom prst="rect">
            <a:avLst/>
          </a:prstGeom>
          <a:solidFill>
            <a:schemeClr val="accent1"/>
          </a:solidFill>
        </p:spPr>
        <p:txBody>
          <a:bodyPr wrap="square" rtlCol="0">
            <a:spAutoFit/>
          </a:bodyPr>
          <a:lstStyle/>
          <a:p>
            <a:r>
              <a:rPr lang="it-IT" sz="1600" dirty="0">
                <a:solidFill>
                  <a:schemeClr val="bg1"/>
                </a:solidFill>
              </a:rPr>
              <a:t>Riduzione rendita consumatori</a:t>
            </a:r>
          </a:p>
        </p:txBody>
      </p:sp>
      <p:sp>
        <p:nvSpPr>
          <p:cNvPr id="15" name="Trapezio 14">
            <a:extLst>
              <a:ext uri="{FF2B5EF4-FFF2-40B4-BE49-F238E27FC236}">
                <a16:creationId xmlns:a16="http://schemas.microsoft.com/office/drawing/2014/main" id="{0AC5A28D-0A40-4151-BB79-9E180525E6E0}"/>
              </a:ext>
            </a:extLst>
          </p:cNvPr>
          <p:cNvSpPr/>
          <p:nvPr/>
        </p:nvSpPr>
        <p:spPr>
          <a:xfrm rot="10800000">
            <a:off x="3143576" y="3235319"/>
            <a:ext cx="3053272" cy="594885"/>
          </a:xfrm>
          <a:prstGeom prst="trapezoid">
            <a:avLst>
              <a:gd name="adj" fmla="val 76237"/>
            </a:avLst>
          </a:prstGeom>
          <a:solidFill>
            <a:schemeClr val="accent6">
              <a:lumMod val="60000"/>
              <a:lumOff val="40000"/>
            </a:schemeClr>
          </a:solid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43" name="Connettore 2 42">
            <a:extLst>
              <a:ext uri="{FF2B5EF4-FFF2-40B4-BE49-F238E27FC236}">
                <a16:creationId xmlns:a16="http://schemas.microsoft.com/office/drawing/2014/main" id="{121524EA-BD84-4E81-9B16-D9881A0C4483}"/>
              </a:ext>
            </a:extLst>
          </p:cNvPr>
          <p:cNvCxnSpPr>
            <a:endCxn id="55" idx="1"/>
          </p:cNvCxnSpPr>
          <p:nvPr/>
        </p:nvCxnSpPr>
        <p:spPr>
          <a:xfrm>
            <a:off x="1828329" y="3429000"/>
            <a:ext cx="823014" cy="1075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nettore diritto 11">
            <a:extLst>
              <a:ext uri="{FF2B5EF4-FFF2-40B4-BE49-F238E27FC236}">
                <a16:creationId xmlns:a16="http://schemas.microsoft.com/office/drawing/2014/main" id="{C9CF9C2C-F30E-496F-B009-C8C19FA4DA7C}"/>
              </a:ext>
            </a:extLst>
          </p:cNvPr>
          <p:cNvCxnSpPr>
            <a:cxnSpLocks/>
          </p:cNvCxnSpPr>
          <p:nvPr/>
        </p:nvCxnSpPr>
        <p:spPr>
          <a:xfrm flipV="1">
            <a:off x="4087505" y="2879405"/>
            <a:ext cx="2402599" cy="313017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 name="Connettore diritto 9">
            <a:extLst>
              <a:ext uri="{FF2B5EF4-FFF2-40B4-BE49-F238E27FC236}">
                <a16:creationId xmlns:a16="http://schemas.microsoft.com/office/drawing/2014/main" id="{72BC0EC0-DF7E-41B4-8D2B-5A0BE8B2993F}"/>
              </a:ext>
            </a:extLst>
          </p:cNvPr>
          <p:cNvCxnSpPr>
            <a:cxnSpLocks/>
          </p:cNvCxnSpPr>
          <p:nvPr/>
        </p:nvCxnSpPr>
        <p:spPr>
          <a:xfrm>
            <a:off x="2730986" y="2729978"/>
            <a:ext cx="2706569" cy="342022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4" name="Callout: linea 43">
            <a:extLst>
              <a:ext uri="{FF2B5EF4-FFF2-40B4-BE49-F238E27FC236}">
                <a16:creationId xmlns:a16="http://schemas.microsoft.com/office/drawing/2014/main" id="{F2181720-F9FF-4959-B8C9-EC6A7C1E26BA}"/>
              </a:ext>
            </a:extLst>
          </p:cNvPr>
          <p:cNvSpPr/>
          <p:nvPr/>
        </p:nvSpPr>
        <p:spPr>
          <a:xfrm>
            <a:off x="323910" y="4216886"/>
            <a:ext cx="1488466" cy="647977"/>
          </a:xfrm>
          <a:prstGeom prst="borderCallout1">
            <a:avLst>
              <a:gd name="adj1" fmla="val 2955"/>
              <a:gd name="adj2" fmla="val 51401"/>
              <a:gd name="adj3" fmla="val -59662"/>
              <a:gd name="adj4" fmla="val 126765"/>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rPr>
              <a:t>Prezzo internazionale dopo il sussidio</a:t>
            </a:r>
          </a:p>
        </p:txBody>
      </p:sp>
    </p:spTree>
    <p:extLst>
      <p:ext uri="{BB962C8B-B14F-4D97-AF65-F5344CB8AC3E}">
        <p14:creationId xmlns:p14="http://schemas.microsoft.com/office/powerpoint/2010/main" val="2607868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93A542-53FE-45AB-ABB8-F8538CE9642D}"/>
              </a:ext>
            </a:extLst>
          </p:cNvPr>
          <p:cNvSpPr>
            <a:spLocks noGrp="1"/>
          </p:cNvSpPr>
          <p:nvPr>
            <p:ph type="title"/>
          </p:nvPr>
        </p:nvSpPr>
        <p:spPr/>
        <p:txBody>
          <a:bodyPr/>
          <a:lstStyle/>
          <a:p>
            <a:r>
              <a:rPr lang="it-IT" dirty="0"/>
              <a:t>Effetti di un sussidio all’Export</a:t>
            </a:r>
          </a:p>
        </p:txBody>
      </p:sp>
      <p:sp>
        <p:nvSpPr>
          <p:cNvPr id="3" name="Segnaposto contenuto 2">
            <a:extLst>
              <a:ext uri="{FF2B5EF4-FFF2-40B4-BE49-F238E27FC236}">
                <a16:creationId xmlns:a16="http://schemas.microsoft.com/office/drawing/2014/main" id="{7ECCCFEF-4747-4E3A-9F6C-06BFB39C6250}"/>
              </a:ext>
            </a:extLst>
          </p:cNvPr>
          <p:cNvSpPr>
            <a:spLocks noGrp="1"/>
          </p:cNvSpPr>
          <p:nvPr>
            <p:ph idx="1"/>
          </p:nvPr>
        </p:nvSpPr>
        <p:spPr/>
        <p:txBody>
          <a:bodyPr/>
          <a:lstStyle/>
          <a:p>
            <a:r>
              <a:rPr lang="it-IT" dirty="0"/>
              <a:t>Vantaggio per i produttori nazionali </a:t>
            </a:r>
          </a:p>
          <a:p>
            <a:r>
              <a:rPr lang="it-IT" dirty="0"/>
              <a:t>Perdita di benessere per i consumatori nazionali </a:t>
            </a:r>
          </a:p>
          <a:p>
            <a:r>
              <a:rPr lang="it-IT" dirty="0"/>
              <a:t>Complessivamente si ha una inequivocabile perdita di benessere, anche maggiore nel caso di paese grande </a:t>
            </a:r>
          </a:p>
          <a:p>
            <a:r>
              <a:rPr lang="it-IT" dirty="0"/>
              <a:t>Come vediamo nella tabella seguente, i benefici che si traggono dalle diverse misure di protezionismo sia all’import che all’export nel caso di un modello economico semplice caratterizzato da concorrenza perfetta sono piuttosto incerti per quanto riguarda il benessere complessivo del paese, occorre però ricordare che il mondo reale è piuttosto lontano dalle condizioni lì considerate</a:t>
            </a:r>
          </a:p>
          <a:p>
            <a:endParaRPr lang="it-IT" dirty="0"/>
          </a:p>
        </p:txBody>
      </p:sp>
    </p:spTree>
    <p:extLst>
      <p:ext uri="{BB962C8B-B14F-4D97-AF65-F5344CB8AC3E}">
        <p14:creationId xmlns:p14="http://schemas.microsoft.com/office/powerpoint/2010/main" val="821870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A8EE68-B073-4B1C-81C8-16C74EE76845}"/>
              </a:ext>
            </a:extLst>
          </p:cNvPr>
          <p:cNvSpPr>
            <a:spLocks noGrp="1"/>
          </p:cNvSpPr>
          <p:nvPr>
            <p:ph type="title"/>
          </p:nvPr>
        </p:nvSpPr>
        <p:spPr/>
        <p:txBody>
          <a:bodyPr/>
          <a:lstStyle/>
          <a:p>
            <a:r>
              <a:rPr lang="it-IT" dirty="0"/>
              <a:t>Struttura della lezione</a:t>
            </a:r>
          </a:p>
        </p:txBody>
      </p:sp>
      <p:sp>
        <p:nvSpPr>
          <p:cNvPr id="3" name="Segnaposto contenuto 2">
            <a:extLst>
              <a:ext uri="{FF2B5EF4-FFF2-40B4-BE49-F238E27FC236}">
                <a16:creationId xmlns:a16="http://schemas.microsoft.com/office/drawing/2014/main" id="{8CE1A778-DEC1-426A-ACA4-25D65245B636}"/>
              </a:ext>
            </a:extLst>
          </p:cNvPr>
          <p:cNvSpPr>
            <a:spLocks noGrp="1"/>
          </p:cNvSpPr>
          <p:nvPr>
            <p:ph idx="1"/>
          </p:nvPr>
        </p:nvSpPr>
        <p:spPr/>
        <p:txBody>
          <a:bodyPr>
            <a:normAutofit/>
          </a:bodyPr>
          <a:lstStyle/>
          <a:p>
            <a:r>
              <a:rPr lang="it-IT" dirty="0"/>
              <a:t>La politica commerciale secondo la teoria “tradizionale” </a:t>
            </a:r>
          </a:p>
          <a:p>
            <a:r>
              <a:rPr lang="it-IT" dirty="0"/>
              <a:t>Gli strumenti disponibili e gli obiettivi dei governi</a:t>
            </a:r>
          </a:p>
          <a:p>
            <a:r>
              <a:rPr lang="it-IT" dirty="0"/>
              <a:t>I dazi come caso di analisi: effetti prezzo-quantità e benessere</a:t>
            </a:r>
          </a:p>
          <a:p>
            <a:endParaRPr lang="it-IT" i="1" dirty="0"/>
          </a:p>
          <a:p>
            <a:endParaRPr lang="it-IT" i="1" dirty="0"/>
          </a:p>
          <a:p>
            <a:r>
              <a:rPr lang="it-IT" i="1" dirty="0"/>
              <a:t>Il riferimento bibliografico per questo approfondimento è: Amendola A., Biagioli M. e Celi G. (2014), Economia della Globalizzazione, Ed. Egea, Milano (Capitolo 9. Obiettivi e strumenti della politica commerciale pp. 235-253 e 259-263.</a:t>
            </a:r>
          </a:p>
        </p:txBody>
      </p:sp>
    </p:spTree>
    <p:extLst>
      <p:ext uri="{BB962C8B-B14F-4D97-AF65-F5344CB8AC3E}">
        <p14:creationId xmlns:p14="http://schemas.microsoft.com/office/powerpoint/2010/main" val="12281558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E62174-1EEF-4B2B-8662-421C469BE782}"/>
              </a:ext>
            </a:extLst>
          </p:cNvPr>
          <p:cNvSpPr>
            <a:spLocks noGrp="1"/>
          </p:cNvSpPr>
          <p:nvPr>
            <p:ph type="title"/>
          </p:nvPr>
        </p:nvSpPr>
        <p:spPr/>
        <p:txBody>
          <a:bodyPr/>
          <a:lstStyle/>
          <a:p>
            <a:r>
              <a:rPr lang="it-IT" dirty="0"/>
              <a:t>Effetti delle principali politiche commerciali: un riassunto… a </a:t>
            </a:r>
            <a:r>
              <a:rPr lang="it-IT"/>
              <a:t>chi conviene?</a:t>
            </a:r>
            <a:endParaRPr lang="it-IT" dirty="0"/>
          </a:p>
        </p:txBody>
      </p:sp>
      <p:graphicFrame>
        <p:nvGraphicFramePr>
          <p:cNvPr id="4" name="Segnaposto contenuto 3">
            <a:extLst>
              <a:ext uri="{FF2B5EF4-FFF2-40B4-BE49-F238E27FC236}">
                <a16:creationId xmlns:a16="http://schemas.microsoft.com/office/drawing/2014/main" id="{CFC2C365-C020-4D61-8B81-A1B09B75ED4A}"/>
              </a:ext>
            </a:extLst>
          </p:cNvPr>
          <p:cNvGraphicFramePr>
            <a:graphicFrameLocks noGrp="1"/>
          </p:cNvGraphicFramePr>
          <p:nvPr>
            <p:ph idx="1"/>
            <p:extLst>
              <p:ext uri="{D42A27DB-BD31-4B8C-83A1-F6EECF244321}">
                <p14:modId xmlns:p14="http://schemas.microsoft.com/office/powerpoint/2010/main" val="1852145326"/>
              </p:ext>
            </p:extLst>
          </p:nvPr>
        </p:nvGraphicFramePr>
        <p:xfrm>
          <a:off x="838200" y="2268970"/>
          <a:ext cx="10515600" cy="4023360"/>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1242919669"/>
                    </a:ext>
                  </a:extLst>
                </a:gridCol>
                <a:gridCol w="2103120">
                  <a:extLst>
                    <a:ext uri="{9D8B030D-6E8A-4147-A177-3AD203B41FA5}">
                      <a16:colId xmlns:a16="http://schemas.microsoft.com/office/drawing/2014/main" val="237695817"/>
                    </a:ext>
                  </a:extLst>
                </a:gridCol>
                <a:gridCol w="2103120">
                  <a:extLst>
                    <a:ext uri="{9D8B030D-6E8A-4147-A177-3AD203B41FA5}">
                      <a16:colId xmlns:a16="http://schemas.microsoft.com/office/drawing/2014/main" val="1885463120"/>
                    </a:ext>
                  </a:extLst>
                </a:gridCol>
                <a:gridCol w="1968731">
                  <a:extLst>
                    <a:ext uri="{9D8B030D-6E8A-4147-A177-3AD203B41FA5}">
                      <a16:colId xmlns:a16="http://schemas.microsoft.com/office/drawing/2014/main" val="2476696074"/>
                    </a:ext>
                  </a:extLst>
                </a:gridCol>
                <a:gridCol w="2237509">
                  <a:extLst>
                    <a:ext uri="{9D8B030D-6E8A-4147-A177-3AD203B41FA5}">
                      <a16:colId xmlns:a16="http://schemas.microsoft.com/office/drawing/2014/main" val="4006176797"/>
                    </a:ext>
                  </a:extLst>
                </a:gridCol>
              </a:tblGrid>
              <a:tr h="370840">
                <a:tc>
                  <a:txBody>
                    <a:bodyPr/>
                    <a:lstStyle/>
                    <a:p>
                      <a:endParaRPr lang="it-IT" dirty="0"/>
                    </a:p>
                  </a:txBody>
                  <a:tcPr/>
                </a:tc>
                <a:tc>
                  <a:txBody>
                    <a:bodyPr/>
                    <a:lstStyle/>
                    <a:p>
                      <a:r>
                        <a:rPr lang="it-IT" dirty="0"/>
                        <a:t>Dazi sull’importazione</a:t>
                      </a:r>
                    </a:p>
                  </a:txBody>
                  <a:tcPr/>
                </a:tc>
                <a:tc>
                  <a:txBody>
                    <a:bodyPr/>
                    <a:lstStyle/>
                    <a:p>
                      <a:r>
                        <a:rPr lang="it-IT" dirty="0"/>
                        <a:t>Sussidi all’esportazione</a:t>
                      </a:r>
                    </a:p>
                  </a:txBody>
                  <a:tcPr/>
                </a:tc>
                <a:tc>
                  <a:txBody>
                    <a:bodyPr/>
                    <a:lstStyle/>
                    <a:p>
                      <a:r>
                        <a:rPr lang="it-IT" dirty="0"/>
                        <a:t>Quote sull’import</a:t>
                      </a:r>
                    </a:p>
                  </a:txBody>
                  <a:tcPr/>
                </a:tc>
                <a:tc>
                  <a:txBody>
                    <a:bodyPr/>
                    <a:lstStyle/>
                    <a:p>
                      <a:r>
                        <a:rPr lang="it-IT" dirty="0"/>
                        <a:t>Restrizioni volontarie sulle esportazioni (</a:t>
                      </a:r>
                      <a:r>
                        <a:rPr lang="it-IT" i="1" dirty="0"/>
                        <a:t>RVE</a:t>
                      </a:r>
                      <a:r>
                        <a:rPr lang="it-IT" dirty="0"/>
                        <a:t>)</a:t>
                      </a:r>
                    </a:p>
                  </a:txBody>
                  <a:tcPr/>
                </a:tc>
                <a:extLst>
                  <a:ext uri="{0D108BD9-81ED-4DB2-BD59-A6C34878D82A}">
                    <a16:rowId xmlns:a16="http://schemas.microsoft.com/office/drawing/2014/main" val="449636301"/>
                  </a:ext>
                </a:extLst>
              </a:tr>
              <a:tr h="370840">
                <a:tc>
                  <a:txBody>
                    <a:bodyPr/>
                    <a:lstStyle/>
                    <a:p>
                      <a:r>
                        <a:rPr lang="it-IT" dirty="0"/>
                        <a:t>Rendita del produttore</a:t>
                      </a:r>
                    </a:p>
                  </a:txBody>
                  <a:tcPr/>
                </a:tc>
                <a:tc>
                  <a:txBody>
                    <a:bodyPr/>
                    <a:lstStyle/>
                    <a:p>
                      <a:r>
                        <a:rPr lang="it-IT" dirty="0"/>
                        <a:t>Aumenta</a:t>
                      </a:r>
                    </a:p>
                  </a:txBody>
                  <a:tcPr/>
                </a:tc>
                <a:tc>
                  <a:txBody>
                    <a:bodyPr/>
                    <a:lstStyle/>
                    <a:p>
                      <a:r>
                        <a:rPr lang="it-IT" dirty="0"/>
                        <a:t>Aumenta</a:t>
                      </a:r>
                    </a:p>
                  </a:txBody>
                  <a:tcPr/>
                </a:tc>
                <a:tc>
                  <a:txBody>
                    <a:bodyPr/>
                    <a:lstStyle/>
                    <a:p>
                      <a:r>
                        <a:rPr lang="it-IT" dirty="0"/>
                        <a:t>Aumenta</a:t>
                      </a:r>
                    </a:p>
                  </a:txBody>
                  <a:tcPr/>
                </a:tc>
                <a:tc>
                  <a:txBody>
                    <a:bodyPr/>
                    <a:lstStyle/>
                    <a:p>
                      <a:r>
                        <a:rPr lang="it-IT" dirty="0"/>
                        <a:t>Aumenta</a:t>
                      </a:r>
                    </a:p>
                  </a:txBody>
                  <a:tcPr/>
                </a:tc>
                <a:extLst>
                  <a:ext uri="{0D108BD9-81ED-4DB2-BD59-A6C34878D82A}">
                    <a16:rowId xmlns:a16="http://schemas.microsoft.com/office/drawing/2014/main" val="1653260037"/>
                  </a:ext>
                </a:extLst>
              </a:tr>
              <a:tr h="370840">
                <a:tc>
                  <a:txBody>
                    <a:bodyPr/>
                    <a:lstStyle/>
                    <a:p>
                      <a:r>
                        <a:rPr lang="it-IT" dirty="0"/>
                        <a:t>Rendita del consumatore</a:t>
                      </a:r>
                    </a:p>
                  </a:txBody>
                  <a:tcPr/>
                </a:tc>
                <a:tc>
                  <a:txBody>
                    <a:bodyPr/>
                    <a:lstStyle/>
                    <a:p>
                      <a:r>
                        <a:rPr lang="it-IT" dirty="0"/>
                        <a:t>Diminuisce</a:t>
                      </a:r>
                    </a:p>
                  </a:txBody>
                  <a:tcPr/>
                </a:tc>
                <a:tc>
                  <a:txBody>
                    <a:bodyPr/>
                    <a:lstStyle/>
                    <a:p>
                      <a:r>
                        <a:rPr lang="it-IT" dirty="0"/>
                        <a:t>Diminuisce</a:t>
                      </a:r>
                    </a:p>
                  </a:txBody>
                  <a:tcPr/>
                </a:tc>
                <a:tc>
                  <a:txBody>
                    <a:bodyPr/>
                    <a:lstStyle/>
                    <a:p>
                      <a:r>
                        <a:rPr lang="it-IT" dirty="0"/>
                        <a:t>Diminuisce</a:t>
                      </a:r>
                    </a:p>
                  </a:txBody>
                  <a:tcPr/>
                </a:tc>
                <a:tc>
                  <a:txBody>
                    <a:bodyPr/>
                    <a:lstStyle/>
                    <a:p>
                      <a:r>
                        <a:rPr lang="it-IT" dirty="0"/>
                        <a:t>Diminuisce</a:t>
                      </a:r>
                    </a:p>
                  </a:txBody>
                  <a:tcPr/>
                </a:tc>
                <a:extLst>
                  <a:ext uri="{0D108BD9-81ED-4DB2-BD59-A6C34878D82A}">
                    <a16:rowId xmlns:a16="http://schemas.microsoft.com/office/drawing/2014/main" val="3039586696"/>
                  </a:ext>
                </a:extLst>
              </a:tr>
              <a:tr h="370840">
                <a:tc>
                  <a:txBody>
                    <a:bodyPr/>
                    <a:lstStyle/>
                    <a:p>
                      <a:r>
                        <a:rPr lang="it-IT" dirty="0"/>
                        <a:t>Gettito del Governo</a:t>
                      </a:r>
                    </a:p>
                  </a:txBody>
                  <a:tcPr/>
                </a:tc>
                <a:tc>
                  <a:txBody>
                    <a:bodyPr/>
                    <a:lstStyle/>
                    <a:p>
                      <a:r>
                        <a:rPr lang="it-IT" dirty="0"/>
                        <a:t>Aumenta</a:t>
                      </a:r>
                    </a:p>
                  </a:txBody>
                  <a:tcPr/>
                </a:tc>
                <a:tc>
                  <a:txBody>
                    <a:bodyPr/>
                    <a:lstStyle/>
                    <a:p>
                      <a:r>
                        <a:rPr lang="it-IT" dirty="0"/>
                        <a:t>Diminuisce a causa della spesa pubblica elevata</a:t>
                      </a:r>
                    </a:p>
                  </a:txBody>
                  <a:tcPr/>
                </a:tc>
                <a:tc>
                  <a:txBody>
                    <a:bodyPr/>
                    <a:lstStyle/>
                    <a:p>
                      <a:r>
                        <a:rPr lang="it-IT" dirty="0"/>
                        <a:t>Non cambia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a:t>Non cambia</a:t>
                      </a:r>
                    </a:p>
                    <a:p>
                      <a:endParaRPr lang="it-IT" dirty="0"/>
                    </a:p>
                  </a:txBody>
                  <a:tcPr/>
                </a:tc>
                <a:extLst>
                  <a:ext uri="{0D108BD9-81ED-4DB2-BD59-A6C34878D82A}">
                    <a16:rowId xmlns:a16="http://schemas.microsoft.com/office/drawing/2014/main" val="2102454036"/>
                  </a:ext>
                </a:extLst>
              </a:tr>
              <a:tr h="370840">
                <a:tc>
                  <a:txBody>
                    <a:bodyPr/>
                    <a:lstStyle/>
                    <a:p>
                      <a:r>
                        <a:rPr lang="it-IT" dirty="0"/>
                        <a:t>Benessere complessivo nazionale</a:t>
                      </a:r>
                    </a:p>
                  </a:txBody>
                  <a:tcPr/>
                </a:tc>
                <a:tc>
                  <a:txBody>
                    <a:bodyPr/>
                    <a:lstStyle/>
                    <a:p>
                      <a:r>
                        <a:rPr lang="it-IT" dirty="0"/>
                        <a:t>Ambiguo (dipende dalla dimensione del paese)</a:t>
                      </a:r>
                    </a:p>
                  </a:txBody>
                  <a:tcPr/>
                </a:tc>
                <a:tc>
                  <a:txBody>
                    <a:bodyPr/>
                    <a:lstStyle/>
                    <a:p>
                      <a:r>
                        <a:rPr lang="it-IT" dirty="0"/>
                        <a:t>Diminuisce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a:t>Ambiguo (dipende dalla dimensione del paese)</a:t>
                      </a:r>
                    </a:p>
                  </a:txBody>
                  <a:tcPr/>
                </a:tc>
                <a:tc>
                  <a:txBody>
                    <a:bodyPr/>
                    <a:lstStyle/>
                    <a:p>
                      <a:r>
                        <a:rPr lang="it-IT" dirty="0"/>
                        <a:t>Diminuisce</a:t>
                      </a:r>
                    </a:p>
                  </a:txBody>
                  <a:tcPr/>
                </a:tc>
                <a:extLst>
                  <a:ext uri="{0D108BD9-81ED-4DB2-BD59-A6C34878D82A}">
                    <a16:rowId xmlns:a16="http://schemas.microsoft.com/office/drawing/2014/main" val="2728969148"/>
                  </a:ext>
                </a:extLst>
              </a:tr>
            </a:tbl>
          </a:graphicData>
        </a:graphic>
      </p:graphicFrame>
    </p:spTree>
    <p:extLst>
      <p:ext uri="{BB962C8B-B14F-4D97-AF65-F5344CB8AC3E}">
        <p14:creationId xmlns:p14="http://schemas.microsoft.com/office/powerpoint/2010/main" val="972256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E10ED-16FF-446A-ABBC-85083F8C6434}"/>
              </a:ext>
            </a:extLst>
          </p:cNvPr>
          <p:cNvSpPr>
            <a:spLocks noGrp="1"/>
          </p:cNvSpPr>
          <p:nvPr>
            <p:ph type="title"/>
          </p:nvPr>
        </p:nvSpPr>
        <p:spPr/>
        <p:txBody>
          <a:bodyPr/>
          <a:lstStyle/>
          <a:p>
            <a:r>
              <a:rPr lang="it-IT" dirty="0"/>
              <a:t>La politica commerciale</a:t>
            </a:r>
          </a:p>
        </p:txBody>
      </p:sp>
      <p:sp>
        <p:nvSpPr>
          <p:cNvPr id="3" name="Segnaposto contenuto 2">
            <a:extLst>
              <a:ext uri="{FF2B5EF4-FFF2-40B4-BE49-F238E27FC236}">
                <a16:creationId xmlns:a16="http://schemas.microsoft.com/office/drawing/2014/main" id="{D603B432-8927-4A6D-9457-1F7ECC269F9A}"/>
              </a:ext>
            </a:extLst>
          </p:cNvPr>
          <p:cNvSpPr>
            <a:spLocks noGrp="1"/>
          </p:cNvSpPr>
          <p:nvPr>
            <p:ph idx="1"/>
          </p:nvPr>
        </p:nvSpPr>
        <p:spPr/>
        <p:txBody>
          <a:bodyPr>
            <a:normAutofit/>
          </a:bodyPr>
          <a:lstStyle/>
          <a:p>
            <a:r>
              <a:rPr lang="it-IT" dirty="0"/>
              <a:t>Si tratta di una forma di politica economica, come la politica monetaria o fiscale, ha effetti settoriali che possono indurre miglioramenti alla Bilancia Commerciale a livello macro </a:t>
            </a:r>
          </a:p>
          <a:p>
            <a:r>
              <a:rPr lang="it-IT" b="1" dirty="0"/>
              <a:t>Strumenti</a:t>
            </a:r>
            <a:r>
              <a:rPr lang="it-IT" dirty="0"/>
              <a:t>: tariffari e non tariffari, quantitativi </a:t>
            </a:r>
          </a:p>
          <a:p>
            <a:r>
              <a:rPr lang="it-IT" b="1" dirty="0"/>
              <a:t>Obiettivi</a:t>
            </a:r>
            <a:r>
              <a:rPr lang="it-IT" dirty="0"/>
              <a:t> finali: </a:t>
            </a:r>
          </a:p>
          <a:p>
            <a:pPr lvl="1"/>
            <a:r>
              <a:rPr lang="it-IT" dirty="0"/>
              <a:t>Miglioramento della ragione di scambio (</a:t>
            </a:r>
            <a:r>
              <a:rPr lang="it-IT" dirty="0" err="1"/>
              <a:t>RdS</a:t>
            </a:r>
            <a:r>
              <a:rPr lang="it-IT" dirty="0"/>
              <a:t>) </a:t>
            </a:r>
            <a:r>
              <a:rPr lang="it-IT" dirty="0" err="1"/>
              <a:t>int.le</a:t>
            </a:r>
            <a:r>
              <a:rPr lang="it-IT" dirty="0"/>
              <a:t> (paese grande) </a:t>
            </a:r>
          </a:p>
          <a:p>
            <a:pPr lvl="1"/>
            <a:r>
              <a:rPr lang="it-IT" dirty="0"/>
              <a:t>Protezione dell’industria nazionale nascente </a:t>
            </a:r>
          </a:p>
          <a:p>
            <a:pPr lvl="1"/>
            <a:r>
              <a:rPr lang="it-IT" dirty="0"/>
              <a:t>Correzione di distorsioni già presenti nei mercati nazionali </a:t>
            </a:r>
          </a:p>
          <a:p>
            <a:pPr lvl="1"/>
            <a:r>
              <a:rPr lang="it-IT" dirty="0"/>
              <a:t>Motivazioni di “</a:t>
            </a:r>
            <a:r>
              <a:rPr lang="it-IT" dirty="0" err="1"/>
              <a:t>political</a:t>
            </a:r>
            <a:r>
              <a:rPr lang="it-IT" dirty="0"/>
              <a:t> economy” (</a:t>
            </a:r>
            <a:r>
              <a:rPr lang="it-IT" i="1" dirty="0"/>
              <a:t>lobby</a:t>
            </a:r>
            <a:r>
              <a:rPr lang="it-IT" dirty="0"/>
              <a:t>, gruppi di pressione) </a:t>
            </a:r>
          </a:p>
          <a:p>
            <a:endParaRPr lang="it-IT" dirty="0"/>
          </a:p>
        </p:txBody>
      </p:sp>
    </p:spTree>
    <p:extLst>
      <p:ext uri="{BB962C8B-B14F-4D97-AF65-F5344CB8AC3E}">
        <p14:creationId xmlns:p14="http://schemas.microsoft.com/office/powerpoint/2010/main" val="1964920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50F0F8-394B-4AA5-BCCF-3C9C40C022A6}"/>
              </a:ext>
            </a:extLst>
          </p:cNvPr>
          <p:cNvSpPr>
            <a:spLocks noGrp="1"/>
          </p:cNvSpPr>
          <p:nvPr>
            <p:ph type="title"/>
          </p:nvPr>
        </p:nvSpPr>
        <p:spPr/>
        <p:txBody>
          <a:bodyPr/>
          <a:lstStyle/>
          <a:p>
            <a:r>
              <a:rPr lang="it-IT" dirty="0"/>
              <a:t>La politica commerciale: gli strumenti</a:t>
            </a:r>
          </a:p>
        </p:txBody>
      </p:sp>
      <p:sp>
        <p:nvSpPr>
          <p:cNvPr id="3" name="Segnaposto contenuto 2">
            <a:extLst>
              <a:ext uri="{FF2B5EF4-FFF2-40B4-BE49-F238E27FC236}">
                <a16:creationId xmlns:a16="http://schemas.microsoft.com/office/drawing/2014/main" id="{DEA7E94E-1997-431F-B0B8-9ED2DB468C7F}"/>
              </a:ext>
            </a:extLst>
          </p:cNvPr>
          <p:cNvSpPr>
            <a:spLocks noGrp="1"/>
          </p:cNvSpPr>
          <p:nvPr>
            <p:ph idx="1"/>
          </p:nvPr>
        </p:nvSpPr>
        <p:spPr/>
        <p:txBody>
          <a:bodyPr>
            <a:normAutofit/>
          </a:bodyPr>
          <a:lstStyle/>
          <a:p>
            <a:r>
              <a:rPr lang="it-IT" b="1" i="1" dirty="0"/>
              <a:t>Strumenti tariffari</a:t>
            </a:r>
            <a:r>
              <a:rPr lang="it-IT" dirty="0"/>
              <a:t>: </a:t>
            </a:r>
            <a:r>
              <a:rPr lang="it-IT" i="1" dirty="0"/>
              <a:t>dazi </a:t>
            </a:r>
            <a:r>
              <a:rPr lang="it-IT" dirty="0"/>
              <a:t>sulle importazioni (e sulle esportazioni) e </a:t>
            </a:r>
            <a:r>
              <a:rPr lang="it-IT" i="1" dirty="0"/>
              <a:t>sussidi </a:t>
            </a:r>
            <a:r>
              <a:rPr lang="it-IT" dirty="0"/>
              <a:t>alle esportazioni. Influenzano direttamente il prezzo. </a:t>
            </a:r>
          </a:p>
          <a:p>
            <a:r>
              <a:rPr lang="it-IT" b="1" i="1" dirty="0"/>
              <a:t>Strumenti quantitativi</a:t>
            </a:r>
            <a:r>
              <a:rPr lang="it-IT" dirty="0"/>
              <a:t>: </a:t>
            </a:r>
            <a:r>
              <a:rPr lang="it-IT" i="1" dirty="0"/>
              <a:t>contingentamenti </a:t>
            </a:r>
            <a:r>
              <a:rPr lang="it-IT" dirty="0"/>
              <a:t>(</a:t>
            </a:r>
            <a:r>
              <a:rPr lang="it-IT" i="1" dirty="0" err="1"/>
              <a:t>quotas</a:t>
            </a:r>
            <a:r>
              <a:rPr lang="it-IT" dirty="0"/>
              <a:t>), restrizioni volontarie sulle esportazioni (</a:t>
            </a:r>
            <a:r>
              <a:rPr lang="it-IT" i="1" dirty="0"/>
              <a:t>RVE</a:t>
            </a:r>
            <a:r>
              <a:rPr lang="it-IT" dirty="0"/>
              <a:t>). Agiscono direttamente sulle quantità importate o esportate (esperienze in ambito GATT e accordi UE/USA-Corea/Giappone</a:t>
            </a:r>
          </a:p>
          <a:p>
            <a:r>
              <a:rPr lang="it-IT" b="1" i="1" dirty="0"/>
              <a:t>Barriere non tariffarie</a:t>
            </a:r>
            <a:r>
              <a:rPr lang="it-IT" dirty="0"/>
              <a:t>: standard produttivi, standard sanitari, etc. </a:t>
            </a:r>
          </a:p>
          <a:p>
            <a:r>
              <a:rPr lang="it-IT" b="1" i="1" dirty="0"/>
              <a:t>Dumping</a:t>
            </a:r>
            <a:r>
              <a:rPr lang="it-IT" dirty="0"/>
              <a:t>: vendita sottocosto sui mercati esteri </a:t>
            </a:r>
          </a:p>
          <a:p>
            <a:r>
              <a:rPr lang="it-IT" b="1" i="1" dirty="0"/>
              <a:t>Misure ritorsive</a:t>
            </a:r>
            <a:r>
              <a:rPr lang="it-IT" dirty="0"/>
              <a:t>: </a:t>
            </a:r>
            <a:r>
              <a:rPr lang="it-IT" i="1" dirty="0" err="1"/>
              <a:t>countervailing</a:t>
            </a:r>
            <a:r>
              <a:rPr lang="it-IT" i="1" dirty="0"/>
              <a:t> </a:t>
            </a:r>
            <a:r>
              <a:rPr lang="it-IT" i="1" dirty="0" err="1"/>
              <a:t>duties</a:t>
            </a:r>
            <a:r>
              <a:rPr lang="it-IT" dirty="0"/>
              <a:t>, misure anti-sussidio </a:t>
            </a:r>
          </a:p>
          <a:p>
            <a:endParaRPr lang="it-IT" dirty="0"/>
          </a:p>
        </p:txBody>
      </p:sp>
    </p:spTree>
    <p:extLst>
      <p:ext uri="{BB962C8B-B14F-4D97-AF65-F5344CB8AC3E}">
        <p14:creationId xmlns:p14="http://schemas.microsoft.com/office/powerpoint/2010/main" val="4249478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91C642-30E4-454D-B56E-8BA5F9AF2727}"/>
              </a:ext>
            </a:extLst>
          </p:cNvPr>
          <p:cNvSpPr>
            <a:spLocks noGrp="1"/>
          </p:cNvSpPr>
          <p:nvPr>
            <p:ph type="title"/>
          </p:nvPr>
        </p:nvSpPr>
        <p:spPr/>
        <p:txBody>
          <a:bodyPr/>
          <a:lstStyle/>
          <a:p>
            <a:r>
              <a:rPr lang="it-IT" dirty="0"/>
              <a:t>Introduzione di un dazio: effetti in un modello semplice con concorrenza perfetta</a:t>
            </a:r>
          </a:p>
        </p:txBody>
      </p:sp>
      <p:sp>
        <p:nvSpPr>
          <p:cNvPr id="3" name="Segnaposto contenuto 2">
            <a:extLst>
              <a:ext uri="{FF2B5EF4-FFF2-40B4-BE49-F238E27FC236}">
                <a16:creationId xmlns:a16="http://schemas.microsoft.com/office/drawing/2014/main" id="{77626C2A-A4E0-469B-9070-8728B3C90A0C}"/>
              </a:ext>
            </a:extLst>
          </p:cNvPr>
          <p:cNvSpPr>
            <a:spLocks noGrp="1"/>
          </p:cNvSpPr>
          <p:nvPr>
            <p:ph idx="1"/>
          </p:nvPr>
        </p:nvSpPr>
        <p:spPr/>
        <p:txBody>
          <a:bodyPr/>
          <a:lstStyle/>
          <a:p>
            <a:r>
              <a:rPr lang="it-IT" i="1" dirty="0"/>
              <a:t>Ipotesi</a:t>
            </a:r>
            <a:r>
              <a:rPr lang="it-IT" dirty="0"/>
              <a:t>: paese piccolo o grande, </a:t>
            </a:r>
            <a:r>
              <a:rPr lang="it-IT" dirty="0">
                <a:highlight>
                  <a:srgbClr val="FFFF00"/>
                </a:highlight>
              </a:rPr>
              <a:t>concorrenza perfetta</a:t>
            </a:r>
            <a:r>
              <a:rPr lang="it-IT" dirty="0"/>
              <a:t>, </a:t>
            </a:r>
            <a:r>
              <a:rPr lang="it-IT" dirty="0">
                <a:highlight>
                  <a:srgbClr val="FFFF00"/>
                </a:highlight>
              </a:rPr>
              <a:t>equilibrio parziale</a:t>
            </a:r>
            <a:r>
              <a:rPr lang="it-IT" dirty="0"/>
              <a:t> </a:t>
            </a:r>
          </a:p>
          <a:p>
            <a:pPr lvl="1"/>
            <a:r>
              <a:rPr lang="it-IT" dirty="0"/>
              <a:t>L’ipotesi centrale è la </a:t>
            </a:r>
            <a:r>
              <a:rPr lang="it-IT" dirty="0">
                <a:highlight>
                  <a:srgbClr val="FFFF00"/>
                </a:highlight>
              </a:rPr>
              <a:t>perfetta sostituibilità tra beni domestici e internazionali</a:t>
            </a:r>
            <a:r>
              <a:rPr lang="it-IT" dirty="0"/>
              <a:t>, così se viene elevato un dazio, il prezzo del bene sostitutivo delle importazioni tende ad aumentare, se la domanda del bene d’importazione è elastica, così come l’offerta del bene interno e rigida rispetto al prezzo è l’offerta degli esportatori esteri, che è infinitamente elastica, essendo il paese piccolo</a:t>
            </a:r>
          </a:p>
          <a:p>
            <a:r>
              <a:rPr lang="it-IT" dirty="0"/>
              <a:t>Dazio: tassa sui consumatori che acquistano beni importati dall’estero </a:t>
            </a:r>
          </a:p>
          <a:p>
            <a:pPr lvl="1"/>
            <a:r>
              <a:rPr lang="it-IT" b="1" dirty="0"/>
              <a:t>Dazio specifico</a:t>
            </a:r>
            <a:r>
              <a:rPr lang="it-IT" dirty="0"/>
              <a:t>: </a:t>
            </a:r>
            <a:r>
              <a:rPr lang="it-IT" i="1" dirty="0"/>
              <a:t>x </a:t>
            </a:r>
            <a:r>
              <a:rPr lang="it-IT" dirty="0"/>
              <a:t>euro per ogni unità importata </a:t>
            </a:r>
          </a:p>
          <a:p>
            <a:pPr lvl="1"/>
            <a:r>
              <a:rPr lang="it-IT" b="1" dirty="0"/>
              <a:t>Dazio </a:t>
            </a:r>
            <a:r>
              <a:rPr lang="it-IT" b="1" i="1" dirty="0"/>
              <a:t>ad valorem</a:t>
            </a:r>
            <a:r>
              <a:rPr lang="it-IT" dirty="0"/>
              <a:t>: imposta </a:t>
            </a:r>
            <a:r>
              <a:rPr lang="it-IT" i="1" dirty="0"/>
              <a:t>x </a:t>
            </a:r>
            <a:r>
              <a:rPr lang="it-IT" dirty="0"/>
              <a:t>% sul prezzo del valore del bene scambiato</a:t>
            </a:r>
          </a:p>
          <a:p>
            <a:pPr lvl="1"/>
            <a:r>
              <a:rPr lang="it-IT" b="1" dirty="0"/>
              <a:t>Dazio composto</a:t>
            </a:r>
            <a:r>
              <a:rPr lang="it-IT" dirty="0"/>
              <a:t> (specifico+ ad valorem)</a:t>
            </a:r>
          </a:p>
          <a:p>
            <a:endParaRPr lang="it-IT" dirty="0"/>
          </a:p>
        </p:txBody>
      </p:sp>
    </p:spTree>
    <p:extLst>
      <p:ext uri="{BB962C8B-B14F-4D97-AF65-F5344CB8AC3E}">
        <p14:creationId xmlns:p14="http://schemas.microsoft.com/office/powerpoint/2010/main" val="4059530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E23AFB-7067-44A4-A8F2-F982F73DEA5D}"/>
              </a:ext>
            </a:extLst>
          </p:cNvPr>
          <p:cNvSpPr>
            <a:spLocks noGrp="1"/>
          </p:cNvSpPr>
          <p:nvPr>
            <p:ph type="title"/>
          </p:nvPr>
        </p:nvSpPr>
        <p:spPr/>
        <p:txBody>
          <a:bodyPr/>
          <a:lstStyle/>
          <a:p>
            <a:r>
              <a:rPr lang="it-IT" dirty="0"/>
              <a:t>Per quali motivi imporre un dazio?</a:t>
            </a:r>
          </a:p>
        </p:txBody>
      </p:sp>
      <p:sp>
        <p:nvSpPr>
          <p:cNvPr id="3" name="Segnaposto contenuto 2">
            <a:extLst>
              <a:ext uri="{FF2B5EF4-FFF2-40B4-BE49-F238E27FC236}">
                <a16:creationId xmlns:a16="http://schemas.microsoft.com/office/drawing/2014/main" id="{F4C3425B-CCDB-4008-9870-32AF6470B387}"/>
              </a:ext>
            </a:extLst>
          </p:cNvPr>
          <p:cNvSpPr>
            <a:spLocks noGrp="1"/>
          </p:cNvSpPr>
          <p:nvPr>
            <p:ph idx="1"/>
          </p:nvPr>
        </p:nvSpPr>
        <p:spPr/>
        <p:txBody>
          <a:bodyPr/>
          <a:lstStyle/>
          <a:p>
            <a:r>
              <a:rPr lang="it-IT" dirty="0"/>
              <a:t>Le motivazioni dell’applicazione del dazio all’importazioni sono di natura diversa (a seconda dell’obiettivo che il governo si ripromette):</a:t>
            </a:r>
          </a:p>
          <a:p>
            <a:pPr lvl="1"/>
            <a:r>
              <a:rPr lang="it-IT" u="sng" dirty="0"/>
              <a:t>Protezionistica</a:t>
            </a:r>
            <a:r>
              <a:rPr lang="it-IT" dirty="0"/>
              <a:t>, quando si vuole aumentare la possibilità di acquisto del bene prodotto internamente, perché lo si valuta un bene strategico per il sistema economico</a:t>
            </a:r>
          </a:p>
          <a:p>
            <a:pPr lvl="1"/>
            <a:r>
              <a:rPr lang="it-IT" dirty="0"/>
              <a:t>Oppure perché si vogliono indurre </a:t>
            </a:r>
            <a:r>
              <a:rPr lang="it-IT" u="sng" dirty="0"/>
              <a:t>comportamenti di consumo </a:t>
            </a:r>
            <a:r>
              <a:rPr lang="it-IT" dirty="0"/>
              <a:t>specifiche (es. imposte sugli alcoolici, sul tabacco, ecc.) perché ledono la salute </a:t>
            </a:r>
          </a:p>
          <a:p>
            <a:pPr lvl="1"/>
            <a:r>
              <a:rPr lang="it-IT" dirty="0"/>
              <a:t>Infine i governi possono essere indotti ad elevare dazi anche su beni non prodotti internamente per </a:t>
            </a:r>
            <a:r>
              <a:rPr lang="it-IT" u="sng" dirty="0"/>
              <a:t>scopi fiscali</a:t>
            </a:r>
            <a:r>
              <a:rPr lang="it-IT" dirty="0"/>
              <a:t> (es. pietre preziose, spezie non presenti nel paese, ecc.)</a:t>
            </a:r>
          </a:p>
        </p:txBody>
      </p:sp>
    </p:spTree>
    <p:extLst>
      <p:ext uri="{BB962C8B-B14F-4D97-AF65-F5344CB8AC3E}">
        <p14:creationId xmlns:p14="http://schemas.microsoft.com/office/powerpoint/2010/main" val="2725972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A8B632-1B9F-4903-9434-A8C1BFF26998}"/>
              </a:ext>
            </a:extLst>
          </p:cNvPr>
          <p:cNvSpPr>
            <a:spLocks noGrp="1"/>
          </p:cNvSpPr>
          <p:nvPr>
            <p:ph type="title"/>
          </p:nvPr>
        </p:nvSpPr>
        <p:spPr/>
        <p:txBody>
          <a:bodyPr/>
          <a:lstStyle/>
          <a:p>
            <a:r>
              <a:rPr lang="it-IT" dirty="0"/>
              <a:t>L’applicazione di un dazio e gli effetti economici attesi per un piccolo paese</a:t>
            </a:r>
          </a:p>
        </p:txBody>
      </p:sp>
      <p:sp>
        <p:nvSpPr>
          <p:cNvPr id="3" name="Segnaposto contenuto 2">
            <a:extLst>
              <a:ext uri="{FF2B5EF4-FFF2-40B4-BE49-F238E27FC236}">
                <a16:creationId xmlns:a16="http://schemas.microsoft.com/office/drawing/2014/main" id="{CABE3762-4DD5-43CE-84CD-134320DAA77D}"/>
              </a:ext>
            </a:extLst>
          </p:cNvPr>
          <p:cNvSpPr>
            <a:spLocks noGrp="1"/>
          </p:cNvSpPr>
          <p:nvPr>
            <p:ph idx="1"/>
          </p:nvPr>
        </p:nvSpPr>
        <p:spPr/>
        <p:txBody>
          <a:bodyPr>
            <a:normAutofit fontScale="77500" lnSpcReduction="20000"/>
          </a:bodyPr>
          <a:lstStyle/>
          <a:p>
            <a:r>
              <a:rPr lang="it-IT" dirty="0"/>
              <a:t>Nell’esempio che faremo nella slide seguente, vedremo teoricamente quali siano gli effetti in termine di prezzo e volume (interni e internazionali) dei beni scambiati ed anche di variazione del benessere del paese stesso: l’applicazione di un dazio sulle importazioni con lo scopo di proteggere i propri produttori, porta un reale beneficio complessivo al paese, quando questo sia piccolo rispetto al commercio mondiale (si pensi ai Paesi in via di sviluppo o a piccoli paesi anche a noi vicini)</a:t>
            </a:r>
          </a:p>
          <a:p>
            <a:r>
              <a:rPr lang="it-IT" dirty="0"/>
              <a:t>Usiamo il dazio come esempio chiave, che può essere utile per confrontare con altri strumenti di intervento commerciale che qui non consideriamo</a:t>
            </a:r>
          </a:p>
          <a:p>
            <a:r>
              <a:rPr lang="it-IT" dirty="0"/>
              <a:t>Ricordiamo anche che il dazio è una forma di imposta indiretta e causa conseguentemente un aumento del prezzo del bene importato e una diminuzione della sua domanda. Vediamo con un modello di equilibrio parziale per un settore internazionale caratterizzato da concorrenza perfetta (es. quello alimentare), con costi di trasporto nulli e prezzo mondiale di equilibrio pari a P*.</a:t>
            </a:r>
          </a:p>
          <a:p>
            <a:r>
              <a:rPr lang="it-IT" dirty="0"/>
              <a:t>Confrontiamo questo mercato con quello di un piccolo paese, la cui domanda di importazioni costituisce una quota limitata delle importazioni mondiali che non è in grado di influire sul prezzo dei beni alimentari (</a:t>
            </a:r>
            <a:r>
              <a:rPr lang="it-IT" i="1" dirty="0"/>
              <a:t>price </a:t>
            </a:r>
            <a:r>
              <a:rPr lang="it-IT" i="1" dirty="0" err="1"/>
              <a:t>taker</a:t>
            </a:r>
            <a:r>
              <a:rPr lang="it-IT" dirty="0"/>
              <a:t>)</a:t>
            </a:r>
          </a:p>
          <a:p>
            <a:endParaRPr lang="it-IT" dirty="0"/>
          </a:p>
        </p:txBody>
      </p:sp>
    </p:spTree>
    <p:extLst>
      <p:ext uri="{BB962C8B-B14F-4D97-AF65-F5344CB8AC3E}">
        <p14:creationId xmlns:p14="http://schemas.microsoft.com/office/powerpoint/2010/main" val="769696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5A4A97-D925-4EE6-BD1E-BFDA18043743}"/>
              </a:ext>
            </a:extLst>
          </p:cNvPr>
          <p:cNvSpPr>
            <a:spLocks noGrp="1"/>
          </p:cNvSpPr>
          <p:nvPr>
            <p:ph type="title"/>
          </p:nvPr>
        </p:nvSpPr>
        <p:spPr/>
        <p:txBody>
          <a:bodyPr/>
          <a:lstStyle/>
          <a:p>
            <a:r>
              <a:rPr lang="it-IT" dirty="0"/>
              <a:t>Effetto del dazio sul benessere sociale (Paese piccolo e grande): analisi costi-benefici</a:t>
            </a:r>
          </a:p>
        </p:txBody>
      </p:sp>
      <p:cxnSp>
        <p:nvCxnSpPr>
          <p:cNvPr id="13" name="Connettore diritto 12">
            <a:extLst>
              <a:ext uri="{FF2B5EF4-FFF2-40B4-BE49-F238E27FC236}">
                <a16:creationId xmlns:a16="http://schemas.microsoft.com/office/drawing/2014/main" id="{2C94E6B4-30F3-460C-BB63-6DFA3DE93408}"/>
              </a:ext>
            </a:extLst>
          </p:cNvPr>
          <p:cNvCxnSpPr>
            <a:cxnSpLocks/>
          </p:cNvCxnSpPr>
          <p:nvPr/>
        </p:nvCxnSpPr>
        <p:spPr>
          <a:xfrm>
            <a:off x="1270847" y="1918460"/>
            <a:ext cx="4241238" cy="2888443"/>
          </a:xfrm>
          <a:prstGeom prst="line">
            <a:avLst/>
          </a:prstGeom>
          <a:ln w="19050"/>
        </p:spPr>
        <p:style>
          <a:lnRef idx="1">
            <a:schemeClr val="dk1"/>
          </a:lnRef>
          <a:fillRef idx="0">
            <a:schemeClr val="dk1"/>
          </a:fillRef>
          <a:effectRef idx="0">
            <a:schemeClr val="dk1"/>
          </a:effectRef>
          <a:fontRef idx="minor">
            <a:schemeClr val="tx1"/>
          </a:fontRef>
        </p:style>
      </p:cxnSp>
      <p:cxnSp>
        <p:nvCxnSpPr>
          <p:cNvPr id="17" name="Connettore 2 16">
            <a:extLst>
              <a:ext uri="{FF2B5EF4-FFF2-40B4-BE49-F238E27FC236}">
                <a16:creationId xmlns:a16="http://schemas.microsoft.com/office/drawing/2014/main" id="{429FA227-56A6-4768-A0AC-4159D826AF96}"/>
              </a:ext>
            </a:extLst>
          </p:cNvPr>
          <p:cNvCxnSpPr>
            <a:cxnSpLocks/>
          </p:cNvCxnSpPr>
          <p:nvPr/>
        </p:nvCxnSpPr>
        <p:spPr>
          <a:xfrm flipV="1">
            <a:off x="723392" y="1855216"/>
            <a:ext cx="0" cy="451104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9" name="Connettore 2 18">
            <a:extLst>
              <a:ext uri="{FF2B5EF4-FFF2-40B4-BE49-F238E27FC236}">
                <a16:creationId xmlns:a16="http://schemas.microsoft.com/office/drawing/2014/main" id="{878EDFFC-FB69-4F6F-B730-1F8A70A08A89}"/>
              </a:ext>
            </a:extLst>
          </p:cNvPr>
          <p:cNvCxnSpPr>
            <a:cxnSpLocks/>
            <a:endCxn id="24" idx="1"/>
          </p:cNvCxnSpPr>
          <p:nvPr/>
        </p:nvCxnSpPr>
        <p:spPr>
          <a:xfrm>
            <a:off x="654303" y="6358128"/>
            <a:ext cx="4888992" cy="2133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Connettore diritto 21">
            <a:extLst>
              <a:ext uri="{FF2B5EF4-FFF2-40B4-BE49-F238E27FC236}">
                <a16:creationId xmlns:a16="http://schemas.microsoft.com/office/drawing/2014/main" id="{DE5A95B6-E47D-416F-9629-1F35B64AC860}"/>
              </a:ext>
            </a:extLst>
          </p:cNvPr>
          <p:cNvCxnSpPr>
            <a:cxnSpLocks/>
          </p:cNvCxnSpPr>
          <p:nvPr/>
        </p:nvCxnSpPr>
        <p:spPr>
          <a:xfrm flipH="1" flipV="1">
            <a:off x="702294" y="3177980"/>
            <a:ext cx="2308355" cy="4770"/>
          </a:xfrm>
          <a:prstGeom prst="line">
            <a:avLst/>
          </a:prstGeom>
          <a:ln w="1905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3" name="CasellaDiTesto 22">
            <a:extLst>
              <a:ext uri="{FF2B5EF4-FFF2-40B4-BE49-F238E27FC236}">
                <a16:creationId xmlns:a16="http://schemas.microsoft.com/office/drawing/2014/main" id="{936447B4-BC45-4392-8EE5-73C604A13FD8}"/>
              </a:ext>
            </a:extLst>
          </p:cNvPr>
          <p:cNvSpPr txBox="1"/>
          <p:nvPr/>
        </p:nvSpPr>
        <p:spPr>
          <a:xfrm>
            <a:off x="215392" y="1896466"/>
            <a:ext cx="536446" cy="369332"/>
          </a:xfrm>
          <a:prstGeom prst="rect">
            <a:avLst/>
          </a:prstGeom>
          <a:noFill/>
        </p:spPr>
        <p:txBody>
          <a:bodyPr wrap="square" rtlCol="0">
            <a:spAutoFit/>
          </a:bodyPr>
          <a:lstStyle/>
          <a:p>
            <a:r>
              <a:rPr lang="it-IT" dirty="0"/>
              <a:t>P</a:t>
            </a:r>
          </a:p>
        </p:txBody>
      </p:sp>
      <p:sp>
        <p:nvSpPr>
          <p:cNvPr id="24" name="CasellaDiTesto 23">
            <a:extLst>
              <a:ext uri="{FF2B5EF4-FFF2-40B4-BE49-F238E27FC236}">
                <a16:creationId xmlns:a16="http://schemas.microsoft.com/office/drawing/2014/main" id="{FEF8AA47-2E77-44E8-8F1D-1111995B04BA}"/>
              </a:ext>
            </a:extLst>
          </p:cNvPr>
          <p:cNvSpPr txBox="1"/>
          <p:nvPr/>
        </p:nvSpPr>
        <p:spPr>
          <a:xfrm>
            <a:off x="5543295" y="6194795"/>
            <a:ext cx="564896" cy="369332"/>
          </a:xfrm>
          <a:prstGeom prst="rect">
            <a:avLst/>
          </a:prstGeom>
          <a:noFill/>
        </p:spPr>
        <p:txBody>
          <a:bodyPr wrap="square" rtlCol="0">
            <a:spAutoFit/>
          </a:bodyPr>
          <a:lstStyle/>
          <a:p>
            <a:r>
              <a:rPr lang="it-IT" dirty="0"/>
              <a:t>Q</a:t>
            </a:r>
          </a:p>
        </p:txBody>
      </p:sp>
      <p:cxnSp>
        <p:nvCxnSpPr>
          <p:cNvPr id="26" name="Connettore diritto 25">
            <a:extLst>
              <a:ext uri="{FF2B5EF4-FFF2-40B4-BE49-F238E27FC236}">
                <a16:creationId xmlns:a16="http://schemas.microsoft.com/office/drawing/2014/main" id="{948B5243-7A06-476E-AD1C-22F445F1A7FB}"/>
              </a:ext>
            </a:extLst>
          </p:cNvPr>
          <p:cNvCxnSpPr>
            <a:cxnSpLocks/>
          </p:cNvCxnSpPr>
          <p:nvPr/>
        </p:nvCxnSpPr>
        <p:spPr>
          <a:xfrm flipV="1">
            <a:off x="731551" y="4082505"/>
            <a:ext cx="4587794" cy="15026"/>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27" name="Connettore diritto 26">
            <a:extLst>
              <a:ext uri="{FF2B5EF4-FFF2-40B4-BE49-F238E27FC236}">
                <a16:creationId xmlns:a16="http://schemas.microsoft.com/office/drawing/2014/main" id="{FB52C89E-2E24-49E1-A641-A8B8947E7E5F}"/>
              </a:ext>
            </a:extLst>
          </p:cNvPr>
          <p:cNvCxnSpPr>
            <a:cxnSpLocks/>
          </p:cNvCxnSpPr>
          <p:nvPr/>
        </p:nvCxnSpPr>
        <p:spPr>
          <a:xfrm flipV="1">
            <a:off x="723390" y="4673323"/>
            <a:ext cx="4884930" cy="15026"/>
          </a:xfrm>
          <a:prstGeom prst="line">
            <a:avLst/>
          </a:prstGeom>
          <a:ln w="12700">
            <a:prstDash val="solid"/>
          </a:ln>
        </p:spPr>
        <p:style>
          <a:lnRef idx="1">
            <a:schemeClr val="accent1"/>
          </a:lnRef>
          <a:fillRef idx="0">
            <a:schemeClr val="accent1"/>
          </a:fillRef>
          <a:effectRef idx="0">
            <a:schemeClr val="accent1"/>
          </a:effectRef>
          <a:fontRef idx="minor">
            <a:schemeClr val="tx1"/>
          </a:fontRef>
        </p:style>
      </p:cxnSp>
      <p:sp>
        <p:nvSpPr>
          <p:cNvPr id="70" name="CasellaDiTesto 69">
            <a:extLst>
              <a:ext uri="{FF2B5EF4-FFF2-40B4-BE49-F238E27FC236}">
                <a16:creationId xmlns:a16="http://schemas.microsoft.com/office/drawing/2014/main" id="{52AAA37C-1384-492C-812D-CDF47E5ABAA4}"/>
              </a:ext>
            </a:extLst>
          </p:cNvPr>
          <p:cNvSpPr txBox="1"/>
          <p:nvPr/>
        </p:nvSpPr>
        <p:spPr>
          <a:xfrm>
            <a:off x="2331463" y="1692567"/>
            <a:ext cx="1725840" cy="646331"/>
          </a:xfrm>
          <a:prstGeom prst="rect">
            <a:avLst/>
          </a:prstGeom>
          <a:noFill/>
        </p:spPr>
        <p:txBody>
          <a:bodyPr wrap="square" rtlCol="0">
            <a:spAutoFit/>
          </a:bodyPr>
          <a:lstStyle/>
          <a:p>
            <a:r>
              <a:rPr lang="it-IT" dirty="0"/>
              <a:t>Paese PICCOLO (importatore)</a:t>
            </a:r>
          </a:p>
        </p:txBody>
      </p:sp>
      <p:sp>
        <p:nvSpPr>
          <p:cNvPr id="72" name="CasellaDiTesto 71">
            <a:extLst>
              <a:ext uri="{FF2B5EF4-FFF2-40B4-BE49-F238E27FC236}">
                <a16:creationId xmlns:a16="http://schemas.microsoft.com/office/drawing/2014/main" id="{8E8291D5-49ED-491B-AB9E-58CCB3DCD5DE}"/>
              </a:ext>
            </a:extLst>
          </p:cNvPr>
          <p:cNvSpPr txBox="1"/>
          <p:nvPr/>
        </p:nvSpPr>
        <p:spPr>
          <a:xfrm>
            <a:off x="4499671" y="1886801"/>
            <a:ext cx="850297" cy="369332"/>
          </a:xfrm>
          <a:prstGeom prst="rect">
            <a:avLst/>
          </a:prstGeom>
          <a:noFill/>
        </p:spPr>
        <p:txBody>
          <a:bodyPr wrap="none" rtlCol="0">
            <a:spAutoFit/>
          </a:bodyPr>
          <a:lstStyle/>
          <a:p>
            <a:r>
              <a:rPr lang="it-IT" dirty="0"/>
              <a:t>Offerta</a:t>
            </a:r>
          </a:p>
        </p:txBody>
      </p:sp>
      <p:sp>
        <p:nvSpPr>
          <p:cNvPr id="73" name="CasellaDiTesto 72">
            <a:extLst>
              <a:ext uri="{FF2B5EF4-FFF2-40B4-BE49-F238E27FC236}">
                <a16:creationId xmlns:a16="http://schemas.microsoft.com/office/drawing/2014/main" id="{83C9281C-4726-43F2-9489-86E8740879F2}"/>
              </a:ext>
            </a:extLst>
          </p:cNvPr>
          <p:cNvSpPr txBox="1"/>
          <p:nvPr/>
        </p:nvSpPr>
        <p:spPr>
          <a:xfrm>
            <a:off x="4813259" y="4776894"/>
            <a:ext cx="1098378" cy="369332"/>
          </a:xfrm>
          <a:prstGeom prst="rect">
            <a:avLst/>
          </a:prstGeom>
          <a:noFill/>
        </p:spPr>
        <p:txBody>
          <a:bodyPr wrap="none" rtlCol="0">
            <a:spAutoFit/>
          </a:bodyPr>
          <a:lstStyle/>
          <a:p>
            <a:r>
              <a:rPr lang="it-IT" dirty="0"/>
              <a:t>Domanda</a:t>
            </a:r>
          </a:p>
        </p:txBody>
      </p:sp>
      <p:sp>
        <p:nvSpPr>
          <p:cNvPr id="74" name="CasellaDiTesto 73">
            <a:extLst>
              <a:ext uri="{FF2B5EF4-FFF2-40B4-BE49-F238E27FC236}">
                <a16:creationId xmlns:a16="http://schemas.microsoft.com/office/drawing/2014/main" id="{68B67B22-4CF6-4484-8624-D79A107F08B3}"/>
              </a:ext>
            </a:extLst>
          </p:cNvPr>
          <p:cNvSpPr txBox="1"/>
          <p:nvPr/>
        </p:nvSpPr>
        <p:spPr>
          <a:xfrm>
            <a:off x="297576" y="4452271"/>
            <a:ext cx="418704" cy="369332"/>
          </a:xfrm>
          <a:prstGeom prst="rect">
            <a:avLst/>
          </a:prstGeom>
          <a:noFill/>
        </p:spPr>
        <p:txBody>
          <a:bodyPr wrap="none" rtlCol="0">
            <a:spAutoFit/>
          </a:bodyPr>
          <a:lstStyle/>
          <a:p>
            <a:r>
              <a:rPr lang="it-IT" dirty="0"/>
              <a:t>P*</a:t>
            </a:r>
          </a:p>
        </p:txBody>
      </p:sp>
      <p:sp>
        <p:nvSpPr>
          <p:cNvPr id="76" name="CasellaDiTesto 75">
            <a:extLst>
              <a:ext uri="{FF2B5EF4-FFF2-40B4-BE49-F238E27FC236}">
                <a16:creationId xmlns:a16="http://schemas.microsoft.com/office/drawing/2014/main" id="{A9D6C604-99A5-4313-A089-05CEC24A5C22}"/>
              </a:ext>
            </a:extLst>
          </p:cNvPr>
          <p:cNvSpPr txBox="1"/>
          <p:nvPr/>
        </p:nvSpPr>
        <p:spPr>
          <a:xfrm>
            <a:off x="-30111" y="3915261"/>
            <a:ext cx="1070431" cy="338554"/>
          </a:xfrm>
          <a:prstGeom prst="rect">
            <a:avLst/>
          </a:prstGeom>
          <a:noFill/>
        </p:spPr>
        <p:txBody>
          <a:bodyPr wrap="square" rtlCol="0">
            <a:spAutoFit/>
          </a:bodyPr>
          <a:lstStyle/>
          <a:p>
            <a:r>
              <a:rPr lang="it-IT" sz="1600" dirty="0"/>
              <a:t>P*(1+d)</a:t>
            </a:r>
          </a:p>
        </p:txBody>
      </p:sp>
      <p:sp>
        <p:nvSpPr>
          <p:cNvPr id="78" name="Callout: linea 77">
            <a:extLst>
              <a:ext uri="{FF2B5EF4-FFF2-40B4-BE49-F238E27FC236}">
                <a16:creationId xmlns:a16="http://schemas.microsoft.com/office/drawing/2014/main" id="{640E496F-27D5-4F61-9CCB-D0E8B5848171}"/>
              </a:ext>
            </a:extLst>
          </p:cNvPr>
          <p:cNvSpPr/>
          <p:nvPr/>
        </p:nvSpPr>
        <p:spPr>
          <a:xfrm>
            <a:off x="10479026" y="3015038"/>
            <a:ext cx="1353306" cy="785505"/>
          </a:xfrm>
          <a:prstGeom prst="borderCallout1">
            <a:avLst>
              <a:gd name="adj1" fmla="val 18750"/>
              <a:gd name="adj2" fmla="val -8333"/>
              <a:gd name="adj3" fmla="val 210897"/>
              <a:gd name="adj4" fmla="val -5671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Offerta mondiale (Export)</a:t>
            </a:r>
          </a:p>
        </p:txBody>
      </p:sp>
      <p:cxnSp>
        <p:nvCxnSpPr>
          <p:cNvPr id="81" name="Connettore diritto 80">
            <a:extLst>
              <a:ext uri="{FF2B5EF4-FFF2-40B4-BE49-F238E27FC236}">
                <a16:creationId xmlns:a16="http://schemas.microsoft.com/office/drawing/2014/main" id="{0D996583-A6C1-4369-B764-7658C4B22653}"/>
              </a:ext>
            </a:extLst>
          </p:cNvPr>
          <p:cNvCxnSpPr/>
          <p:nvPr/>
        </p:nvCxnSpPr>
        <p:spPr>
          <a:xfrm>
            <a:off x="1474594" y="4714701"/>
            <a:ext cx="0" cy="1669779"/>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Connettore diritto 81">
            <a:extLst>
              <a:ext uri="{FF2B5EF4-FFF2-40B4-BE49-F238E27FC236}">
                <a16:creationId xmlns:a16="http://schemas.microsoft.com/office/drawing/2014/main" id="{659CDC14-B59F-41CA-A2D0-5C17FBE41EA7}"/>
              </a:ext>
            </a:extLst>
          </p:cNvPr>
          <p:cNvCxnSpPr>
            <a:cxnSpLocks/>
          </p:cNvCxnSpPr>
          <p:nvPr/>
        </p:nvCxnSpPr>
        <p:spPr>
          <a:xfrm>
            <a:off x="5314109" y="4677953"/>
            <a:ext cx="5678" cy="1677681"/>
          </a:xfrm>
          <a:prstGeom prst="line">
            <a:avLst/>
          </a:prstGeom>
        </p:spPr>
        <p:style>
          <a:lnRef idx="1">
            <a:schemeClr val="accent1"/>
          </a:lnRef>
          <a:fillRef idx="0">
            <a:schemeClr val="accent1"/>
          </a:fillRef>
          <a:effectRef idx="0">
            <a:schemeClr val="accent1"/>
          </a:effectRef>
          <a:fontRef idx="minor">
            <a:schemeClr val="tx1"/>
          </a:fontRef>
        </p:style>
      </p:cxnSp>
      <p:sp>
        <p:nvSpPr>
          <p:cNvPr id="85" name="CasellaDiTesto 84">
            <a:extLst>
              <a:ext uri="{FF2B5EF4-FFF2-40B4-BE49-F238E27FC236}">
                <a16:creationId xmlns:a16="http://schemas.microsoft.com/office/drawing/2014/main" id="{22232A20-3863-44D7-A82C-9556793D8840}"/>
              </a:ext>
            </a:extLst>
          </p:cNvPr>
          <p:cNvSpPr txBox="1"/>
          <p:nvPr/>
        </p:nvSpPr>
        <p:spPr>
          <a:xfrm>
            <a:off x="1268257" y="6354211"/>
            <a:ext cx="564896" cy="369332"/>
          </a:xfrm>
          <a:prstGeom prst="rect">
            <a:avLst/>
          </a:prstGeom>
          <a:noFill/>
        </p:spPr>
        <p:txBody>
          <a:bodyPr wrap="square" rtlCol="0">
            <a:spAutoFit/>
          </a:bodyPr>
          <a:lstStyle/>
          <a:p>
            <a:r>
              <a:rPr lang="it-IT" dirty="0"/>
              <a:t>Q</a:t>
            </a:r>
            <a:r>
              <a:rPr lang="it-IT" baseline="-25000" dirty="0"/>
              <a:t>1</a:t>
            </a:r>
          </a:p>
        </p:txBody>
      </p:sp>
      <p:sp>
        <p:nvSpPr>
          <p:cNvPr id="86" name="CasellaDiTesto 85">
            <a:extLst>
              <a:ext uri="{FF2B5EF4-FFF2-40B4-BE49-F238E27FC236}">
                <a16:creationId xmlns:a16="http://schemas.microsoft.com/office/drawing/2014/main" id="{92A62D47-CAEF-4393-8B49-475A8A466FA2}"/>
              </a:ext>
            </a:extLst>
          </p:cNvPr>
          <p:cNvSpPr txBox="1"/>
          <p:nvPr/>
        </p:nvSpPr>
        <p:spPr>
          <a:xfrm>
            <a:off x="1990074" y="6337136"/>
            <a:ext cx="564896" cy="369332"/>
          </a:xfrm>
          <a:prstGeom prst="rect">
            <a:avLst/>
          </a:prstGeom>
          <a:noFill/>
        </p:spPr>
        <p:txBody>
          <a:bodyPr wrap="square" rtlCol="0">
            <a:spAutoFit/>
          </a:bodyPr>
          <a:lstStyle/>
          <a:p>
            <a:r>
              <a:rPr lang="it-IT" dirty="0"/>
              <a:t>Q</a:t>
            </a:r>
            <a:r>
              <a:rPr lang="it-IT" baseline="-25000" dirty="0"/>
              <a:t>2</a:t>
            </a:r>
          </a:p>
        </p:txBody>
      </p:sp>
      <p:sp>
        <p:nvSpPr>
          <p:cNvPr id="87" name="CasellaDiTesto 86">
            <a:extLst>
              <a:ext uri="{FF2B5EF4-FFF2-40B4-BE49-F238E27FC236}">
                <a16:creationId xmlns:a16="http://schemas.microsoft.com/office/drawing/2014/main" id="{602AD742-E3B1-4600-AD72-2031BC92896F}"/>
              </a:ext>
            </a:extLst>
          </p:cNvPr>
          <p:cNvSpPr txBox="1"/>
          <p:nvPr/>
        </p:nvSpPr>
        <p:spPr>
          <a:xfrm>
            <a:off x="4219569" y="6348508"/>
            <a:ext cx="564896" cy="369332"/>
          </a:xfrm>
          <a:prstGeom prst="rect">
            <a:avLst/>
          </a:prstGeom>
          <a:noFill/>
        </p:spPr>
        <p:txBody>
          <a:bodyPr wrap="square" rtlCol="0">
            <a:spAutoFit/>
          </a:bodyPr>
          <a:lstStyle/>
          <a:p>
            <a:r>
              <a:rPr lang="it-IT" dirty="0"/>
              <a:t>Q</a:t>
            </a:r>
            <a:r>
              <a:rPr lang="it-IT" baseline="-25000" dirty="0"/>
              <a:t>3</a:t>
            </a:r>
          </a:p>
        </p:txBody>
      </p:sp>
      <p:sp>
        <p:nvSpPr>
          <p:cNvPr id="88" name="CasellaDiTesto 87">
            <a:extLst>
              <a:ext uri="{FF2B5EF4-FFF2-40B4-BE49-F238E27FC236}">
                <a16:creationId xmlns:a16="http://schemas.microsoft.com/office/drawing/2014/main" id="{CD6445D4-3BCB-451E-A1E4-F6EB326306CE}"/>
              </a:ext>
            </a:extLst>
          </p:cNvPr>
          <p:cNvSpPr txBox="1"/>
          <p:nvPr/>
        </p:nvSpPr>
        <p:spPr>
          <a:xfrm>
            <a:off x="5137750" y="6354211"/>
            <a:ext cx="564896" cy="369332"/>
          </a:xfrm>
          <a:prstGeom prst="rect">
            <a:avLst/>
          </a:prstGeom>
          <a:noFill/>
        </p:spPr>
        <p:txBody>
          <a:bodyPr wrap="square" rtlCol="0">
            <a:spAutoFit/>
          </a:bodyPr>
          <a:lstStyle/>
          <a:p>
            <a:r>
              <a:rPr lang="it-IT" dirty="0"/>
              <a:t>Q</a:t>
            </a:r>
            <a:r>
              <a:rPr lang="it-IT" baseline="-25000" dirty="0"/>
              <a:t>4</a:t>
            </a:r>
          </a:p>
        </p:txBody>
      </p:sp>
      <p:cxnSp>
        <p:nvCxnSpPr>
          <p:cNvPr id="90" name="Connettore diritto 89">
            <a:extLst>
              <a:ext uri="{FF2B5EF4-FFF2-40B4-BE49-F238E27FC236}">
                <a16:creationId xmlns:a16="http://schemas.microsoft.com/office/drawing/2014/main" id="{A908B950-9669-4FEF-B28A-2BEA9A5B56A4}"/>
              </a:ext>
            </a:extLst>
          </p:cNvPr>
          <p:cNvCxnSpPr>
            <a:cxnSpLocks/>
          </p:cNvCxnSpPr>
          <p:nvPr/>
        </p:nvCxnSpPr>
        <p:spPr>
          <a:xfrm>
            <a:off x="2128217" y="4097531"/>
            <a:ext cx="13744" cy="223412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1" name="Connettore diritto 90">
            <a:extLst>
              <a:ext uri="{FF2B5EF4-FFF2-40B4-BE49-F238E27FC236}">
                <a16:creationId xmlns:a16="http://schemas.microsoft.com/office/drawing/2014/main" id="{13BF0598-550D-48FB-BFB8-CE45560B1798}"/>
              </a:ext>
            </a:extLst>
          </p:cNvPr>
          <p:cNvCxnSpPr>
            <a:cxnSpLocks/>
          </p:cNvCxnSpPr>
          <p:nvPr/>
        </p:nvCxnSpPr>
        <p:spPr>
          <a:xfrm flipH="1">
            <a:off x="4410875" y="4104640"/>
            <a:ext cx="11822" cy="2227013"/>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92" name="CasellaDiTesto 91">
            <a:extLst>
              <a:ext uri="{FF2B5EF4-FFF2-40B4-BE49-F238E27FC236}">
                <a16:creationId xmlns:a16="http://schemas.microsoft.com/office/drawing/2014/main" id="{5BE8DE5E-CFE1-445C-B872-E79C50933016}"/>
              </a:ext>
            </a:extLst>
          </p:cNvPr>
          <p:cNvSpPr txBox="1"/>
          <p:nvPr/>
        </p:nvSpPr>
        <p:spPr>
          <a:xfrm>
            <a:off x="2891535" y="3265752"/>
            <a:ext cx="294640" cy="369332"/>
          </a:xfrm>
          <a:prstGeom prst="rect">
            <a:avLst/>
          </a:prstGeom>
          <a:noFill/>
        </p:spPr>
        <p:txBody>
          <a:bodyPr wrap="square" rtlCol="0">
            <a:spAutoFit/>
          </a:bodyPr>
          <a:lstStyle/>
          <a:p>
            <a:r>
              <a:rPr lang="it-IT" dirty="0"/>
              <a:t>E</a:t>
            </a:r>
          </a:p>
        </p:txBody>
      </p:sp>
      <p:sp>
        <p:nvSpPr>
          <p:cNvPr id="93" name="CasellaDiTesto 92">
            <a:extLst>
              <a:ext uri="{FF2B5EF4-FFF2-40B4-BE49-F238E27FC236}">
                <a16:creationId xmlns:a16="http://schemas.microsoft.com/office/drawing/2014/main" id="{8BE1160A-F305-4660-A27E-4E6DBC74B033}"/>
              </a:ext>
            </a:extLst>
          </p:cNvPr>
          <p:cNvSpPr txBox="1"/>
          <p:nvPr/>
        </p:nvSpPr>
        <p:spPr>
          <a:xfrm>
            <a:off x="215392" y="2955021"/>
            <a:ext cx="564896" cy="369332"/>
          </a:xfrm>
          <a:prstGeom prst="rect">
            <a:avLst/>
          </a:prstGeom>
          <a:noFill/>
        </p:spPr>
        <p:txBody>
          <a:bodyPr wrap="square" rtlCol="0">
            <a:spAutoFit/>
          </a:bodyPr>
          <a:lstStyle/>
          <a:p>
            <a:r>
              <a:rPr lang="it-IT" dirty="0"/>
              <a:t>P</a:t>
            </a:r>
            <a:r>
              <a:rPr lang="it-IT" baseline="-25000" dirty="0"/>
              <a:t>E</a:t>
            </a:r>
          </a:p>
        </p:txBody>
      </p:sp>
      <p:sp>
        <p:nvSpPr>
          <p:cNvPr id="95" name="CasellaDiTesto 94">
            <a:extLst>
              <a:ext uri="{FF2B5EF4-FFF2-40B4-BE49-F238E27FC236}">
                <a16:creationId xmlns:a16="http://schemas.microsoft.com/office/drawing/2014/main" id="{5C1CA836-957E-4E4A-9CF1-5E7C1F9E64DC}"/>
              </a:ext>
            </a:extLst>
          </p:cNvPr>
          <p:cNvSpPr txBox="1"/>
          <p:nvPr/>
        </p:nvSpPr>
        <p:spPr>
          <a:xfrm>
            <a:off x="1379330" y="4191574"/>
            <a:ext cx="3299970" cy="369332"/>
          </a:xfrm>
          <a:prstGeom prst="rect">
            <a:avLst/>
          </a:prstGeom>
          <a:noFill/>
        </p:spPr>
        <p:txBody>
          <a:bodyPr wrap="square" rtlCol="0">
            <a:spAutoFit/>
          </a:bodyPr>
          <a:lstStyle/>
          <a:p>
            <a:r>
              <a:rPr lang="it-IT" dirty="0">
                <a:solidFill>
                  <a:schemeClr val="bg1"/>
                </a:solidFill>
              </a:rPr>
              <a:t>Riduzione rendita consumatori</a:t>
            </a:r>
          </a:p>
        </p:txBody>
      </p:sp>
      <p:cxnSp>
        <p:nvCxnSpPr>
          <p:cNvPr id="15" name="Connettore diritto 14">
            <a:extLst>
              <a:ext uri="{FF2B5EF4-FFF2-40B4-BE49-F238E27FC236}">
                <a16:creationId xmlns:a16="http://schemas.microsoft.com/office/drawing/2014/main" id="{C70054BF-A971-4546-B516-14092C07E7D9}"/>
              </a:ext>
            </a:extLst>
          </p:cNvPr>
          <p:cNvCxnSpPr>
            <a:cxnSpLocks/>
          </p:cNvCxnSpPr>
          <p:nvPr/>
        </p:nvCxnSpPr>
        <p:spPr>
          <a:xfrm flipV="1">
            <a:off x="723390" y="1904897"/>
            <a:ext cx="3840057" cy="3481443"/>
          </a:xfrm>
          <a:prstGeom prst="line">
            <a:avLst/>
          </a:prstGeom>
          <a:ln w="19050"/>
        </p:spPr>
        <p:style>
          <a:lnRef idx="1">
            <a:schemeClr val="dk1"/>
          </a:lnRef>
          <a:fillRef idx="0">
            <a:schemeClr val="dk1"/>
          </a:fillRef>
          <a:effectRef idx="0">
            <a:schemeClr val="dk1"/>
          </a:effectRef>
          <a:fontRef idx="minor">
            <a:schemeClr val="tx1"/>
          </a:fontRef>
        </p:style>
      </p:cxnSp>
      <p:sp>
        <p:nvSpPr>
          <p:cNvPr id="99" name="Callout: linea 98">
            <a:extLst>
              <a:ext uri="{FF2B5EF4-FFF2-40B4-BE49-F238E27FC236}">
                <a16:creationId xmlns:a16="http://schemas.microsoft.com/office/drawing/2014/main" id="{373E8FA1-FA76-431A-8C1E-C5D8C59CAA39}"/>
              </a:ext>
            </a:extLst>
          </p:cNvPr>
          <p:cNvSpPr/>
          <p:nvPr/>
        </p:nvSpPr>
        <p:spPr>
          <a:xfrm>
            <a:off x="8473015" y="5278797"/>
            <a:ext cx="1485482" cy="407525"/>
          </a:xfrm>
          <a:prstGeom prst="borderCallout1">
            <a:avLst>
              <a:gd name="adj1" fmla="val 106008"/>
              <a:gd name="adj2" fmla="val 41596"/>
              <a:gd name="adj3" fmla="val 226869"/>
              <a:gd name="adj4" fmla="val 650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Effetto commerciale (-)</a:t>
            </a:r>
          </a:p>
        </p:txBody>
      </p:sp>
      <p:sp>
        <p:nvSpPr>
          <p:cNvPr id="101" name="CasellaDiTesto 100">
            <a:extLst>
              <a:ext uri="{FF2B5EF4-FFF2-40B4-BE49-F238E27FC236}">
                <a16:creationId xmlns:a16="http://schemas.microsoft.com/office/drawing/2014/main" id="{0E8815DF-78CD-425D-9064-E3D910DB5831}"/>
              </a:ext>
            </a:extLst>
          </p:cNvPr>
          <p:cNvSpPr txBox="1"/>
          <p:nvPr/>
        </p:nvSpPr>
        <p:spPr>
          <a:xfrm>
            <a:off x="2443343" y="4756207"/>
            <a:ext cx="1485663" cy="369332"/>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it-IT" dirty="0"/>
              <a:t>Gettito fiscale</a:t>
            </a:r>
          </a:p>
        </p:txBody>
      </p:sp>
      <p:cxnSp>
        <p:nvCxnSpPr>
          <p:cNvPr id="111" name="Connettore 2 110">
            <a:extLst>
              <a:ext uri="{FF2B5EF4-FFF2-40B4-BE49-F238E27FC236}">
                <a16:creationId xmlns:a16="http://schemas.microsoft.com/office/drawing/2014/main" id="{75357D3E-CF58-4C9C-B7CF-B3E87FC024A1}"/>
              </a:ext>
            </a:extLst>
          </p:cNvPr>
          <p:cNvCxnSpPr>
            <a:cxnSpLocks/>
          </p:cNvCxnSpPr>
          <p:nvPr/>
        </p:nvCxnSpPr>
        <p:spPr>
          <a:xfrm flipH="1" flipV="1">
            <a:off x="6177280" y="1828800"/>
            <a:ext cx="31842" cy="452541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12" name="Connettore 2 111">
            <a:extLst>
              <a:ext uri="{FF2B5EF4-FFF2-40B4-BE49-F238E27FC236}">
                <a16:creationId xmlns:a16="http://schemas.microsoft.com/office/drawing/2014/main" id="{74E8F92D-2E42-4EB6-8D60-A7C7967D9DE0}"/>
              </a:ext>
            </a:extLst>
          </p:cNvPr>
          <p:cNvCxnSpPr>
            <a:cxnSpLocks/>
          </p:cNvCxnSpPr>
          <p:nvPr/>
        </p:nvCxnSpPr>
        <p:spPr>
          <a:xfrm>
            <a:off x="6184056" y="6368083"/>
            <a:ext cx="4971623"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21" name="Connettore diritto 120">
            <a:extLst>
              <a:ext uri="{FF2B5EF4-FFF2-40B4-BE49-F238E27FC236}">
                <a16:creationId xmlns:a16="http://schemas.microsoft.com/office/drawing/2014/main" id="{79185363-DD7F-4CF5-96C0-F2FB63375DEA}"/>
              </a:ext>
            </a:extLst>
          </p:cNvPr>
          <p:cNvCxnSpPr/>
          <p:nvPr/>
        </p:nvCxnSpPr>
        <p:spPr>
          <a:xfrm flipV="1">
            <a:off x="3146416" y="3156737"/>
            <a:ext cx="3106730" cy="14409"/>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23" name="Connettore diritto 122">
            <a:extLst>
              <a:ext uri="{FF2B5EF4-FFF2-40B4-BE49-F238E27FC236}">
                <a16:creationId xmlns:a16="http://schemas.microsoft.com/office/drawing/2014/main" id="{CDD73ACC-3455-4742-9B2F-832C1E99DF84}"/>
              </a:ext>
            </a:extLst>
          </p:cNvPr>
          <p:cNvCxnSpPr>
            <a:cxnSpLocks/>
          </p:cNvCxnSpPr>
          <p:nvPr/>
        </p:nvCxnSpPr>
        <p:spPr>
          <a:xfrm>
            <a:off x="6159115" y="3154808"/>
            <a:ext cx="5504833" cy="219310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6" name="Connettore diritto 125">
            <a:extLst>
              <a:ext uri="{FF2B5EF4-FFF2-40B4-BE49-F238E27FC236}">
                <a16:creationId xmlns:a16="http://schemas.microsoft.com/office/drawing/2014/main" id="{E2CB0A35-5E60-42A8-9A2A-83F4F88029C6}"/>
              </a:ext>
            </a:extLst>
          </p:cNvPr>
          <p:cNvCxnSpPr>
            <a:cxnSpLocks/>
          </p:cNvCxnSpPr>
          <p:nvPr/>
        </p:nvCxnSpPr>
        <p:spPr>
          <a:xfrm>
            <a:off x="6225694" y="4679331"/>
            <a:ext cx="4271934" cy="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9" name="Connettore diritto 128">
            <a:extLst>
              <a:ext uri="{FF2B5EF4-FFF2-40B4-BE49-F238E27FC236}">
                <a16:creationId xmlns:a16="http://schemas.microsoft.com/office/drawing/2014/main" id="{D937EEF8-C4CA-4CC3-BA87-F925C0B85F72}"/>
              </a:ext>
            </a:extLst>
          </p:cNvPr>
          <p:cNvCxnSpPr>
            <a:cxnSpLocks/>
          </p:cNvCxnSpPr>
          <p:nvPr/>
        </p:nvCxnSpPr>
        <p:spPr>
          <a:xfrm>
            <a:off x="9958497" y="4703406"/>
            <a:ext cx="0" cy="1652228"/>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130" name="CasellaDiTesto 129">
            <a:extLst>
              <a:ext uri="{FF2B5EF4-FFF2-40B4-BE49-F238E27FC236}">
                <a16:creationId xmlns:a16="http://schemas.microsoft.com/office/drawing/2014/main" id="{BE4777CA-F2C0-4758-B514-CDDE5A0369DF}"/>
              </a:ext>
            </a:extLst>
          </p:cNvPr>
          <p:cNvSpPr txBox="1"/>
          <p:nvPr/>
        </p:nvSpPr>
        <p:spPr>
          <a:xfrm>
            <a:off x="9637030" y="6355634"/>
            <a:ext cx="564896" cy="369332"/>
          </a:xfrm>
          <a:prstGeom prst="rect">
            <a:avLst/>
          </a:prstGeom>
          <a:noFill/>
        </p:spPr>
        <p:txBody>
          <a:bodyPr wrap="square" rtlCol="0">
            <a:spAutoFit/>
          </a:bodyPr>
          <a:lstStyle/>
          <a:p>
            <a:r>
              <a:rPr lang="it-IT" dirty="0"/>
              <a:t>Q</a:t>
            </a:r>
            <a:r>
              <a:rPr lang="it-IT" baseline="-25000" dirty="0"/>
              <a:t>M</a:t>
            </a:r>
          </a:p>
        </p:txBody>
      </p:sp>
      <p:sp>
        <p:nvSpPr>
          <p:cNvPr id="131" name="CasellaDiTesto 130">
            <a:extLst>
              <a:ext uri="{FF2B5EF4-FFF2-40B4-BE49-F238E27FC236}">
                <a16:creationId xmlns:a16="http://schemas.microsoft.com/office/drawing/2014/main" id="{32A77665-E52E-4AA8-B55D-2972618636E9}"/>
              </a:ext>
            </a:extLst>
          </p:cNvPr>
          <p:cNvSpPr txBox="1"/>
          <p:nvPr/>
        </p:nvSpPr>
        <p:spPr>
          <a:xfrm>
            <a:off x="5886648" y="4338506"/>
            <a:ext cx="418704" cy="369332"/>
          </a:xfrm>
          <a:prstGeom prst="rect">
            <a:avLst/>
          </a:prstGeom>
          <a:noFill/>
        </p:spPr>
        <p:txBody>
          <a:bodyPr wrap="none" rtlCol="0">
            <a:spAutoFit/>
          </a:bodyPr>
          <a:lstStyle/>
          <a:p>
            <a:r>
              <a:rPr lang="it-IT" dirty="0"/>
              <a:t>P*</a:t>
            </a:r>
          </a:p>
        </p:txBody>
      </p:sp>
      <p:sp>
        <p:nvSpPr>
          <p:cNvPr id="135" name="CasellaDiTesto 134">
            <a:extLst>
              <a:ext uri="{FF2B5EF4-FFF2-40B4-BE49-F238E27FC236}">
                <a16:creationId xmlns:a16="http://schemas.microsoft.com/office/drawing/2014/main" id="{3D0013B8-BD74-42A4-8A1F-AEF082DFDF3F}"/>
              </a:ext>
            </a:extLst>
          </p:cNvPr>
          <p:cNvSpPr txBox="1"/>
          <p:nvPr/>
        </p:nvSpPr>
        <p:spPr>
          <a:xfrm>
            <a:off x="5431091" y="3893432"/>
            <a:ext cx="1070431" cy="338554"/>
          </a:xfrm>
          <a:prstGeom prst="rect">
            <a:avLst/>
          </a:prstGeom>
          <a:noFill/>
        </p:spPr>
        <p:txBody>
          <a:bodyPr wrap="square" rtlCol="0">
            <a:spAutoFit/>
          </a:bodyPr>
          <a:lstStyle/>
          <a:p>
            <a:r>
              <a:rPr lang="it-IT" sz="1600" dirty="0"/>
              <a:t>P*(1+d)</a:t>
            </a:r>
          </a:p>
        </p:txBody>
      </p:sp>
      <p:cxnSp>
        <p:nvCxnSpPr>
          <p:cNvPr id="136" name="Connettore diritto 135">
            <a:extLst>
              <a:ext uri="{FF2B5EF4-FFF2-40B4-BE49-F238E27FC236}">
                <a16:creationId xmlns:a16="http://schemas.microsoft.com/office/drawing/2014/main" id="{9C3B534C-325E-4ED4-A2D9-8C04F35ED41D}"/>
              </a:ext>
            </a:extLst>
          </p:cNvPr>
          <p:cNvCxnSpPr>
            <a:cxnSpLocks/>
          </p:cNvCxnSpPr>
          <p:nvPr/>
        </p:nvCxnSpPr>
        <p:spPr>
          <a:xfrm>
            <a:off x="6209122" y="4088727"/>
            <a:ext cx="4288506" cy="880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55" name="Connettore 2 154">
            <a:extLst>
              <a:ext uri="{FF2B5EF4-FFF2-40B4-BE49-F238E27FC236}">
                <a16:creationId xmlns:a16="http://schemas.microsoft.com/office/drawing/2014/main" id="{7B8D4A2C-0FBE-49F9-8EAF-0C17C391C7CF}"/>
              </a:ext>
            </a:extLst>
          </p:cNvPr>
          <p:cNvCxnSpPr/>
          <p:nvPr/>
        </p:nvCxnSpPr>
        <p:spPr>
          <a:xfrm flipV="1">
            <a:off x="8627537" y="4097531"/>
            <a:ext cx="0" cy="56792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56" name="CasellaDiTesto 155">
            <a:extLst>
              <a:ext uri="{FF2B5EF4-FFF2-40B4-BE49-F238E27FC236}">
                <a16:creationId xmlns:a16="http://schemas.microsoft.com/office/drawing/2014/main" id="{FA8CCF0D-9C5F-4DCA-AE2A-91700BF5A2F0}"/>
              </a:ext>
            </a:extLst>
          </p:cNvPr>
          <p:cNvSpPr txBox="1"/>
          <p:nvPr/>
        </p:nvSpPr>
        <p:spPr>
          <a:xfrm>
            <a:off x="8699263" y="4223050"/>
            <a:ext cx="306494" cy="369332"/>
          </a:xfrm>
          <a:prstGeom prst="rect">
            <a:avLst/>
          </a:prstGeom>
          <a:noFill/>
        </p:spPr>
        <p:txBody>
          <a:bodyPr wrap="none" rtlCol="0">
            <a:spAutoFit/>
          </a:bodyPr>
          <a:lstStyle/>
          <a:p>
            <a:r>
              <a:rPr lang="it-IT" dirty="0"/>
              <a:t>d</a:t>
            </a:r>
          </a:p>
        </p:txBody>
      </p:sp>
      <p:cxnSp>
        <p:nvCxnSpPr>
          <p:cNvPr id="157" name="Connettore diritto 156">
            <a:extLst>
              <a:ext uri="{FF2B5EF4-FFF2-40B4-BE49-F238E27FC236}">
                <a16:creationId xmlns:a16="http://schemas.microsoft.com/office/drawing/2014/main" id="{39B7FC56-1087-416E-B965-B057B8CED63B}"/>
              </a:ext>
            </a:extLst>
          </p:cNvPr>
          <p:cNvCxnSpPr>
            <a:cxnSpLocks/>
          </p:cNvCxnSpPr>
          <p:nvPr/>
        </p:nvCxnSpPr>
        <p:spPr>
          <a:xfrm>
            <a:off x="8495457" y="4115332"/>
            <a:ext cx="0" cy="229154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159" name="CasellaDiTesto 158">
            <a:extLst>
              <a:ext uri="{FF2B5EF4-FFF2-40B4-BE49-F238E27FC236}">
                <a16:creationId xmlns:a16="http://schemas.microsoft.com/office/drawing/2014/main" id="{42697F58-5A30-4D42-9208-31385374B55C}"/>
              </a:ext>
            </a:extLst>
          </p:cNvPr>
          <p:cNvSpPr txBox="1"/>
          <p:nvPr/>
        </p:nvSpPr>
        <p:spPr>
          <a:xfrm>
            <a:off x="8167773" y="6442703"/>
            <a:ext cx="564896" cy="369332"/>
          </a:xfrm>
          <a:prstGeom prst="rect">
            <a:avLst/>
          </a:prstGeom>
          <a:noFill/>
        </p:spPr>
        <p:txBody>
          <a:bodyPr wrap="square" rtlCol="0">
            <a:spAutoFit/>
          </a:bodyPr>
          <a:lstStyle/>
          <a:p>
            <a:r>
              <a:rPr lang="it-IT" dirty="0" err="1"/>
              <a:t>Q</a:t>
            </a:r>
            <a:r>
              <a:rPr lang="it-IT" baseline="30000" dirty="0" err="1"/>
              <a:t>d</a:t>
            </a:r>
            <a:r>
              <a:rPr lang="it-IT" baseline="-25000" dirty="0" err="1"/>
              <a:t>M</a:t>
            </a:r>
            <a:endParaRPr lang="it-IT" baseline="-25000" dirty="0"/>
          </a:p>
        </p:txBody>
      </p:sp>
      <p:sp>
        <p:nvSpPr>
          <p:cNvPr id="160" name="CasellaDiTesto 159">
            <a:extLst>
              <a:ext uri="{FF2B5EF4-FFF2-40B4-BE49-F238E27FC236}">
                <a16:creationId xmlns:a16="http://schemas.microsoft.com/office/drawing/2014/main" id="{6CB919AA-BE43-4275-BB97-011B7A4A8D9D}"/>
              </a:ext>
            </a:extLst>
          </p:cNvPr>
          <p:cNvSpPr txBox="1"/>
          <p:nvPr/>
        </p:nvSpPr>
        <p:spPr>
          <a:xfrm>
            <a:off x="5825743" y="2812655"/>
            <a:ext cx="564896" cy="369332"/>
          </a:xfrm>
          <a:prstGeom prst="rect">
            <a:avLst/>
          </a:prstGeom>
          <a:noFill/>
        </p:spPr>
        <p:txBody>
          <a:bodyPr wrap="square" rtlCol="0">
            <a:spAutoFit/>
          </a:bodyPr>
          <a:lstStyle/>
          <a:p>
            <a:r>
              <a:rPr lang="it-IT" dirty="0"/>
              <a:t>P</a:t>
            </a:r>
            <a:r>
              <a:rPr lang="it-IT" baseline="-25000" dirty="0"/>
              <a:t>E</a:t>
            </a:r>
          </a:p>
        </p:txBody>
      </p:sp>
      <p:sp>
        <p:nvSpPr>
          <p:cNvPr id="163" name="Parentesi graffa aperta 162">
            <a:extLst>
              <a:ext uri="{FF2B5EF4-FFF2-40B4-BE49-F238E27FC236}">
                <a16:creationId xmlns:a16="http://schemas.microsoft.com/office/drawing/2014/main" id="{7F393682-C220-4763-9733-5F95B96173B7}"/>
              </a:ext>
            </a:extLst>
          </p:cNvPr>
          <p:cNvSpPr/>
          <p:nvPr/>
        </p:nvSpPr>
        <p:spPr>
          <a:xfrm rot="5400000">
            <a:off x="9186979" y="5545331"/>
            <a:ext cx="110434" cy="1432601"/>
          </a:xfrm>
          <a:prstGeom prst="lef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64" name="CasellaDiTesto 163">
            <a:extLst>
              <a:ext uri="{FF2B5EF4-FFF2-40B4-BE49-F238E27FC236}">
                <a16:creationId xmlns:a16="http://schemas.microsoft.com/office/drawing/2014/main" id="{6CC1E457-7D1B-4CA2-8AB5-C25B437CD55F}"/>
              </a:ext>
            </a:extLst>
          </p:cNvPr>
          <p:cNvSpPr txBox="1"/>
          <p:nvPr/>
        </p:nvSpPr>
        <p:spPr>
          <a:xfrm>
            <a:off x="10214262" y="5266673"/>
            <a:ext cx="1098378" cy="646331"/>
          </a:xfrm>
          <a:prstGeom prst="rect">
            <a:avLst/>
          </a:prstGeom>
          <a:noFill/>
        </p:spPr>
        <p:txBody>
          <a:bodyPr wrap="none" rtlCol="0">
            <a:spAutoFit/>
          </a:bodyPr>
          <a:lstStyle/>
          <a:p>
            <a:r>
              <a:rPr lang="it-IT" dirty="0"/>
              <a:t>Domanda</a:t>
            </a:r>
          </a:p>
          <a:p>
            <a:r>
              <a:rPr lang="it-IT" dirty="0"/>
              <a:t>Mondiale</a:t>
            </a:r>
          </a:p>
        </p:txBody>
      </p:sp>
      <p:sp>
        <p:nvSpPr>
          <p:cNvPr id="165" name="CasellaDiTesto 164">
            <a:extLst>
              <a:ext uri="{FF2B5EF4-FFF2-40B4-BE49-F238E27FC236}">
                <a16:creationId xmlns:a16="http://schemas.microsoft.com/office/drawing/2014/main" id="{CD289EAC-6AEE-42AE-BEBC-AE7FF1A589F5}"/>
              </a:ext>
            </a:extLst>
          </p:cNvPr>
          <p:cNvSpPr txBox="1"/>
          <p:nvPr/>
        </p:nvSpPr>
        <p:spPr>
          <a:xfrm>
            <a:off x="10454355" y="3795996"/>
            <a:ext cx="1798890" cy="646331"/>
          </a:xfrm>
          <a:prstGeom prst="rect">
            <a:avLst/>
          </a:prstGeom>
          <a:noFill/>
        </p:spPr>
        <p:txBody>
          <a:bodyPr wrap="none" rtlCol="0">
            <a:spAutoFit/>
          </a:bodyPr>
          <a:lstStyle/>
          <a:p>
            <a:r>
              <a:rPr lang="it-IT" dirty="0"/>
              <a:t>Offerta</a:t>
            </a:r>
          </a:p>
          <a:p>
            <a:r>
              <a:rPr lang="it-IT" dirty="0"/>
              <a:t>Mondiale + dazio</a:t>
            </a:r>
          </a:p>
        </p:txBody>
      </p:sp>
      <p:sp>
        <p:nvSpPr>
          <p:cNvPr id="166" name="CasellaDiTesto 165">
            <a:extLst>
              <a:ext uri="{FF2B5EF4-FFF2-40B4-BE49-F238E27FC236}">
                <a16:creationId xmlns:a16="http://schemas.microsoft.com/office/drawing/2014/main" id="{92618DDA-232C-475C-BCE0-D857A08BFDF1}"/>
              </a:ext>
            </a:extLst>
          </p:cNvPr>
          <p:cNvSpPr txBox="1"/>
          <p:nvPr/>
        </p:nvSpPr>
        <p:spPr>
          <a:xfrm>
            <a:off x="6001880" y="6301095"/>
            <a:ext cx="364352" cy="369332"/>
          </a:xfrm>
          <a:prstGeom prst="rect">
            <a:avLst/>
          </a:prstGeom>
          <a:noFill/>
        </p:spPr>
        <p:txBody>
          <a:bodyPr wrap="square" rtlCol="0">
            <a:spAutoFit/>
          </a:bodyPr>
          <a:lstStyle/>
          <a:p>
            <a:r>
              <a:rPr lang="it-IT" dirty="0"/>
              <a:t>0</a:t>
            </a:r>
          </a:p>
        </p:txBody>
      </p:sp>
      <p:sp>
        <p:nvSpPr>
          <p:cNvPr id="176" name="CasellaDiTesto 175">
            <a:extLst>
              <a:ext uri="{FF2B5EF4-FFF2-40B4-BE49-F238E27FC236}">
                <a16:creationId xmlns:a16="http://schemas.microsoft.com/office/drawing/2014/main" id="{2C27AEAD-715D-4946-A8B6-9BEB43A704F8}"/>
              </a:ext>
            </a:extLst>
          </p:cNvPr>
          <p:cNvSpPr txBox="1"/>
          <p:nvPr/>
        </p:nvSpPr>
        <p:spPr>
          <a:xfrm>
            <a:off x="1175421" y="5384790"/>
            <a:ext cx="1249065" cy="646331"/>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it-IT" dirty="0"/>
              <a:t>Effetto Produzione</a:t>
            </a:r>
          </a:p>
        </p:txBody>
      </p:sp>
      <p:sp>
        <p:nvSpPr>
          <p:cNvPr id="177" name="CasellaDiTesto 176">
            <a:extLst>
              <a:ext uri="{FF2B5EF4-FFF2-40B4-BE49-F238E27FC236}">
                <a16:creationId xmlns:a16="http://schemas.microsoft.com/office/drawing/2014/main" id="{DD614041-A393-4451-9D0C-8FA4AE50F8B7}"/>
              </a:ext>
            </a:extLst>
          </p:cNvPr>
          <p:cNvSpPr txBox="1"/>
          <p:nvPr/>
        </p:nvSpPr>
        <p:spPr>
          <a:xfrm>
            <a:off x="4345995" y="5413752"/>
            <a:ext cx="1098379"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it-IT" dirty="0"/>
              <a:t>Effetto Consumo</a:t>
            </a:r>
          </a:p>
        </p:txBody>
      </p:sp>
      <p:sp>
        <p:nvSpPr>
          <p:cNvPr id="178" name="Freccia a destra 177">
            <a:extLst>
              <a:ext uri="{FF2B5EF4-FFF2-40B4-BE49-F238E27FC236}">
                <a16:creationId xmlns:a16="http://schemas.microsoft.com/office/drawing/2014/main" id="{BA1F9F8F-D8C2-40D9-871F-A895619BD0F4}"/>
              </a:ext>
            </a:extLst>
          </p:cNvPr>
          <p:cNvSpPr/>
          <p:nvPr/>
        </p:nvSpPr>
        <p:spPr>
          <a:xfrm>
            <a:off x="1456299" y="6194795"/>
            <a:ext cx="627893"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9" name="Freccia a sinistra 178">
            <a:extLst>
              <a:ext uri="{FF2B5EF4-FFF2-40B4-BE49-F238E27FC236}">
                <a16:creationId xmlns:a16="http://schemas.microsoft.com/office/drawing/2014/main" id="{5C1B6A8C-DF5A-4DFE-A34E-3A144C187C5D}"/>
              </a:ext>
            </a:extLst>
          </p:cNvPr>
          <p:cNvSpPr/>
          <p:nvPr/>
        </p:nvSpPr>
        <p:spPr>
          <a:xfrm>
            <a:off x="4410874" y="6169545"/>
            <a:ext cx="886663" cy="45719"/>
          </a:xfrm>
          <a:prstGeom prst="left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0" name="CasellaDiTesto 179">
            <a:extLst>
              <a:ext uri="{FF2B5EF4-FFF2-40B4-BE49-F238E27FC236}">
                <a16:creationId xmlns:a16="http://schemas.microsoft.com/office/drawing/2014/main" id="{CBB8E77D-5529-442F-9AB2-82673E234E87}"/>
              </a:ext>
            </a:extLst>
          </p:cNvPr>
          <p:cNvSpPr txBox="1"/>
          <p:nvPr/>
        </p:nvSpPr>
        <p:spPr>
          <a:xfrm>
            <a:off x="10710110" y="1589484"/>
            <a:ext cx="722245" cy="369332"/>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it-IT" dirty="0"/>
              <a:t>Fig. 1</a:t>
            </a:r>
          </a:p>
        </p:txBody>
      </p:sp>
      <p:sp>
        <p:nvSpPr>
          <p:cNvPr id="181" name="CasellaDiTesto 180">
            <a:extLst>
              <a:ext uri="{FF2B5EF4-FFF2-40B4-BE49-F238E27FC236}">
                <a16:creationId xmlns:a16="http://schemas.microsoft.com/office/drawing/2014/main" id="{949A4670-B5DD-4B3C-849C-306B9BD662C1}"/>
              </a:ext>
            </a:extLst>
          </p:cNvPr>
          <p:cNvSpPr txBox="1"/>
          <p:nvPr/>
        </p:nvSpPr>
        <p:spPr>
          <a:xfrm>
            <a:off x="3029318" y="6460511"/>
            <a:ext cx="439233" cy="369332"/>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it-IT" dirty="0"/>
              <a:t>(a)</a:t>
            </a:r>
          </a:p>
        </p:txBody>
      </p:sp>
      <p:sp>
        <p:nvSpPr>
          <p:cNvPr id="182" name="CasellaDiTesto 181">
            <a:extLst>
              <a:ext uri="{FF2B5EF4-FFF2-40B4-BE49-F238E27FC236}">
                <a16:creationId xmlns:a16="http://schemas.microsoft.com/office/drawing/2014/main" id="{BD46D2D9-B25B-4BF3-9CAC-C7AAA8E08B2E}"/>
              </a:ext>
            </a:extLst>
          </p:cNvPr>
          <p:cNvSpPr txBox="1"/>
          <p:nvPr/>
        </p:nvSpPr>
        <p:spPr>
          <a:xfrm>
            <a:off x="10250102" y="6460511"/>
            <a:ext cx="495051" cy="369332"/>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it-IT" dirty="0"/>
              <a:t>(b)</a:t>
            </a:r>
          </a:p>
        </p:txBody>
      </p:sp>
    </p:spTree>
    <p:extLst>
      <p:ext uri="{BB962C8B-B14F-4D97-AF65-F5344CB8AC3E}">
        <p14:creationId xmlns:p14="http://schemas.microsoft.com/office/powerpoint/2010/main" val="2779780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C292BA1F-153E-47F5-8347-369A9CCF7C43}"/>
              </a:ext>
            </a:extLst>
          </p:cNvPr>
          <p:cNvSpPr>
            <a:spLocks noGrp="1"/>
          </p:cNvSpPr>
          <p:nvPr>
            <p:ph type="title"/>
          </p:nvPr>
        </p:nvSpPr>
        <p:spPr/>
        <p:txBody>
          <a:bodyPr/>
          <a:lstStyle/>
          <a:p>
            <a:r>
              <a:rPr lang="it-IT" dirty="0"/>
              <a:t>Descrizione della slide precedente (effetti prezzo-quantità)</a:t>
            </a:r>
          </a:p>
        </p:txBody>
      </p:sp>
      <p:sp>
        <p:nvSpPr>
          <p:cNvPr id="4" name="Segnaposto contenuto 3">
            <a:extLst>
              <a:ext uri="{FF2B5EF4-FFF2-40B4-BE49-F238E27FC236}">
                <a16:creationId xmlns:a16="http://schemas.microsoft.com/office/drawing/2014/main" id="{12AB4A54-A4A5-44B2-9F75-A3C231A06DD0}"/>
              </a:ext>
            </a:extLst>
          </p:cNvPr>
          <p:cNvSpPr>
            <a:spLocks noGrp="1"/>
          </p:cNvSpPr>
          <p:nvPr>
            <p:ph idx="1"/>
          </p:nvPr>
        </p:nvSpPr>
        <p:spPr/>
        <p:txBody>
          <a:bodyPr>
            <a:normAutofit fontScale="77500" lnSpcReduction="20000"/>
          </a:bodyPr>
          <a:lstStyle/>
          <a:p>
            <a:r>
              <a:rPr lang="it-IT" dirty="0"/>
              <a:t>Fase 1: La situazione iniziale vede il paese piccolo chiuso ai rapporti con l’estero, presenta un’offerta e una domanda piuttosto rigide e un prezzo di autarchia (P</a:t>
            </a:r>
            <a:r>
              <a:rPr lang="it-IT" baseline="30000" dirty="0"/>
              <a:t>E</a:t>
            </a:r>
            <a:r>
              <a:rPr lang="it-IT" dirty="0"/>
              <a:t>) più elevato rispetto a quello mondiale.</a:t>
            </a:r>
          </a:p>
          <a:p>
            <a:r>
              <a:rPr lang="it-IT" dirty="0"/>
              <a:t>Fase 2: Il Paese piccolo si apre al commercio internazionale gli esportatori mondiali che presentano rispetto a questo paese un’offerta infinitamente elastica e offrono i loro beni al paese «price </a:t>
            </a:r>
            <a:r>
              <a:rPr lang="it-IT" dirty="0" err="1"/>
              <a:t>taker</a:t>
            </a:r>
            <a:r>
              <a:rPr lang="it-IT" dirty="0"/>
              <a:t>» (quantità 0Q</a:t>
            </a:r>
            <a:r>
              <a:rPr lang="it-IT" baseline="-25000" dirty="0"/>
              <a:t>M</a:t>
            </a:r>
            <a:r>
              <a:rPr lang="it-IT" dirty="0"/>
              <a:t>). Incontrano un eccesso di domanda insoddisfatta al prezzo P*&lt;P</a:t>
            </a:r>
            <a:r>
              <a:rPr lang="it-IT" baseline="30000" dirty="0"/>
              <a:t>E</a:t>
            </a:r>
            <a:r>
              <a:rPr lang="it-IT" dirty="0"/>
              <a:t> (Q</a:t>
            </a:r>
            <a:r>
              <a:rPr lang="it-IT" baseline="-25000" dirty="0"/>
              <a:t>1</a:t>
            </a:r>
            <a:r>
              <a:rPr lang="it-IT" dirty="0"/>
              <a:t>-Q</a:t>
            </a:r>
            <a:r>
              <a:rPr lang="it-IT" baseline="-25000" dirty="0"/>
              <a:t>4</a:t>
            </a:r>
            <a:r>
              <a:rPr lang="it-IT" dirty="0"/>
              <a:t>), per cui le importazioni aumentano e il prezzo interno sarà pari a quello estero (P*)</a:t>
            </a:r>
          </a:p>
          <a:p>
            <a:r>
              <a:rPr lang="it-IT" dirty="0"/>
              <a:t>Fase 3: il governo eleva un dazio sui beni importati, causando un aumento del prezzo relativo, ma anche incassando il relativo </a:t>
            </a:r>
            <a:r>
              <a:rPr lang="it-IT" i="1" dirty="0"/>
              <a:t>gettito fiscale</a:t>
            </a:r>
            <a:r>
              <a:rPr lang="it-IT" dirty="0"/>
              <a:t>. La domanda di tali beni diminuisce sul mercato interno (da Q4 a Q3: </a:t>
            </a:r>
            <a:r>
              <a:rPr lang="it-IT" i="1" dirty="0"/>
              <a:t>effetto consumo</a:t>
            </a:r>
            <a:r>
              <a:rPr lang="it-IT" dirty="0"/>
              <a:t>), così come l’offerta di beni dagli esportatori esteri, disposti a vendere i loro beni alimentari ad un prezzo più elevato (P*(1+d)) e quindi la quantità scenderà da Q</a:t>
            </a:r>
            <a:r>
              <a:rPr lang="it-IT" baseline="-25000" dirty="0"/>
              <a:t>M</a:t>
            </a:r>
            <a:r>
              <a:rPr lang="it-IT" dirty="0"/>
              <a:t> a </a:t>
            </a:r>
            <a:r>
              <a:rPr lang="it-IT" dirty="0" err="1"/>
              <a:t>Q</a:t>
            </a:r>
            <a:r>
              <a:rPr lang="it-IT" baseline="-25000" dirty="0" err="1"/>
              <a:t>M</a:t>
            </a:r>
            <a:r>
              <a:rPr lang="it-IT" baseline="30000" dirty="0" err="1"/>
              <a:t>d</a:t>
            </a:r>
            <a:r>
              <a:rPr lang="it-IT" dirty="0"/>
              <a:t> (</a:t>
            </a:r>
            <a:r>
              <a:rPr lang="it-IT" i="1" dirty="0"/>
              <a:t>effetto commercio</a:t>
            </a:r>
            <a:r>
              <a:rPr lang="it-IT" dirty="0"/>
              <a:t>). Contemporaneamente i produttori interni aumentano la loro produzione da Q</a:t>
            </a:r>
            <a:r>
              <a:rPr lang="it-IT" baseline="-25000" dirty="0"/>
              <a:t>1</a:t>
            </a:r>
            <a:r>
              <a:rPr lang="it-IT" dirty="0"/>
              <a:t> a Q</a:t>
            </a:r>
            <a:r>
              <a:rPr lang="it-IT" baseline="-25000" dirty="0"/>
              <a:t>2</a:t>
            </a:r>
            <a:r>
              <a:rPr lang="it-IT" dirty="0"/>
              <a:t> (</a:t>
            </a:r>
            <a:r>
              <a:rPr lang="it-IT" i="1" dirty="0"/>
              <a:t>effetto produzione</a:t>
            </a:r>
            <a:r>
              <a:rPr lang="it-IT" dirty="0"/>
              <a:t>). L’effetto del dazio sul consumo sarà tanto maggiore, quanto più elastica (o piatta) sarà la domanda, mentre sulla produzione avrà un effetto tanto maggiore quanto più elastica è la curva di offerta.</a:t>
            </a:r>
          </a:p>
          <a:p>
            <a:endParaRPr lang="it-IT" dirty="0"/>
          </a:p>
          <a:p>
            <a:endParaRPr lang="it-IT" dirty="0"/>
          </a:p>
        </p:txBody>
      </p:sp>
    </p:spTree>
    <p:extLst>
      <p:ext uri="{BB962C8B-B14F-4D97-AF65-F5344CB8AC3E}">
        <p14:creationId xmlns:p14="http://schemas.microsoft.com/office/powerpoint/2010/main" val="382990489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3219</TotalTime>
  <Words>2647</Words>
  <Application>Microsoft Office PowerPoint</Application>
  <PresentationFormat>Widescreen</PresentationFormat>
  <Paragraphs>266</Paragraphs>
  <Slides>20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20</vt:i4>
      </vt:variant>
    </vt:vector>
  </HeadingPairs>
  <TitlesOfParts>
    <vt:vector size="24" baseType="lpstr">
      <vt:lpstr>Arial</vt:lpstr>
      <vt:lpstr>Calibri</vt:lpstr>
      <vt:lpstr>Calibri Light</vt:lpstr>
      <vt:lpstr>Tema di Office</vt:lpstr>
      <vt:lpstr>La politica commerciale</vt:lpstr>
      <vt:lpstr>Struttura della lezione</vt:lpstr>
      <vt:lpstr>La politica commerciale</vt:lpstr>
      <vt:lpstr>La politica commerciale: gli strumenti</vt:lpstr>
      <vt:lpstr>Introduzione di un dazio: effetti in un modello semplice con concorrenza perfetta</vt:lpstr>
      <vt:lpstr>Per quali motivi imporre un dazio?</vt:lpstr>
      <vt:lpstr>L’applicazione di un dazio e gli effetti economici attesi per un piccolo paese</vt:lpstr>
      <vt:lpstr>Effetto del dazio sul benessere sociale (Paese piccolo e grande): analisi costi-benefici</vt:lpstr>
      <vt:lpstr>Descrizione della slide precedente (effetti prezzo-quantità)</vt:lpstr>
      <vt:lpstr>Come varia il benessere complessivo del paese che ha elevato il dazio?</vt:lpstr>
      <vt:lpstr>L’effetto di un dazio in un paese importatore grande è lo stesso?</vt:lpstr>
      <vt:lpstr>Descrizione della slide precedente (effetti prezzo-quantità di un dazio)</vt:lpstr>
      <vt:lpstr>Costi e benefici in termini di benessere per un paese grande</vt:lpstr>
      <vt:lpstr>Effetto dell’introduzione di un dazio: riassunto</vt:lpstr>
      <vt:lpstr>Sussidi alle Esportazioni</vt:lpstr>
      <vt:lpstr>Gli effetti di un sussidio all’export in un paese grande in termini di efficienza</vt:lpstr>
      <vt:lpstr>Effetto sul benessere del sussidio all’export -  descrizione</vt:lpstr>
      <vt:lpstr>Costi e benefici in termini di benessere per un paese grande</vt:lpstr>
      <vt:lpstr>Effetti di un sussidio all’Export</vt:lpstr>
      <vt:lpstr>Effetti delle principali politiche commerciali: un riassunto… a chi conviene?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politica commerciale</dc:title>
  <dc:creator>CHIES LAURA</dc:creator>
  <cp:lastModifiedBy>CHIES LAURA</cp:lastModifiedBy>
  <cp:revision>75</cp:revision>
  <dcterms:created xsi:type="dcterms:W3CDTF">2022-05-17T15:06:59Z</dcterms:created>
  <dcterms:modified xsi:type="dcterms:W3CDTF">2022-05-20T09:10:57Z</dcterms:modified>
</cp:coreProperties>
</file>