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98" r:id="rId2"/>
    <p:sldId id="264" r:id="rId3"/>
    <p:sldId id="266" r:id="rId4"/>
    <p:sldId id="268" r:id="rId5"/>
    <p:sldId id="274" r:id="rId6"/>
    <p:sldId id="277" r:id="rId7"/>
    <p:sldId id="281" r:id="rId8"/>
    <p:sldId id="282" r:id="rId9"/>
    <p:sldId id="285" r:id="rId10"/>
    <p:sldId id="287" r:id="rId11"/>
    <p:sldId id="299" r:id="rId12"/>
    <p:sldId id="288" r:id="rId13"/>
  </p:sldIdLst>
  <p:sldSz cx="9290050" cy="7056438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Stile scuro 2 - Colore 3/Color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Stile medio 4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Stile medio 4 - Color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8034E78-7F5D-4C2E-B375-FC64B27BC917}" styleName="Stile 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3" autoAdjust="0"/>
    <p:restoredTop sz="94647" autoAdjust="0"/>
  </p:normalViewPr>
  <p:slideViewPr>
    <p:cSldViewPr snapToGrid="0" snapToObjects="1">
      <p:cViewPr varScale="1">
        <p:scale>
          <a:sx n="101" d="100"/>
          <a:sy n="101" d="100"/>
        </p:scale>
        <p:origin x="-2528" y="-120"/>
      </p:cViewPr>
      <p:guideLst>
        <p:guide orient="horz" pos="2222"/>
        <p:guide pos="292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05B165-D140-7E4D-B00D-031A9EE7938D}" type="datetimeFigureOut">
              <a:rPr lang="it-IT" smtClean="0"/>
              <a:t>23/03/21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85800"/>
            <a:ext cx="45148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6F4891-C716-DD4B-A62D-0343099F51B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9318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338071" y="526793"/>
            <a:ext cx="6112783" cy="677305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ctr">
              <a:spcAft>
                <a:spcPts val="3360"/>
              </a:spcAft>
            </a:pPr>
            <a:r>
              <a:rPr lang="it-IT" sz="3200" b="1" dirty="0" smtClean="0">
                <a:latin typeface="Arial"/>
              </a:rPr>
              <a:t>La struttura-tipo del racconto</a:t>
            </a:r>
            <a:endParaRPr lang="en-US" sz="3200" b="1" dirty="0">
              <a:latin typeface="Arial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338071" y="1608600"/>
            <a:ext cx="7382815" cy="436485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just"/>
            <a:r>
              <a:rPr lang="it-IT" sz="2000" dirty="0" smtClean="0">
                <a:latin typeface="Arial"/>
              </a:rPr>
              <a:t>Nei racconti possiamo individuare alcuni aspetti </a:t>
            </a:r>
            <a:r>
              <a:rPr lang="it-IT" sz="2000" b="1" dirty="0" smtClean="0">
                <a:latin typeface="Arial"/>
              </a:rPr>
              <a:t>stabili</a:t>
            </a:r>
            <a:r>
              <a:rPr lang="it-IT" sz="2000" dirty="0" smtClean="0">
                <a:latin typeface="Arial"/>
              </a:rPr>
              <a:t> e </a:t>
            </a:r>
            <a:r>
              <a:rPr lang="it-IT" sz="2000" b="1" dirty="0" smtClean="0">
                <a:latin typeface="Arial"/>
              </a:rPr>
              <a:t>costanti</a:t>
            </a:r>
            <a:r>
              <a:rPr lang="it-IT" sz="2000" dirty="0" smtClean="0">
                <a:latin typeface="Arial"/>
              </a:rPr>
              <a:t>:</a:t>
            </a:r>
          </a:p>
          <a:p>
            <a:pPr algn="just"/>
            <a:endParaRPr lang="it-IT" sz="2000" dirty="0" smtClean="0">
              <a:latin typeface="Arial"/>
            </a:endParaRPr>
          </a:p>
          <a:p>
            <a:pPr algn="just"/>
            <a:endParaRPr lang="it-IT" sz="2000" dirty="0" smtClean="0">
              <a:latin typeface="Arial"/>
            </a:endParaRPr>
          </a:p>
          <a:p>
            <a:pPr algn="just">
              <a:buAutoNum type="arabicPeriod"/>
            </a:pPr>
            <a:r>
              <a:rPr lang="it-IT" sz="2000" b="1" dirty="0" smtClean="0">
                <a:solidFill>
                  <a:srgbClr val="000000"/>
                </a:solidFill>
                <a:latin typeface="Arial"/>
              </a:rPr>
              <a:t> Situazione </a:t>
            </a:r>
            <a:r>
              <a:rPr lang="it" sz="2000" b="1" dirty="0" smtClean="0">
                <a:solidFill>
                  <a:srgbClr val="000000"/>
                </a:solidFill>
                <a:latin typeface="Arial"/>
              </a:rPr>
              <a:t>iniziale </a:t>
            </a:r>
            <a:r>
              <a:rPr lang="it" sz="2000" dirty="0" smtClean="0">
                <a:solidFill>
                  <a:srgbClr val="000000"/>
                </a:solidFill>
                <a:latin typeface="Arial"/>
              </a:rPr>
              <a:t>(</a:t>
            </a:r>
            <a:r>
              <a:rPr lang="it-IT" sz="2000" dirty="0" smtClean="0">
                <a:solidFill>
                  <a:srgbClr val="000000"/>
                </a:solidFill>
                <a:latin typeface="Arial"/>
              </a:rPr>
              <a:t>ESPOSIZIONE</a:t>
            </a:r>
            <a:r>
              <a:rPr lang="it" sz="2000" dirty="0" smtClean="0">
                <a:solidFill>
                  <a:srgbClr val="000000"/>
                </a:solidFill>
                <a:latin typeface="Arial"/>
              </a:rPr>
              <a:t>)</a:t>
            </a:r>
            <a:r>
              <a:rPr lang="it-IT" sz="2000" dirty="0" smtClean="0">
                <a:solidFill>
                  <a:srgbClr val="000000"/>
                </a:solidFill>
                <a:latin typeface="Arial"/>
              </a:rPr>
              <a:t>.</a:t>
            </a:r>
          </a:p>
          <a:p>
            <a:pPr algn="just">
              <a:buAutoNum type="arabicPeriod"/>
            </a:pPr>
            <a:endParaRPr lang="it" sz="2000" dirty="0">
              <a:solidFill>
                <a:srgbClr val="000000"/>
              </a:solidFill>
              <a:latin typeface="Arial"/>
            </a:endParaRPr>
          </a:p>
          <a:p>
            <a:pPr algn="just">
              <a:buAutoNum type="arabicPeriod" startAt="2"/>
            </a:pPr>
            <a:r>
              <a:rPr lang="it-IT" sz="2000" b="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it" sz="2000" b="1" dirty="0" smtClean="0">
                <a:solidFill>
                  <a:srgbClr val="000000"/>
                </a:solidFill>
                <a:latin typeface="Arial"/>
              </a:rPr>
              <a:t>Rottura </a:t>
            </a:r>
            <a:r>
              <a:rPr lang="it" sz="2000" b="1" dirty="0">
                <a:solidFill>
                  <a:srgbClr val="000000"/>
                </a:solidFill>
                <a:latin typeface="Arial"/>
              </a:rPr>
              <a:t>dell'equilibrio iniziale </a:t>
            </a:r>
            <a:r>
              <a:rPr lang="it" sz="2000" dirty="0" smtClean="0">
                <a:solidFill>
                  <a:srgbClr val="000000"/>
                </a:solidFill>
                <a:latin typeface="Arial"/>
              </a:rPr>
              <a:t>(</a:t>
            </a:r>
            <a:r>
              <a:rPr lang="it-IT" sz="2000" dirty="0" smtClean="0">
                <a:solidFill>
                  <a:srgbClr val="000000"/>
                </a:solidFill>
                <a:latin typeface="Arial"/>
              </a:rPr>
              <a:t>ESORDIO</a:t>
            </a:r>
            <a:r>
              <a:rPr lang="it" sz="2000" dirty="0" smtClean="0">
                <a:solidFill>
                  <a:srgbClr val="000000"/>
                </a:solidFill>
                <a:latin typeface="Arial"/>
              </a:rPr>
              <a:t>)</a:t>
            </a:r>
            <a:r>
              <a:rPr lang="it-IT" sz="2000" dirty="0" smtClean="0">
                <a:solidFill>
                  <a:srgbClr val="000000"/>
                </a:solidFill>
                <a:latin typeface="Arial"/>
              </a:rPr>
              <a:t>.</a:t>
            </a:r>
          </a:p>
          <a:p>
            <a:pPr algn="just">
              <a:buAutoNum type="arabicPeriod" startAt="2"/>
            </a:pPr>
            <a:endParaRPr lang="it" sz="2000" dirty="0">
              <a:solidFill>
                <a:srgbClr val="000000"/>
              </a:solidFill>
              <a:latin typeface="Arial"/>
            </a:endParaRPr>
          </a:p>
          <a:p>
            <a:pPr algn="just"/>
            <a:r>
              <a:rPr lang="it" sz="2000" b="1" dirty="0" smtClean="0">
                <a:solidFill>
                  <a:srgbClr val="000000"/>
                </a:solidFill>
                <a:latin typeface="Arial"/>
              </a:rPr>
              <a:t>3.</a:t>
            </a:r>
            <a:r>
              <a:rPr lang="it-IT" sz="2000" b="1" dirty="0" smtClean="0">
                <a:solidFill>
                  <a:srgbClr val="000000"/>
                </a:solidFill>
                <a:latin typeface="Arial"/>
              </a:rPr>
              <a:t> Evoluzione della vicenda</a:t>
            </a:r>
            <a:r>
              <a:rPr lang="it-IT" sz="2000" dirty="0" smtClean="0">
                <a:solidFill>
                  <a:srgbClr val="000000"/>
                </a:solidFill>
                <a:latin typeface="Arial"/>
              </a:rPr>
              <a:t> attraverso eventi migliorativi e/o 	peggiorativi (PERIPEZIE O MUTAMENTI).</a:t>
            </a:r>
          </a:p>
          <a:p>
            <a:pPr algn="just"/>
            <a:endParaRPr lang="it" sz="2000" dirty="0">
              <a:solidFill>
                <a:srgbClr val="000000"/>
              </a:solidFill>
              <a:latin typeface="Arial"/>
            </a:endParaRPr>
          </a:p>
          <a:p>
            <a:pPr algn="just">
              <a:buAutoNum type="arabicPeriod" startAt="4"/>
            </a:pPr>
            <a:r>
              <a:rPr lang="it-IT" sz="2000" b="1" dirty="0" smtClean="0">
                <a:solidFill>
                  <a:srgbClr val="000000"/>
                </a:solidFill>
                <a:latin typeface="Arial"/>
              </a:rPr>
              <a:t>  </a:t>
            </a:r>
            <a:r>
              <a:rPr lang="it" sz="2000" b="1" dirty="0" smtClean="0">
                <a:solidFill>
                  <a:srgbClr val="000000"/>
                </a:solidFill>
                <a:latin typeface="Arial"/>
              </a:rPr>
              <a:t>Ristabilimento dell'equilibrio</a:t>
            </a:r>
            <a:r>
              <a:rPr lang="it-IT" sz="2000" b="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it-IT" sz="2000" dirty="0" smtClean="0">
                <a:solidFill>
                  <a:srgbClr val="000000"/>
                </a:solidFill>
                <a:latin typeface="Arial"/>
              </a:rPr>
              <a:t>(SCIOGLIMENTO).</a:t>
            </a:r>
          </a:p>
          <a:p>
            <a:pPr algn="just"/>
            <a:endParaRPr lang="it-IT" sz="2000" dirty="0" smtClean="0">
              <a:solidFill>
                <a:srgbClr val="000000"/>
              </a:solidFill>
              <a:latin typeface="Arial"/>
            </a:endParaRPr>
          </a:p>
          <a:p>
            <a:pPr algn="just">
              <a:buAutoNum type="arabicPeriod" startAt="4"/>
            </a:pPr>
            <a:r>
              <a:rPr lang="it-IT" sz="2000" b="1" dirty="0" smtClean="0">
                <a:solidFill>
                  <a:srgbClr val="000000"/>
                </a:solidFill>
                <a:latin typeface="Arial"/>
              </a:rPr>
              <a:t>  Situazione finale.</a:t>
            </a:r>
          </a:p>
          <a:p>
            <a:pPr algn="just"/>
            <a:endParaRPr lang="it" b="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01581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868424" y="602049"/>
            <a:ext cx="5419344" cy="677305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ctr">
              <a:spcAft>
                <a:spcPts val="2100"/>
              </a:spcAft>
            </a:pPr>
            <a:r>
              <a:rPr lang="it" sz="3200" b="1" dirty="0">
                <a:latin typeface="Arial"/>
              </a:rPr>
              <a:t>Punti di vista del narratore</a:t>
            </a:r>
          </a:p>
        </p:txBody>
      </p:sp>
      <p:sp>
        <p:nvSpPr>
          <p:cNvPr id="3" name="Rettangolo 2"/>
          <p:cNvSpPr/>
          <p:nvPr/>
        </p:nvSpPr>
        <p:spPr>
          <a:xfrm>
            <a:off x="780838" y="1737360"/>
            <a:ext cx="8034128" cy="5029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920"/>
              </a:lnSpc>
              <a:spcBef>
                <a:spcPts val="2100"/>
              </a:spcBef>
              <a:spcAft>
                <a:spcPts val="1890"/>
              </a:spcAft>
            </a:pPr>
            <a:r>
              <a:rPr lang="it" sz="1600" dirty="0">
                <a:latin typeface="Arial"/>
              </a:rPr>
              <a:t>Il punto di vista del narratore è il punto di osservazione in cui il narratore si pone per raccontare la storia</a:t>
            </a:r>
            <a:r>
              <a:rPr lang="it" sz="1600" dirty="0" smtClean="0">
                <a:latin typeface="Arial"/>
              </a:rPr>
              <a:t>.</a:t>
            </a:r>
            <a:r>
              <a:rPr lang="it-IT" sz="1600" dirty="0" smtClean="0">
                <a:latin typeface="Arial"/>
              </a:rPr>
              <a:t> Può essere: </a:t>
            </a:r>
            <a:endParaRPr lang="it" sz="1600" dirty="0">
              <a:latin typeface="Arial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80838" y="2593847"/>
            <a:ext cx="8034128" cy="4017851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342900" marR="592328" indent="-342900" algn="just">
              <a:buAutoNum type="arabicPeriod"/>
            </a:pPr>
            <a:r>
              <a:rPr lang="it" sz="2000" b="1" dirty="0" smtClean="0">
                <a:solidFill>
                  <a:srgbClr val="000000"/>
                </a:solidFill>
                <a:latin typeface="Arial"/>
              </a:rPr>
              <a:t>A</a:t>
            </a:r>
            <a:r>
              <a:rPr lang="it-IT" sz="2000" b="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it" sz="2000" b="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it" sz="2000" b="1" dirty="0">
                <a:solidFill>
                  <a:srgbClr val="000000"/>
                </a:solidFill>
                <a:latin typeface="Arial"/>
              </a:rPr>
              <a:t>FOCALIZZAZIONE </a:t>
            </a:r>
            <a:r>
              <a:rPr lang="it-IT" sz="2000" b="1" dirty="0" smtClean="0">
                <a:solidFill>
                  <a:srgbClr val="000000"/>
                </a:solidFill>
                <a:latin typeface="Arial"/>
              </a:rPr>
              <a:t>ZERO </a:t>
            </a:r>
            <a:r>
              <a:rPr lang="it-IT" sz="2000" dirty="0" smtClean="0">
                <a:solidFill>
                  <a:srgbClr val="000000"/>
                </a:solidFill>
                <a:latin typeface="Arial"/>
              </a:rPr>
              <a:t>(NEUTRA):</a:t>
            </a:r>
            <a:r>
              <a:rPr lang="it" sz="20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it" sz="2000" dirty="0">
                <a:solidFill>
                  <a:srgbClr val="000000"/>
                </a:solidFill>
                <a:latin typeface="Arial"/>
              </a:rPr>
              <a:t>il narratore conosce i punti di vista di tutti i personaggi, e a seconda delle situazioni </a:t>
            </a:r>
            <a:r>
              <a:rPr lang="it-IT" sz="2000" dirty="0" smtClean="0">
                <a:solidFill>
                  <a:srgbClr val="000000"/>
                </a:solidFill>
                <a:latin typeface="Arial"/>
              </a:rPr>
              <a:t>può </a:t>
            </a:r>
            <a:r>
              <a:rPr lang="it" sz="2000" dirty="0" smtClean="0">
                <a:solidFill>
                  <a:srgbClr val="000000"/>
                </a:solidFill>
                <a:latin typeface="Arial"/>
              </a:rPr>
              <a:t>cambiare </a:t>
            </a:r>
            <a:r>
              <a:rPr lang="it" sz="2000" dirty="0">
                <a:solidFill>
                  <a:srgbClr val="000000"/>
                </a:solidFill>
                <a:latin typeface="Arial"/>
              </a:rPr>
              <a:t>punto di </a:t>
            </a:r>
            <a:r>
              <a:rPr lang="it" sz="2000" dirty="0" smtClean="0">
                <a:solidFill>
                  <a:srgbClr val="000000"/>
                </a:solidFill>
                <a:latin typeface="Arial"/>
              </a:rPr>
              <a:t>vista.</a:t>
            </a:r>
            <a:r>
              <a:rPr lang="it-IT" sz="2000" dirty="0" smtClean="0">
                <a:solidFill>
                  <a:srgbClr val="000000"/>
                </a:solidFill>
                <a:latin typeface="Arial"/>
              </a:rPr>
              <a:t> (Narratore onnisciente)</a:t>
            </a:r>
            <a:endParaRPr lang="it" sz="2000" dirty="0">
              <a:solidFill>
                <a:srgbClr val="000000"/>
              </a:solidFill>
              <a:latin typeface="Arial"/>
            </a:endParaRPr>
          </a:p>
          <a:p>
            <a:pPr algn="just"/>
            <a:endParaRPr lang="it" sz="2000" dirty="0">
              <a:solidFill>
                <a:srgbClr val="000000"/>
              </a:solidFill>
              <a:latin typeface="Arial"/>
            </a:endParaRPr>
          </a:p>
          <a:p>
            <a:pPr marL="342900" indent="-342900" algn="just">
              <a:buAutoNum type="arabicPeriod" startAt="2"/>
            </a:pPr>
            <a:r>
              <a:rPr lang="it-IT" sz="2000" b="1" dirty="0" smtClean="0">
                <a:solidFill>
                  <a:srgbClr val="000000"/>
                </a:solidFill>
                <a:latin typeface="Arial"/>
              </a:rPr>
              <a:t>A </a:t>
            </a:r>
            <a:r>
              <a:rPr lang="it" sz="2000" b="1" dirty="0" smtClean="0">
                <a:solidFill>
                  <a:srgbClr val="000000"/>
                </a:solidFill>
                <a:latin typeface="Arial"/>
              </a:rPr>
              <a:t>FOCALIZZAZIONE </a:t>
            </a:r>
            <a:r>
              <a:rPr lang="it-IT" sz="2000" b="1" dirty="0" smtClean="0">
                <a:solidFill>
                  <a:srgbClr val="000000"/>
                </a:solidFill>
                <a:latin typeface="Arial"/>
              </a:rPr>
              <a:t>INTERNA </a:t>
            </a:r>
            <a:r>
              <a:rPr lang="it-IT" sz="2000" dirty="0" smtClean="0">
                <a:solidFill>
                  <a:srgbClr val="000000"/>
                </a:solidFill>
                <a:latin typeface="Arial"/>
              </a:rPr>
              <a:t>(</a:t>
            </a:r>
            <a:r>
              <a:rPr lang="it" sz="2000" dirty="0" smtClean="0">
                <a:solidFill>
                  <a:srgbClr val="000000"/>
                </a:solidFill>
                <a:latin typeface="Arial"/>
              </a:rPr>
              <a:t>INDIVIDUALE</a:t>
            </a:r>
            <a:r>
              <a:rPr lang="it-IT" sz="2000" dirty="0" smtClean="0">
                <a:solidFill>
                  <a:srgbClr val="000000"/>
                </a:solidFill>
                <a:latin typeface="Arial"/>
              </a:rPr>
              <a:t>)</a:t>
            </a:r>
            <a:r>
              <a:rPr lang="it-IT" sz="2000" dirty="0">
                <a:solidFill>
                  <a:srgbClr val="000000"/>
                </a:solidFill>
                <a:latin typeface="Arial"/>
              </a:rPr>
              <a:t>:</a:t>
            </a:r>
            <a:r>
              <a:rPr lang="it" sz="2000" dirty="0" smtClean="0">
                <a:solidFill>
                  <a:srgbClr val="000000"/>
                </a:solidFill>
                <a:latin typeface="Arial"/>
              </a:rPr>
              <a:t> il </a:t>
            </a:r>
            <a:r>
              <a:rPr lang="it" sz="2000" dirty="0">
                <a:solidFill>
                  <a:srgbClr val="000000"/>
                </a:solidFill>
                <a:latin typeface="Arial"/>
              </a:rPr>
              <a:t>narratore assume il punto di vista di uno dei personaggi della storia</a:t>
            </a:r>
            <a:r>
              <a:rPr lang="it" sz="2000" dirty="0" smtClean="0">
                <a:solidFill>
                  <a:srgbClr val="000000"/>
                </a:solidFill>
                <a:latin typeface="Arial"/>
              </a:rPr>
              <a:t>.</a:t>
            </a:r>
            <a:endParaRPr lang="it-IT" sz="2000" dirty="0" smtClean="0">
              <a:solidFill>
                <a:srgbClr val="000000"/>
              </a:solidFill>
              <a:latin typeface="Arial"/>
            </a:endParaRPr>
          </a:p>
          <a:p>
            <a:pPr algn="just"/>
            <a:endParaRPr lang="it" sz="2000" dirty="0">
              <a:solidFill>
                <a:srgbClr val="000000"/>
              </a:solidFill>
              <a:latin typeface="Arial"/>
            </a:endParaRPr>
          </a:p>
          <a:p>
            <a:pPr marR="592328" algn="just"/>
            <a:r>
              <a:rPr lang="it" sz="2000" dirty="0">
                <a:solidFill>
                  <a:srgbClr val="000000"/>
                </a:solidFill>
                <a:latin typeface="Arial"/>
              </a:rPr>
              <a:t>3. </a:t>
            </a:r>
            <a:r>
              <a:rPr lang="it-IT" sz="2000" b="1" dirty="0">
                <a:solidFill>
                  <a:srgbClr val="000000"/>
                </a:solidFill>
                <a:latin typeface="Arial"/>
              </a:rPr>
              <a:t>A </a:t>
            </a:r>
            <a:r>
              <a:rPr lang="it" sz="2000" b="1" dirty="0">
                <a:solidFill>
                  <a:srgbClr val="000000"/>
                </a:solidFill>
                <a:latin typeface="Arial"/>
              </a:rPr>
              <a:t>FOCALIZZAZIONE </a:t>
            </a:r>
            <a:r>
              <a:rPr lang="it-IT" sz="2000" b="1" dirty="0" smtClean="0">
                <a:solidFill>
                  <a:srgbClr val="000000"/>
                </a:solidFill>
                <a:latin typeface="Arial"/>
              </a:rPr>
              <a:t>ESTERNA </a:t>
            </a:r>
            <a:r>
              <a:rPr lang="it-IT" sz="2000" dirty="0" smtClean="0">
                <a:solidFill>
                  <a:srgbClr val="000000"/>
                </a:solidFill>
                <a:latin typeface="Arial"/>
              </a:rPr>
              <a:t>(</a:t>
            </a:r>
            <a:r>
              <a:rPr lang="it" sz="2000" dirty="0" smtClean="0">
                <a:solidFill>
                  <a:srgbClr val="000000"/>
                </a:solidFill>
                <a:latin typeface="Arial"/>
              </a:rPr>
              <a:t>NEUTRALE</a:t>
            </a:r>
            <a:r>
              <a:rPr lang="it-IT" sz="2000" dirty="0" smtClean="0">
                <a:solidFill>
                  <a:srgbClr val="000000"/>
                </a:solidFill>
                <a:latin typeface="Arial"/>
              </a:rPr>
              <a:t>):</a:t>
            </a:r>
            <a:r>
              <a:rPr lang="it" sz="20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it-IT" sz="2000" dirty="0" smtClean="0">
                <a:solidFill>
                  <a:srgbClr val="000000"/>
                </a:solidFill>
                <a:latin typeface="Arial"/>
              </a:rPr>
              <a:t>i</a:t>
            </a:r>
            <a:r>
              <a:rPr lang="it" sz="2000" dirty="0" smtClean="0">
                <a:solidFill>
                  <a:srgbClr val="000000"/>
                </a:solidFill>
                <a:latin typeface="Arial"/>
              </a:rPr>
              <a:t>l </a:t>
            </a:r>
            <a:r>
              <a:rPr lang="it" sz="2000" dirty="0">
                <a:solidFill>
                  <a:srgbClr val="000000"/>
                </a:solidFill>
                <a:latin typeface="Arial"/>
              </a:rPr>
              <a:t>narratore si </a:t>
            </a:r>
            <a:r>
              <a:rPr lang="it-IT" sz="2000" dirty="0" smtClean="0">
                <a:solidFill>
                  <a:srgbClr val="000000"/>
                </a:solidFill>
                <a:latin typeface="Arial"/>
              </a:rPr>
              <a:t>	</a:t>
            </a:r>
            <a:r>
              <a:rPr lang="it" sz="2000" dirty="0" smtClean="0">
                <a:solidFill>
                  <a:srgbClr val="000000"/>
                </a:solidFill>
                <a:latin typeface="Arial"/>
              </a:rPr>
              <a:t>limita </a:t>
            </a:r>
            <a:r>
              <a:rPr lang="it" sz="2000" dirty="0">
                <a:solidFill>
                  <a:srgbClr val="000000"/>
                </a:solidFill>
                <a:latin typeface="Arial"/>
              </a:rPr>
              <a:t>a registrare </a:t>
            </a:r>
            <a:r>
              <a:rPr lang="it-IT" sz="2000" dirty="0" smtClean="0">
                <a:solidFill>
                  <a:srgbClr val="000000"/>
                </a:solidFill>
                <a:latin typeface="Arial"/>
              </a:rPr>
              <a:t>	</a:t>
            </a:r>
            <a:r>
              <a:rPr lang="it" sz="2000" dirty="0" smtClean="0">
                <a:solidFill>
                  <a:srgbClr val="000000"/>
                </a:solidFill>
                <a:latin typeface="Arial"/>
              </a:rPr>
              <a:t>gli </a:t>
            </a:r>
            <a:r>
              <a:rPr lang="it" sz="2000" dirty="0">
                <a:solidFill>
                  <a:srgbClr val="000000"/>
                </a:solidFill>
                <a:latin typeface="Arial"/>
              </a:rPr>
              <a:t>avvenimenti senza assumere il punto </a:t>
            </a:r>
            <a:r>
              <a:rPr lang="it-IT" sz="2000" dirty="0" smtClean="0">
                <a:solidFill>
                  <a:srgbClr val="000000"/>
                </a:solidFill>
                <a:latin typeface="Arial"/>
              </a:rPr>
              <a:t>	</a:t>
            </a:r>
            <a:r>
              <a:rPr lang="it" sz="2000" dirty="0" smtClean="0">
                <a:solidFill>
                  <a:srgbClr val="000000"/>
                </a:solidFill>
                <a:latin typeface="Arial"/>
              </a:rPr>
              <a:t>di </a:t>
            </a:r>
            <a:r>
              <a:rPr lang="it" sz="2000" dirty="0">
                <a:solidFill>
                  <a:srgbClr val="000000"/>
                </a:solidFill>
                <a:latin typeface="Arial"/>
              </a:rPr>
              <a:t>vista di nessuno dei personaggi.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868424" y="602049"/>
            <a:ext cx="5419344" cy="677305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ctr">
              <a:spcAft>
                <a:spcPts val="2100"/>
              </a:spcAft>
            </a:pPr>
            <a:r>
              <a:rPr lang="it-IT" sz="3200" b="1" dirty="0" smtClean="0">
                <a:latin typeface="Arial"/>
              </a:rPr>
              <a:t>Tecniche del narratore</a:t>
            </a:r>
            <a:endParaRPr lang="it" sz="3200" b="1" dirty="0">
              <a:latin typeface="Arial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780838" y="1279354"/>
            <a:ext cx="8034128" cy="55783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/>
            <a:r>
              <a:rPr lang="it" sz="1600" dirty="0">
                <a:latin typeface="Arial"/>
              </a:rPr>
              <a:t>Il </a:t>
            </a:r>
            <a:r>
              <a:rPr lang="it-IT" sz="1600" dirty="0" smtClean="0">
                <a:latin typeface="Arial"/>
              </a:rPr>
              <a:t>narratore si trova spesso nella condizione di riferire le parole o i pensieri dei suoi personaggi. </a:t>
            </a:r>
          </a:p>
          <a:p>
            <a:pPr indent="0" algn="just"/>
            <a:r>
              <a:rPr lang="it-IT" sz="1600" dirty="0" smtClean="0">
                <a:latin typeface="Arial"/>
              </a:rPr>
              <a:t>Tecniche per riferire le PAROLE dei personaggi:</a:t>
            </a:r>
          </a:p>
          <a:p>
            <a:pPr indent="0" algn="just"/>
            <a:endParaRPr lang="it-IT" sz="1600" dirty="0" smtClean="0">
              <a:latin typeface="Arial"/>
            </a:endParaRPr>
          </a:p>
          <a:p>
            <a:pPr marL="342900" indent="-342900" algn="just">
              <a:buAutoNum type="arabicPeriod"/>
            </a:pPr>
            <a:r>
              <a:rPr lang="it-IT" sz="1600" b="1" dirty="0" smtClean="0">
                <a:latin typeface="Arial"/>
              </a:rPr>
              <a:t>DISCORSO DIRETTO</a:t>
            </a:r>
            <a:r>
              <a:rPr lang="it-IT" sz="1600" dirty="0" smtClean="0">
                <a:latin typeface="Arial"/>
              </a:rPr>
              <a:t>: il narratore cede la parola al personaggio.</a:t>
            </a:r>
          </a:p>
          <a:p>
            <a:pPr marL="342900" indent="-342900" algn="just">
              <a:buAutoNum type="arabicPeriod"/>
            </a:pPr>
            <a:endParaRPr lang="it-IT" sz="1600" dirty="0" smtClean="0">
              <a:latin typeface="Arial"/>
            </a:endParaRPr>
          </a:p>
          <a:p>
            <a:pPr marL="342900" indent="-342900" algn="just">
              <a:buAutoNum type="arabicPeriod"/>
            </a:pPr>
            <a:r>
              <a:rPr lang="it-IT" sz="1600" b="1" dirty="0" smtClean="0">
                <a:latin typeface="Arial"/>
              </a:rPr>
              <a:t>DISCORSO INDIRETTO</a:t>
            </a:r>
            <a:r>
              <a:rPr lang="it-IT" sz="1600" dirty="0" smtClean="0">
                <a:latin typeface="Arial"/>
              </a:rPr>
              <a:t>: il narratore riporta le parole del personaggio.</a:t>
            </a:r>
          </a:p>
          <a:p>
            <a:pPr marL="342900" indent="-342900" algn="just">
              <a:buAutoNum type="arabicPeriod"/>
            </a:pPr>
            <a:endParaRPr lang="it-IT" sz="1600" dirty="0" smtClean="0">
              <a:latin typeface="Arial"/>
            </a:endParaRPr>
          </a:p>
          <a:p>
            <a:pPr marL="342900" indent="-342900" algn="just">
              <a:buAutoNum type="arabicPeriod"/>
            </a:pPr>
            <a:r>
              <a:rPr lang="it-IT" sz="1600" b="1" dirty="0" smtClean="0">
                <a:latin typeface="Arial"/>
              </a:rPr>
              <a:t>DISCORSO RACCONTATO</a:t>
            </a:r>
            <a:r>
              <a:rPr lang="it-IT" sz="1600" dirty="0" smtClean="0">
                <a:latin typeface="Arial"/>
              </a:rPr>
              <a:t>: il narratore riassume il discorso del personaggio.</a:t>
            </a:r>
          </a:p>
          <a:p>
            <a:pPr marL="342900" indent="-342900" algn="just">
              <a:buAutoNum type="arabicPeriod"/>
            </a:pPr>
            <a:endParaRPr lang="it-IT" sz="1600" dirty="0" smtClean="0">
              <a:latin typeface="Arial"/>
            </a:endParaRPr>
          </a:p>
          <a:p>
            <a:pPr marL="342900" indent="-342900" algn="just">
              <a:buAutoNum type="arabicPeriod"/>
            </a:pPr>
            <a:r>
              <a:rPr lang="it-IT" sz="1600" b="1" dirty="0" smtClean="0">
                <a:latin typeface="Arial"/>
              </a:rPr>
              <a:t>DISCORSO INDIRETTO LIBERO</a:t>
            </a:r>
            <a:r>
              <a:rPr lang="it-IT" sz="1600" dirty="0" smtClean="0">
                <a:latin typeface="Arial"/>
              </a:rPr>
              <a:t>: il narratore riporta direttamente le parole dei personaggi ma senza introdurle con i consueti verbi dichiarativi.</a:t>
            </a:r>
          </a:p>
          <a:p>
            <a:pPr marL="342900" indent="-342900" algn="just">
              <a:buAutoNum type="arabicPeriod"/>
            </a:pPr>
            <a:endParaRPr lang="it-IT" sz="1600" dirty="0">
              <a:latin typeface="Arial"/>
            </a:endParaRPr>
          </a:p>
          <a:p>
            <a:pPr algn="just"/>
            <a:r>
              <a:rPr lang="it-IT" sz="1600" dirty="0" smtClean="0">
                <a:latin typeface="Arial"/>
              </a:rPr>
              <a:t>Oltre alle tecniche sopra riportate, il narratore per riferire i PENSIERI dei personaggi usa:</a:t>
            </a:r>
          </a:p>
          <a:p>
            <a:pPr algn="just"/>
            <a:endParaRPr lang="it-IT" sz="1600" dirty="0">
              <a:latin typeface="Arial"/>
            </a:endParaRPr>
          </a:p>
          <a:p>
            <a:pPr marL="342900" indent="-342900" algn="just">
              <a:buAutoNum type="arabicPeriod"/>
            </a:pPr>
            <a:r>
              <a:rPr lang="it-IT" sz="1600" b="1" dirty="0" smtClean="0">
                <a:latin typeface="Arial"/>
              </a:rPr>
              <a:t>Il SOLILOQUIO</a:t>
            </a:r>
            <a:r>
              <a:rPr lang="it-IT" sz="1600" dirty="0" smtClean="0">
                <a:latin typeface="Arial"/>
              </a:rPr>
              <a:t>: il personaggio si rivolge idealmente a un interlocutore preciso esterno alla scena.</a:t>
            </a:r>
          </a:p>
          <a:p>
            <a:pPr marL="342900" indent="-342900" algn="just">
              <a:buAutoNum type="arabicPeriod"/>
            </a:pPr>
            <a:endParaRPr lang="it-IT" sz="1600" dirty="0" smtClean="0">
              <a:latin typeface="Arial"/>
            </a:endParaRPr>
          </a:p>
          <a:p>
            <a:pPr marL="342900" indent="-342900" algn="just">
              <a:buAutoNum type="arabicPeriod"/>
            </a:pPr>
            <a:r>
              <a:rPr lang="it-IT" sz="1600" b="1" dirty="0" smtClean="0">
                <a:latin typeface="Arial"/>
              </a:rPr>
              <a:t>Il MONOLOGO INTERIORE</a:t>
            </a:r>
            <a:r>
              <a:rPr lang="it-IT" sz="1600" dirty="0" smtClean="0">
                <a:latin typeface="Arial"/>
              </a:rPr>
              <a:t>: il personaggio si limita ad esporre le proprie riflessioni.</a:t>
            </a:r>
          </a:p>
          <a:p>
            <a:pPr marL="342900" indent="-342900" algn="just">
              <a:buAutoNum type="arabicPeriod"/>
            </a:pPr>
            <a:endParaRPr lang="it-IT" sz="1600" dirty="0">
              <a:latin typeface="Arial"/>
            </a:endParaRPr>
          </a:p>
          <a:p>
            <a:pPr marL="342900" indent="-342900" algn="just">
              <a:buAutoNum type="arabicPeriod"/>
            </a:pPr>
            <a:r>
              <a:rPr lang="it-IT" sz="1600" b="1" dirty="0" smtClean="0">
                <a:latin typeface="Arial"/>
              </a:rPr>
              <a:t>Il FLUSSO DI COSCIENZA</a:t>
            </a:r>
            <a:r>
              <a:rPr lang="it-IT" sz="1600" dirty="0" smtClean="0">
                <a:latin typeface="Arial"/>
              </a:rPr>
              <a:t>: il personaggio riporta direttamente e in maniera confusa il proprio pensiero al di fuori di qualsiasi organizzazione sintattica e di qualsiasi coerenza semantica.</a:t>
            </a:r>
          </a:p>
          <a:p>
            <a:pPr marL="342900" indent="-342900" algn="just">
              <a:buAutoNum type="arabicPeriod"/>
            </a:pPr>
            <a:endParaRPr lang="it-IT" sz="1600" dirty="0" smtClean="0">
              <a:latin typeface="Arial"/>
            </a:endParaRPr>
          </a:p>
          <a:p>
            <a:pPr marL="342900" indent="-342900" algn="just">
              <a:buAutoNum type="arabicPeriod"/>
            </a:pPr>
            <a:endParaRPr lang="it-IT" sz="1600" dirty="0">
              <a:latin typeface="Arial"/>
            </a:endParaRPr>
          </a:p>
          <a:p>
            <a:pPr indent="0" algn="just"/>
            <a:endParaRPr lang="it-IT" sz="1600" dirty="0" smtClean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870895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382925" y="423317"/>
            <a:ext cx="5277688" cy="55501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it-IT" sz="3200" b="1" spc="-150" dirty="0" smtClean="0">
                <a:solidFill>
                  <a:srgbClr val="000000"/>
                </a:solidFill>
                <a:latin typeface="Arial"/>
              </a:rPr>
              <a:t>Il modello delle</a:t>
            </a:r>
            <a:r>
              <a:rPr lang="it" sz="3200" b="1" spc="-15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3200" b="1" spc="-150" dirty="0">
                <a:solidFill>
                  <a:srgbClr val="000000"/>
                </a:solidFill>
                <a:latin typeface="Arial"/>
              </a:rPr>
              <a:t>5 </a:t>
            </a:r>
            <a:r>
              <a:rPr lang="it" sz="3200" b="1" spc="-150" dirty="0">
                <a:solidFill>
                  <a:srgbClr val="000000"/>
                </a:solidFill>
                <a:latin typeface="Arial"/>
              </a:rPr>
              <a:t>W</a:t>
            </a:r>
          </a:p>
        </p:txBody>
      </p:sp>
      <p:sp>
        <p:nvSpPr>
          <p:cNvPr id="6" name="Rettangolo 5"/>
          <p:cNvSpPr/>
          <p:nvPr/>
        </p:nvSpPr>
        <p:spPr>
          <a:xfrm>
            <a:off x="404529" y="2037017"/>
            <a:ext cx="8683257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" sz="1600" dirty="0" smtClean="0">
                <a:solidFill>
                  <a:srgbClr val="000000"/>
                </a:solidFill>
                <a:latin typeface="Arial"/>
              </a:rPr>
              <a:t>Un</a:t>
            </a:r>
            <a:r>
              <a:rPr lang="it-IT" sz="1600" dirty="0" smtClean="0">
                <a:solidFill>
                  <a:srgbClr val="000000"/>
                </a:solidFill>
                <a:latin typeface="Arial"/>
              </a:rPr>
              <a:t> racconto </a:t>
            </a:r>
            <a:r>
              <a:rPr lang="it" sz="1600" dirty="0" smtClean="0">
                <a:solidFill>
                  <a:srgbClr val="000000"/>
                </a:solidFill>
                <a:latin typeface="Arial"/>
              </a:rPr>
              <a:t>molto </a:t>
            </a:r>
            <a:r>
              <a:rPr lang="it" sz="1600" dirty="0">
                <a:solidFill>
                  <a:srgbClr val="000000"/>
                </a:solidFill>
                <a:latin typeface="Arial"/>
              </a:rPr>
              <a:t>spesso dà la risposta a cinque quesiti fondamentali</a:t>
            </a:r>
            <a:r>
              <a:rPr lang="it" sz="1600" dirty="0" smtClean="0">
                <a:solidFill>
                  <a:srgbClr val="000000"/>
                </a:solidFill>
                <a:latin typeface="Arial"/>
              </a:rPr>
              <a:t>:</a:t>
            </a:r>
            <a:endParaRPr lang="it-IT" sz="1600" dirty="0" smtClean="0">
              <a:solidFill>
                <a:srgbClr val="000000"/>
              </a:solidFill>
              <a:latin typeface="Arial"/>
            </a:endParaRPr>
          </a:p>
          <a:p>
            <a:pPr algn="just"/>
            <a:endParaRPr lang="it" sz="1600" dirty="0">
              <a:solidFill>
                <a:srgbClr val="000000"/>
              </a:solidFill>
              <a:latin typeface="Arial"/>
            </a:endParaRPr>
          </a:p>
          <a:p>
            <a:pPr algn="just"/>
            <a:r>
              <a:rPr lang="it" sz="1600" b="1" dirty="0" smtClean="0">
                <a:solidFill>
                  <a:srgbClr val="000000"/>
                </a:solidFill>
                <a:latin typeface="Arial"/>
              </a:rPr>
              <a:t>CHI?</a:t>
            </a:r>
            <a:r>
              <a:rPr lang="it-IT" sz="1600" b="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it-IT" sz="1600" dirty="0" smtClean="0">
                <a:solidFill>
                  <a:srgbClr val="000000"/>
                </a:solidFill>
                <a:latin typeface="Arial"/>
              </a:rPr>
              <a:t>(I PERSONAGGI)</a:t>
            </a:r>
            <a:endParaRPr lang="it-IT" sz="1600" b="1" dirty="0" smtClean="0">
              <a:solidFill>
                <a:srgbClr val="000000"/>
              </a:solidFill>
              <a:latin typeface="Arial"/>
            </a:endParaRPr>
          </a:p>
          <a:p>
            <a:pPr algn="just"/>
            <a:endParaRPr lang="it" sz="1600" b="1" dirty="0">
              <a:solidFill>
                <a:srgbClr val="000000"/>
              </a:solidFill>
              <a:latin typeface="Arial"/>
            </a:endParaRPr>
          </a:p>
          <a:p>
            <a:pPr algn="just"/>
            <a:r>
              <a:rPr lang="it" sz="1600" b="1" dirty="0" smtClean="0">
                <a:solidFill>
                  <a:srgbClr val="000000"/>
                </a:solidFill>
                <a:latin typeface="Arial"/>
              </a:rPr>
              <a:t>CHE </a:t>
            </a:r>
            <a:r>
              <a:rPr lang="it" sz="1600" b="1" dirty="0">
                <a:solidFill>
                  <a:srgbClr val="000000"/>
                </a:solidFill>
                <a:latin typeface="Arial"/>
              </a:rPr>
              <a:t>COSA</a:t>
            </a:r>
            <a:r>
              <a:rPr lang="it" sz="1600" b="1" dirty="0" smtClean="0">
                <a:solidFill>
                  <a:srgbClr val="000000"/>
                </a:solidFill>
                <a:latin typeface="Arial"/>
              </a:rPr>
              <a:t>?</a:t>
            </a:r>
            <a:r>
              <a:rPr lang="it-IT" sz="1600" b="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it-IT" sz="1600" dirty="0" smtClean="0">
                <a:solidFill>
                  <a:srgbClr val="000000"/>
                </a:solidFill>
                <a:latin typeface="Arial"/>
              </a:rPr>
              <a:t>(GLI EVENTI E LA TRAMA)</a:t>
            </a:r>
            <a:endParaRPr lang="it-IT" sz="1600" b="1" dirty="0" smtClean="0">
              <a:solidFill>
                <a:srgbClr val="000000"/>
              </a:solidFill>
              <a:latin typeface="Arial"/>
            </a:endParaRPr>
          </a:p>
          <a:p>
            <a:pPr algn="just"/>
            <a:endParaRPr lang="it" sz="1600" dirty="0">
              <a:solidFill>
                <a:srgbClr val="000000"/>
              </a:solidFill>
              <a:latin typeface="Arial"/>
            </a:endParaRPr>
          </a:p>
          <a:p>
            <a:pPr algn="just"/>
            <a:r>
              <a:rPr lang="it" sz="1600" b="1" dirty="0" smtClean="0">
                <a:solidFill>
                  <a:srgbClr val="000000"/>
                </a:solidFill>
                <a:latin typeface="Arial"/>
              </a:rPr>
              <a:t>QUANDO?</a:t>
            </a:r>
            <a:r>
              <a:rPr lang="it-IT" sz="1600" b="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it-IT" sz="1600" dirty="0" smtClean="0">
                <a:solidFill>
                  <a:srgbClr val="000000"/>
                </a:solidFill>
                <a:latin typeface="Arial"/>
              </a:rPr>
              <a:t>(IL TEMPO)</a:t>
            </a:r>
            <a:endParaRPr lang="it-IT" sz="1600" b="1" dirty="0" smtClean="0">
              <a:solidFill>
                <a:srgbClr val="000000"/>
              </a:solidFill>
              <a:latin typeface="Arial"/>
            </a:endParaRPr>
          </a:p>
          <a:p>
            <a:pPr algn="just"/>
            <a:endParaRPr lang="it" sz="1600" dirty="0">
              <a:solidFill>
                <a:srgbClr val="000000"/>
              </a:solidFill>
              <a:latin typeface="Arial"/>
            </a:endParaRPr>
          </a:p>
          <a:p>
            <a:pPr algn="just"/>
            <a:r>
              <a:rPr lang="it" sz="1600" b="1" dirty="0" smtClean="0">
                <a:solidFill>
                  <a:srgbClr val="000000"/>
                </a:solidFill>
                <a:latin typeface="Arial"/>
              </a:rPr>
              <a:t>DOVE?</a:t>
            </a:r>
            <a:r>
              <a:rPr lang="it-IT" sz="1600" b="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it-IT" sz="1600" dirty="0" smtClean="0">
                <a:solidFill>
                  <a:srgbClr val="000000"/>
                </a:solidFill>
                <a:latin typeface="Arial"/>
              </a:rPr>
              <a:t>(IL LUOGO)</a:t>
            </a:r>
            <a:endParaRPr lang="it-IT" sz="1600" b="1" dirty="0" smtClean="0">
              <a:solidFill>
                <a:srgbClr val="000000"/>
              </a:solidFill>
              <a:latin typeface="Arial"/>
            </a:endParaRPr>
          </a:p>
          <a:p>
            <a:pPr algn="just"/>
            <a:endParaRPr lang="it" sz="1600" dirty="0">
              <a:solidFill>
                <a:srgbClr val="000000"/>
              </a:solidFill>
              <a:latin typeface="Arial"/>
            </a:endParaRPr>
          </a:p>
          <a:p>
            <a:pPr algn="just"/>
            <a:r>
              <a:rPr lang="it" sz="16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it" sz="1600" b="1" dirty="0" smtClean="0">
                <a:solidFill>
                  <a:srgbClr val="000000"/>
                </a:solidFill>
                <a:latin typeface="Arial"/>
              </a:rPr>
              <a:t>PERCHÉ</a:t>
            </a:r>
            <a:r>
              <a:rPr lang="it-IT" sz="1600" b="1" dirty="0" smtClean="0">
                <a:solidFill>
                  <a:srgbClr val="000000"/>
                </a:solidFill>
                <a:latin typeface="Arial"/>
              </a:rPr>
              <a:t> e COME? </a:t>
            </a:r>
            <a:r>
              <a:rPr lang="it-IT" sz="1600" dirty="0" smtClean="0">
                <a:solidFill>
                  <a:srgbClr val="000000"/>
                </a:solidFill>
                <a:latin typeface="Arial"/>
              </a:rPr>
              <a:t>(GLI SVILUPPI DELLA STORIA)</a:t>
            </a:r>
            <a:endParaRPr lang="it-IT" sz="1600" b="1" dirty="0" smtClean="0">
              <a:solidFill>
                <a:srgbClr val="000000"/>
              </a:solidFill>
              <a:latin typeface="Arial"/>
            </a:endParaRPr>
          </a:p>
          <a:p>
            <a:pPr algn="just"/>
            <a:endParaRPr lang="it-IT" sz="1600" dirty="0">
              <a:solidFill>
                <a:srgbClr val="000000"/>
              </a:solidFill>
              <a:latin typeface="Arial"/>
            </a:endParaRPr>
          </a:p>
          <a:p>
            <a:pPr algn="just"/>
            <a:r>
              <a:rPr lang="it-IT" sz="1600" dirty="0" smtClean="0">
                <a:solidFill>
                  <a:srgbClr val="000000"/>
                </a:solidFill>
                <a:latin typeface="Arial"/>
              </a:rPr>
              <a:t>Il modello è mutuato da quello del giornalismo americano chiamato “impostazione” delle 5 </a:t>
            </a:r>
            <a:r>
              <a:rPr lang="it-IT" sz="1600" dirty="0" err="1" smtClean="0">
                <a:solidFill>
                  <a:srgbClr val="000000"/>
                </a:solidFill>
                <a:latin typeface="Arial"/>
              </a:rPr>
              <a:t>W</a:t>
            </a:r>
            <a:r>
              <a:rPr lang="it-IT" sz="1600" dirty="0" smtClean="0">
                <a:solidFill>
                  <a:srgbClr val="000000"/>
                </a:solidFill>
                <a:latin typeface="Arial"/>
              </a:rPr>
              <a:t>:</a:t>
            </a:r>
          </a:p>
          <a:p>
            <a:pPr algn="just"/>
            <a:endParaRPr lang="it-IT" sz="1600" dirty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it" sz="1600" b="1" dirty="0">
                <a:latin typeface="Arial"/>
              </a:rPr>
              <a:t>Who?(chi?) What?(cosa?) </a:t>
            </a:r>
            <a:r>
              <a:rPr lang="it-IT" sz="1600" b="1" dirty="0" err="1" smtClean="0">
                <a:latin typeface="Arial"/>
              </a:rPr>
              <a:t>When</a:t>
            </a:r>
            <a:r>
              <a:rPr lang="it-IT" sz="1600" b="1" dirty="0" smtClean="0">
                <a:latin typeface="Arial"/>
              </a:rPr>
              <a:t>? (Quando) </a:t>
            </a:r>
            <a:r>
              <a:rPr lang="en-US" sz="1600" b="1" dirty="0" smtClean="0">
                <a:latin typeface="Arial"/>
              </a:rPr>
              <a:t>Where</a:t>
            </a:r>
            <a:r>
              <a:rPr lang="en-US" sz="1600" b="1" dirty="0">
                <a:latin typeface="Arial"/>
              </a:rPr>
              <a:t>? </a:t>
            </a:r>
            <a:r>
              <a:rPr lang="it" sz="1600" b="1" dirty="0">
                <a:latin typeface="Arial"/>
              </a:rPr>
              <a:t>(dove?) </a:t>
            </a:r>
            <a:r>
              <a:rPr lang="en-US" sz="1600" b="1" dirty="0">
                <a:latin typeface="Arial"/>
              </a:rPr>
              <a:t>Why? </a:t>
            </a:r>
            <a:r>
              <a:rPr lang="it" sz="1600" b="1" dirty="0">
                <a:latin typeface="Arial"/>
              </a:rPr>
              <a:t>(Perché?)</a:t>
            </a:r>
          </a:p>
          <a:p>
            <a:pPr algn="just"/>
            <a:endParaRPr lang="it-IT" sz="1600" dirty="0" smtClean="0">
              <a:solidFill>
                <a:srgbClr val="000000"/>
              </a:solidFill>
              <a:latin typeface="Arial"/>
            </a:endParaRPr>
          </a:p>
          <a:p>
            <a:pPr algn="just"/>
            <a:endParaRPr lang="it-IT" sz="1600" dirty="0">
              <a:solidFill>
                <a:srgbClr val="000000"/>
              </a:solidFill>
              <a:latin typeface="Arial"/>
            </a:endParaRPr>
          </a:p>
          <a:p>
            <a:pPr algn="just"/>
            <a:endParaRPr lang="it-IT" sz="1600" dirty="0" smtClean="0">
              <a:solidFill>
                <a:srgbClr val="000000"/>
              </a:solidFill>
              <a:latin typeface="Arial"/>
            </a:endParaRPr>
          </a:p>
          <a:p>
            <a:pPr algn="just"/>
            <a:endParaRPr lang="it" sz="1600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110102" y="368394"/>
            <a:ext cx="6735874" cy="630147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ctr">
              <a:spcAft>
                <a:spcPts val="3990"/>
              </a:spcAft>
            </a:pPr>
            <a:r>
              <a:rPr lang="it-IT" sz="3200" b="1" dirty="0" smtClean="0">
                <a:latin typeface="Arial"/>
              </a:rPr>
              <a:t>L’articolazione interna del racconto </a:t>
            </a:r>
            <a:endParaRPr lang="it" sz="3200" b="1" dirty="0">
              <a:latin typeface="Arial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71455" y="1095487"/>
            <a:ext cx="8802886" cy="57876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just"/>
            <a:r>
              <a:rPr lang="it-IT" dirty="0" smtClean="0">
                <a:latin typeface="Arial"/>
              </a:rPr>
              <a:t>Ogni narrazione è costituita sul piano del contenuto dal succedersi di unità narrative minime, dette </a:t>
            </a:r>
            <a:r>
              <a:rPr lang="it-IT" b="1" dirty="0" smtClean="0">
                <a:latin typeface="Arial"/>
              </a:rPr>
              <a:t>sequenze</a:t>
            </a:r>
            <a:r>
              <a:rPr lang="it-IT" dirty="0" smtClean="0">
                <a:latin typeface="Arial"/>
              </a:rPr>
              <a:t>.</a:t>
            </a:r>
          </a:p>
          <a:p>
            <a:pPr algn="just"/>
            <a:endParaRPr lang="it-IT" dirty="0" smtClean="0">
              <a:latin typeface="Arial"/>
            </a:endParaRPr>
          </a:p>
          <a:p>
            <a:pPr algn="just"/>
            <a:r>
              <a:rPr lang="it-IT" dirty="0" smtClean="0">
                <a:latin typeface="Arial"/>
              </a:rPr>
              <a:t>Una sequenza ha piena autonomia sul piano sintattico e ha  significato compiuto sul piano del contenuto. Si distinguono in:</a:t>
            </a:r>
            <a:endParaRPr lang="it-IT" b="1" dirty="0" smtClean="0">
              <a:latin typeface="Arial"/>
            </a:endParaRPr>
          </a:p>
          <a:p>
            <a:pPr algn="just"/>
            <a:endParaRPr lang="it-IT" b="1" dirty="0" smtClean="0">
              <a:latin typeface="Arial"/>
            </a:endParaRPr>
          </a:p>
          <a:p>
            <a:pPr algn="just">
              <a:buAutoNum type="arabicPeriod"/>
            </a:pPr>
            <a:r>
              <a:rPr lang="it-IT" b="1" dirty="0" smtClean="0">
                <a:latin typeface="Arial"/>
              </a:rPr>
              <a:t> NARRATIVE</a:t>
            </a:r>
            <a:r>
              <a:rPr lang="it-IT" dirty="0" smtClean="0">
                <a:latin typeface="Arial"/>
              </a:rPr>
              <a:t>: registrano le azioni dei personaggi e gli avvenimenti in cui sono coinvolti. Sono sequenze DINAMICHE e imprimono alla narrazione ritmo veloce e scorrevole.</a:t>
            </a:r>
          </a:p>
          <a:p>
            <a:pPr marL="342900" indent="-342900" algn="just">
              <a:buAutoNum type="arabicPeriod"/>
            </a:pPr>
            <a:endParaRPr lang="it-IT" dirty="0" smtClean="0">
              <a:latin typeface="Arial"/>
            </a:endParaRPr>
          </a:p>
          <a:p>
            <a:pPr algn="just"/>
            <a:r>
              <a:rPr lang="it-IT" b="1" dirty="0">
                <a:latin typeface="Arial"/>
              </a:rPr>
              <a:t>2. DESCRITTIVE</a:t>
            </a:r>
            <a:r>
              <a:rPr lang="it-IT" dirty="0">
                <a:latin typeface="Arial"/>
              </a:rPr>
              <a:t>: descrivono i personaggi e il contesto della </a:t>
            </a:r>
            <a:r>
              <a:rPr lang="it-IT" dirty="0" smtClean="0">
                <a:latin typeface="Arial"/>
              </a:rPr>
              <a:t>vicenda.</a:t>
            </a:r>
          </a:p>
          <a:p>
            <a:pPr algn="just"/>
            <a:r>
              <a:rPr lang="it-IT" dirty="0">
                <a:latin typeface="Arial"/>
              </a:rPr>
              <a:t>	</a:t>
            </a:r>
            <a:r>
              <a:rPr lang="it-IT" dirty="0" smtClean="0">
                <a:latin typeface="Arial"/>
              </a:rPr>
              <a:t>Sono </a:t>
            </a:r>
            <a:r>
              <a:rPr lang="it-IT" dirty="0">
                <a:latin typeface="Arial"/>
              </a:rPr>
              <a:t>sequenze STATICHE rallentano il ritmo della narrazione ma arricchiscono la </a:t>
            </a:r>
            <a:r>
              <a:rPr lang="it-IT" dirty="0" smtClean="0">
                <a:latin typeface="Arial"/>
              </a:rPr>
              <a:t>	storia.</a:t>
            </a:r>
            <a:endParaRPr lang="it-IT" dirty="0">
              <a:latin typeface="Arial"/>
            </a:endParaRPr>
          </a:p>
          <a:p>
            <a:pPr algn="just"/>
            <a:endParaRPr lang="it-IT" dirty="0">
              <a:latin typeface="Arial"/>
            </a:endParaRPr>
          </a:p>
          <a:p>
            <a:pPr algn="just"/>
            <a:r>
              <a:rPr lang="it-IT" b="1" dirty="0">
                <a:latin typeface="Arial"/>
              </a:rPr>
              <a:t>3. RIFLESSIVE</a:t>
            </a:r>
            <a:r>
              <a:rPr lang="it-IT" dirty="0">
                <a:latin typeface="Arial"/>
              </a:rPr>
              <a:t>: registrano e analizzano i sentimenti e gli stati d’animo dei personaggi </a:t>
            </a:r>
            <a:r>
              <a:rPr lang="it-IT" dirty="0" smtClean="0">
                <a:latin typeface="Arial"/>
              </a:rPr>
              <a:t>	e le	loro </a:t>
            </a:r>
            <a:r>
              <a:rPr lang="it-IT" dirty="0">
                <a:latin typeface="Arial"/>
              </a:rPr>
              <a:t>riflessioni e i loro giudizi rispetto alla vicenda</a:t>
            </a:r>
            <a:r>
              <a:rPr lang="it-IT" dirty="0" smtClean="0">
                <a:latin typeface="Arial"/>
              </a:rPr>
              <a:t>.</a:t>
            </a:r>
          </a:p>
          <a:p>
            <a:pPr algn="just"/>
            <a:r>
              <a:rPr lang="it-IT" dirty="0" smtClean="0">
                <a:latin typeface="Arial"/>
              </a:rPr>
              <a:t> 	Sono </a:t>
            </a:r>
            <a:r>
              <a:rPr lang="it-IT" dirty="0">
                <a:latin typeface="Arial"/>
              </a:rPr>
              <a:t>sequenze </a:t>
            </a:r>
            <a:r>
              <a:rPr lang="it-IT" dirty="0" smtClean="0">
                <a:latin typeface="Arial"/>
              </a:rPr>
              <a:t>STATICHE.</a:t>
            </a:r>
            <a:endParaRPr lang="it-IT" dirty="0">
              <a:latin typeface="Arial"/>
            </a:endParaRPr>
          </a:p>
          <a:p>
            <a:pPr algn="just"/>
            <a:endParaRPr lang="it-IT" dirty="0">
              <a:latin typeface="Arial"/>
            </a:endParaRPr>
          </a:p>
          <a:p>
            <a:pPr algn="just"/>
            <a:r>
              <a:rPr lang="it-IT" b="1" dirty="0">
                <a:latin typeface="Arial"/>
              </a:rPr>
              <a:t>4. DIALOGICHE</a:t>
            </a:r>
            <a:r>
              <a:rPr lang="it-IT" dirty="0">
                <a:latin typeface="Arial"/>
              </a:rPr>
              <a:t>: riportano i discorsi diretti dei personaggi. </a:t>
            </a:r>
            <a:endParaRPr lang="it-IT" dirty="0" smtClean="0">
              <a:latin typeface="Arial"/>
            </a:endParaRPr>
          </a:p>
          <a:p>
            <a:pPr algn="just"/>
            <a:r>
              <a:rPr lang="it-IT" dirty="0">
                <a:latin typeface="Arial"/>
              </a:rPr>
              <a:t>	</a:t>
            </a:r>
            <a:r>
              <a:rPr lang="it-IT" dirty="0" smtClean="0">
                <a:latin typeface="Arial"/>
              </a:rPr>
              <a:t>Sono </a:t>
            </a:r>
            <a:r>
              <a:rPr lang="it-IT" dirty="0">
                <a:latin typeface="Arial"/>
              </a:rPr>
              <a:t>sequenze DINAMICHE e mettono in primo piano i personaggi con un effetto </a:t>
            </a:r>
            <a:r>
              <a:rPr lang="it-IT" dirty="0" smtClean="0">
                <a:latin typeface="Arial"/>
              </a:rPr>
              <a:t>	che </a:t>
            </a:r>
            <a:r>
              <a:rPr lang="it-IT" dirty="0">
                <a:latin typeface="Arial"/>
              </a:rPr>
              <a:t>tende a ridurre il ruolo del </a:t>
            </a:r>
            <a:r>
              <a:rPr lang="it-IT" dirty="0" smtClean="0">
                <a:latin typeface="Arial"/>
              </a:rPr>
              <a:t>narratore.</a:t>
            </a:r>
            <a:endParaRPr lang="it-IT" dirty="0">
              <a:latin typeface="Arial"/>
            </a:endParaRPr>
          </a:p>
          <a:p>
            <a:pPr algn="just"/>
            <a:endParaRPr lang="it-IT" dirty="0">
              <a:latin typeface="Arial"/>
            </a:endParaRPr>
          </a:p>
          <a:p>
            <a:pPr algn="just"/>
            <a:r>
              <a:rPr lang="it-IT" dirty="0">
                <a:latin typeface="Arial"/>
              </a:rPr>
              <a:t> </a:t>
            </a:r>
          </a:p>
          <a:p>
            <a:pPr algn="just"/>
            <a:endParaRPr lang="it-IT" dirty="0" smtClean="0">
              <a:latin typeface="Arial"/>
            </a:endParaRPr>
          </a:p>
          <a:p>
            <a:pPr algn="just"/>
            <a:endParaRPr lang="it-IT" dirty="0" smtClean="0">
              <a:latin typeface="Arial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71144" y="6022848"/>
            <a:ext cx="3663696" cy="1676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18288"/>
            <a:endParaRPr lang="it" sz="850" b="1" dirty="0">
              <a:latin typeface="Arial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682240" y="416867"/>
            <a:ext cx="3755136" cy="571979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ctr">
              <a:spcAft>
                <a:spcPts val="3990"/>
              </a:spcAft>
            </a:pPr>
            <a:r>
              <a:rPr lang="it-IT" sz="3200" b="1" dirty="0" smtClean="0">
                <a:latin typeface="Arial"/>
              </a:rPr>
              <a:t>La trama</a:t>
            </a:r>
            <a:endParaRPr lang="it" sz="3200" b="1" dirty="0">
              <a:latin typeface="Arial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508013" y="988846"/>
            <a:ext cx="8617403" cy="581242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just"/>
            <a:r>
              <a:rPr lang="it-IT" sz="2000" dirty="0" smtClean="0">
                <a:latin typeface="Arial"/>
              </a:rPr>
              <a:t>La </a:t>
            </a:r>
            <a:r>
              <a:rPr lang="it-IT" sz="2000" b="1" dirty="0" smtClean="0">
                <a:latin typeface="Arial"/>
              </a:rPr>
              <a:t>trama è l’intreccio </a:t>
            </a:r>
            <a:r>
              <a:rPr lang="it-IT" sz="2000" dirty="0" smtClean="0">
                <a:latin typeface="Arial"/>
              </a:rPr>
              <a:t>di</a:t>
            </a:r>
            <a:r>
              <a:rPr lang="it-IT" sz="2000" b="1" dirty="0" smtClean="0">
                <a:latin typeface="Arial"/>
              </a:rPr>
              <a:t> nuclei tematici</a:t>
            </a:r>
            <a:r>
              <a:rPr lang="it-IT" sz="2000" dirty="0" smtClean="0">
                <a:latin typeface="Arial"/>
              </a:rPr>
              <a:t>.</a:t>
            </a:r>
          </a:p>
          <a:p>
            <a:pPr algn="just"/>
            <a:endParaRPr lang="it-IT" sz="2000" dirty="0" smtClean="0">
              <a:latin typeface="Arial"/>
            </a:endParaRPr>
          </a:p>
          <a:p>
            <a:pPr algn="just"/>
            <a:r>
              <a:rPr lang="it-IT" dirty="0" smtClean="0">
                <a:latin typeface="Arial"/>
              </a:rPr>
              <a:t>La narratologia ha individuato nella narrazione delle vicende umane il ripetersi di intrecci tematici. Per esempio: “il manoscritto ritrovato” per introdurre una storia; “il lieto fine con matrimonio” per le storie d’amore.</a:t>
            </a:r>
          </a:p>
          <a:p>
            <a:pPr algn="just"/>
            <a:endParaRPr lang="it-IT" sz="2000" dirty="0" smtClean="0">
              <a:latin typeface="Arial"/>
            </a:endParaRPr>
          </a:p>
          <a:p>
            <a:pPr algn="just"/>
            <a:r>
              <a:rPr lang="it-IT" sz="2000" dirty="0" smtClean="0">
                <a:latin typeface="Arial"/>
              </a:rPr>
              <a:t>Nella struttura del racconto i nuclei tematici si presentano in 3 modi:</a:t>
            </a:r>
          </a:p>
          <a:p>
            <a:pPr algn="just"/>
            <a:endParaRPr lang="it-IT" sz="2000" b="1" dirty="0" smtClean="0">
              <a:latin typeface="Arial"/>
            </a:endParaRPr>
          </a:p>
          <a:p>
            <a:pPr algn="just"/>
            <a:r>
              <a:rPr lang="it-IT" sz="2000" b="1" dirty="0" smtClean="0">
                <a:latin typeface="Arial"/>
              </a:rPr>
              <a:t>1. STRUTTURA A GRADINI</a:t>
            </a:r>
            <a:r>
              <a:rPr lang="it-IT" sz="2000" dirty="0" smtClean="0">
                <a:latin typeface="Arial"/>
              </a:rPr>
              <a:t>: ogni nuova azione narrativa riprende e complica la precedente. </a:t>
            </a:r>
          </a:p>
          <a:p>
            <a:pPr algn="just"/>
            <a:r>
              <a:rPr lang="it-IT" sz="2000" dirty="0" smtClean="0">
                <a:latin typeface="Arial"/>
              </a:rPr>
              <a:t>Es.  5 motivi concatenati: 1-2-3-4-5.</a:t>
            </a:r>
          </a:p>
          <a:p>
            <a:pPr algn="just"/>
            <a:endParaRPr lang="it-IT" sz="2000" dirty="0">
              <a:latin typeface="Arial"/>
            </a:endParaRPr>
          </a:p>
          <a:p>
            <a:pPr algn="just"/>
            <a:r>
              <a:rPr lang="it-IT" sz="2000" b="1" dirty="0" smtClean="0">
                <a:latin typeface="Arial"/>
              </a:rPr>
              <a:t>2. STRUTTURA PARALLELA</a:t>
            </a:r>
            <a:r>
              <a:rPr lang="it-IT" sz="2000" dirty="0" smtClean="0">
                <a:latin typeface="Arial"/>
              </a:rPr>
              <a:t>: la narrazione sviluppa progressivamente due nuclei narrativi passando con alternanza dall’uno all’altro.</a:t>
            </a:r>
          </a:p>
          <a:p>
            <a:pPr algn="just"/>
            <a:r>
              <a:rPr lang="it-IT" sz="2000" dirty="0" smtClean="0">
                <a:latin typeface="Arial"/>
              </a:rPr>
              <a:t>Es. 2 motivi intrecciati: 1-2-1-2-1-2-1.</a:t>
            </a:r>
          </a:p>
          <a:p>
            <a:pPr algn="just"/>
            <a:endParaRPr lang="it-IT" sz="2000" dirty="0" smtClean="0">
              <a:latin typeface="Arial"/>
            </a:endParaRPr>
          </a:p>
          <a:p>
            <a:pPr algn="just"/>
            <a:r>
              <a:rPr lang="it-IT" sz="2000" b="1" dirty="0" smtClean="0">
                <a:latin typeface="Arial"/>
              </a:rPr>
              <a:t>3. STRUTTURA AD INCASTRO: </a:t>
            </a:r>
            <a:r>
              <a:rPr lang="it-IT" sz="2000" dirty="0" smtClean="0">
                <a:latin typeface="Arial"/>
              </a:rPr>
              <a:t>un’azione narrativa s’interrompe per consentire lo sviluppo di una seconda azione per poi riprendere la prima.</a:t>
            </a:r>
          </a:p>
          <a:p>
            <a:pPr algn="just"/>
            <a:r>
              <a:rPr lang="it-IT" sz="2000" dirty="0" smtClean="0">
                <a:latin typeface="Arial"/>
              </a:rPr>
              <a:t>Es. 2 motivi incastrati in uno principale: 1-2-3-1-2.</a:t>
            </a:r>
          </a:p>
          <a:p>
            <a:pPr algn="just"/>
            <a:r>
              <a:rPr lang="it-IT" sz="2000" dirty="0" smtClean="0">
                <a:latin typeface="Arial"/>
              </a:rPr>
              <a:t> </a:t>
            </a:r>
            <a:endParaRPr lang="it-IT" sz="2000" dirty="0">
              <a:latin typeface="Arial"/>
            </a:endParaRPr>
          </a:p>
          <a:p>
            <a:pPr indent="6096" algn="just">
              <a:lnSpc>
                <a:spcPts val="2280"/>
              </a:lnSpc>
              <a:spcBef>
                <a:spcPts val="3990"/>
              </a:spcBef>
              <a:spcAft>
                <a:spcPts val="3570"/>
              </a:spcAft>
            </a:pPr>
            <a:endParaRPr lang="it" sz="2000" dirty="0">
              <a:latin typeface="Arial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417320" y="3669792"/>
            <a:ext cx="6544056" cy="179222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-4318">
              <a:lnSpc>
                <a:spcPts val="2280"/>
              </a:lnSpc>
              <a:spcBef>
                <a:spcPts val="3570"/>
              </a:spcBef>
              <a:spcAft>
                <a:spcPts val="840"/>
              </a:spcAft>
            </a:pPr>
            <a:endParaRPr lang="it" sz="1800" dirty="0">
              <a:latin typeface="Arial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587752" y="225769"/>
            <a:ext cx="3691128" cy="55501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it" sz="3200" b="1" dirty="0">
                <a:latin typeface="Arial"/>
              </a:rPr>
              <a:t>Fabula e Intreccio</a:t>
            </a:r>
          </a:p>
        </p:txBody>
      </p:sp>
      <p:sp>
        <p:nvSpPr>
          <p:cNvPr id="3" name="Rettangolo 2"/>
          <p:cNvSpPr/>
          <p:nvPr/>
        </p:nvSpPr>
        <p:spPr>
          <a:xfrm>
            <a:off x="302831" y="1194691"/>
            <a:ext cx="8747326" cy="5755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600" dirty="0" smtClean="0">
                <a:latin typeface="Arial"/>
              </a:rPr>
              <a:t>La </a:t>
            </a:r>
            <a:r>
              <a:rPr lang="it-IT" sz="1600" b="1" dirty="0" smtClean="0">
                <a:latin typeface="Arial"/>
              </a:rPr>
              <a:t>FABULA </a:t>
            </a:r>
            <a:r>
              <a:rPr lang="it-IT" sz="1600" dirty="0">
                <a:latin typeface="Arial"/>
              </a:rPr>
              <a:t>(o storia</a:t>
            </a:r>
            <a:r>
              <a:rPr lang="it-IT" sz="1600" dirty="0" smtClean="0">
                <a:latin typeface="Arial"/>
              </a:rPr>
              <a:t>) è l’insieme degli eventi </a:t>
            </a:r>
            <a:r>
              <a:rPr lang="it-IT" sz="1600" dirty="0" err="1" smtClean="0">
                <a:latin typeface="Arial"/>
              </a:rPr>
              <a:t>r</a:t>
            </a:r>
            <a:r>
              <a:rPr lang="it" sz="1600" dirty="0" smtClean="0">
                <a:latin typeface="Arial"/>
              </a:rPr>
              <a:t>a</a:t>
            </a:r>
            <a:r>
              <a:rPr lang="it-IT" sz="1600" dirty="0" err="1" smtClean="0">
                <a:latin typeface="Arial"/>
              </a:rPr>
              <a:t>ccontati</a:t>
            </a:r>
            <a:r>
              <a:rPr lang="it-IT" sz="1600" dirty="0" smtClean="0">
                <a:latin typeface="Arial"/>
              </a:rPr>
              <a:t> nel testo disposti nel loro ordine naturale, cioè </a:t>
            </a:r>
            <a:r>
              <a:rPr lang="it" sz="1600" dirty="0" smtClean="0">
                <a:latin typeface="Arial"/>
              </a:rPr>
              <a:t>segu</a:t>
            </a:r>
            <a:r>
              <a:rPr lang="it-IT" sz="1600" dirty="0" err="1" smtClean="0">
                <a:latin typeface="Arial"/>
              </a:rPr>
              <a:t>endo</a:t>
            </a:r>
            <a:r>
              <a:rPr lang="it" sz="1600" dirty="0" smtClean="0">
                <a:latin typeface="Arial"/>
              </a:rPr>
              <a:t> </a:t>
            </a:r>
            <a:r>
              <a:rPr lang="it-IT" sz="1600" dirty="0" smtClean="0">
                <a:latin typeface="Arial"/>
              </a:rPr>
              <a:t>la concatenazione </a:t>
            </a:r>
            <a:r>
              <a:rPr lang="it" sz="1600" dirty="0" smtClean="0">
                <a:latin typeface="Arial"/>
              </a:rPr>
              <a:t> </a:t>
            </a:r>
            <a:r>
              <a:rPr lang="it-IT" sz="1600" dirty="0">
                <a:latin typeface="Arial"/>
              </a:rPr>
              <a:t>logico-</a:t>
            </a:r>
            <a:r>
              <a:rPr lang="it" sz="1600" dirty="0" smtClean="0">
                <a:latin typeface="Arial"/>
              </a:rPr>
              <a:t>causale</a:t>
            </a:r>
            <a:r>
              <a:rPr lang="it-IT" sz="1600" dirty="0" smtClean="0">
                <a:latin typeface="Arial"/>
              </a:rPr>
              <a:t>.</a:t>
            </a:r>
          </a:p>
          <a:p>
            <a:pPr algn="just"/>
            <a:endParaRPr lang="it-IT" sz="1600" dirty="0">
              <a:latin typeface="Arial"/>
            </a:endParaRPr>
          </a:p>
          <a:p>
            <a:pPr algn="just"/>
            <a:r>
              <a:rPr lang="it-IT" sz="1600" dirty="0" smtClean="0">
                <a:latin typeface="Arial"/>
              </a:rPr>
              <a:t>L’ </a:t>
            </a:r>
            <a:r>
              <a:rPr lang="it-IT" sz="1600" b="1" dirty="0" smtClean="0">
                <a:latin typeface="Arial"/>
              </a:rPr>
              <a:t>INTRECCIO</a:t>
            </a:r>
            <a:r>
              <a:rPr lang="it-IT" sz="1600" dirty="0" smtClean="0">
                <a:latin typeface="Arial"/>
              </a:rPr>
              <a:t> (o narrazione) è l’insieme </a:t>
            </a:r>
            <a:r>
              <a:rPr lang="it" sz="1600" dirty="0" smtClean="0">
                <a:latin typeface="Arial"/>
              </a:rPr>
              <a:t>d</a:t>
            </a:r>
            <a:r>
              <a:rPr lang="it-IT" sz="1600" dirty="0" err="1" smtClean="0">
                <a:latin typeface="Arial"/>
              </a:rPr>
              <a:t>egl</a:t>
            </a:r>
            <a:r>
              <a:rPr lang="it" sz="1600" dirty="0" smtClean="0">
                <a:latin typeface="Arial"/>
              </a:rPr>
              <a:t>i </a:t>
            </a:r>
            <a:r>
              <a:rPr lang="it" sz="1600" dirty="0">
                <a:latin typeface="Arial"/>
              </a:rPr>
              <a:t>eventi </a:t>
            </a:r>
            <a:r>
              <a:rPr lang="it-IT" sz="1600" dirty="0" smtClean="0">
                <a:latin typeface="Arial"/>
              </a:rPr>
              <a:t>raccontati nel testo secondo la disposizione </a:t>
            </a:r>
            <a:r>
              <a:rPr lang="it" sz="1600" dirty="0" smtClean="0">
                <a:latin typeface="Arial"/>
              </a:rPr>
              <a:t>scelta </a:t>
            </a:r>
            <a:r>
              <a:rPr lang="it" sz="1600" dirty="0">
                <a:latin typeface="Arial"/>
              </a:rPr>
              <a:t>dallo </a:t>
            </a:r>
            <a:r>
              <a:rPr lang="it" sz="1600" dirty="0" smtClean="0">
                <a:latin typeface="Arial"/>
              </a:rPr>
              <a:t>scrittore</a:t>
            </a:r>
            <a:r>
              <a:rPr lang="it-IT" sz="1600" dirty="0" smtClean="0">
                <a:latin typeface="Arial"/>
              </a:rPr>
              <a:t>.</a:t>
            </a:r>
          </a:p>
          <a:p>
            <a:pPr algn="just"/>
            <a:endParaRPr lang="it-IT" sz="1600" dirty="0" smtClean="0">
              <a:latin typeface="Arial"/>
            </a:endParaRPr>
          </a:p>
          <a:p>
            <a:pPr algn="just"/>
            <a:r>
              <a:rPr lang="it-IT" sz="1600" dirty="0" smtClean="0">
                <a:latin typeface="Arial"/>
              </a:rPr>
              <a:t>La </a:t>
            </a:r>
            <a:r>
              <a:rPr lang="it-IT" sz="1600" b="1" dirty="0" smtClean="0">
                <a:latin typeface="Arial"/>
              </a:rPr>
              <a:t>TRAMA </a:t>
            </a:r>
            <a:r>
              <a:rPr lang="it-IT" sz="1600" dirty="0" smtClean="0">
                <a:latin typeface="Arial"/>
              </a:rPr>
              <a:t>è l’insieme degli eventi raccontati più importanti e che costituiscono l’argomento dell’opera narrativa.</a:t>
            </a:r>
          </a:p>
          <a:p>
            <a:pPr algn="just"/>
            <a:endParaRPr lang="it" sz="1600" dirty="0">
              <a:latin typeface="Arial"/>
            </a:endParaRPr>
          </a:p>
          <a:p>
            <a:pPr algn="just"/>
            <a:r>
              <a:rPr lang="it" sz="1600" dirty="0" smtClean="0">
                <a:latin typeface="Arial"/>
              </a:rPr>
              <a:t>Lo </a:t>
            </a:r>
            <a:r>
              <a:rPr lang="it" sz="1600" dirty="0">
                <a:latin typeface="Arial"/>
              </a:rPr>
              <a:t>scrittore </a:t>
            </a:r>
            <a:r>
              <a:rPr lang="it-IT" sz="1600" dirty="0" smtClean="0">
                <a:latin typeface="Arial"/>
              </a:rPr>
              <a:t>tende ad alterare la durata della storia secondo 4 tipologie fondamentali:</a:t>
            </a:r>
          </a:p>
          <a:p>
            <a:pPr algn="just"/>
            <a:endParaRPr lang="it-IT" sz="1600" dirty="0" smtClean="0">
              <a:latin typeface="Arial"/>
            </a:endParaRPr>
          </a:p>
          <a:p>
            <a:pPr algn="just">
              <a:buAutoNum type="arabicPeriod"/>
            </a:pPr>
            <a:r>
              <a:rPr lang="it-IT" sz="1600" b="1" dirty="0">
                <a:latin typeface="Arial"/>
              </a:rPr>
              <a:t> </a:t>
            </a:r>
            <a:r>
              <a:rPr lang="it-IT" sz="1600" b="1" dirty="0" smtClean="0">
                <a:latin typeface="Arial"/>
              </a:rPr>
              <a:t>L’ELISSI</a:t>
            </a:r>
            <a:r>
              <a:rPr lang="it-IT" sz="1600" dirty="0" smtClean="0">
                <a:latin typeface="Arial"/>
              </a:rPr>
              <a:t>: lo scrittore tace interi periodi di tempo ritenuti poco importanti.</a:t>
            </a:r>
          </a:p>
          <a:p>
            <a:pPr algn="just"/>
            <a:endParaRPr lang="it-IT" sz="1600" dirty="0" smtClean="0">
              <a:latin typeface="Arial"/>
            </a:endParaRPr>
          </a:p>
          <a:p>
            <a:pPr algn="just">
              <a:buAutoNum type="arabicPeriod"/>
            </a:pPr>
            <a:r>
              <a:rPr lang="it-IT" sz="1600" b="1" dirty="0" smtClean="0">
                <a:latin typeface="Arial"/>
              </a:rPr>
              <a:t> IL SOMMARIO</a:t>
            </a:r>
            <a:r>
              <a:rPr lang="it-IT" sz="1600" dirty="0" smtClean="0">
                <a:latin typeface="Arial"/>
              </a:rPr>
              <a:t>: lo scrittore riassume periodi di tempo più o meno lunghi.</a:t>
            </a:r>
          </a:p>
          <a:p>
            <a:pPr algn="just">
              <a:buAutoNum type="arabicPeriod"/>
            </a:pPr>
            <a:endParaRPr lang="it-IT" sz="1600" dirty="0">
              <a:latin typeface="Arial"/>
            </a:endParaRPr>
          </a:p>
          <a:p>
            <a:pPr algn="just"/>
            <a:r>
              <a:rPr lang="it-IT" sz="1600" b="1" dirty="0" smtClean="0">
                <a:latin typeface="Arial"/>
              </a:rPr>
              <a:t>3. L’ANALISI</a:t>
            </a:r>
            <a:r>
              <a:rPr lang="it-IT" sz="1600" dirty="0" smtClean="0">
                <a:latin typeface="Arial"/>
              </a:rPr>
              <a:t>: lo scrittore analizza e descrive minutamente un periodo di tempo per rallentare la narrazione.</a:t>
            </a:r>
          </a:p>
          <a:p>
            <a:pPr algn="just"/>
            <a:endParaRPr lang="it-IT" sz="1600" b="1" dirty="0">
              <a:latin typeface="Arial"/>
            </a:endParaRPr>
          </a:p>
          <a:p>
            <a:pPr algn="just"/>
            <a:r>
              <a:rPr lang="it-IT" sz="1600" b="1" dirty="0" smtClean="0">
                <a:latin typeface="Arial"/>
              </a:rPr>
              <a:t>4. LA DIGRESSIONE</a:t>
            </a:r>
            <a:r>
              <a:rPr lang="it-IT" sz="1600" dirty="0" smtClean="0">
                <a:latin typeface="Arial"/>
              </a:rPr>
              <a:t>: lo scrittore abbandona la narrazione per descrivere 	personaggi o luoghi.</a:t>
            </a:r>
          </a:p>
          <a:p>
            <a:pPr algn="just"/>
            <a:endParaRPr lang="it-IT" sz="1600" dirty="0">
              <a:latin typeface="Arial"/>
            </a:endParaRPr>
          </a:p>
          <a:p>
            <a:pPr algn="just"/>
            <a:r>
              <a:rPr lang="it-IT" sz="1600" dirty="0" smtClean="0">
                <a:latin typeface="Arial"/>
              </a:rPr>
              <a:t>Il narratore può interrompere la narrazione a livello dell’intreccio per raccontare qualcosa che è successo prima (ANALESSI) o per anticipare qualcosa che succederà più avanti (PROLESSI).</a:t>
            </a:r>
            <a:endParaRPr lang="it" dirty="0">
              <a:latin typeface="Arial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871472" y="253990"/>
            <a:ext cx="5401056" cy="63967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it" sz="3200" b="1" dirty="0" smtClean="0">
                <a:solidFill>
                  <a:srgbClr val="000000"/>
                </a:solidFill>
                <a:latin typeface="Arial"/>
              </a:rPr>
              <a:t>I</a:t>
            </a:r>
            <a:r>
              <a:rPr lang="it-IT" sz="3200" b="1" dirty="0" err="1" smtClean="0">
                <a:solidFill>
                  <a:srgbClr val="000000"/>
                </a:solidFill>
                <a:latin typeface="Arial"/>
              </a:rPr>
              <a:t>ncipit</a:t>
            </a:r>
            <a:endParaRPr lang="it-IT" sz="3200" b="1" dirty="0" smtClean="0">
              <a:solidFill>
                <a:srgbClr val="000000"/>
              </a:solidFill>
              <a:latin typeface="Arial"/>
            </a:endParaRPr>
          </a:p>
          <a:p>
            <a:pPr indent="0" algn="ctr"/>
            <a:endParaRPr lang="it" sz="3400" b="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893727" y="1062994"/>
            <a:ext cx="8043536" cy="8102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dirty="0" smtClean="0">
                <a:solidFill>
                  <a:srgbClr val="000000"/>
                </a:solidFill>
                <a:latin typeface="Arial"/>
              </a:rPr>
              <a:t>L’</a:t>
            </a:r>
            <a:r>
              <a:rPr lang="it" sz="2000" b="1" dirty="0" smtClean="0">
                <a:solidFill>
                  <a:srgbClr val="000000"/>
                </a:solidFill>
                <a:latin typeface="Arial"/>
              </a:rPr>
              <a:t>I</a:t>
            </a:r>
            <a:r>
              <a:rPr lang="it-IT" sz="2000" b="1" dirty="0" smtClean="0">
                <a:solidFill>
                  <a:srgbClr val="000000"/>
                </a:solidFill>
                <a:latin typeface="Arial"/>
              </a:rPr>
              <a:t>NCIPIT</a:t>
            </a:r>
            <a:r>
              <a:rPr lang="it-IT" sz="2000" dirty="0" smtClean="0">
                <a:solidFill>
                  <a:srgbClr val="000000"/>
                </a:solidFill>
                <a:latin typeface="Arial"/>
              </a:rPr>
              <a:t> h</a:t>
            </a:r>
            <a:r>
              <a:rPr lang="it" sz="2000" dirty="0" smtClean="0">
                <a:solidFill>
                  <a:srgbClr val="000000"/>
                </a:solidFill>
                <a:latin typeface="Arial"/>
              </a:rPr>
              <a:t>a </a:t>
            </a:r>
            <a:r>
              <a:rPr lang="it" sz="2000" dirty="0">
                <a:solidFill>
                  <a:srgbClr val="000000"/>
                </a:solidFill>
                <a:latin typeface="Arial"/>
              </a:rPr>
              <a:t>la funzione di prendere all'amo il nostro lettore creando curiosità </a:t>
            </a:r>
            <a:r>
              <a:rPr lang="it" sz="2000" dirty="0" smtClean="0">
                <a:solidFill>
                  <a:srgbClr val="000000"/>
                </a:solidFill>
                <a:latin typeface="Arial"/>
              </a:rPr>
              <a:t>e</a:t>
            </a:r>
            <a:r>
              <a:rPr lang="it-IT" sz="20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it" sz="2000" dirty="0" smtClean="0">
                <a:solidFill>
                  <a:srgbClr val="000000"/>
                </a:solidFill>
                <a:latin typeface="Arial"/>
              </a:rPr>
              <a:t>aspettative</a:t>
            </a:r>
            <a:r>
              <a:rPr lang="it-IT" sz="2000" dirty="0" smtClean="0">
                <a:solidFill>
                  <a:srgbClr val="000000"/>
                </a:solidFill>
                <a:latin typeface="Arial"/>
              </a:rPr>
              <a:t>. Esistono molti tipi di incipit ma i più usati sono:</a:t>
            </a:r>
            <a:endParaRPr lang="it-IT" sz="2000" dirty="0">
              <a:solidFill>
                <a:srgbClr val="000000"/>
              </a:solidFill>
              <a:latin typeface="Arial"/>
            </a:endParaRPr>
          </a:p>
          <a:p>
            <a:pPr algn="just"/>
            <a:endParaRPr lang="it-IT" sz="2000" dirty="0" smtClean="0">
              <a:solidFill>
                <a:srgbClr val="000000"/>
              </a:solidFill>
              <a:latin typeface="Arial"/>
            </a:endParaRPr>
          </a:p>
          <a:p>
            <a:pPr algn="just"/>
            <a:endParaRPr lang="it-IT" sz="2000" dirty="0" smtClean="0">
              <a:solidFill>
                <a:srgbClr val="000000"/>
              </a:solidFill>
              <a:latin typeface="Arial"/>
            </a:endParaRPr>
          </a:p>
          <a:p>
            <a:pPr algn="just"/>
            <a:r>
              <a:rPr lang="it" b="1" dirty="0" smtClean="0">
                <a:solidFill>
                  <a:srgbClr val="000000"/>
                </a:solidFill>
                <a:latin typeface="Arial"/>
              </a:rPr>
              <a:t>INCIPIT DESCRITTIVO</a:t>
            </a:r>
            <a:r>
              <a:rPr lang="it" dirty="0" smtClean="0">
                <a:solidFill>
                  <a:srgbClr val="000000"/>
                </a:solidFill>
                <a:latin typeface="Arial"/>
              </a:rPr>
              <a:t>: </a:t>
            </a:r>
            <a:r>
              <a:rPr lang="it" dirty="0" smtClean="0">
                <a:latin typeface="Arial"/>
              </a:rPr>
              <a:t>la </a:t>
            </a:r>
            <a:r>
              <a:rPr lang="it" dirty="0">
                <a:latin typeface="Arial"/>
              </a:rPr>
              <a:t>vicenda parte dalla descrizione di un luogo o di un personaggio. </a:t>
            </a:r>
            <a:r>
              <a:rPr lang="it-IT" dirty="0" smtClean="0">
                <a:latin typeface="Arial"/>
              </a:rPr>
              <a:t>È</a:t>
            </a:r>
            <a:r>
              <a:rPr lang="it" dirty="0" smtClean="0">
                <a:latin typeface="Arial"/>
              </a:rPr>
              <a:t> </a:t>
            </a:r>
            <a:r>
              <a:rPr lang="it" dirty="0">
                <a:latin typeface="Arial"/>
              </a:rPr>
              <a:t>un inizio lento in cui è lasciato particolare spazio all'atmosfera</a:t>
            </a:r>
            <a:r>
              <a:rPr lang="it" dirty="0" smtClean="0">
                <a:latin typeface="Arial"/>
              </a:rPr>
              <a:t>.</a:t>
            </a:r>
            <a:endParaRPr lang="it-IT" dirty="0" smtClean="0">
              <a:latin typeface="Arial"/>
            </a:endParaRPr>
          </a:p>
          <a:p>
            <a:pPr algn="just"/>
            <a:endParaRPr lang="it-IT" dirty="0" smtClean="0">
              <a:latin typeface="Arial"/>
            </a:endParaRPr>
          </a:p>
          <a:p>
            <a:pPr algn="just"/>
            <a:endParaRPr lang="it-IT" dirty="0" smtClean="0">
              <a:latin typeface="Arial"/>
            </a:endParaRPr>
          </a:p>
          <a:p>
            <a:pPr algn="just"/>
            <a:r>
              <a:rPr lang="it" b="1" dirty="0" smtClean="0">
                <a:solidFill>
                  <a:srgbClr val="000000"/>
                </a:solidFill>
                <a:latin typeface="Arial"/>
              </a:rPr>
              <a:t>INCIPIT NARRATIVO</a:t>
            </a:r>
            <a:r>
              <a:rPr lang="it" dirty="0" smtClean="0">
                <a:solidFill>
                  <a:srgbClr val="000000"/>
                </a:solidFill>
                <a:latin typeface="Arial"/>
              </a:rPr>
              <a:t>: </a:t>
            </a:r>
            <a:r>
              <a:rPr lang="it" dirty="0" smtClean="0">
                <a:latin typeface="Arial"/>
              </a:rPr>
              <a:t>la </a:t>
            </a:r>
            <a:r>
              <a:rPr lang="it" dirty="0">
                <a:latin typeface="Arial"/>
              </a:rPr>
              <a:t>storia presenta subito le azioni del personaggio o dei personaggi. </a:t>
            </a:r>
            <a:r>
              <a:rPr lang="it-IT" dirty="0" smtClean="0">
                <a:latin typeface="Arial"/>
              </a:rPr>
              <a:t>È</a:t>
            </a:r>
            <a:r>
              <a:rPr lang="it" dirty="0" smtClean="0">
                <a:latin typeface="Arial"/>
              </a:rPr>
              <a:t> </a:t>
            </a:r>
            <a:r>
              <a:rPr lang="it" dirty="0">
                <a:latin typeface="Arial"/>
              </a:rPr>
              <a:t>un inizio più veloce con cui il lettore è subito coinvolto nella storia</a:t>
            </a:r>
            <a:r>
              <a:rPr lang="it" dirty="0" smtClean="0">
                <a:latin typeface="Arial"/>
              </a:rPr>
              <a:t>.</a:t>
            </a:r>
            <a:endParaRPr lang="it-IT" dirty="0" smtClean="0">
              <a:latin typeface="Arial"/>
            </a:endParaRPr>
          </a:p>
          <a:p>
            <a:pPr algn="just"/>
            <a:endParaRPr lang="it-IT" dirty="0" smtClean="0">
              <a:latin typeface="Arial"/>
            </a:endParaRPr>
          </a:p>
          <a:p>
            <a:pPr algn="just"/>
            <a:endParaRPr lang="it-IT" dirty="0" smtClean="0">
              <a:latin typeface="Arial"/>
            </a:endParaRPr>
          </a:p>
          <a:p>
            <a:pPr algn="just"/>
            <a:r>
              <a:rPr lang="it" b="1" dirty="0" smtClean="0">
                <a:solidFill>
                  <a:srgbClr val="000000"/>
                </a:solidFill>
                <a:latin typeface="Arial"/>
              </a:rPr>
              <a:t>INCIPIT IN MEDIA</a:t>
            </a:r>
            <a:r>
              <a:rPr lang="it-IT" b="1" dirty="0" err="1" smtClean="0">
                <a:solidFill>
                  <a:srgbClr val="000000"/>
                </a:solidFill>
                <a:latin typeface="Arial"/>
              </a:rPr>
              <a:t>S</a:t>
            </a:r>
            <a:r>
              <a:rPr lang="it" b="1" dirty="0" smtClean="0">
                <a:solidFill>
                  <a:srgbClr val="000000"/>
                </a:solidFill>
                <a:latin typeface="Arial"/>
              </a:rPr>
              <a:t> RES</a:t>
            </a:r>
            <a:r>
              <a:rPr lang="it" dirty="0" smtClean="0">
                <a:solidFill>
                  <a:srgbClr val="000000"/>
                </a:solidFill>
                <a:latin typeface="Arial"/>
              </a:rPr>
              <a:t>:</a:t>
            </a:r>
            <a:r>
              <a:rPr lang="it" dirty="0" smtClean="0">
                <a:solidFill>
                  <a:srgbClr val="FD0000"/>
                </a:solidFill>
                <a:latin typeface="Arial"/>
              </a:rPr>
              <a:t> </a:t>
            </a:r>
            <a:r>
              <a:rPr lang="it" dirty="0">
                <a:latin typeface="Arial"/>
              </a:rPr>
              <a:t>fin dall'inizio, la storia è già nel suo sviluppo. Spesso l'inquadramento e i primi eventi vengono presentati nel seguito.</a:t>
            </a:r>
          </a:p>
          <a:p>
            <a:pPr algn="just">
              <a:spcAft>
                <a:spcPts val="1890"/>
              </a:spcAft>
            </a:pPr>
            <a:endParaRPr lang="it" sz="2000" dirty="0">
              <a:latin typeface="Arial"/>
            </a:endParaRPr>
          </a:p>
          <a:p>
            <a:pPr algn="just">
              <a:spcAft>
                <a:spcPts val="1890"/>
              </a:spcAft>
            </a:pPr>
            <a:endParaRPr lang="it-IT" sz="2000" dirty="0" smtClean="0">
              <a:latin typeface="Arial"/>
            </a:endParaRPr>
          </a:p>
          <a:p>
            <a:pPr algn="just">
              <a:spcAft>
                <a:spcPts val="1890"/>
              </a:spcAft>
            </a:pPr>
            <a:endParaRPr lang="it-IT" dirty="0" smtClean="0">
              <a:latin typeface="Arial"/>
            </a:endParaRPr>
          </a:p>
          <a:p>
            <a:pPr algn="just">
              <a:spcAft>
                <a:spcPts val="1890"/>
              </a:spcAft>
            </a:pPr>
            <a:endParaRPr lang="it-IT" dirty="0">
              <a:latin typeface="Arial"/>
            </a:endParaRPr>
          </a:p>
          <a:p>
            <a:pPr algn="just">
              <a:spcAft>
                <a:spcPts val="1890"/>
              </a:spcAft>
            </a:pPr>
            <a:endParaRPr lang="it" dirty="0">
              <a:latin typeface="Arial"/>
            </a:endParaRPr>
          </a:p>
          <a:p>
            <a:pPr indent="0" algn="just">
              <a:spcAft>
                <a:spcPts val="1890"/>
              </a:spcAft>
            </a:pPr>
            <a:endParaRPr lang="it-IT" dirty="0" smtClean="0">
              <a:solidFill>
                <a:srgbClr val="000000"/>
              </a:solidFill>
              <a:latin typeface="Arial"/>
            </a:endParaRPr>
          </a:p>
          <a:p>
            <a:pPr indent="0" algn="just">
              <a:spcAft>
                <a:spcPts val="1890"/>
              </a:spcAft>
            </a:pPr>
            <a:endParaRPr lang="it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70504" y="677305"/>
            <a:ext cx="2584704" cy="564421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ctr">
              <a:spcAft>
                <a:spcPts val="3570"/>
              </a:spcAft>
            </a:pPr>
            <a:r>
              <a:rPr lang="it-IT" sz="3200" b="1" dirty="0" smtClean="0">
                <a:latin typeface="Arial"/>
              </a:rPr>
              <a:t>Finali</a:t>
            </a:r>
            <a:endParaRPr lang="it" sz="3200" b="1" dirty="0">
              <a:latin typeface="Arial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536236" y="1900217"/>
            <a:ext cx="8589180" cy="462825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just"/>
            <a:r>
              <a:rPr lang="it-IT" sz="1600" dirty="0" smtClean="0">
                <a:solidFill>
                  <a:srgbClr val="000000"/>
                </a:solidFill>
                <a:latin typeface="Arial"/>
              </a:rPr>
              <a:t>Concludere una storia è difficile. I finali si possono dividere in:</a:t>
            </a:r>
          </a:p>
          <a:p>
            <a:pPr algn="just"/>
            <a:endParaRPr lang="it-IT" sz="1600" dirty="0">
              <a:solidFill>
                <a:srgbClr val="000000"/>
              </a:solidFill>
              <a:latin typeface="Arial"/>
            </a:endParaRPr>
          </a:p>
          <a:p>
            <a:pPr algn="just">
              <a:buAutoNum type="arabicPeriod"/>
            </a:pPr>
            <a:r>
              <a:rPr lang="it-IT" sz="1600" b="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it" sz="1600" b="1" dirty="0" smtClean="0">
                <a:solidFill>
                  <a:srgbClr val="000000"/>
                </a:solidFill>
                <a:latin typeface="Arial"/>
              </a:rPr>
              <a:t>F</a:t>
            </a:r>
            <a:r>
              <a:rPr lang="it-IT" sz="1600" b="1" dirty="0" smtClean="0">
                <a:solidFill>
                  <a:srgbClr val="000000"/>
                </a:solidFill>
                <a:latin typeface="Arial"/>
              </a:rPr>
              <a:t>INALI </a:t>
            </a:r>
            <a:r>
              <a:rPr lang="it" sz="1600" b="1" dirty="0" smtClean="0">
                <a:solidFill>
                  <a:srgbClr val="000000"/>
                </a:solidFill>
                <a:latin typeface="Arial"/>
              </a:rPr>
              <a:t>C</a:t>
            </a:r>
            <a:r>
              <a:rPr lang="it-IT" sz="1600" b="1" dirty="0" smtClean="0">
                <a:solidFill>
                  <a:srgbClr val="000000"/>
                </a:solidFill>
                <a:latin typeface="Arial"/>
              </a:rPr>
              <a:t>HIUSI </a:t>
            </a:r>
            <a:r>
              <a:rPr lang="it-IT" sz="1600" dirty="0" smtClean="0">
                <a:solidFill>
                  <a:srgbClr val="000000"/>
                </a:solidFill>
                <a:latin typeface="Arial"/>
              </a:rPr>
              <a:t>e presentano un insegnamento, un ragionamento con funzione didascalica. Sono finali chiusi:</a:t>
            </a:r>
          </a:p>
          <a:p>
            <a:pPr algn="just">
              <a:buAutoNum type="arabicPeriod"/>
            </a:pPr>
            <a:endParaRPr lang="it-IT" sz="1600" dirty="0" smtClean="0">
              <a:solidFill>
                <a:srgbClr val="000000"/>
              </a:solidFill>
              <a:latin typeface="Arial"/>
            </a:endParaRPr>
          </a:p>
          <a:p>
            <a:pPr algn="just">
              <a:buAutoNum type="alphaUcPeriod"/>
            </a:pPr>
            <a:r>
              <a:rPr lang="it-IT" sz="1600" dirty="0" smtClean="0">
                <a:solidFill>
                  <a:srgbClr val="000000"/>
                </a:solidFill>
                <a:latin typeface="Arial"/>
              </a:rPr>
              <a:t>   </a:t>
            </a:r>
            <a:r>
              <a:rPr lang="it" sz="1600" b="1" dirty="0" smtClean="0">
                <a:solidFill>
                  <a:srgbClr val="000000"/>
                </a:solidFill>
                <a:latin typeface="Arial"/>
              </a:rPr>
              <a:t>Finale </a:t>
            </a:r>
            <a:r>
              <a:rPr lang="it" sz="1600" b="1" dirty="0">
                <a:solidFill>
                  <a:srgbClr val="000000"/>
                </a:solidFill>
                <a:latin typeface="Arial"/>
              </a:rPr>
              <a:t>con morale</a:t>
            </a:r>
            <a:r>
              <a:rPr lang="it" sz="1600" dirty="0">
                <a:solidFill>
                  <a:srgbClr val="000000"/>
                </a:solidFill>
                <a:latin typeface="Arial"/>
              </a:rPr>
              <a:t>: presenta un insegnamento, un ragionamento con funzione didascalica</a:t>
            </a:r>
            <a:r>
              <a:rPr lang="it" sz="1600" dirty="0" smtClean="0">
                <a:solidFill>
                  <a:srgbClr val="000000"/>
                </a:solidFill>
                <a:latin typeface="Arial"/>
              </a:rPr>
              <a:t>.</a:t>
            </a:r>
            <a:endParaRPr lang="it-IT" sz="1600" dirty="0" smtClean="0">
              <a:solidFill>
                <a:srgbClr val="000000"/>
              </a:solidFill>
              <a:latin typeface="Arial"/>
            </a:endParaRPr>
          </a:p>
          <a:p>
            <a:pPr algn="just">
              <a:buAutoNum type="alphaUcPeriod"/>
            </a:pPr>
            <a:endParaRPr lang="it-IT" sz="1600" dirty="0" smtClean="0">
              <a:solidFill>
                <a:srgbClr val="000000"/>
              </a:solidFill>
              <a:latin typeface="Arial"/>
            </a:endParaRPr>
          </a:p>
          <a:p>
            <a:pPr algn="just">
              <a:buFontTx/>
              <a:buAutoNum type="alphaUcPeriod"/>
            </a:pPr>
            <a:r>
              <a:rPr lang="it-IT" sz="1600" dirty="0">
                <a:solidFill>
                  <a:srgbClr val="000000"/>
                </a:solidFill>
                <a:latin typeface="Arial"/>
              </a:rPr>
              <a:t> </a:t>
            </a:r>
            <a:r>
              <a:rPr lang="it" sz="1600" b="1" dirty="0" smtClean="0">
                <a:solidFill>
                  <a:srgbClr val="000000"/>
                </a:solidFill>
                <a:latin typeface="Arial"/>
              </a:rPr>
              <a:t>Finale </a:t>
            </a:r>
            <a:r>
              <a:rPr lang="it" sz="1600" b="1" dirty="0">
                <a:solidFill>
                  <a:srgbClr val="000000"/>
                </a:solidFill>
                <a:latin typeface="Arial"/>
              </a:rPr>
              <a:t>tragico o a lieto fine</a:t>
            </a:r>
            <a:r>
              <a:rPr lang="it" sz="1600" dirty="0">
                <a:solidFill>
                  <a:srgbClr val="000000"/>
                </a:solidFill>
                <a:latin typeface="Arial"/>
              </a:rPr>
              <a:t>: a seconda degli eventi (migliorativi o peggiorativi) che concludono la vicenda dei protagonisti</a:t>
            </a:r>
            <a:r>
              <a:rPr lang="it" sz="1600" dirty="0" smtClean="0">
                <a:solidFill>
                  <a:srgbClr val="000000"/>
                </a:solidFill>
                <a:latin typeface="Arial"/>
              </a:rPr>
              <a:t>.</a:t>
            </a:r>
            <a:endParaRPr lang="it-IT" sz="1600" dirty="0" smtClean="0">
              <a:solidFill>
                <a:srgbClr val="000000"/>
              </a:solidFill>
              <a:latin typeface="Arial"/>
            </a:endParaRPr>
          </a:p>
          <a:p>
            <a:pPr algn="just"/>
            <a:endParaRPr lang="it" sz="1600" dirty="0">
              <a:solidFill>
                <a:srgbClr val="000000"/>
              </a:solidFill>
              <a:latin typeface="Arial"/>
            </a:endParaRPr>
          </a:p>
          <a:p>
            <a:pPr algn="just">
              <a:buFontTx/>
              <a:buAutoNum type="alphaUcPeriod"/>
            </a:pPr>
            <a:r>
              <a:rPr lang="it-IT" sz="1600" dirty="0" smtClean="0">
                <a:solidFill>
                  <a:srgbClr val="000000"/>
                </a:solidFill>
                <a:latin typeface="Arial"/>
              </a:rPr>
              <a:t>  </a:t>
            </a:r>
            <a:r>
              <a:rPr lang="it" sz="1600" b="1" dirty="0" smtClean="0">
                <a:solidFill>
                  <a:srgbClr val="000000"/>
                </a:solidFill>
                <a:latin typeface="Arial"/>
              </a:rPr>
              <a:t>Finale </a:t>
            </a:r>
            <a:r>
              <a:rPr lang="it" sz="1600" b="1" dirty="0">
                <a:solidFill>
                  <a:srgbClr val="000000"/>
                </a:solidFill>
                <a:latin typeface="Arial"/>
              </a:rPr>
              <a:t>a sorpresa</a:t>
            </a:r>
            <a:r>
              <a:rPr lang="it" sz="1600" dirty="0">
                <a:solidFill>
                  <a:srgbClr val="000000"/>
                </a:solidFill>
                <a:latin typeface="Arial"/>
              </a:rPr>
              <a:t>: prevede un ribaltamento delle ipotesi che il lettore </a:t>
            </a:r>
            <a:r>
              <a:rPr lang="it-IT" sz="1600" dirty="0" smtClean="0">
                <a:solidFill>
                  <a:srgbClr val="000000"/>
                </a:solidFill>
                <a:latin typeface="Arial"/>
              </a:rPr>
              <a:t>aveva immaginato</a:t>
            </a:r>
            <a:r>
              <a:rPr lang="it" sz="16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it" sz="1600" dirty="0">
                <a:solidFill>
                  <a:srgbClr val="000000"/>
                </a:solidFill>
                <a:latin typeface="Arial"/>
              </a:rPr>
              <a:t>inizialmente.</a:t>
            </a:r>
          </a:p>
          <a:p>
            <a:pPr algn="just"/>
            <a:endParaRPr lang="it-IT" sz="1600" dirty="0" smtClean="0">
              <a:latin typeface="Arial"/>
            </a:endParaRPr>
          </a:p>
          <a:p>
            <a:pPr algn="just"/>
            <a:endParaRPr lang="it" sz="1600" dirty="0">
              <a:solidFill>
                <a:srgbClr val="000000"/>
              </a:solidFill>
              <a:latin typeface="Arial"/>
            </a:endParaRPr>
          </a:p>
          <a:p>
            <a:pPr algn="just"/>
            <a:r>
              <a:rPr lang="it" sz="1600" b="1" dirty="0">
                <a:solidFill>
                  <a:srgbClr val="000000"/>
                </a:solidFill>
                <a:latin typeface="Arial"/>
              </a:rPr>
              <a:t>2</a:t>
            </a:r>
            <a:r>
              <a:rPr lang="it" sz="1600" b="1" dirty="0" smtClean="0">
                <a:solidFill>
                  <a:srgbClr val="000000"/>
                </a:solidFill>
                <a:latin typeface="Arial"/>
              </a:rPr>
              <a:t>.</a:t>
            </a:r>
            <a:r>
              <a:rPr lang="it-IT" sz="1600" b="1" dirty="0" smtClean="0">
                <a:solidFill>
                  <a:srgbClr val="000000"/>
                </a:solidFill>
                <a:latin typeface="Arial"/>
              </a:rPr>
              <a:t> FINALI APERTI </a:t>
            </a:r>
            <a:r>
              <a:rPr lang="it-IT" sz="1600" dirty="0" smtClean="0">
                <a:solidFill>
                  <a:srgbClr val="000000"/>
                </a:solidFill>
                <a:latin typeface="Arial"/>
              </a:rPr>
              <a:t>non concludono la storia e il lettore può immaginare varie conclusioni.</a:t>
            </a:r>
            <a:endParaRPr lang="it" sz="1600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975360" y="213282"/>
            <a:ext cx="7043928" cy="85312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4064" algn="ctr">
              <a:spcAft>
                <a:spcPts val="3360"/>
              </a:spcAft>
            </a:pPr>
            <a:r>
              <a:rPr lang="it-IT" sz="3200" dirty="0" smtClean="0">
                <a:latin typeface="Arial"/>
              </a:rPr>
              <a:t> </a:t>
            </a:r>
            <a:r>
              <a:rPr lang="it-IT" sz="3200" b="1" dirty="0" smtClean="0">
                <a:latin typeface="Arial"/>
              </a:rPr>
              <a:t>Il </a:t>
            </a:r>
            <a:r>
              <a:rPr lang="it" sz="3200" b="1" dirty="0" smtClean="0">
                <a:latin typeface="Arial"/>
              </a:rPr>
              <a:t>personaggio</a:t>
            </a:r>
            <a:endParaRPr lang="it" sz="3200" b="1" dirty="0">
              <a:latin typeface="Arial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84740" y="901595"/>
            <a:ext cx="8461931" cy="6059109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just"/>
            <a:r>
              <a:rPr lang="it-IT" sz="2000" dirty="0" smtClean="0">
                <a:solidFill>
                  <a:srgbClr val="000000"/>
                </a:solidFill>
                <a:latin typeface="Arial"/>
              </a:rPr>
              <a:t>Il personaggio può essere presentato:</a:t>
            </a:r>
          </a:p>
          <a:p>
            <a:pPr algn="just"/>
            <a:endParaRPr lang="it-IT" sz="2000" dirty="0" smtClean="0">
              <a:solidFill>
                <a:srgbClr val="000000"/>
              </a:solidFill>
              <a:latin typeface="Arial"/>
            </a:endParaRPr>
          </a:p>
          <a:p>
            <a:pPr algn="just">
              <a:buAutoNum type="arabicPeriod"/>
            </a:pPr>
            <a:r>
              <a:rPr lang="it-IT" sz="2000" b="1" dirty="0" smtClean="0">
                <a:solidFill>
                  <a:srgbClr val="000000"/>
                </a:solidFill>
                <a:latin typeface="Arial"/>
              </a:rPr>
              <a:t> DIRETTAMENTE</a:t>
            </a:r>
            <a:r>
              <a:rPr lang="it-IT" sz="2000" dirty="0" smtClean="0">
                <a:solidFill>
                  <a:srgbClr val="000000"/>
                </a:solidFill>
                <a:latin typeface="Arial"/>
              </a:rPr>
              <a:t> dal narratore ed avere un taglio più oggettivo; o da un altro personaggio e quindi da un punto di vista soggettivo.</a:t>
            </a:r>
          </a:p>
          <a:p>
            <a:pPr algn="just"/>
            <a:endParaRPr lang="it-IT" sz="2000" dirty="0" smtClean="0">
              <a:solidFill>
                <a:srgbClr val="000000"/>
              </a:solidFill>
              <a:latin typeface="Arial"/>
            </a:endParaRPr>
          </a:p>
          <a:p>
            <a:pPr algn="just"/>
            <a:r>
              <a:rPr lang="it-IT" sz="2000" b="1" dirty="0" smtClean="0">
                <a:solidFill>
                  <a:srgbClr val="000000"/>
                </a:solidFill>
                <a:latin typeface="Arial"/>
              </a:rPr>
              <a:t>2. </a:t>
            </a:r>
            <a:r>
              <a:rPr lang="it-IT" sz="2000" b="1" dirty="0">
                <a:solidFill>
                  <a:srgbClr val="000000"/>
                </a:solidFill>
                <a:latin typeface="Arial"/>
              </a:rPr>
              <a:t>INDIRETTAMENTE </a:t>
            </a:r>
            <a:r>
              <a:rPr lang="it-IT" sz="2000" dirty="0" smtClean="0">
                <a:solidFill>
                  <a:srgbClr val="000000"/>
                </a:solidFill>
                <a:latin typeface="Arial"/>
              </a:rPr>
              <a:t>quando il personaggio si confessa </a:t>
            </a:r>
            <a:r>
              <a:rPr lang="it-IT" sz="2000" dirty="0">
                <a:solidFill>
                  <a:srgbClr val="000000"/>
                </a:solidFill>
                <a:latin typeface="Arial"/>
              </a:rPr>
              <a:t>al </a:t>
            </a:r>
            <a:r>
              <a:rPr lang="it-IT" sz="2000" dirty="0" smtClean="0">
                <a:solidFill>
                  <a:srgbClr val="000000"/>
                </a:solidFill>
                <a:latin typeface="Arial"/>
              </a:rPr>
              <a:t>lettore o si conosce dai rapporti che intrattiene con gli altri personaggi.</a:t>
            </a:r>
          </a:p>
          <a:p>
            <a:pPr algn="just"/>
            <a:endParaRPr lang="it-IT" sz="2000" dirty="0">
              <a:solidFill>
                <a:srgbClr val="000000"/>
              </a:solidFill>
              <a:latin typeface="Arial"/>
            </a:endParaRPr>
          </a:p>
          <a:p>
            <a:pPr algn="just"/>
            <a:r>
              <a:rPr lang="it-IT" sz="2000" dirty="0" smtClean="0">
                <a:solidFill>
                  <a:srgbClr val="000000"/>
                </a:solidFill>
                <a:latin typeface="Arial"/>
              </a:rPr>
              <a:t>Dal punto di vista </a:t>
            </a:r>
            <a:r>
              <a:rPr lang="it-IT" sz="2000" b="1" dirty="0" smtClean="0">
                <a:solidFill>
                  <a:srgbClr val="000000"/>
                </a:solidFill>
                <a:latin typeface="Arial"/>
              </a:rPr>
              <a:t>tipologico</a:t>
            </a:r>
            <a:r>
              <a:rPr lang="it-IT" sz="2000" dirty="0" smtClean="0">
                <a:solidFill>
                  <a:srgbClr val="000000"/>
                </a:solidFill>
                <a:latin typeface="Arial"/>
              </a:rPr>
              <a:t> il personaggio può assumere:</a:t>
            </a:r>
            <a:endParaRPr lang="it-IT" sz="2000" dirty="0">
              <a:solidFill>
                <a:srgbClr val="000000"/>
              </a:solidFill>
              <a:latin typeface="Arial"/>
            </a:endParaRPr>
          </a:p>
          <a:p>
            <a:pPr algn="just"/>
            <a:endParaRPr lang="it-IT" sz="2000" dirty="0">
              <a:solidFill>
                <a:srgbClr val="000000"/>
              </a:solidFill>
              <a:latin typeface="Arial"/>
            </a:endParaRPr>
          </a:p>
          <a:p>
            <a:pPr algn="just"/>
            <a:r>
              <a:rPr lang="it" sz="2000" dirty="0" smtClean="0">
                <a:solidFill>
                  <a:srgbClr val="000000"/>
                </a:solidFill>
                <a:latin typeface="Arial"/>
              </a:rPr>
              <a:t>Caratteristiche </a:t>
            </a:r>
            <a:r>
              <a:rPr lang="it" sz="2000" dirty="0">
                <a:solidFill>
                  <a:srgbClr val="000000"/>
                </a:solidFill>
                <a:latin typeface="Arial"/>
              </a:rPr>
              <a:t>anagrafiche e </a:t>
            </a:r>
            <a:r>
              <a:rPr lang="it" sz="2000" dirty="0" smtClean="0">
                <a:solidFill>
                  <a:srgbClr val="000000"/>
                </a:solidFill>
                <a:latin typeface="Arial"/>
              </a:rPr>
              <a:t>fisiche</a:t>
            </a:r>
            <a:r>
              <a:rPr lang="it-IT" sz="2000" dirty="0" smtClean="0">
                <a:solidFill>
                  <a:srgbClr val="000000"/>
                </a:solidFill>
                <a:latin typeface="Arial"/>
              </a:rPr>
              <a:t>.</a:t>
            </a:r>
          </a:p>
          <a:p>
            <a:pPr algn="just"/>
            <a:endParaRPr lang="it-IT" sz="2000" dirty="0" smtClean="0">
              <a:solidFill>
                <a:srgbClr val="000000"/>
              </a:solidFill>
              <a:latin typeface="Arial"/>
            </a:endParaRPr>
          </a:p>
          <a:p>
            <a:pPr algn="just"/>
            <a:r>
              <a:rPr lang="it" sz="2000" dirty="0" smtClean="0">
                <a:solidFill>
                  <a:srgbClr val="000000"/>
                </a:solidFill>
                <a:latin typeface="Arial"/>
              </a:rPr>
              <a:t>Caratteristiche psicologiche</a:t>
            </a:r>
            <a:r>
              <a:rPr lang="it-IT" sz="2000" dirty="0" smtClean="0">
                <a:solidFill>
                  <a:srgbClr val="000000"/>
                </a:solidFill>
                <a:latin typeface="Arial"/>
              </a:rPr>
              <a:t>.</a:t>
            </a:r>
          </a:p>
          <a:p>
            <a:pPr algn="just"/>
            <a:endParaRPr lang="it" sz="2000" dirty="0">
              <a:solidFill>
                <a:srgbClr val="000000"/>
              </a:solidFill>
              <a:latin typeface="Arial"/>
            </a:endParaRPr>
          </a:p>
          <a:p>
            <a:pPr algn="just"/>
            <a:r>
              <a:rPr lang="it" sz="2000" dirty="0" smtClean="0">
                <a:solidFill>
                  <a:srgbClr val="000000"/>
                </a:solidFill>
                <a:latin typeface="Arial"/>
              </a:rPr>
              <a:t>Caratteristiche socio-economiche</a:t>
            </a:r>
            <a:r>
              <a:rPr lang="it-IT" sz="2000" dirty="0" smtClean="0">
                <a:solidFill>
                  <a:srgbClr val="000000"/>
                </a:solidFill>
                <a:latin typeface="Arial"/>
              </a:rPr>
              <a:t>.</a:t>
            </a:r>
          </a:p>
          <a:p>
            <a:pPr algn="just"/>
            <a:endParaRPr lang="it" sz="2000" dirty="0">
              <a:solidFill>
                <a:srgbClr val="000000"/>
              </a:solidFill>
              <a:latin typeface="Arial"/>
            </a:endParaRPr>
          </a:p>
          <a:p>
            <a:pPr algn="just"/>
            <a:r>
              <a:rPr lang="it" sz="2000" dirty="0" smtClean="0">
                <a:solidFill>
                  <a:srgbClr val="000000"/>
                </a:solidFill>
                <a:latin typeface="Arial"/>
              </a:rPr>
              <a:t>Comportamenti</a:t>
            </a:r>
            <a:r>
              <a:rPr lang="it" sz="2000" dirty="0">
                <a:solidFill>
                  <a:srgbClr val="000000"/>
                </a:solidFill>
                <a:latin typeface="Arial"/>
              </a:rPr>
              <a:t>, abitudini e </a:t>
            </a:r>
            <a:r>
              <a:rPr lang="it" sz="2000" dirty="0" smtClean="0">
                <a:solidFill>
                  <a:srgbClr val="000000"/>
                </a:solidFill>
                <a:latin typeface="Arial"/>
              </a:rPr>
              <a:t>gusti</a:t>
            </a:r>
            <a:r>
              <a:rPr lang="it-IT" sz="2000" dirty="0" smtClean="0">
                <a:solidFill>
                  <a:srgbClr val="000000"/>
                </a:solidFill>
                <a:latin typeface="Arial"/>
              </a:rPr>
              <a:t>.</a:t>
            </a:r>
          </a:p>
          <a:p>
            <a:pPr algn="just"/>
            <a:endParaRPr lang="it" sz="2000" dirty="0">
              <a:solidFill>
                <a:srgbClr val="000000"/>
              </a:solidFill>
              <a:latin typeface="Arial"/>
            </a:endParaRPr>
          </a:p>
          <a:p>
            <a:pPr algn="just"/>
            <a:r>
              <a:rPr lang="it" sz="2000" dirty="0" smtClean="0">
                <a:solidFill>
                  <a:srgbClr val="000000"/>
                </a:solidFill>
                <a:latin typeface="Arial"/>
              </a:rPr>
              <a:t>Modi </a:t>
            </a:r>
            <a:r>
              <a:rPr lang="it" sz="2000" dirty="0">
                <a:solidFill>
                  <a:srgbClr val="000000"/>
                </a:solidFill>
                <a:latin typeface="Arial"/>
              </a:rPr>
              <a:t>di </a:t>
            </a:r>
            <a:r>
              <a:rPr lang="it" sz="2000" dirty="0" smtClean="0">
                <a:solidFill>
                  <a:srgbClr val="000000"/>
                </a:solidFill>
                <a:latin typeface="Arial"/>
              </a:rPr>
              <a:t>dire</a:t>
            </a:r>
            <a:r>
              <a:rPr lang="it-IT" sz="2000" dirty="0" smtClean="0">
                <a:solidFill>
                  <a:srgbClr val="000000"/>
                </a:solidFill>
                <a:latin typeface="Arial"/>
              </a:rPr>
              <a:t>, </a:t>
            </a:r>
            <a:r>
              <a:rPr lang="it" sz="2000" dirty="0" smtClean="0">
                <a:solidFill>
                  <a:srgbClr val="000000"/>
                </a:solidFill>
                <a:latin typeface="Arial"/>
              </a:rPr>
              <a:t>ideologie</a:t>
            </a:r>
            <a:r>
              <a:rPr lang="it-IT" sz="2000" dirty="0" smtClean="0">
                <a:solidFill>
                  <a:srgbClr val="000000"/>
                </a:solidFill>
                <a:latin typeface="Arial"/>
              </a:rPr>
              <a:t>.</a:t>
            </a:r>
            <a:endParaRPr lang="it" sz="2000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752856" y="1338072"/>
            <a:ext cx="7495032" cy="6644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it" sz="2000" dirty="0">
                <a:latin typeface="Arial"/>
              </a:rPr>
              <a:t>Per caratterizzare </a:t>
            </a:r>
            <a:r>
              <a:rPr lang="en-US" sz="2000" dirty="0" err="1">
                <a:latin typeface="Arial"/>
              </a:rPr>
              <a:t>i</a:t>
            </a:r>
            <a:r>
              <a:rPr lang="en-US" sz="2000" dirty="0">
                <a:latin typeface="Arial"/>
              </a:rPr>
              <a:t> </a:t>
            </a:r>
            <a:r>
              <a:rPr lang="it" sz="2000" dirty="0">
                <a:latin typeface="Arial"/>
              </a:rPr>
              <a:t>personaggi dobbiamo sapere tutto di loro</a:t>
            </a:r>
          </a:p>
          <a:p>
            <a:pPr indent="0" algn="ctr">
              <a:spcAft>
                <a:spcPts val="3360"/>
              </a:spcAft>
            </a:pPr>
            <a:r>
              <a:rPr lang="it" sz="2000" dirty="0">
                <a:latin typeface="Arial"/>
              </a:rPr>
              <a:t>quindi ci porremo delle domande:</a:t>
            </a: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756546"/>
              </p:ext>
            </p:extLst>
          </p:nvPr>
        </p:nvGraphicFramePr>
        <p:xfrm>
          <a:off x="752856" y="2566416"/>
          <a:ext cx="7495032" cy="2407920"/>
        </p:xfrm>
        <a:graphic>
          <a:graphicData uri="http://schemas.openxmlformats.org/drawingml/2006/table">
            <a:tbl>
              <a:tblPr/>
              <a:tblGrid>
                <a:gridCol w="2200656"/>
                <a:gridCol w="5294376"/>
              </a:tblGrid>
              <a:tr h="277368">
                <a:tc>
                  <a:txBody>
                    <a:bodyPr/>
                    <a:lstStyle/>
                    <a:p>
                      <a:pPr marR="114300" indent="0" algn="r"/>
                      <a:r>
                        <a:rPr lang="it" sz="2000" b="1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14300" indent="-635"/>
                      <a:r>
                        <a:rPr lang="it" sz="2000" b="1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Come è fatto? ( si intende fisicamente)</a:t>
                      </a:r>
                    </a:p>
                  </a:txBody>
                  <a:tcPr marL="0" marR="0" marT="0" marB="0"/>
                </a:tc>
              </a:tr>
              <a:tr h="362712">
                <a:tc>
                  <a:txBody>
                    <a:bodyPr/>
                    <a:lstStyle/>
                    <a:p>
                      <a:pPr marR="114300" indent="0" algn="r"/>
                      <a:r>
                        <a:rPr lang="it" sz="2000" b="1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2.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14300" indent="-635"/>
                      <a:r>
                        <a:rPr lang="it" sz="2000" b="1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Cosa mangia?</a:t>
                      </a:r>
                    </a:p>
                  </a:txBody>
                  <a:tcPr marL="0" marR="0" marT="0" marB="0" anchor="ctr"/>
                </a:tc>
              </a:tr>
              <a:tr h="347472">
                <a:tc>
                  <a:txBody>
                    <a:bodyPr/>
                    <a:lstStyle/>
                    <a:p>
                      <a:pPr marR="114300" indent="0" algn="r"/>
                      <a:r>
                        <a:rPr lang="it" sz="2000" b="1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3.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14300" indent="-635"/>
                      <a:r>
                        <a:rPr lang="it" sz="2000" b="1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Come si muove?</a:t>
                      </a:r>
                    </a:p>
                  </a:txBody>
                  <a:tcPr marL="0" marR="0" marT="0" marB="0" anchor="ctr"/>
                </a:tc>
              </a:tr>
              <a:tr h="377952">
                <a:tc>
                  <a:txBody>
                    <a:bodyPr/>
                    <a:lstStyle/>
                    <a:p>
                      <a:pPr marR="114300" indent="0" algn="r"/>
                      <a:r>
                        <a:rPr lang="it" sz="2000" b="1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4.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14300" indent="-635"/>
                      <a:r>
                        <a:rPr lang="it" sz="2000" b="1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Come parla?</a:t>
                      </a:r>
                    </a:p>
                  </a:txBody>
                  <a:tcPr marL="0" marR="0" marT="0" marB="0" anchor="ctr"/>
                </a:tc>
              </a:tr>
              <a:tr h="347472">
                <a:tc>
                  <a:txBody>
                    <a:bodyPr/>
                    <a:lstStyle/>
                    <a:p>
                      <a:pPr marR="114300" indent="0" algn="r"/>
                      <a:r>
                        <a:rPr lang="it" sz="2000" b="1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5.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14300" indent="-635"/>
                      <a:r>
                        <a:rPr lang="it" sz="2000" b="1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Di chi è amico?</a:t>
                      </a:r>
                    </a:p>
                  </a:txBody>
                  <a:tcPr marL="0" marR="0" marT="0" marB="0" anchor="ctr"/>
                </a:tc>
              </a:tr>
              <a:tr h="362712">
                <a:tc>
                  <a:txBody>
                    <a:bodyPr/>
                    <a:lstStyle/>
                    <a:p>
                      <a:pPr marR="114300" indent="0" algn="r"/>
                      <a:r>
                        <a:rPr lang="it" sz="2000" b="1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6.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14300" indent="-635"/>
                      <a:r>
                        <a:rPr lang="it" sz="2000" b="1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Che strumenti usa?</a:t>
                      </a:r>
                    </a:p>
                  </a:txBody>
                  <a:tcPr marL="0" marR="0" marT="0" marB="0" anchor="ctr"/>
                </a:tc>
              </a:tr>
              <a:tr h="265176">
                <a:tc>
                  <a:txBody>
                    <a:bodyPr/>
                    <a:lstStyle/>
                    <a:p>
                      <a:pPr marR="114300" indent="0" algn="r"/>
                      <a:r>
                        <a:rPr lang="it" sz="2000" b="1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7.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14300" indent="-635"/>
                      <a:r>
                        <a:rPr lang="it" sz="2000" b="1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Come veste?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859924" y="489166"/>
            <a:ext cx="3004428" cy="7243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ctr">
              <a:spcAft>
                <a:spcPts val="3570"/>
              </a:spcAft>
            </a:pPr>
            <a:r>
              <a:rPr lang="it-IT" sz="3200" b="1" dirty="0" smtClean="0">
                <a:latin typeface="Arial"/>
              </a:rPr>
              <a:t>Il </a:t>
            </a:r>
            <a:r>
              <a:rPr lang="it" sz="3200" b="1" dirty="0" smtClean="0">
                <a:latin typeface="Arial"/>
              </a:rPr>
              <a:t>Narratore</a:t>
            </a:r>
            <a:endParaRPr lang="it" sz="3200" b="1" dirty="0">
              <a:latin typeface="Arial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517421" y="1213506"/>
            <a:ext cx="8306951" cy="5756891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/>
            <a:r>
              <a:rPr lang="it-IT" dirty="0" smtClean="0">
                <a:solidFill>
                  <a:srgbClr val="000000"/>
                </a:solidFill>
                <a:latin typeface="Arial"/>
              </a:rPr>
              <a:t>Il narratore è la voce a cui l’autore affida il compito di raccontare. È il regista della narrazione. Il narratore rispetto ai fatti che narra può essere:</a:t>
            </a:r>
          </a:p>
          <a:p>
            <a:pPr indent="0" algn="just"/>
            <a:endParaRPr lang="it-IT" dirty="0" smtClean="0">
              <a:solidFill>
                <a:srgbClr val="000000"/>
              </a:solidFill>
              <a:latin typeface="Arial"/>
            </a:endParaRPr>
          </a:p>
          <a:p>
            <a:pPr marL="342900" indent="-342900" algn="just">
              <a:buAutoNum type="arabicPeriod"/>
            </a:pPr>
            <a:r>
              <a:rPr lang="it" b="1" dirty="0" smtClean="0">
                <a:solidFill>
                  <a:srgbClr val="000000"/>
                </a:solidFill>
                <a:latin typeface="Arial"/>
              </a:rPr>
              <a:t>INTERNO</a:t>
            </a:r>
            <a:r>
              <a:rPr lang="it-IT" b="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it-IT" dirty="0" smtClean="0">
                <a:solidFill>
                  <a:srgbClr val="000000"/>
                </a:solidFill>
                <a:latin typeface="Arial"/>
              </a:rPr>
              <a:t>(o OMODIEGETICO) parallelo alla narrazione</a:t>
            </a:r>
            <a:r>
              <a:rPr lang="it" dirty="0" smtClean="0">
                <a:solidFill>
                  <a:srgbClr val="000000"/>
                </a:solidFill>
                <a:latin typeface="Arial"/>
              </a:rPr>
              <a:t>: </a:t>
            </a:r>
            <a:r>
              <a:rPr lang="it" dirty="0">
                <a:solidFill>
                  <a:srgbClr val="000000"/>
                </a:solidFill>
                <a:latin typeface="Arial"/>
              </a:rPr>
              <a:t>è uno dei personaggi che racconta i fatti a cui prende parte. Può essere il protagonista della storia </a:t>
            </a:r>
            <a:r>
              <a:rPr lang="it" dirty="0" smtClean="0">
                <a:solidFill>
                  <a:srgbClr val="000000"/>
                </a:solidFill>
                <a:latin typeface="Arial"/>
              </a:rPr>
              <a:t>oppure</a:t>
            </a:r>
            <a:r>
              <a:rPr lang="it-IT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it" dirty="0" smtClean="0">
                <a:solidFill>
                  <a:srgbClr val="000000"/>
                </a:solidFill>
                <a:latin typeface="Arial"/>
              </a:rPr>
              <a:t>un </a:t>
            </a:r>
            <a:r>
              <a:rPr lang="it" dirty="0">
                <a:solidFill>
                  <a:srgbClr val="000000"/>
                </a:solidFill>
                <a:latin typeface="Arial"/>
              </a:rPr>
              <a:t>personaggio secondario</a:t>
            </a:r>
            <a:r>
              <a:rPr lang="it" dirty="0" smtClean="0">
                <a:solidFill>
                  <a:srgbClr val="000000"/>
                </a:solidFill>
                <a:latin typeface="Arial"/>
              </a:rPr>
              <a:t>.</a:t>
            </a:r>
            <a:r>
              <a:rPr lang="it-IT" dirty="0" smtClean="0">
                <a:solidFill>
                  <a:srgbClr val="000000"/>
                </a:solidFill>
                <a:latin typeface="Arial"/>
              </a:rPr>
              <a:t> Il narratore, rispetto all’uso dei verbi, parla in </a:t>
            </a:r>
            <a:r>
              <a:rPr lang="it-IT" b="1" dirty="0" smtClean="0">
                <a:solidFill>
                  <a:srgbClr val="000000"/>
                </a:solidFill>
                <a:latin typeface="Arial"/>
              </a:rPr>
              <a:t>PRIMA PERSONA</a:t>
            </a:r>
            <a:r>
              <a:rPr lang="it-IT" dirty="0" smtClean="0">
                <a:solidFill>
                  <a:srgbClr val="000000"/>
                </a:solidFill>
                <a:latin typeface="Arial"/>
              </a:rPr>
              <a:t>.</a:t>
            </a:r>
          </a:p>
          <a:p>
            <a:pPr marL="342900" indent="-342900" algn="just">
              <a:buAutoNum type="arabicPeriod"/>
            </a:pPr>
            <a:endParaRPr lang="it-IT" dirty="0" smtClean="0">
              <a:solidFill>
                <a:srgbClr val="000000"/>
              </a:solidFill>
              <a:latin typeface="Arial"/>
            </a:endParaRPr>
          </a:p>
          <a:p>
            <a:pPr algn="just"/>
            <a:r>
              <a:rPr lang="it-IT" dirty="0" smtClean="0">
                <a:solidFill>
                  <a:srgbClr val="000000"/>
                </a:solidFill>
                <a:latin typeface="Arial"/>
              </a:rPr>
              <a:t>2. </a:t>
            </a:r>
            <a:r>
              <a:rPr lang="it" b="1" dirty="0" smtClean="0">
                <a:solidFill>
                  <a:srgbClr val="000000"/>
                </a:solidFill>
                <a:latin typeface="Arial"/>
              </a:rPr>
              <a:t>ESTERNO</a:t>
            </a:r>
            <a:r>
              <a:rPr lang="it-IT" dirty="0" smtClean="0">
                <a:solidFill>
                  <a:srgbClr val="000000"/>
                </a:solidFill>
                <a:latin typeface="Arial"/>
              </a:rPr>
              <a:t> (o ETERODIEGETICO) estraneo alla narrazione</a:t>
            </a:r>
            <a:r>
              <a:rPr lang="it" dirty="0" smtClean="0">
                <a:solidFill>
                  <a:srgbClr val="000000"/>
                </a:solidFill>
                <a:latin typeface="Arial"/>
              </a:rPr>
              <a:t>: </a:t>
            </a:r>
            <a:r>
              <a:rPr lang="it" dirty="0">
                <a:solidFill>
                  <a:srgbClr val="000000"/>
                </a:solidFill>
                <a:latin typeface="Arial"/>
              </a:rPr>
              <a:t>non </a:t>
            </a:r>
            <a:r>
              <a:rPr lang="it-IT" dirty="0" smtClean="0">
                <a:solidFill>
                  <a:srgbClr val="000000"/>
                </a:solidFill>
                <a:latin typeface="Arial"/>
              </a:rPr>
              <a:t>partecipa alla narrazione, non è</a:t>
            </a:r>
            <a:r>
              <a:rPr lang="it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it" dirty="0">
                <a:solidFill>
                  <a:srgbClr val="000000"/>
                </a:solidFill>
                <a:latin typeface="Arial"/>
              </a:rPr>
              <a:t>uno dei personaggi della storia. È una voce che narra gli eventi </a:t>
            </a:r>
            <a:r>
              <a:rPr lang="it" dirty="0" smtClean="0">
                <a:solidFill>
                  <a:srgbClr val="000000"/>
                </a:solidFill>
                <a:latin typeface="Arial"/>
              </a:rPr>
              <a:t>dall'esterno</a:t>
            </a:r>
            <a:r>
              <a:rPr lang="it-IT" dirty="0" smtClean="0">
                <a:solidFill>
                  <a:srgbClr val="000000"/>
                </a:solidFill>
                <a:latin typeface="Arial"/>
              </a:rPr>
              <a:t> e li</a:t>
            </a:r>
            <a:r>
              <a:rPr lang="it" dirty="0" smtClean="0">
                <a:solidFill>
                  <a:srgbClr val="000000"/>
                </a:solidFill>
                <a:latin typeface="Arial"/>
              </a:rPr>
              <a:t> osserva mentre</a:t>
            </a:r>
            <a:r>
              <a:rPr lang="it-IT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it" dirty="0" smtClean="0">
                <a:solidFill>
                  <a:srgbClr val="000000"/>
                </a:solidFill>
                <a:latin typeface="Arial"/>
              </a:rPr>
              <a:t>accadono.</a:t>
            </a:r>
            <a:r>
              <a:rPr lang="it-IT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it-IT" dirty="0">
                <a:solidFill>
                  <a:srgbClr val="000000"/>
                </a:solidFill>
                <a:latin typeface="Arial"/>
              </a:rPr>
              <a:t>Il narratore, rispetto all’uso dei verbi, parla in </a:t>
            </a:r>
            <a:r>
              <a:rPr lang="it-IT" b="1" dirty="0" smtClean="0">
                <a:solidFill>
                  <a:srgbClr val="000000"/>
                </a:solidFill>
                <a:latin typeface="Arial"/>
              </a:rPr>
              <a:t>TERZA </a:t>
            </a:r>
            <a:r>
              <a:rPr lang="it-IT" b="1" dirty="0">
                <a:solidFill>
                  <a:srgbClr val="000000"/>
                </a:solidFill>
                <a:latin typeface="Arial"/>
              </a:rPr>
              <a:t>PERSONA</a:t>
            </a:r>
            <a:r>
              <a:rPr lang="it-IT" dirty="0" smtClean="0">
                <a:solidFill>
                  <a:srgbClr val="000000"/>
                </a:solidFill>
                <a:latin typeface="Arial"/>
              </a:rPr>
              <a:t>.</a:t>
            </a:r>
          </a:p>
          <a:p>
            <a:pPr algn="just"/>
            <a:endParaRPr lang="it-IT" dirty="0" smtClean="0">
              <a:solidFill>
                <a:srgbClr val="000000"/>
              </a:solidFill>
              <a:latin typeface="Arial"/>
            </a:endParaRPr>
          </a:p>
          <a:p>
            <a:pPr algn="just"/>
            <a:r>
              <a:rPr lang="it-IT" dirty="0" smtClean="0">
                <a:solidFill>
                  <a:srgbClr val="000000"/>
                </a:solidFill>
                <a:latin typeface="Arial"/>
              </a:rPr>
              <a:t>Il narratore ESTERNO poi a seconda del grado di partecipazione dei fatti che narra può essere:</a:t>
            </a:r>
          </a:p>
          <a:p>
            <a:pPr algn="just"/>
            <a:endParaRPr lang="it-IT" dirty="0">
              <a:solidFill>
                <a:srgbClr val="000000"/>
              </a:solidFill>
              <a:latin typeface="Arial"/>
            </a:endParaRPr>
          </a:p>
          <a:p>
            <a:pPr marL="342900" indent="-342900" algn="just">
              <a:buAutoNum type="alphaUcPeriod"/>
            </a:pPr>
            <a:r>
              <a:rPr lang="it" dirty="0" smtClean="0">
                <a:solidFill>
                  <a:srgbClr val="000000"/>
                </a:solidFill>
                <a:latin typeface="Arial"/>
              </a:rPr>
              <a:t>NASCOSTO: </a:t>
            </a:r>
            <a:r>
              <a:rPr lang="it" dirty="0" smtClean="0">
                <a:latin typeface="Arial"/>
              </a:rPr>
              <a:t>non </a:t>
            </a:r>
            <a:r>
              <a:rPr lang="it" dirty="0">
                <a:latin typeface="Arial"/>
              </a:rPr>
              <a:t>si mostra in nessun modo, resta impassibile ed estraneo alla vicenda, astenendosi da qualsiasi giudizio e riportando gli eventi senza valutarli</a:t>
            </a:r>
            <a:r>
              <a:rPr lang="it" dirty="0" smtClean="0">
                <a:latin typeface="Arial"/>
              </a:rPr>
              <a:t>.</a:t>
            </a:r>
            <a:endParaRPr lang="it-IT" dirty="0" smtClean="0">
              <a:latin typeface="Arial"/>
            </a:endParaRPr>
          </a:p>
          <a:p>
            <a:pPr marL="342900" indent="-342900" algn="just">
              <a:buFontTx/>
              <a:buAutoNum type="alphaUcPeriod"/>
            </a:pPr>
            <a:r>
              <a:rPr lang="it" dirty="0" smtClean="0">
                <a:solidFill>
                  <a:srgbClr val="000000"/>
                </a:solidFill>
                <a:latin typeface="Arial"/>
              </a:rPr>
              <a:t>PALESE: </a:t>
            </a:r>
            <a:r>
              <a:rPr lang="it" dirty="0" smtClean="0">
                <a:latin typeface="Arial"/>
              </a:rPr>
              <a:t>manifesta </a:t>
            </a:r>
            <a:r>
              <a:rPr lang="it" dirty="0">
                <a:latin typeface="Arial"/>
              </a:rPr>
              <a:t>la sua presenza con commenti, valutazioni sulle azioni o sui pensieri dei personaggi. Il narratore rende note le sue opinioni.</a:t>
            </a:r>
          </a:p>
          <a:p>
            <a:pPr marL="342900" indent="-342900" algn="just">
              <a:buAutoNum type="alphaUcPeriod"/>
            </a:pPr>
            <a:endParaRPr lang="it-IT" sz="1600" dirty="0">
              <a:latin typeface="Arial"/>
            </a:endParaRPr>
          </a:p>
          <a:p>
            <a:pPr marL="342900" indent="-342900" algn="just">
              <a:buAutoNum type="alphaUcPeriod"/>
            </a:pPr>
            <a:endParaRPr lang="it" sz="1600" dirty="0">
              <a:latin typeface="Arial"/>
            </a:endParaRPr>
          </a:p>
          <a:p>
            <a:pPr algn="just"/>
            <a:endParaRPr lang="it" sz="1600" dirty="0">
              <a:solidFill>
                <a:srgbClr val="000000"/>
              </a:solidFill>
              <a:latin typeface="Arial"/>
            </a:endParaRPr>
          </a:p>
          <a:p>
            <a:pPr indent="0" algn="just"/>
            <a:endParaRPr lang="it" sz="1600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960</TotalTime>
  <Words>1364</Words>
  <Application>Microsoft Macintosh PowerPoint</Application>
  <PresentationFormat>Personalizzato</PresentationFormat>
  <Paragraphs>185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Office Theme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cp:lastModifiedBy>iMac</cp:lastModifiedBy>
  <cp:revision>69</cp:revision>
  <dcterms:modified xsi:type="dcterms:W3CDTF">2021-03-23T14:51:05Z</dcterms:modified>
</cp:coreProperties>
</file>