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02" r:id="rId2"/>
    <p:sldId id="406" r:id="rId3"/>
    <p:sldId id="389" r:id="rId4"/>
    <p:sldId id="472" r:id="rId5"/>
    <p:sldId id="473" r:id="rId6"/>
    <p:sldId id="474" r:id="rId7"/>
    <p:sldId id="475" r:id="rId8"/>
    <p:sldId id="476" r:id="rId9"/>
    <p:sldId id="388" r:id="rId10"/>
    <p:sldId id="390" r:id="rId11"/>
    <p:sldId id="392" r:id="rId12"/>
    <p:sldId id="391" r:id="rId13"/>
    <p:sldId id="393" r:id="rId14"/>
    <p:sldId id="481" r:id="rId15"/>
    <p:sldId id="385" r:id="rId16"/>
    <p:sldId id="386" r:id="rId17"/>
    <p:sldId id="369" r:id="rId18"/>
    <p:sldId id="478" r:id="rId19"/>
    <p:sldId id="372" r:id="rId20"/>
    <p:sldId id="374" r:id="rId21"/>
    <p:sldId id="375" r:id="rId22"/>
    <p:sldId id="376" r:id="rId23"/>
    <p:sldId id="378" r:id="rId24"/>
    <p:sldId id="480" r:id="rId25"/>
    <p:sldId id="330" r:id="rId26"/>
  </p:sldIdLst>
  <p:sldSz cx="9144000" cy="5143500" type="screen16x9"/>
  <p:notesSz cx="6858000" cy="9144000"/>
  <p:defaultTextStyle>
    <a:lvl1pPr marL="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6" autoAdjust="0"/>
    <p:restoredTop sz="87696" autoAdjust="0"/>
  </p:normalViewPr>
  <p:slideViewPr>
    <p:cSldViewPr>
      <p:cViewPr varScale="1">
        <p:scale>
          <a:sx n="114" d="100"/>
          <a:sy n="114" d="100"/>
        </p:scale>
        <p:origin x="1816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5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771CF-6DE5-5B4A-9EC7-80B8B5349F84}" type="datetimeFigureOut">
              <a:rPr lang="it-IT" smtClean="0"/>
              <a:t>19/05/22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D5803-4AB1-BC4B-949E-969CD1D731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419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it-IT" sz="1200"/>
            </a:lvl1pPr>
            <a:extLst/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it-IT" sz="1200"/>
            </a:lvl1pPr>
            <a:extLst/>
          </a:lstStyle>
          <a:p>
            <a:fld id="{A8ADFD5B-A66C-449C-B6E8-FB716D07777D}" type="datetimeFigureOut">
              <a:rPr lang="en-US"/>
              <a:pPr/>
              <a:t>5/19/22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it-IT" sz="1200"/>
            </a:lvl1pPr>
            <a:extLst/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it-IT" sz="1200"/>
            </a:lvl1pPr>
            <a:extLst/>
          </a:lstStyle>
          <a:p>
            <a:fld id="{CA5D3BF3-D352-46FC-8343-31F56E6730EA}" type="slidenum">
              <a:rPr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657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it-IT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it-IT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it-IT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 eaLnBrk="1" latinLnBrk="0" hangingPunct="1">
              <a:buNone/>
              <a:defRPr kumimoji="0" lang="it-IT" sz="2800">
                <a:solidFill>
                  <a:srgbClr val="FFFFFF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kumimoji="0" lang="it-IT"/>
              <a:t>Fare clic per modificare lo stile del sottotitolo dello schema</a:t>
            </a:r>
            <a:endParaRPr kumimoji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 eaLnBrk="1" latinLnBrk="0" hangingPunct="1">
              <a:defRPr kumimoji="0" lang="it-IT"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kumimoji="0" lang="it-IT">
                <a:solidFill>
                  <a:srgbClr val="FFFFFF"/>
                </a:solidFill>
              </a:rPr>
              <a:pPr algn="ctr"/>
              <a:t>19/05/22</a:t>
            </a:fld>
            <a:endParaRPr kumimoji="0" lang="it-IT" sz="200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 eaLnBrk="1" latinLnBrk="0" hangingPunct="1">
              <a:defRPr kumimoji="0" lang="it-IT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it-IT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 eaLnBrk="1" latinLnBrk="0" hangingPunct="1">
              <a:defRPr kumimoji="0" lang="it-IT"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kumimoji="0" lang="it-IT">
                <a:solidFill>
                  <a:schemeClr val="tx2"/>
                </a:solidFill>
              </a:rPr>
              <a:pPr/>
              <a:t>‹N›</a:t>
            </a:fld>
            <a:endParaRPr kumimoji="0" lang="it-IT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 eaLnBrk="1" latinLnBrk="0" hangingPunct="1">
              <a:defRPr kumimoji="0" lang="it-IT" cap="all" baseline="0"/>
            </a:lvl1pPr>
            <a:extLst/>
          </a:lstStyle>
          <a:p>
            <a:pPr eaLnBrk="1" latinLnBrk="0" hangingPunct="1"/>
            <a:r>
              <a:rPr kumimoji="0" lang="it-IT"/>
              <a:t>Fare clic per modificare stile</a:t>
            </a:r>
            <a:endParaRPr kumimoji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77EA5-81FC-0F4C-868A-50D8060A987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67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86100"/>
            <a:ext cx="8915400" cy="658368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51729"/>
            <a:ext cx="8001000" cy="1391771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847165"/>
            <a:ext cx="7988300" cy="223570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noProof="0"/>
              <a:t>Fare clic sull'icona per inserire un'immagine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39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kumimoji="0" lang="it-IT"/>
              <a:t>Fare clic per modificare stile</a:t>
            </a:r>
            <a:endParaRPr kumimoji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/>
              <a:pPr/>
              <a:t>5/19/22</a:t>
            </a:fld>
            <a:endParaRPr kumimoji="0" lang="it-IT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it-IT" sz="1400" b="1">
                <a:solidFill>
                  <a:srgbClr val="FFFFFF"/>
                </a:solidFill>
              </a:rPr>
              <a:pPr algn="ctr"/>
              <a:t>‹N›</a:t>
            </a:fld>
            <a:endParaRPr kumimoji="0" lang="it-IT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 eaLnBrk="1" latinLnBrk="0" hangingPunct="1">
              <a:buNone/>
              <a:defRPr kumimoji="0" lang="it-IT" sz="28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it-IT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it-IT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it-IT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it-IT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it-IT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it-IT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 eaLnBrk="1" latinLnBrk="0" hangingPunct="1">
              <a:buNone/>
              <a:defRPr kumimoji="0" lang="it-IT"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it-IT"/>
              <a:t>Fare clic per modificare lo stile del titolo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kumimoji="0" lang="en-US"/>
              <a:pPr/>
              <a:t>5/19/22</a:t>
            </a:fld>
            <a:endParaRPr kumimoji="0" lang="it-I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 eaLnBrk="1" latinLnBrk="0" hangingPunct="1">
              <a:defRPr kumimoji="0" lang="it-IT"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it-IT" sz="2400" b="1">
                <a:solidFill>
                  <a:srgbClr val="FFFFFF"/>
                </a:solidFill>
              </a:rPr>
              <a:pPr algn="ctr"/>
              <a:t>‹N›</a:t>
            </a:fld>
            <a:endParaRPr kumimoji="0" lang="it-IT" sz="240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kumimoji="0" lang="it-IT"/>
              <a:t>Fare clic per modificare stile</a:t>
            </a:r>
            <a:endParaRPr kumimoji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kumimoji="0" lang="en-US"/>
              <a:pPr/>
              <a:t>5/19/22</a:t>
            </a:fld>
            <a:endParaRPr kumimoji="0"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kumimoji="0" lang="it-IT" sz="1400" b="1">
                <a:solidFill>
                  <a:srgbClr val="FFFFFF"/>
                </a:solidFill>
              </a:rPr>
              <a:pPr algn="ctr"/>
              <a:t>‹N›</a:t>
            </a:fld>
            <a:endParaRPr kumimoji="0" lang="it-I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 eaLnBrk="1" latinLnBrk="0" hangingPunct="1">
              <a:defRPr kumimoji="0" lang="it-IT"/>
            </a:lvl1pPr>
            <a:extLst/>
          </a:lstStyle>
          <a:p>
            <a:pPr eaLnBrk="1" latinLnBrk="0" hangingPunct="1"/>
            <a:r>
              <a:rPr kumimoji="0" lang="it-IT"/>
              <a:t>Fare clic per modificare stile</a:t>
            </a:r>
            <a:endParaRPr kumimoji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kumimoji="0" lang="en-US"/>
              <a:pPr/>
              <a:t>5/19/22</a:t>
            </a:fld>
            <a:endParaRPr kumimoji="0" lang="it-I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kumimoji="0" lang="it-IT" sz="1400" b="1">
                <a:solidFill>
                  <a:srgbClr val="FFFFFF"/>
                </a:solidFill>
              </a:rPr>
              <a:pPr algn="ctr"/>
              <a:t>‹N›</a:t>
            </a:fld>
            <a:endParaRPr kumimoji="0" lang="it-I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it-IT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it-IT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it-IT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kumimoji="0" lang="it-IT"/>
              <a:t>Fare clic per modificare stile</a:t>
            </a:r>
            <a:endParaRPr kumimoji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kumimoji="0" lang="en-US"/>
              <a:pPr/>
              <a:t>5/19/22</a:t>
            </a:fld>
            <a:endParaRPr kumimoji="0"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it-IT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it-IT">
                <a:solidFill>
                  <a:srgbClr val="FFFFFF"/>
                </a:solidFill>
              </a:rPr>
              <a:pPr/>
              <a:t>‹N›</a:t>
            </a:fld>
            <a:endParaRPr kumimoji="0"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kumimoji="0" lang="en-US"/>
              <a:pPr/>
              <a:t>5/19/22</a:t>
            </a:fld>
            <a:endParaRPr kumimoji="0"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 eaLnBrk="1" latinLnBrk="0" hangingPunct="1">
              <a:defRPr kumimoji="0" lang="it-IT"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kumimoji="0" lang="it-IT">
                <a:solidFill>
                  <a:schemeClr val="tx2"/>
                </a:solidFill>
              </a:rPr>
              <a:pPr/>
              <a:t>‹N›</a:t>
            </a:fld>
            <a:endParaRPr kumimoji="0" lang="it-IT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 eaLnBrk="1" latinLnBrk="0" hangingPunct="1">
              <a:buNone/>
              <a:defRPr kumimoji="0" lang="it-IT" sz="4200" b="0"/>
            </a:lvl1pPr>
            <a:extLst/>
          </a:lstStyle>
          <a:p>
            <a:pPr eaLnBrk="1" latinLnBrk="0" hangingPunct="1"/>
            <a:r>
              <a:rPr kumimoji="0" lang="it-IT"/>
              <a:t>Fare clic per modificare stile</a:t>
            </a:r>
            <a:endParaRPr kumimoji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kumimoji="0" lang="en-US"/>
              <a:pPr/>
              <a:t>5/19/22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it-IT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it-IT">
                <a:solidFill>
                  <a:srgbClr val="FFFFFF"/>
                </a:solidFill>
              </a:rPr>
              <a:pPr/>
              <a:t>‹N›</a:t>
            </a:fld>
            <a:endParaRPr kumimoji="0" lang="it-IT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it-IT" sz="1800"/>
            </a:lvl1pPr>
            <a:lvl2pPr eaLnBrk="1" latinLnBrk="0" hangingPunct="1">
              <a:buNone/>
              <a:defRPr kumimoji="0" lang="it-IT" sz="1200"/>
            </a:lvl2pPr>
            <a:lvl3pPr eaLnBrk="1" latinLnBrk="0" hangingPunct="1">
              <a:buNone/>
              <a:defRPr kumimoji="0" lang="it-IT" sz="1000"/>
            </a:lvl3pPr>
            <a:lvl4pPr eaLnBrk="1" latinLnBrk="0" hangingPunct="1">
              <a:buNone/>
              <a:defRPr kumimoji="0" lang="it-IT" sz="900"/>
            </a:lvl4pPr>
            <a:lvl5pPr eaLnBrk="1" latinLnBrk="0" hangingPunct="1">
              <a:buNone/>
              <a:defRPr kumimoji="0" lang="it-IT" sz="900"/>
            </a:lvl5pPr>
            <a:extLst/>
          </a:lstStyle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 eaLnBrk="1" latinLnBrk="0" hangingPunct="1">
              <a:buNone/>
              <a:defRPr kumimoji="0" lang="it-IT" sz="3200"/>
            </a:lvl1pPr>
            <a:extLst/>
          </a:lstStyle>
          <a:p>
            <a:r>
              <a:rPr kumimoji="0" lang="it-IT"/>
              <a:t>Trascinare l'immagine su un segnaposto o fare clic sull'icona per aggiungerla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it-IT" sz="1700"/>
            </a:lvl1pPr>
            <a:lvl2pPr eaLnBrk="1" latinLnBrk="0" hangingPunct="1">
              <a:buFontTx/>
              <a:buNone/>
              <a:defRPr kumimoji="0" lang="it-IT" sz="1200"/>
            </a:lvl2pPr>
            <a:lvl3pPr eaLnBrk="1" latinLnBrk="0" hangingPunct="1">
              <a:buFontTx/>
              <a:buNone/>
              <a:defRPr kumimoji="0" lang="it-IT" sz="1000"/>
            </a:lvl3pPr>
            <a:lvl4pPr eaLnBrk="1" latinLnBrk="0" hangingPunct="1">
              <a:buFontTx/>
              <a:buNone/>
              <a:defRPr kumimoji="0" lang="it-IT" sz="900"/>
            </a:lvl4pPr>
            <a:lvl5pPr eaLnBrk="1" latinLnBrk="0" hangingPunct="1">
              <a:buFontTx/>
              <a:buNone/>
              <a:defRPr kumimoji="0" lang="it-IT" sz="900"/>
            </a:lvl5pPr>
            <a:extLst/>
          </a:lstStyle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it-IT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it-IT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 eaLnBrk="1" latinLnBrk="0" hangingPunct="1">
              <a:buNone/>
              <a:defRPr kumimoji="0" lang="it-IT" sz="2800" b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r>
              <a:rPr kumimoji="0" lang="it-IT"/>
              <a:t>Fare clic per modificare stile</a:t>
            </a:r>
            <a:endParaRPr kumimoji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it-IT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E4606EA6-EFEA-4C30-9264-4F9291A5780D}" type="datetime1">
              <a:rPr kumimoji="0" lang="en-US"/>
              <a:pPr/>
              <a:t>5/19/22</a:t>
            </a:fld>
            <a:endParaRPr kumimoji="0" lang="it-I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 eaLnBrk="1" latinLnBrk="0" hangingPunct="1">
              <a:defRPr kumimoji="0" lang="it-IT" sz="2800"/>
            </a:lvl1pPr>
            <a:extLst/>
          </a:lstStyle>
          <a:p>
            <a:pPr algn="ctr"/>
            <a:fld id="{8F82E0A0-C266-4798-8C8F-B9F91E9DA37E}" type="slidenum">
              <a:rPr kumimoji="0" lang="it-IT" sz="2800" b="1">
                <a:solidFill>
                  <a:srgbClr val="FFFFFF"/>
                </a:solidFill>
              </a:rPr>
              <a:pPr algn="ctr"/>
              <a:t>‹N›</a:t>
            </a:fld>
            <a:endParaRPr kumimoji="0" lang="it-IT" sz="280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/>
          <a:p>
            <a:endParaRPr kumimoji="0"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lang="it-IT"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kumimoji="0" lang="en-US"/>
              <a:pPr/>
              <a:t>5/19/22</a:t>
            </a:fld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lang="it-IT"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it-IT" sz="14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it-IT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it-IT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it-IT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lang="it-IT"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it-IT" sz="1400" b="1">
                <a:solidFill>
                  <a:srgbClr val="FFFFFF"/>
                </a:solidFill>
              </a:rPr>
              <a:pPr algn="ctr"/>
              <a:t>‹N›</a:t>
            </a:fld>
            <a:endParaRPr kumimoji="0" lang="it-IT" sz="1400" b="1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eaLnBrk="1" latinLnBrk="0" hangingPunct="1"/>
            <a:r>
              <a:rPr kumimoji="0" lang="it-IT"/>
              <a:t>Fare clic per modificare stile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it-IT"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lang="it-IT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lang="it-IT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lang="it-IT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lang="it-IT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it-IT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it-IT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it-IT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it-IT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it-IT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it-IT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it-IT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it-IT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it-IT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it-IT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it-IT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it-IT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it-IT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zFmpLrSjKA" TargetMode="External"/><Relationship Id="rId2" Type="http://schemas.openxmlformats.org/officeDocument/2006/relationships/hyperlink" Target="https://www.youtube.com/watch?v=K5O8IXDaxgQ" TargetMode="Externa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Antropologia cognitiva </a:t>
            </a:r>
            <a:br>
              <a:rPr lang="it-IT" dirty="0"/>
            </a:br>
            <a:r>
              <a:rPr lang="it-IT" dirty="0"/>
              <a:t>Pensiero e comunicazione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/>
              <a:t>Linguaggio e comunicazione</a:t>
            </a:r>
          </a:p>
          <a:p>
            <a:r>
              <a:rPr lang="it-IT" dirty="0"/>
              <a:t>Processi cognitivi</a:t>
            </a:r>
          </a:p>
          <a:p>
            <a:r>
              <a:rPr lang="it-IT" dirty="0"/>
              <a:t>Azioni simboliche</a:t>
            </a:r>
          </a:p>
          <a:p>
            <a:r>
              <a:rPr lang="it-IT" dirty="0"/>
              <a:t>Trasferimento culturale</a:t>
            </a:r>
          </a:p>
          <a:p>
            <a:r>
              <a:rPr lang="it-IT" dirty="0">
                <a:solidFill>
                  <a:srgbClr val="FF0000"/>
                </a:solidFill>
              </a:rPr>
              <a:t>Memoria e apprendimento</a:t>
            </a:r>
          </a:p>
          <a:p>
            <a:r>
              <a:rPr lang="it-IT" dirty="0"/>
              <a:t>Tempo / spazio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494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Segnaposto contenuto 7" descr="image002.jp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15" r="-49815"/>
          <a:stretch>
            <a:fillRect/>
          </a:stretch>
        </p:blipFill>
        <p:spPr>
          <a:xfrm>
            <a:off x="2057400" y="2857501"/>
            <a:ext cx="5092700" cy="1841897"/>
          </a:xfrm>
        </p:spPr>
      </p:pic>
      <p:pic>
        <p:nvPicPr>
          <p:cNvPr id="37890" name="Immagine 9" descr="index_razz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71450"/>
            <a:ext cx="698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40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Segnaposto contenuto 3" descr="pinguini.jpg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303" r="-23303"/>
          <a:stretch>
            <a:fillRect/>
          </a:stretch>
        </p:blipFill>
        <p:spPr>
          <a:xfrm>
            <a:off x="-1219200" y="0"/>
            <a:ext cx="7610475" cy="2752725"/>
          </a:xfrm>
        </p:spPr>
      </p:pic>
      <p:pic>
        <p:nvPicPr>
          <p:cNvPr id="39938" name="Immagine 4" descr="200321_3343804_lepre_13149365_medium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5411" y="2748851"/>
            <a:ext cx="4267200" cy="239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CasellaDiTesto 7"/>
          <p:cNvSpPr txBox="1">
            <a:spLocks noChangeArrowheads="1"/>
          </p:cNvSpPr>
          <p:nvPr/>
        </p:nvSpPr>
        <p:spPr bwMode="auto">
          <a:xfrm>
            <a:off x="609600" y="3086100"/>
            <a:ext cx="2133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Ai bordi delle categorie</a:t>
            </a:r>
          </a:p>
          <a:p>
            <a:pPr eaLnBrk="1" hangingPunct="1"/>
            <a:endParaRPr lang="it-IT" sz="1800"/>
          </a:p>
        </p:txBody>
      </p:sp>
      <p:pic>
        <p:nvPicPr>
          <p:cNvPr id="6" name="Segnaposto contenuto 3" descr="pinguini.jpg">
            <a:extLst>
              <a:ext uri="{FF2B5EF4-FFF2-40B4-BE49-F238E27FC236}">
                <a16:creationId xmlns:a16="http://schemas.microsoft.com/office/drawing/2014/main" id="{A382D15C-43ED-5542-8665-735562A7BF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303" r="-23303"/>
          <a:stretch>
            <a:fillRect/>
          </a:stretch>
        </p:blipFill>
        <p:spPr>
          <a:xfrm>
            <a:off x="-1209675" y="0"/>
            <a:ext cx="7610475" cy="27527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69CD44F-D2B0-D04A-936D-3682F1C2C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611" y="895350"/>
            <a:ext cx="25654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Century Gothic" charset="0"/>
                <a:ea typeface="ＭＳ Ｐゴシック" charset="0"/>
                <a:cs typeface="ＭＳ Ｐゴシック" charset="0"/>
              </a:rPr>
              <a:t>	Categoria?</a:t>
            </a:r>
          </a:p>
        </p:txBody>
      </p:sp>
      <p:sp>
        <p:nvSpPr>
          <p:cNvPr id="38914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Immagine 3" descr="pipistrell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1853"/>
            <a:ext cx="7264400" cy="365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Segnaposto contenuto 3" descr="pipistrell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257" r="-19257"/>
          <a:stretch>
            <a:fillRect/>
          </a:stretch>
        </p:blipFill>
        <p:spPr bwMode="auto">
          <a:xfrm>
            <a:off x="5257800" y="-23404"/>
            <a:ext cx="4572000" cy="165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7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400" dirty="0">
                <a:ea typeface="ＭＳ Ｐゴシック" charset="0"/>
                <a:cs typeface="ＭＳ Ｐゴシック" charset="0"/>
              </a:rPr>
              <a:t>dai prototipi agli schemi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2400" dirty="0">
                <a:solidFill>
                  <a:srgbClr val="259EAC"/>
                </a:solidFill>
                <a:ea typeface="ＭＳ Ｐゴシック" charset="0"/>
                <a:cs typeface="ＭＳ Ｐゴシック" charset="0"/>
              </a:rPr>
              <a:t>prototipi 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= modo di organizzare la percezione del mondo circostante</a:t>
            </a:r>
          </a:p>
          <a:p>
            <a:pPr eaLnBrk="1" hangingPunct="1">
              <a:lnSpc>
                <a:spcPct val="80000"/>
              </a:lnSpc>
            </a:pPr>
            <a:r>
              <a:rPr lang="it-IT" sz="2400" dirty="0">
                <a:solidFill>
                  <a:srgbClr val="259EAC"/>
                </a:solidFill>
                <a:ea typeface="ＭＳ Ｐゴシック" charset="0"/>
                <a:cs typeface="ＭＳ Ｐゴシック" charset="0"/>
              </a:rPr>
              <a:t>Schemi 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= </a:t>
            </a:r>
            <a:r>
              <a:rPr lang="it-IT" sz="2400" dirty="0" err="1">
                <a:ea typeface="ＭＳ Ｐゴシック" charset="0"/>
                <a:cs typeface="ＭＳ Ｐゴシック" charset="0"/>
              </a:rPr>
              <a:t>framework</a:t>
            </a:r>
            <a:r>
              <a:rPr lang="it-IT" sz="2400" dirty="0">
                <a:solidFill>
                  <a:srgbClr val="259EAC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per individuare e ordinare la realtà, possibilità concettuale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it-IT" sz="24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it-IT" sz="2400" dirty="0">
                <a:ea typeface="ＭＳ Ｐゴシック" charset="0"/>
                <a:cs typeface="ＭＳ Ｐゴシック" charset="0"/>
              </a:rPr>
              <a:t>“lo </a:t>
            </a:r>
            <a:r>
              <a:rPr lang="it-IT" sz="2400" dirty="0">
                <a:solidFill>
                  <a:srgbClr val="259EAC"/>
                </a:solidFill>
                <a:ea typeface="ＭＳ Ｐゴシック" charset="0"/>
                <a:cs typeface="ＭＳ Ｐゴシック" charset="0"/>
              </a:rPr>
              <a:t>schema 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è una cornice organizzata di oggetti e di relazioni che deve essere riempita di dettagli concreti. Un </a:t>
            </a:r>
            <a:r>
              <a:rPr lang="it-IT" sz="2400" dirty="0">
                <a:solidFill>
                  <a:srgbClr val="259EAC"/>
                </a:solidFill>
                <a:ea typeface="ＭＳ Ｐゴシック" charset="0"/>
                <a:cs typeface="ＭＳ Ｐゴシック" charset="0"/>
              </a:rPr>
              <a:t>prototipo 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è un gruppo specifico di aspettative culturalmente determinate” (D’</a:t>
            </a:r>
            <a:r>
              <a:rPr lang="it-IT" sz="2400" dirty="0" err="1">
                <a:ea typeface="ＭＳ Ｐゴシック" charset="0"/>
                <a:cs typeface="ＭＳ Ｐゴシック" charset="0"/>
              </a:rPr>
              <a:t>Andrade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).</a:t>
            </a:r>
          </a:p>
          <a:p>
            <a:pPr eaLnBrk="1" hangingPunct="1">
              <a:lnSpc>
                <a:spcPct val="80000"/>
              </a:lnSpc>
            </a:pPr>
            <a:endParaRPr lang="it-IT" sz="2400" dirty="0">
              <a:latin typeface="Eurostil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6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652BCB5-A191-754E-B8D9-989BF6DF2C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973" y="2766658"/>
            <a:ext cx="4785913" cy="237684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F5575BD-8439-B04C-B4E8-531F95D5AD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4493"/>
            <a:ext cx="4806950" cy="274216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D9FC6E5-01AF-2F48-9543-DAFEECBBA2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37556"/>
            <a:ext cx="3076147" cy="25311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C04CD14-DA64-C541-AA28-CDB0E955B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908"/>
            <a:ext cx="9144000" cy="51435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1C3C6C-CC67-5644-BB47-5BA8B10A34E9}"/>
              </a:ext>
            </a:extLst>
          </p:cNvPr>
          <p:cNvSpPr txBox="1"/>
          <p:nvPr/>
        </p:nvSpPr>
        <p:spPr>
          <a:xfrm>
            <a:off x="533400" y="3867867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HOMING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20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000" dirty="0">
                <a:ea typeface="ＭＳ Ｐゴシック" charset="0"/>
                <a:cs typeface="ＭＳ Ｐゴシック" charset="0"/>
              </a:rPr>
              <a:t>Percezione e cognizione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85900"/>
            <a:ext cx="8458200" cy="3086100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400" dirty="0">
                <a:ea typeface="ＭＳ Ｐゴシック" charset="0"/>
                <a:cs typeface="ＭＳ Ｐゴシック" charset="0"/>
              </a:rPr>
              <a:t>pensiero </a:t>
            </a:r>
            <a:r>
              <a:rPr lang="it-IT" sz="2400" dirty="0">
                <a:solidFill>
                  <a:srgbClr val="259EAC"/>
                </a:solidFill>
                <a:ea typeface="ＭＳ Ｐゴシック" charset="0"/>
                <a:cs typeface="ＭＳ Ｐゴシック" charset="0"/>
              </a:rPr>
              <a:t>concreto 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e </a:t>
            </a:r>
            <a:r>
              <a:rPr lang="it-IT" sz="2400" dirty="0">
                <a:solidFill>
                  <a:srgbClr val="259EAC"/>
                </a:solidFill>
                <a:ea typeface="ＭＳ Ｐゴシック" charset="0"/>
                <a:cs typeface="ＭＳ Ｐゴシック" charset="0"/>
              </a:rPr>
              <a:t>astratto</a:t>
            </a:r>
          </a:p>
          <a:p>
            <a:pPr eaLnBrk="1" hangingPunct="1"/>
            <a:r>
              <a:rPr lang="it-IT" sz="2400" dirty="0">
                <a:ea typeface="ＭＳ Ｐゴシック" charset="0"/>
                <a:cs typeface="ＭＳ Ｐゴシック" charset="0"/>
              </a:rPr>
              <a:t>natura </a:t>
            </a:r>
            <a:r>
              <a:rPr lang="it-IT" sz="2400" dirty="0">
                <a:solidFill>
                  <a:srgbClr val="259EAC"/>
                </a:solidFill>
                <a:ea typeface="ＭＳ Ｐゴシック" charset="0"/>
                <a:cs typeface="ＭＳ Ｐゴシック" charset="0"/>
              </a:rPr>
              <a:t>socialmente determinata 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del pensiero:</a:t>
            </a:r>
          </a:p>
          <a:p>
            <a:pPr lvl="1" eaLnBrk="1" hangingPunct="1"/>
            <a:r>
              <a:rPr lang="it-IT" sz="2000" b="1" dirty="0">
                <a:solidFill>
                  <a:srgbClr val="259EAC"/>
                </a:solidFill>
                <a:ea typeface="ＭＳ Ｐゴシック" charset="0"/>
              </a:rPr>
              <a:t>processi cognitivi elementari</a:t>
            </a:r>
          </a:p>
          <a:p>
            <a:pPr lvl="1" eaLnBrk="1" hangingPunct="1">
              <a:buFont typeface="Wingdings" charset="0"/>
              <a:buNone/>
            </a:pPr>
            <a:r>
              <a:rPr lang="it-IT" sz="2000" dirty="0">
                <a:ea typeface="ＭＳ Ｐゴシック" charset="0"/>
              </a:rPr>
              <a:t>	universali e identiche (astrazione, categorizzazione, induzione e deduzione)</a:t>
            </a:r>
            <a:endParaRPr lang="it-IT" sz="2000" dirty="0">
              <a:solidFill>
                <a:schemeClr val="hlink"/>
              </a:solidFill>
              <a:ea typeface="ＭＳ Ｐゴシック" charset="0"/>
            </a:endParaRPr>
          </a:p>
          <a:p>
            <a:pPr lvl="1" eaLnBrk="1" hangingPunct="1"/>
            <a:r>
              <a:rPr lang="it-IT" sz="2000" b="1" dirty="0">
                <a:solidFill>
                  <a:srgbClr val="259EAC"/>
                </a:solidFill>
                <a:ea typeface="ＭＳ Ｐゴシック" charset="0"/>
              </a:rPr>
              <a:t>sistemi cognitivi funzionali</a:t>
            </a:r>
          </a:p>
          <a:p>
            <a:pPr lvl="1" eaLnBrk="1" hangingPunct="1">
              <a:buFont typeface="Wingdings" charset="0"/>
              <a:buNone/>
            </a:pPr>
            <a:r>
              <a:rPr lang="it-IT" sz="2000" dirty="0">
                <a:solidFill>
                  <a:schemeClr val="hlink"/>
                </a:solidFill>
                <a:ea typeface="ＭＳ Ｐゴシック" charset="0"/>
              </a:rPr>
              <a:t>	</a:t>
            </a:r>
            <a:r>
              <a:rPr lang="it-IT" sz="2000" dirty="0">
                <a:ea typeface="ＭＳ Ｐゴシック" charset="0"/>
              </a:rPr>
              <a:t>prodotti del contesto culturale in cui si attivano i processi elementari</a:t>
            </a:r>
          </a:p>
          <a:p>
            <a:pPr lvl="1" eaLnBrk="1" hangingPunct="1">
              <a:buFont typeface="Wingdings" charset="0"/>
              <a:buNone/>
            </a:pPr>
            <a:r>
              <a:rPr lang="it-IT" sz="2000" dirty="0">
                <a:ea typeface="ＭＳ Ｐゴシック" charset="0"/>
              </a:rPr>
              <a:t>	Strategie di organizzazione dei processi cognitivi</a:t>
            </a:r>
          </a:p>
        </p:txBody>
      </p:sp>
    </p:spTree>
    <p:extLst>
      <p:ext uri="{BB962C8B-B14F-4D97-AF65-F5344CB8AC3E}">
        <p14:creationId xmlns:p14="http://schemas.microsoft.com/office/powerpoint/2010/main" val="2263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400" dirty="0">
                <a:ea typeface="ＭＳ Ｐゴシック" charset="0"/>
                <a:cs typeface="ＭＳ Ｐゴシック" charset="0"/>
              </a:rPr>
              <a:t>Stili cognitivi differenti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it-IT" sz="2600" dirty="0">
                <a:ea typeface="ＭＳ Ｐゴシック" charset="0"/>
                <a:cs typeface="ＭＳ Ｐゴシック" charset="0"/>
              </a:rPr>
              <a:t>individui di diversi ambiti culturali: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2200" dirty="0">
                <a:ea typeface="ＭＳ Ｐゴシック" charset="0"/>
              </a:rPr>
              <a:t>	stile cognitivo </a:t>
            </a:r>
            <a:r>
              <a:rPr lang="it-IT" sz="2200" dirty="0">
                <a:solidFill>
                  <a:srgbClr val="259EAC"/>
                </a:solidFill>
                <a:ea typeface="ＭＳ Ｐゴシック" charset="0"/>
              </a:rPr>
              <a:t>GLOBALE 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None/>
            </a:pPr>
            <a:r>
              <a:rPr lang="it-IT" sz="2200" dirty="0">
                <a:ea typeface="ＭＳ Ｐゴシック" charset="0"/>
              </a:rPr>
              <a:t>	dalla totalità del fenomeno alla particolarità degli elementi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2200" dirty="0">
                <a:ea typeface="ＭＳ Ｐゴシック" charset="0"/>
              </a:rPr>
              <a:t>	stile cognitivo </a:t>
            </a:r>
            <a:r>
              <a:rPr lang="it-IT" sz="2200" dirty="0">
                <a:solidFill>
                  <a:srgbClr val="259EAC"/>
                </a:solidFill>
                <a:ea typeface="ＭＳ Ｐゴシック" charset="0"/>
              </a:rPr>
              <a:t>ARTICOLATO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None/>
            </a:pPr>
            <a:r>
              <a:rPr lang="it-IT" sz="2200" dirty="0">
                <a:ea typeface="ＭＳ Ｐゴシック" charset="0"/>
              </a:rPr>
              <a:t>	dalla considerazione dei singoli elementi dell’esperienza alla totalità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it-IT" sz="26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it-IT" sz="2600" dirty="0">
                <a:ea typeface="ＭＳ Ｐゴシック" charset="0"/>
                <a:cs typeface="ＭＳ Ｐゴシック" charset="0"/>
              </a:rPr>
              <a:t>logico/prelogico, moderno/tradizionale ecc. non opposizione ma continuum </a:t>
            </a:r>
          </a:p>
        </p:txBody>
      </p:sp>
    </p:spTree>
    <p:extLst>
      <p:ext uri="{BB962C8B-B14F-4D97-AF65-F5344CB8AC3E}">
        <p14:creationId xmlns:p14="http://schemas.microsoft.com/office/powerpoint/2010/main" val="427827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DFBFE7-B88A-C248-AEE1-3CA049467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8110"/>
            <a:ext cx="8458200" cy="1005840"/>
          </a:xfrm>
        </p:spPr>
        <p:txBody>
          <a:bodyPr>
            <a:normAutofit fontScale="90000"/>
          </a:bodyPr>
          <a:lstStyle/>
          <a:p>
            <a:r>
              <a:rPr lang="it-IT" dirty="0"/>
              <a:t>Trasmissione non verbale della conoscenza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1800" dirty="0">
                <a:ea typeface="ＭＳ Ｐゴシック" charset="0"/>
                <a:cs typeface="ＭＳ Ｐゴシック" charset="0"/>
              </a:rPr>
              <a:t>Apprendistato: osservazione + pratica manuale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800" dirty="0">
                <a:ea typeface="ＭＳ Ｐゴシック" charset="0"/>
                <a:cs typeface="ＭＳ Ｐゴシック" charset="0"/>
              </a:rPr>
              <a:t>	(</a:t>
            </a:r>
            <a:r>
              <a:rPr lang="it-IT" sz="1800" dirty="0" err="1">
                <a:ea typeface="ＭＳ Ｐゴシック" charset="0"/>
                <a:cs typeface="ＭＳ Ｐゴシック" charset="0"/>
              </a:rPr>
              <a:t>J</a:t>
            </a:r>
            <a:r>
              <a:rPr lang="it-IT" sz="1800" dirty="0">
                <a:ea typeface="ＭＳ Ｐゴシック" charset="0"/>
                <a:cs typeface="ＭＳ Ｐゴシック" charset="0"/>
              </a:rPr>
              <a:t>. Lave &amp; C. </a:t>
            </a:r>
            <a:r>
              <a:rPr lang="it-IT" sz="1800" dirty="0" err="1">
                <a:ea typeface="ＭＳ Ｐゴシック" charset="0"/>
                <a:cs typeface="ＭＳ Ｐゴシック" charset="0"/>
              </a:rPr>
              <a:t>Wenger</a:t>
            </a:r>
            <a:r>
              <a:rPr lang="it-IT" sz="1800" dirty="0">
                <a:ea typeface="ＭＳ Ｐゴシック" charset="0"/>
                <a:cs typeface="ＭＳ Ｐゴシック" charset="0"/>
              </a:rPr>
              <a:t>) – APPRENDIMENTO SITUATO</a:t>
            </a:r>
            <a:endParaRPr lang="it-IT" sz="1400" dirty="0"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it-IT" sz="14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1800" dirty="0">
                <a:ea typeface="ＭＳ Ｐゴシック" charset="0"/>
                <a:cs typeface="ＭＳ Ｐゴシック" charset="0"/>
              </a:rPr>
              <a:t>CONNESSIONISMO (N. Quinn, C. Strauss)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800" dirty="0">
                <a:ea typeface="ＭＳ Ｐゴシック" charset="0"/>
                <a:cs typeface="ＭＳ Ｐゴシック" charset="0"/>
              </a:rPr>
              <a:t>	acquisizione e trasmissione del SAPERE + EMOZIONI e MOTIVAZIONI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800" dirty="0">
                <a:ea typeface="ＭＳ Ｐゴシック" charset="0"/>
                <a:cs typeface="ＭＳ Ｐゴシック" charset="0"/>
              </a:rPr>
              <a:t>	CONOSCENZA come RETE largamente distribuita di tante piccole unità di 	elaborazione che lavorano come NEURONI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800" dirty="0">
                <a:ea typeface="ＭＳ Ｐゴシック" charset="0"/>
                <a:cs typeface="ＭＳ Ｐゴシック" charset="0"/>
              </a:rPr>
              <a:t>	→ apprendimento - non solo in forma verbale, più flessibile,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800" dirty="0">
                <a:ea typeface="ＭＳ Ｐゴシック" charset="0"/>
                <a:cs typeface="ＭＳ Ｐゴシック" charset="0"/>
              </a:rPr>
              <a:t>		a connessioni multiple </a:t>
            </a:r>
          </a:p>
          <a:p>
            <a:pPr>
              <a:lnSpc>
                <a:spcPct val="80000"/>
              </a:lnSpc>
              <a:defRPr/>
            </a:pPr>
            <a:r>
              <a:rPr lang="it-IT" sz="1800" dirty="0">
                <a:ea typeface="ＭＳ Ｐゴシック" charset="0"/>
                <a:cs typeface="ＭＳ Ｐゴシック" charset="0"/>
              </a:rPr>
              <a:t>Tendenze centripete (motivazione, persistenza, </a:t>
            </a:r>
            <a:r>
              <a:rPr lang="it-IT" sz="1800" dirty="0" err="1">
                <a:ea typeface="ＭＳ Ｐゴシック" charset="0"/>
                <a:cs typeface="ＭＳ Ｐゴシック" charset="0"/>
              </a:rPr>
              <a:t>tematicità</a:t>
            </a:r>
            <a:r>
              <a:rPr lang="it-IT" sz="1800" dirty="0">
                <a:ea typeface="ＭＳ Ｐゴシック" charset="0"/>
                <a:cs typeface="ＭＳ Ｐゴシック" charset="0"/>
              </a:rPr>
              <a:t>, condivisione)</a:t>
            </a:r>
          </a:p>
          <a:p>
            <a:pPr>
              <a:lnSpc>
                <a:spcPct val="80000"/>
              </a:lnSpc>
              <a:defRPr/>
            </a:pPr>
            <a:r>
              <a:rPr lang="it-IT" sz="1800" dirty="0">
                <a:ea typeface="ＭＳ Ｐゴシック" charset="0"/>
                <a:cs typeface="ＭＳ Ｐゴシック" charset="0"/>
              </a:rPr>
              <a:t>Tendenze centrifughe (diverse esperienze, </a:t>
            </a:r>
            <a:r>
              <a:rPr lang="it-IT" sz="1800" dirty="0" err="1">
                <a:ea typeface="ＭＳ Ｐゴシック" charset="0"/>
                <a:cs typeface="ＭＳ Ｐゴシック" charset="0"/>
              </a:rPr>
              <a:t>beckground</a:t>
            </a:r>
            <a:r>
              <a:rPr lang="it-IT" sz="1800" dirty="0">
                <a:ea typeface="ＭＳ Ｐゴシック" charset="0"/>
                <a:cs typeface="ＭＳ Ｐゴシック" charset="0"/>
              </a:rPr>
              <a:t>, emozioni, ecc.)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800" dirty="0">
                <a:ea typeface="ＭＳ Ｐゴシック" charset="0"/>
                <a:cs typeface="ＭＳ Ｐゴシック" charset="0"/>
              </a:rPr>
              <a:t>		</a:t>
            </a:r>
            <a:r>
              <a:rPr lang="it-IT" sz="1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CULTURA è SIA PUBBLICA SIA PRIVATA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800" dirty="0">
                <a:ea typeface="ＭＳ Ｐゴシック" charset="0"/>
                <a:cs typeface="ＭＳ Ｐゴシック" charset="0"/>
              </a:rPr>
              <a:t>			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it-IT" sz="1800" dirty="0">
                <a:ea typeface="ＭＳ Ｐゴシック" charset="0"/>
                <a:cs typeface="ＭＳ Ｐゴシック" charset="0"/>
              </a:rPr>
              <a:t>	</a:t>
            </a:r>
          </a:p>
          <a:p>
            <a:pPr>
              <a:lnSpc>
                <a:spcPct val="80000"/>
              </a:lnSpc>
              <a:defRPr/>
            </a:pPr>
            <a:endParaRPr lang="it-IT" sz="14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it-IT" sz="1400" i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6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30BC4248-DEC5-8D46-B92C-0F6481548C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F3A00C-4EFE-404A-B754-9667AEA3D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7668" y="4000500"/>
            <a:ext cx="7510132" cy="108585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it-IT" sz="2300" i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2300" i="1" dirty="0">
                <a:ea typeface="ＭＳ Ｐゴシック" charset="0"/>
                <a:cs typeface="ＭＳ Ｐゴシック" charset="0"/>
              </a:rPr>
              <a:t>Provate a immaginare una cultura in cui nessuno ha mai ‘cercato’ una parola in un dizionario…..</a:t>
            </a:r>
          </a:p>
          <a:p>
            <a:pPr>
              <a:lnSpc>
                <a:spcPct val="80000"/>
              </a:lnSpc>
              <a:defRPr/>
            </a:pPr>
            <a:r>
              <a:rPr lang="it-IT" sz="2300" i="1" dirty="0">
                <a:ea typeface="ＭＳ Ｐゴシック" charset="0"/>
                <a:cs typeface="ＭＳ Ｐゴシック" charset="0"/>
              </a:rPr>
              <a:t>Senza la scrittura, le parole come tali non hanno una presenza visiva, esse sono soltanto suoni che si possono ‘richiamare’, ricordare. (</a:t>
            </a:r>
            <a:r>
              <a:rPr lang="it-IT" sz="2300" dirty="0">
                <a:ea typeface="ＭＳ Ｐゴシック" charset="0"/>
                <a:cs typeface="ＭＳ Ｐゴシック" charset="0"/>
              </a:rPr>
              <a:t>Walter </a:t>
            </a:r>
            <a:r>
              <a:rPr lang="it-IT" sz="2300" dirty="0" err="1">
                <a:ea typeface="ＭＳ Ｐゴシック" charset="0"/>
                <a:cs typeface="ＭＳ Ｐゴシック" charset="0"/>
              </a:rPr>
              <a:t>J</a:t>
            </a:r>
            <a:r>
              <a:rPr lang="it-IT" sz="2300" dirty="0">
                <a:ea typeface="ＭＳ Ｐゴシック" charset="0"/>
                <a:cs typeface="ＭＳ Ｐゴシック" charset="0"/>
              </a:rPr>
              <a:t>. </a:t>
            </a:r>
            <a:r>
              <a:rPr lang="it-IT" sz="2300" dirty="0" err="1">
                <a:ea typeface="ＭＳ Ｐゴシック" charset="0"/>
                <a:cs typeface="ＭＳ Ｐゴシック" charset="0"/>
              </a:rPr>
              <a:t>Ong</a:t>
            </a:r>
            <a:r>
              <a:rPr lang="it-IT" sz="2300" dirty="0">
                <a:ea typeface="ＭＳ Ｐゴシック" charset="0"/>
                <a:cs typeface="ＭＳ Ｐゴシック" charset="0"/>
              </a:rPr>
              <a:t>)</a:t>
            </a:r>
          </a:p>
          <a:p>
            <a:endParaRPr lang="it-IT" dirty="0"/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B38B1FAB-E819-A047-9F3E-CE9847F4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Altamira</a:t>
            </a:r>
          </a:p>
        </p:txBody>
      </p:sp>
    </p:spTree>
    <p:extLst>
      <p:ext uri="{BB962C8B-B14F-4D97-AF65-F5344CB8AC3E}">
        <p14:creationId xmlns:p14="http://schemas.microsoft.com/office/powerpoint/2010/main" val="31440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000" dirty="0">
                <a:latin typeface="Eurostile" charset="0"/>
                <a:ea typeface="ＭＳ Ｐゴシック" charset="0"/>
                <a:cs typeface="ＭＳ Ｐゴシック" charset="0"/>
              </a:rPr>
              <a:t>Oralità e scrittura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57350"/>
            <a:ext cx="8458200" cy="339923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it-IT" sz="2400" dirty="0">
                <a:ea typeface="ＭＳ Ｐゴシック" charset="0"/>
                <a:cs typeface="ＭＳ Ｐゴシック" charset="0"/>
              </a:rPr>
              <a:t>la  scrittura influenza il pensiero e la comunicazione (</a:t>
            </a:r>
            <a:r>
              <a:rPr lang="it-IT" sz="2400" dirty="0" err="1">
                <a:ea typeface="ＭＳ Ｐゴシック" charset="0"/>
                <a:cs typeface="ＭＳ Ｐゴシック" charset="0"/>
              </a:rPr>
              <a:t>J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. </a:t>
            </a:r>
            <a:r>
              <a:rPr lang="it-IT" sz="2400" dirty="0" err="1">
                <a:ea typeface="ＭＳ Ｐゴシック" charset="0"/>
                <a:cs typeface="ＭＳ Ｐゴシック" charset="0"/>
              </a:rPr>
              <a:t>Goody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it-IT" sz="2400" dirty="0">
                <a:ea typeface="ＭＳ Ｐゴシック" charset="0"/>
                <a:cs typeface="ＭＳ Ｐゴシック" charset="0"/>
              </a:rPr>
              <a:t>oralità 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ea typeface="ＭＳ Ｐゴシック" charset="0"/>
                <a:cs typeface="ＭＳ Ｐゴシック" charset="0"/>
              </a:rPr>
              <a:t>primaria, diffusa, ristretta,  e secondaria 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(</a:t>
            </a:r>
            <a:r>
              <a:rPr lang="it-IT" sz="2400" dirty="0" err="1">
                <a:ea typeface="ＭＳ Ｐゴシック" charset="0"/>
                <a:cs typeface="ＭＳ Ｐゴシック" charset="0"/>
              </a:rPr>
              <a:t>W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. </a:t>
            </a:r>
            <a:r>
              <a:rPr lang="it-IT" sz="2400" dirty="0" err="1">
                <a:ea typeface="ＭＳ Ｐゴシック" charset="0"/>
                <a:cs typeface="ＭＳ Ｐゴシック" charset="0"/>
              </a:rPr>
              <a:t>Ong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it-IT" sz="2400" dirty="0">
              <a:solidFill>
                <a:schemeClr val="hlink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400" dirty="0">
                <a:ea typeface="ＭＳ Ｐゴシック" charset="0"/>
                <a:cs typeface="ＭＳ Ｐゴシック" charset="0"/>
              </a:rPr>
              <a:t>culture a oralità diffusa (cantastorie, </a:t>
            </a:r>
            <a:r>
              <a:rPr lang="it-IT" sz="2400" dirty="0" err="1">
                <a:ea typeface="ＭＳ Ｐゴシック" charset="0"/>
                <a:cs typeface="ＭＳ Ｐゴシック" charset="0"/>
              </a:rPr>
              <a:t>griot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 ecc.)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2000" dirty="0">
                <a:ea typeface="ＭＳ Ｐゴシック" charset="0"/>
              </a:rPr>
              <a:t>mezzi mnemonici, formule fisse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2000" dirty="0">
                <a:ea typeface="ＭＳ Ｐゴシック" charset="0"/>
              </a:rPr>
              <a:t>modelli prestabiliti e fissi nel tempo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2000" dirty="0">
                <a:ea typeface="ＭＳ Ｐゴシック" charset="0"/>
              </a:rPr>
              <a:t>comunicazione in presenza</a:t>
            </a:r>
          </a:p>
        </p:txBody>
      </p:sp>
    </p:spTree>
    <p:extLst>
      <p:ext uri="{BB962C8B-B14F-4D97-AF65-F5344CB8AC3E}">
        <p14:creationId xmlns:p14="http://schemas.microsoft.com/office/powerpoint/2010/main" val="30882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Linguaggio </a:t>
            </a:r>
            <a:r>
              <a:rPr lang="it-IT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dirty="0">
                <a:latin typeface="+mn-lt"/>
                <a:ea typeface="Wingdings"/>
                <a:cs typeface="Wingdings"/>
                <a:sym typeface="Wingdings"/>
              </a:rPr>
              <a:t> esperienza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it-IT" dirty="0"/>
              <a:t>Determinismo linguistico: Ipotesi E. </a:t>
            </a:r>
            <a:r>
              <a:rPr lang="it-IT" dirty="0" err="1"/>
              <a:t>Sapir</a:t>
            </a:r>
            <a:r>
              <a:rPr lang="it-IT" dirty="0"/>
              <a:t>-B. </a:t>
            </a:r>
            <a:r>
              <a:rPr lang="it-IT" dirty="0" err="1"/>
              <a:t>Whorf</a:t>
            </a:r>
            <a:endParaRPr lang="it-IT" dirty="0"/>
          </a:p>
          <a:p>
            <a:pPr lvl="1">
              <a:buFont typeface="Wingdings" charset="2"/>
              <a:buChar char="ü"/>
            </a:pPr>
            <a:r>
              <a:rPr lang="it-IT" dirty="0"/>
              <a:t>Tempi, azioni, genere</a:t>
            </a:r>
          </a:p>
          <a:p>
            <a:pPr lvl="1">
              <a:buFont typeface="Wingdings" charset="2"/>
              <a:buChar char="ü"/>
            </a:pPr>
            <a:r>
              <a:rPr lang="it-IT" dirty="0"/>
              <a:t>pensiero metaforico</a:t>
            </a:r>
          </a:p>
          <a:p>
            <a:pPr lvl="1">
              <a:buFont typeface="Wingdings" charset="2"/>
              <a:buChar char="ü"/>
            </a:pPr>
            <a:r>
              <a:rPr lang="it-IT" dirty="0"/>
              <a:t>frame auto-generativi</a:t>
            </a:r>
          </a:p>
          <a:p>
            <a:r>
              <a:rPr lang="it-IT" dirty="0" err="1"/>
              <a:t>Costruzionismo</a:t>
            </a:r>
            <a:r>
              <a:rPr lang="it-IT" dirty="0"/>
              <a:t> (contesto socio-culturale)</a:t>
            </a:r>
          </a:p>
          <a:p>
            <a:r>
              <a:rPr lang="it-IT" dirty="0"/>
              <a:t>Analisi critica del discorso (Duranti) </a:t>
            </a:r>
          </a:p>
        </p:txBody>
      </p:sp>
    </p:spTree>
    <p:extLst>
      <p:ext uri="{BB962C8B-B14F-4D97-AF65-F5344CB8AC3E}">
        <p14:creationId xmlns:p14="http://schemas.microsoft.com/office/powerpoint/2010/main" val="3617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41685"/>
            <a:ext cx="8001000" cy="912019"/>
          </a:xfrm>
        </p:spPr>
        <p:txBody>
          <a:bodyPr/>
          <a:lstStyle/>
          <a:p>
            <a:pPr eaLnBrk="1" hangingPunct="1"/>
            <a:r>
              <a:rPr lang="it-IT" sz="3400" dirty="0">
                <a:latin typeface="+mn-lt"/>
                <a:ea typeface="ＭＳ Ｐゴシック" charset="0"/>
                <a:cs typeface="ＭＳ Ｐゴシック" charset="0"/>
              </a:rPr>
              <a:t>Parola, corpo, percezione del mondo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869281"/>
            <a:ext cx="8153400" cy="30861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in assenza di scrittura le parole sono eventi, non hanno esistenza visiva</a:t>
            </a:r>
          </a:p>
          <a:p>
            <a:pPr eaLnBrk="1" hangingPunct="1"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culture orali verbo-motorie: </a:t>
            </a:r>
            <a:r>
              <a:rPr lang="it-IT" sz="2000" dirty="0">
                <a:ea typeface="ＭＳ Ｐゴシック" charset="0"/>
              </a:rPr>
              <a:t>(</a:t>
            </a:r>
            <a:r>
              <a:rPr lang="it-IT" sz="2000" dirty="0" err="1">
                <a:ea typeface="ＭＳ Ｐゴシック" charset="0"/>
              </a:rPr>
              <a:t>battle</a:t>
            </a:r>
            <a:r>
              <a:rPr lang="it-IT" sz="2000" dirty="0">
                <a:ea typeface="ＭＳ Ｐゴシック" charset="0"/>
              </a:rPr>
              <a:t>)</a:t>
            </a:r>
            <a:endParaRPr lang="it-IT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	linguaggio = azione, non pensiero</a:t>
            </a:r>
          </a:p>
          <a:p>
            <a:pPr eaLnBrk="1" hangingPunct="1"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oralità e memoria: società omeostatica e selettiva </a:t>
            </a:r>
          </a:p>
          <a:p>
            <a:pPr eaLnBrk="1" hangingPunct="1"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conoscenze funzionali per il presente</a:t>
            </a:r>
          </a:p>
          <a:p>
            <a:pPr eaLnBrk="1" hangingPunct="1">
              <a:defRPr/>
            </a:pPr>
            <a:endParaRPr lang="it-IT" dirty="0">
              <a:latin typeface="Eurostile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it-IT" dirty="0">
              <a:latin typeface="Eurostile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it-IT" sz="2000" dirty="0">
              <a:latin typeface="Eurostile" charset="0"/>
              <a:ea typeface="ＭＳ Ｐゴシック" charset="0"/>
            </a:endParaRPr>
          </a:p>
          <a:p>
            <a:pPr eaLnBrk="1" hangingPunct="1">
              <a:defRPr/>
            </a:pPr>
            <a:endParaRPr lang="it-IT" dirty="0">
              <a:latin typeface="Eurostile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it-IT" dirty="0">
              <a:latin typeface="Eurostile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it-IT" dirty="0">
              <a:latin typeface="Eurostile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it-IT" dirty="0">
              <a:latin typeface="Eurostil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8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85738"/>
            <a:ext cx="7772400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400" dirty="0">
                <a:latin typeface="+mn-lt"/>
                <a:ea typeface="ＭＳ Ｐゴシック" charset="0"/>
                <a:cs typeface="ＭＳ Ｐゴシック" charset="0"/>
              </a:rPr>
              <a:t>CULTURE VERBO-MOTORIE: DIRE = FARE </a:t>
            </a:r>
            <a:br>
              <a:rPr lang="it-IT" sz="2400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it-IT" sz="2400" dirty="0">
                <a:latin typeface="+mn-lt"/>
                <a:ea typeface="ＭＳ Ｐゴシック" charset="0"/>
                <a:cs typeface="ＭＳ Ｐゴシック" charset="0"/>
              </a:rPr>
              <a:t>(AUSTIN, </a:t>
            </a:r>
            <a:r>
              <a:rPr lang="it-IT" sz="2400" dirty="0" err="1">
                <a:latin typeface="+mn-lt"/>
                <a:ea typeface="ＭＳ Ｐゴシック" charset="0"/>
                <a:cs typeface="ＭＳ Ｐゴシック" charset="0"/>
              </a:rPr>
              <a:t>performatività</a:t>
            </a:r>
            <a:r>
              <a:rPr lang="it-IT" sz="2400" dirty="0">
                <a:latin typeface="+mn-lt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28750"/>
            <a:ext cx="8326437" cy="3200400"/>
          </a:xfrm>
        </p:spPr>
        <p:txBody>
          <a:bodyPr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it-IT" sz="1800" dirty="0">
                <a:ea typeface="ＭＳ Ｐゴシック" charset="0"/>
                <a:cs typeface="ＭＳ Ｐゴシック" charset="0"/>
              </a:rPr>
              <a:t>la </a:t>
            </a:r>
            <a:r>
              <a:rPr lang="it-IT" sz="1800" dirty="0">
                <a:solidFill>
                  <a:srgbClr val="259EAC"/>
                </a:solidFill>
                <a:ea typeface="ＭＳ Ｐゴシック" charset="0"/>
                <a:cs typeface="ＭＳ Ｐゴシック" charset="0"/>
              </a:rPr>
              <a:t>scrittura </a:t>
            </a:r>
            <a:r>
              <a:rPr lang="it-IT" sz="1800" dirty="0">
                <a:ea typeface="ＭＳ Ｐゴシック" charset="0"/>
                <a:cs typeface="ＭＳ Ｐゴシック" charset="0"/>
              </a:rPr>
              <a:t>come “</a:t>
            </a:r>
            <a:r>
              <a:rPr lang="it-IT" altLang="ja-JP" sz="1800" dirty="0" err="1">
                <a:solidFill>
                  <a:srgbClr val="259EAC"/>
                </a:solidFill>
                <a:ea typeface="ＭＳ Ｐゴシック" charset="0"/>
                <a:cs typeface="ＭＳ Ｐゴシック" charset="0"/>
              </a:rPr>
              <a:t>domesticamento</a:t>
            </a:r>
            <a:r>
              <a:rPr lang="it-IT" altLang="ja-JP" sz="1800" dirty="0">
                <a:solidFill>
                  <a:srgbClr val="259EAC"/>
                </a:solidFill>
                <a:ea typeface="ＭＳ Ｐゴシック" charset="0"/>
                <a:cs typeface="ＭＳ Ｐゴシック" charset="0"/>
              </a:rPr>
              <a:t> del pensiero</a:t>
            </a:r>
            <a:r>
              <a:rPr lang="it-IT" sz="1800" dirty="0">
                <a:ea typeface="ＭＳ Ｐゴシック" charset="0"/>
                <a:cs typeface="ＭＳ Ｐゴシック" charset="0"/>
              </a:rPr>
              <a:t>”</a:t>
            </a:r>
            <a:r>
              <a:rPr lang="it-IT" altLang="ja-JP" sz="1800" dirty="0">
                <a:ea typeface="ＭＳ Ｐゴシック" charset="0"/>
                <a:cs typeface="ＭＳ Ｐゴシック" charset="0"/>
              </a:rPr>
              <a:t>  (</a:t>
            </a:r>
            <a:r>
              <a:rPr lang="it-IT" altLang="ja-JP" sz="1800" dirty="0" err="1">
                <a:ea typeface="ＭＳ Ｐゴシック" charset="0"/>
                <a:cs typeface="ＭＳ Ｐゴシック" charset="0"/>
              </a:rPr>
              <a:t>J</a:t>
            </a:r>
            <a:r>
              <a:rPr lang="it-IT" altLang="ja-JP" sz="1800" dirty="0">
                <a:ea typeface="ＭＳ Ｐゴシック" charset="0"/>
                <a:cs typeface="ＭＳ Ｐゴシック" charset="0"/>
              </a:rPr>
              <a:t>. Goody1977)</a:t>
            </a:r>
          </a:p>
          <a:p>
            <a:pPr eaLnBrk="1" hangingPunct="1">
              <a:lnSpc>
                <a:spcPct val="130000"/>
              </a:lnSpc>
            </a:pPr>
            <a:r>
              <a:rPr lang="it-IT" sz="1800" dirty="0">
                <a:ea typeface="ＭＳ Ｐゴシック" charset="0"/>
                <a:cs typeface="ＭＳ Ｐゴシック" charset="0"/>
              </a:rPr>
              <a:t>supporto materiale permette la durata delle informazioni</a:t>
            </a:r>
          </a:p>
          <a:p>
            <a:pPr eaLnBrk="1" hangingPunct="1">
              <a:lnSpc>
                <a:spcPct val="130000"/>
              </a:lnSpc>
              <a:buFont typeface="Wingdings" charset="0"/>
              <a:buNone/>
            </a:pPr>
            <a:r>
              <a:rPr lang="it-IT" sz="1800" dirty="0">
                <a:ea typeface="ＭＳ Ｐゴシック" charset="0"/>
                <a:cs typeface="ＭＳ Ｐゴシック" charset="0"/>
              </a:rPr>
              <a:t>	 </a:t>
            </a:r>
            <a:r>
              <a:rPr lang="it-IT" sz="1800" dirty="0">
                <a:ea typeface="ＭＳ Ｐゴシック" charset="0"/>
                <a:cs typeface="ＭＳ Ｐゴシック" charset="0"/>
                <a:sym typeface="Symbol" charset="0"/>
              </a:rPr>
              <a:t> sviluppo delle </a:t>
            </a:r>
            <a:r>
              <a:rPr lang="it-IT" sz="1800" dirty="0">
                <a:solidFill>
                  <a:srgbClr val="259EAC"/>
                </a:solidFill>
                <a:ea typeface="ＭＳ Ｐゴシック" charset="0"/>
                <a:cs typeface="ＭＳ Ｐゴシック" charset="0"/>
                <a:sym typeface="Symbol" charset="0"/>
              </a:rPr>
              <a:t>formalizzazione</a:t>
            </a:r>
            <a:r>
              <a:rPr lang="it-IT" sz="1800" dirty="0">
                <a:ea typeface="ＭＳ Ｐゴシック" charset="0"/>
                <a:cs typeface="ＭＳ Ｐゴシック" charset="0"/>
                <a:sym typeface="Symbol" charset="0"/>
              </a:rPr>
              <a:t>  e </a:t>
            </a:r>
            <a:r>
              <a:rPr lang="it-IT" sz="1800" dirty="0">
                <a:solidFill>
                  <a:srgbClr val="259EAC"/>
                </a:solidFill>
                <a:ea typeface="ＭＳ Ｐゴシック" charset="0"/>
                <a:cs typeface="ＭＳ Ｐゴシック" charset="0"/>
                <a:sym typeface="Symbol" charset="0"/>
              </a:rPr>
              <a:t>logica</a:t>
            </a:r>
            <a:endParaRPr lang="it-IT" sz="18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1800" dirty="0">
                <a:ea typeface="ＭＳ Ｐゴシック" charset="0"/>
                <a:cs typeface="ＭＳ Ｐゴシック" charset="0"/>
              </a:rPr>
              <a:t>attività </a:t>
            </a:r>
            <a:r>
              <a:rPr lang="it-IT" sz="1800" dirty="0" err="1">
                <a:ea typeface="ＭＳ Ｐゴシック" charset="0"/>
                <a:cs typeface="ＭＳ Ｐゴシック" charset="0"/>
              </a:rPr>
              <a:t>psico</a:t>
            </a:r>
            <a:r>
              <a:rPr lang="it-IT" sz="1800" dirty="0">
                <a:ea typeface="ＭＳ Ｐゴシック" charset="0"/>
                <a:cs typeface="ＭＳ Ｐゴシック" charset="0"/>
              </a:rPr>
              <a:t>-cognitiva nel contesto d’esperienza (</a:t>
            </a:r>
            <a:r>
              <a:rPr lang="it-IT" sz="1800" dirty="0" err="1">
                <a:ea typeface="ＭＳ Ｐゴシック" charset="0"/>
                <a:cs typeface="ＭＳ Ｐゴシック" charset="0"/>
              </a:rPr>
              <a:t>L.Vygotskij</a:t>
            </a:r>
            <a:r>
              <a:rPr lang="it-IT" sz="1800" dirty="0"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lnSpc>
                <a:spcPct val="130000"/>
              </a:lnSpc>
              <a:buFont typeface="Wingdings" charset="0"/>
              <a:buNone/>
            </a:pPr>
            <a:r>
              <a:rPr lang="it-IT" sz="1800" dirty="0">
                <a:ea typeface="ＭＳ Ｐゴシック" charset="0"/>
                <a:cs typeface="ＭＳ Ｐゴシック" charset="0"/>
                <a:sym typeface="Symbol" charset="0"/>
              </a:rPr>
              <a:t>	Es. categorie (</a:t>
            </a:r>
            <a:r>
              <a:rPr lang="it-IT" sz="1800" dirty="0" err="1">
                <a:ea typeface="ＭＳ Ｐゴシック" charset="0"/>
                <a:cs typeface="ＭＳ Ｐゴシック" charset="0"/>
                <a:sym typeface="Symbol" charset="0"/>
              </a:rPr>
              <a:t>R</a:t>
            </a:r>
            <a:r>
              <a:rPr lang="it-IT" sz="1800" dirty="0">
                <a:ea typeface="ＭＳ Ｐゴシック" charset="0"/>
                <a:cs typeface="ＭＳ Ｐゴシック" charset="0"/>
                <a:sym typeface="Symbol" charset="0"/>
              </a:rPr>
              <a:t>. </a:t>
            </a:r>
            <a:r>
              <a:rPr lang="it-IT" sz="1800" dirty="0" err="1">
                <a:ea typeface="ＭＳ Ｐゴシック" charset="0"/>
                <a:cs typeface="ＭＳ Ｐゴシック" charset="0"/>
                <a:sym typeface="Symbol" charset="0"/>
              </a:rPr>
              <a:t>Lurija</a:t>
            </a:r>
            <a:r>
              <a:rPr lang="it-IT" sz="1800" dirty="0">
                <a:ea typeface="ＭＳ Ｐゴシック" charset="0"/>
                <a:cs typeface="ＭＳ Ｐゴシック" charset="0"/>
                <a:sym typeface="Symbol" charset="0"/>
              </a:rPr>
              <a:t>, Uzbekistan ’30): </a:t>
            </a:r>
            <a:r>
              <a:rPr lang="it-IT" sz="1800" dirty="0">
                <a:solidFill>
                  <a:srgbClr val="259EAC"/>
                </a:solidFill>
                <a:ea typeface="ＭＳ Ｐゴシック" charset="0"/>
                <a:sym typeface="Symbol" charset="0"/>
              </a:rPr>
              <a:t>sega, accetta, ascia, tronco </a:t>
            </a:r>
          </a:p>
          <a:p>
            <a:pPr lvl="1" eaLnBrk="1" hangingPunct="1">
              <a:lnSpc>
                <a:spcPct val="130000"/>
              </a:lnSpc>
              <a:buFont typeface="Wingdings" charset="0"/>
              <a:buNone/>
            </a:pPr>
            <a:r>
              <a:rPr lang="it-IT" sz="1800" dirty="0">
                <a:solidFill>
                  <a:srgbClr val="259EAC"/>
                </a:solidFill>
                <a:ea typeface="ＭＳ Ｐゴシック" charset="0"/>
                <a:sym typeface="Symbol" charset="0"/>
              </a:rPr>
              <a:t>Apprendimento in contesti orali: </a:t>
            </a:r>
            <a:r>
              <a:rPr lang="it-IT" sz="1800" dirty="0">
                <a:solidFill>
                  <a:srgbClr val="259EAC"/>
                </a:solidFill>
                <a:ea typeface="ＭＳ Ｐゴシック" charset="0"/>
                <a:sym typeface="Symbol" charset="0"/>
                <a:hlinkClick r:id="rId2"/>
              </a:rPr>
              <a:t>NuovoMondo</a:t>
            </a:r>
            <a:r>
              <a:rPr lang="it-IT" sz="1800" dirty="0">
                <a:solidFill>
                  <a:srgbClr val="259EAC"/>
                </a:solidFill>
                <a:ea typeface="ＭＳ Ｐゴシック" charset="0"/>
                <a:sym typeface="Symbol" charset="0"/>
              </a:rPr>
              <a:t> </a:t>
            </a:r>
          </a:p>
          <a:p>
            <a:pPr lvl="1" eaLnBrk="1" hangingPunct="1">
              <a:lnSpc>
                <a:spcPct val="130000"/>
              </a:lnSpc>
              <a:buFont typeface="Wingdings" charset="0"/>
              <a:buNone/>
            </a:pPr>
            <a:r>
              <a:rPr lang="it-IT" sz="1800" dirty="0">
                <a:solidFill>
                  <a:srgbClr val="259EAC"/>
                </a:solidFill>
                <a:ea typeface="ＭＳ Ｐゴシック" charset="0"/>
                <a:sym typeface="Symbol" charset="0"/>
                <a:hlinkClick r:id="rId3"/>
              </a:rPr>
              <a:t>Scuola Periferia Roma</a:t>
            </a:r>
            <a:endParaRPr lang="it-IT" sz="1800" dirty="0">
              <a:solidFill>
                <a:srgbClr val="259EAC"/>
              </a:solidFill>
              <a:ea typeface="ＭＳ Ｐゴシック" charset="0"/>
              <a:sym typeface="Symbo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858000" y="42481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312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300" dirty="0">
                <a:latin typeface="+mn-lt"/>
                <a:ea typeface="ＭＳ Ｐゴシック" charset="0"/>
                <a:cs typeface="ＭＳ Ｐゴシック" charset="0"/>
              </a:rPr>
              <a:t>Caratteristiche delle </a:t>
            </a:r>
            <a:r>
              <a:rPr lang="it-IT" sz="3300" dirty="0">
                <a:solidFill>
                  <a:srgbClr val="259EAC"/>
                </a:solidFill>
                <a:latin typeface="+mn-lt"/>
                <a:ea typeface="ＭＳ Ｐゴシック" charset="0"/>
                <a:cs typeface="ＭＳ Ｐゴシック" charset="0"/>
              </a:rPr>
              <a:t>culture scritte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7772400" cy="30861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600" dirty="0">
                <a:ea typeface="ＭＳ Ｐゴシック" charset="0"/>
                <a:cs typeface="ＭＳ Ｐゴシック" charset="0"/>
              </a:rPr>
              <a:t>Vittoria dell’occhio sull’orecchio</a:t>
            </a:r>
          </a:p>
          <a:p>
            <a:pPr eaLnBrk="1" hangingPunct="1">
              <a:lnSpc>
                <a:spcPct val="90000"/>
              </a:lnSpc>
            </a:pPr>
            <a:r>
              <a:rPr lang="it-IT" sz="2600" dirty="0">
                <a:ea typeface="ＭＳ Ｐゴシック" charset="0"/>
                <a:cs typeface="ＭＳ Ｐゴシック" charset="0"/>
              </a:rPr>
              <a:t>tempo storico, decade la memoria</a:t>
            </a:r>
          </a:p>
          <a:p>
            <a:pPr eaLnBrk="1" hangingPunct="1">
              <a:lnSpc>
                <a:spcPct val="90000"/>
              </a:lnSpc>
            </a:pPr>
            <a:r>
              <a:rPr lang="it-IT" sz="2600" dirty="0">
                <a:ea typeface="ＭＳ Ｐゴシック" charset="0"/>
                <a:cs typeface="ＭＳ Ｐゴシック" charset="0"/>
              </a:rPr>
              <a:t>oggettività e distacco </a:t>
            </a:r>
          </a:p>
          <a:p>
            <a:pPr eaLnBrk="1" hangingPunct="1">
              <a:lnSpc>
                <a:spcPct val="90000"/>
              </a:lnSpc>
            </a:pPr>
            <a:r>
              <a:rPr lang="it-IT" sz="2600" dirty="0">
                <a:ea typeface="ＭＳ Ｐゴシック" charset="0"/>
                <a:cs typeface="ＭＳ Ｐゴシック" charset="0"/>
              </a:rPr>
              <a:t>Pensiero logico e speculativo</a:t>
            </a:r>
          </a:p>
          <a:p>
            <a:pPr eaLnBrk="1" hangingPunct="1">
              <a:lnSpc>
                <a:spcPct val="90000"/>
              </a:lnSpc>
            </a:pPr>
            <a:r>
              <a:rPr lang="it-IT" sz="2600" dirty="0">
                <a:ea typeface="ＭＳ Ｐゴシック" charset="0"/>
                <a:cs typeface="ＭＳ Ｐゴシック" charset="0"/>
              </a:rPr>
              <a:t>Riflessione e interiorizzazione</a:t>
            </a:r>
          </a:p>
          <a:p>
            <a:pPr eaLnBrk="1" hangingPunct="1">
              <a:lnSpc>
                <a:spcPct val="90000"/>
              </a:lnSpc>
            </a:pPr>
            <a:r>
              <a:rPr lang="it-IT" sz="2600" dirty="0">
                <a:ea typeface="ＭＳ Ｐゴシック" charset="0"/>
                <a:cs typeface="ＭＳ Ｐゴシック" charset="0"/>
              </a:rPr>
              <a:t>Tassonomia e specializzazione dei </a:t>
            </a:r>
            <a:r>
              <a:rPr lang="it-IT" sz="2600" dirty="0" err="1">
                <a:ea typeface="ＭＳ Ｐゴシック" charset="0"/>
                <a:cs typeface="ＭＳ Ｐゴシック" charset="0"/>
              </a:rPr>
              <a:t>saperi</a:t>
            </a:r>
            <a:endParaRPr lang="it-IT" sz="26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600" dirty="0">
                <a:ea typeface="ＭＳ Ｐゴシック" charset="0"/>
                <a:cs typeface="ＭＳ Ｐゴシック" charset="0"/>
              </a:rPr>
              <a:t>Originalità, artista individuale </a:t>
            </a:r>
            <a:r>
              <a:rPr lang="it-IT" sz="2600" dirty="0">
                <a:ea typeface="ＭＳ Ｐゴシック" charset="0"/>
                <a:cs typeface="ＭＳ Ｐゴシック" charset="0"/>
                <a:sym typeface="Wingdings" charset="0"/>
              </a:rPr>
              <a:t> plagio</a:t>
            </a:r>
          </a:p>
          <a:p>
            <a:pPr eaLnBrk="1" hangingPunct="1">
              <a:lnSpc>
                <a:spcPct val="90000"/>
              </a:lnSpc>
            </a:pPr>
            <a:r>
              <a:rPr lang="it-IT" sz="2600" dirty="0">
                <a:ea typeface="ＭＳ Ｐゴシック" charset="0"/>
                <a:cs typeface="ＭＳ Ｐゴシック" charset="0"/>
              </a:rPr>
              <a:t>Uniformità e normalizzazione linguistica</a:t>
            </a:r>
          </a:p>
          <a:p>
            <a:pPr eaLnBrk="1" hangingPunct="1">
              <a:lnSpc>
                <a:spcPct val="90000"/>
              </a:lnSpc>
            </a:pPr>
            <a:endParaRPr lang="it-IT" sz="2600" dirty="0">
              <a:latin typeface="Eurostil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400" dirty="0">
                <a:solidFill>
                  <a:srgbClr val="259EAC"/>
                </a:solidFill>
                <a:latin typeface="+mn-lt"/>
                <a:ea typeface="+mj-ea"/>
                <a:cs typeface="+mj-cs"/>
              </a:rPr>
              <a:t>Oralità secondaria </a:t>
            </a:r>
            <a:br>
              <a:rPr lang="it-IT" sz="3400" dirty="0">
                <a:latin typeface="+mn-lt"/>
                <a:ea typeface="+mj-ea"/>
                <a:cs typeface="+mj-cs"/>
              </a:rPr>
            </a:br>
            <a:r>
              <a:rPr lang="it-IT" sz="2800" dirty="0">
                <a:latin typeface="+mn-lt"/>
                <a:ea typeface="+mj-ea"/>
                <a:cs typeface="+mj-cs"/>
              </a:rPr>
              <a:t>o di ritorno (</a:t>
            </a:r>
            <a:r>
              <a:rPr lang="it-IT" sz="2800" dirty="0" err="1">
                <a:latin typeface="+mn-lt"/>
                <a:ea typeface="+mj-ea"/>
                <a:cs typeface="+mj-cs"/>
              </a:rPr>
              <a:t>W</a:t>
            </a:r>
            <a:r>
              <a:rPr lang="it-IT" sz="2800" dirty="0">
                <a:latin typeface="+mn-lt"/>
                <a:ea typeface="+mj-ea"/>
                <a:cs typeface="+mj-cs"/>
              </a:rPr>
              <a:t>. </a:t>
            </a:r>
            <a:r>
              <a:rPr lang="it-IT" sz="2800" dirty="0" err="1">
                <a:latin typeface="+mn-lt"/>
                <a:ea typeface="+mj-ea"/>
                <a:cs typeface="+mj-cs"/>
              </a:rPr>
              <a:t>Ong</a:t>
            </a:r>
            <a:r>
              <a:rPr lang="it-IT" sz="2800" dirty="0">
                <a:latin typeface="+mn-lt"/>
                <a:ea typeface="+mj-ea"/>
                <a:cs typeface="+mj-cs"/>
              </a:rPr>
              <a:t>)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749028"/>
            <a:ext cx="7467600" cy="3394472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it-IT" sz="2400" dirty="0">
                <a:ea typeface="ＭＳ Ｐゴシック" charset="0"/>
                <a:cs typeface="ＭＳ Ｐゴシック" charset="0"/>
              </a:rPr>
              <a:t>immediato, concentrazione sul presente</a:t>
            </a:r>
          </a:p>
          <a:p>
            <a:pPr eaLnBrk="1" hangingPunct="1">
              <a:lnSpc>
                <a:spcPct val="130000"/>
              </a:lnSpc>
            </a:pPr>
            <a:r>
              <a:rPr lang="it-IT" sz="2400" dirty="0">
                <a:ea typeface="ＭＳ Ｐゴシック" charset="0"/>
                <a:cs typeface="ＭＳ Ｐゴシック" charset="0"/>
              </a:rPr>
              <a:t>mistica partecipatoria</a:t>
            </a:r>
          </a:p>
          <a:p>
            <a:pPr eaLnBrk="1" hangingPunct="1">
              <a:lnSpc>
                <a:spcPct val="130000"/>
              </a:lnSpc>
            </a:pPr>
            <a:r>
              <a:rPr lang="it-IT" sz="2400" dirty="0">
                <a:ea typeface="ＭＳ Ｐゴシック" charset="0"/>
                <a:cs typeface="ＭＳ Ｐゴシック" charset="0"/>
              </a:rPr>
              <a:t>senso di comunità, emotività</a:t>
            </a:r>
          </a:p>
          <a:p>
            <a:pPr eaLnBrk="1" hangingPunct="1">
              <a:lnSpc>
                <a:spcPct val="130000"/>
              </a:lnSpc>
            </a:pPr>
            <a:r>
              <a:rPr lang="it-IT" sz="2400" dirty="0">
                <a:ea typeface="ＭＳ Ｐゴシック" charset="0"/>
                <a:cs typeface="ＭＳ Ｐゴシック" charset="0"/>
              </a:rPr>
              <a:t>simultaneità, gratifica immediata</a:t>
            </a:r>
          </a:p>
          <a:p>
            <a:pPr eaLnBrk="1" hangingPunct="1"/>
            <a:endParaRPr lang="it-IT" sz="2400" dirty="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D1BF1D1-E9EC-2647-8C16-734DD3DD1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221098"/>
            <a:ext cx="2611244" cy="38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086F5D-6FA3-FF4E-AC3E-C2182E8DF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Education</a:t>
            </a:r>
            <a:r>
              <a:rPr lang="it-IT" dirty="0"/>
              <a:t> ? 🧐🤔🤓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AB8650D-A36E-7341-8FAD-6E778A605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733550"/>
            <a:ext cx="8153400" cy="27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Didattica a distanza &amp; </a:t>
            </a:r>
            <a:br>
              <a:rPr lang="it-IT" dirty="0"/>
            </a:br>
            <a:r>
              <a:rPr lang="it-IT" dirty="0"/>
              <a:t>contesti multiculturali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3492B847-92AD-514E-92FF-B4354808627A}" type="slidenum">
              <a:rPr lang="it-IT" smtClean="0"/>
              <a:t>25</a:t>
            </a:fld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>
          <a:xfrm>
            <a:off x="1602486" y="1414979"/>
            <a:ext cx="6115050" cy="3371850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Rischio dispersione (</a:t>
            </a:r>
            <a:r>
              <a:rPr lang="it-IT" dirty="0" err="1"/>
              <a:t>digital</a:t>
            </a:r>
            <a:r>
              <a:rPr lang="it-IT" dirty="0"/>
              <a:t> divide + lingua)</a:t>
            </a:r>
          </a:p>
          <a:p>
            <a:r>
              <a:rPr lang="it-IT" dirty="0"/>
              <a:t>Ambienti di apprendimento dissonanti (famiglia, scuola, pari</a:t>
            </a:r>
            <a:r>
              <a:rPr lang="is-IS" dirty="0"/>
              <a:t>…)</a:t>
            </a:r>
          </a:p>
          <a:p>
            <a:r>
              <a:rPr lang="it-IT" dirty="0" err="1"/>
              <a:t>S</a:t>
            </a:r>
            <a:r>
              <a:rPr lang="is-IS" dirty="0"/>
              <a:t>truttura e regole interazione poco condivise</a:t>
            </a:r>
          </a:p>
          <a:p>
            <a:r>
              <a:rPr lang="it-IT" dirty="0" err="1"/>
              <a:t>S</a:t>
            </a:r>
            <a:r>
              <a:rPr lang="is-IS" dirty="0"/>
              <a:t>chermo = frame / contesto ≠</a:t>
            </a:r>
          </a:p>
          <a:p>
            <a:r>
              <a:rPr lang="is-IS" dirty="0"/>
              <a:t>Oralità: risorse multimediali, sintetiche, lineari, partecipate</a:t>
            </a:r>
          </a:p>
          <a:p>
            <a:r>
              <a:rPr lang="is-IS" dirty="0"/>
              <a:t>D</a:t>
            </a:r>
            <a:r>
              <a:rPr lang="it-IT" dirty="0"/>
              <a:t>o</a:t>
            </a:r>
            <a:r>
              <a:rPr lang="is-IS" dirty="0"/>
              <a:t>cente: minor controllo, più progettazione</a:t>
            </a:r>
          </a:p>
          <a:p>
            <a:r>
              <a:rPr lang="is-IS" dirty="0"/>
              <a:t>Comunicazione esplicita + Metacognizione  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78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ap-of-Nunavik-Northern-Quebec-Canada-showing-the-four-communities-involved-in-th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-59432"/>
            <a:ext cx="6048672" cy="524099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5A32D1-8BAC-B944-94AC-AE8A5D14D362}"/>
              </a:ext>
            </a:extLst>
          </p:cNvPr>
          <p:cNvSpPr txBox="1"/>
          <p:nvPr/>
        </p:nvSpPr>
        <p:spPr>
          <a:xfrm>
            <a:off x="7315200" y="1276350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err="1"/>
              <a:t>Nuyileq</a:t>
            </a:r>
            <a:r>
              <a:rPr lang="it-IT" sz="1200" dirty="0"/>
              <a:t> =</a:t>
            </a:r>
          </a:p>
          <a:p>
            <a:r>
              <a:rPr lang="it-IT" sz="1200" dirty="0"/>
              <a:t>«ghiaccio rotto che comincia a espandersi, pericoloso camminarci sopra”</a:t>
            </a:r>
          </a:p>
        </p:txBody>
      </p:sp>
    </p:spTree>
    <p:extLst>
      <p:ext uri="{BB962C8B-B14F-4D97-AF65-F5344CB8AC3E}">
        <p14:creationId xmlns:p14="http://schemas.microsoft.com/office/powerpoint/2010/main" val="6799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>
                <a:latin typeface="+mn-lt"/>
                <a:ea typeface="ＭＳ Ｐゴシック" charset="0"/>
                <a:cs typeface="ＭＳ Ｐゴシック" charset="0"/>
              </a:rPr>
              <a:t>Terminologia del </a:t>
            </a:r>
            <a:r>
              <a:rPr lang="it-IT" dirty="0">
                <a:solidFill>
                  <a:srgbClr val="259EAC"/>
                </a:solidFill>
                <a:latin typeface="+mn-lt"/>
                <a:ea typeface="ＭＳ Ｐゴシック" charset="0"/>
                <a:cs typeface="ＭＳ Ｐゴシック" charset="0"/>
              </a:rPr>
              <a:t>colore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81150"/>
            <a:ext cx="8153400" cy="324231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it-IT" sz="2400" dirty="0" err="1">
                <a:ea typeface="ＭＳ Ｐゴシック" charset="0"/>
                <a:cs typeface="ＭＳ Ｐゴシック" charset="0"/>
              </a:rPr>
              <a:t>Berlin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 e </a:t>
            </a:r>
            <a:r>
              <a:rPr lang="it-IT" sz="2400" dirty="0" err="1">
                <a:ea typeface="ＭＳ Ｐゴシック" charset="0"/>
                <a:cs typeface="ＭＳ Ｐゴシック" charset="0"/>
              </a:rPr>
              <a:t>Kay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, 1968: da 2 a 11 termini di base per i colori</a:t>
            </a:r>
          </a:p>
          <a:p>
            <a:pPr eaLnBrk="1" hangingPunct="1">
              <a:lnSpc>
                <a:spcPct val="70000"/>
              </a:lnSpc>
            </a:pPr>
            <a:r>
              <a:rPr lang="it-IT" sz="2400" dirty="0" err="1">
                <a:ea typeface="ＭＳ Ｐゴシック" charset="0"/>
                <a:cs typeface="ＭＳ Ｐゴシック" charset="0"/>
              </a:rPr>
              <a:t>chiaro+scuro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70000"/>
              </a:lnSpc>
            </a:pPr>
            <a:r>
              <a:rPr lang="it-IT" sz="2400" dirty="0">
                <a:ea typeface="ＭＳ Ｐゴシック" charset="0"/>
                <a:cs typeface="ＭＳ Ｐゴシック" charset="0"/>
              </a:rPr>
              <a:t>bianco, </a:t>
            </a:r>
            <a:r>
              <a:rPr lang="it-IT" sz="2400" dirty="0" err="1">
                <a:ea typeface="ＭＳ Ｐゴシック" charset="0"/>
                <a:cs typeface="ＭＳ Ｐゴシック" charset="0"/>
              </a:rPr>
              <a:t>nero,rosso</a:t>
            </a:r>
            <a:r>
              <a:rPr lang="it-IT" sz="2400" dirty="0">
                <a:ea typeface="ＭＳ Ｐゴシック" charset="0"/>
                <a:cs typeface="ＭＳ Ｐゴシック" charset="0"/>
              </a:rPr>
              <a:t> + giallo + verde + blu + marrone + porpora + rosa + grigio + arancione</a:t>
            </a:r>
          </a:p>
          <a:p>
            <a:pPr eaLnBrk="1" hangingPunct="1">
              <a:lnSpc>
                <a:spcPct val="70000"/>
              </a:lnSpc>
            </a:pPr>
            <a:r>
              <a:rPr lang="it-IT" sz="2400" dirty="0">
                <a:ea typeface="ＭＳ Ｐゴシック" charset="0"/>
                <a:cs typeface="ＭＳ Ｐゴシック" charset="0"/>
              </a:rPr>
              <a:t>il numero dei termini è in relazione alla complessità culturale e tecnologica</a:t>
            </a:r>
          </a:p>
          <a:p>
            <a:pPr eaLnBrk="1" hangingPunct="1">
              <a:lnSpc>
                <a:spcPct val="70000"/>
              </a:lnSpc>
            </a:pPr>
            <a:r>
              <a:rPr lang="it-IT" sz="2400" dirty="0">
                <a:ea typeface="ＭＳ Ｐゴシック" charset="0"/>
                <a:cs typeface="ＭＳ Ｐゴシック" charset="0"/>
              </a:rPr>
              <a:t>percezione cromatica + connotazioni (caldo/freddo, secco/umido ecc.)</a:t>
            </a:r>
          </a:p>
        </p:txBody>
      </p:sp>
    </p:spTree>
    <p:extLst>
      <p:ext uri="{BB962C8B-B14F-4D97-AF65-F5344CB8AC3E}">
        <p14:creationId xmlns:p14="http://schemas.microsoft.com/office/powerpoint/2010/main" val="18387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0" name="Segnaposto contenuto 3" descr="berlinkay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344" b="-82344"/>
          <a:stretch>
            <a:fillRect/>
          </a:stretch>
        </p:blipFill>
        <p:spPr>
          <a:xfrm>
            <a:off x="762001" y="0"/>
            <a:ext cx="7610475" cy="2752725"/>
          </a:xfrm>
        </p:spPr>
      </p:pic>
      <p:pic>
        <p:nvPicPr>
          <p:cNvPr id="43011" name="Immagine 4" descr="gri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4601"/>
            <a:ext cx="9144000" cy="22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4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olor-guide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1" y="0"/>
            <a:ext cx="78287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0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unerale-Foto-di-Anthony-Papp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352425"/>
            <a:ext cx="88900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3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Etnoscienza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Domini (o categorie) del sapere del mondo naturale</a:t>
            </a:r>
          </a:p>
          <a:p>
            <a:r>
              <a:rPr lang="it-IT" dirty="0"/>
              <a:t>Sistemi di conoscenza locale, coerente e sistematico</a:t>
            </a:r>
          </a:p>
          <a:p>
            <a:r>
              <a:rPr lang="it-IT" dirty="0"/>
              <a:t>Es. </a:t>
            </a:r>
            <a:r>
              <a:rPr lang="it-IT" dirty="0" err="1"/>
              <a:t>Etno_botanica</a:t>
            </a:r>
            <a:r>
              <a:rPr lang="it-IT" dirty="0"/>
              <a:t> / zoologia / medicina ecc.</a:t>
            </a:r>
          </a:p>
          <a:p>
            <a:r>
              <a:rPr lang="it-IT" i="1" dirty="0" err="1"/>
              <a:t>Concept</a:t>
            </a:r>
            <a:r>
              <a:rPr lang="it-IT" i="1" dirty="0"/>
              <a:t> first</a:t>
            </a:r>
            <a:r>
              <a:rPr lang="it-IT" dirty="0"/>
              <a:t> </a:t>
            </a:r>
            <a:r>
              <a:rPr lang="it-IT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i="1" dirty="0">
                <a:sym typeface="Wingdings"/>
              </a:rPr>
              <a:t> </a:t>
            </a:r>
            <a:r>
              <a:rPr lang="it-IT" dirty="0">
                <a:sym typeface="Wingdings"/>
              </a:rPr>
              <a:t>trasmissione sapere </a:t>
            </a:r>
            <a:r>
              <a:rPr lang="it-IT" dirty="0" err="1">
                <a:sym typeface="Wingdings"/>
              </a:rPr>
              <a:t>NonVerbale</a:t>
            </a:r>
            <a:r>
              <a:rPr lang="it-IT" dirty="0"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it-IT" dirty="0">
                <a:sym typeface="Wingdings"/>
              </a:rPr>
              <a:t>	(Lave &amp; </a:t>
            </a:r>
            <a:r>
              <a:rPr lang="it-IT" dirty="0" err="1">
                <a:sym typeface="Wingdings"/>
              </a:rPr>
              <a:t>Wenger</a:t>
            </a:r>
            <a:r>
              <a:rPr lang="it-IT" dirty="0">
                <a:sym typeface="Wingdings"/>
              </a:rPr>
              <a:t>) della conoscenza</a:t>
            </a:r>
          </a:p>
          <a:p>
            <a:pPr marL="0" indent="0">
              <a:buNone/>
            </a:pPr>
            <a:r>
              <a:rPr lang="it-IT" dirty="0">
                <a:latin typeface="Wingdings"/>
                <a:ea typeface="Wingdings"/>
                <a:cs typeface="Wingdings"/>
                <a:sym typeface="Wingdings"/>
              </a:rPr>
              <a:t>	</a:t>
            </a:r>
            <a:r>
              <a:rPr lang="it-IT" i="1" dirty="0">
                <a:sym typeface="Wingdings"/>
              </a:rPr>
              <a:t> acquisizione lessicale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990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42900"/>
            <a:ext cx="777240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dirty="0" err="1">
                <a:solidFill>
                  <a:srgbClr val="259EAC"/>
                </a:solidFill>
                <a:ea typeface="ＭＳ Ｐゴシック" charset="0"/>
                <a:cs typeface="ＭＳ Ｐゴシック" charset="0"/>
              </a:rPr>
              <a:t>etnoscienza</a:t>
            </a:r>
            <a:br>
              <a:rPr lang="it-IT" sz="3000" dirty="0">
                <a:ea typeface="ＭＳ Ｐゴシック" charset="0"/>
                <a:cs typeface="ＭＳ Ｐゴシック" charset="0"/>
              </a:rPr>
            </a:br>
            <a:r>
              <a:rPr lang="it-IT" sz="2100" dirty="0">
                <a:ea typeface="ＭＳ Ｐゴシック" charset="0"/>
                <a:cs typeface="ＭＳ Ｐゴシック" charset="0"/>
              </a:rPr>
              <a:t>studio delle diverse organizzazioni delle conosc</a:t>
            </a:r>
            <a:r>
              <a:rPr lang="it-IT" sz="2100" dirty="0">
                <a:latin typeface="Eurostile" charset="0"/>
                <a:ea typeface="ＭＳ Ｐゴシック" charset="0"/>
                <a:cs typeface="ＭＳ Ｐゴシック" charset="0"/>
              </a:rPr>
              <a:t>enze</a:t>
            </a:r>
            <a:endParaRPr lang="it-IT" sz="3000" dirty="0">
              <a:latin typeface="Eurosti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14500"/>
            <a:ext cx="8458200" cy="3314700"/>
          </a:xfrm>
        </p:spPr>
        <p:txBody>
          <a:bodyPr/>
          <a:lstStyle/>
          <a:p>
            <a:pPr eaLnBrk="1" hangingPunct="1"/>
            <a:r>
              <a:rPr lang="it-IT" sz="2600" dirty="0">
                <a:ea typeface="ＭＳ Ｐゴシック" charset="0"/>
                <a:cs typeface="ＭＳ Ｐゴシック" charset="0"/>
              </a:rPr>
              <a:t>classificazione dell’ordine naturale in diverse elaborazioni</a:t>
            </a:r>
          </a:p>
          <a:p>
            <a:pPr eaLnBrk="1" hangingPunct="1"/>
            <a:r>
              <a:rPr lang="it-IT" sz="2600" dirty="0">
                <a:ea typeface="ＭＳ Ｐゴシック" charset="0"/>
                <a:cs typeface="ＭＳ Ｐゴシック" charset="0"/>
              </a:rPr>
              <a:t>nei processi di classificazione del mondo fisico-naturale la categorizzazione si produce in relazione a un </a:t>
            </a:r>
            <a:r>
              <a:rPr lang="it-IT" sz="2600" dirty="0">
                <a:solidFill>
                  <a:srgbClr val="259EAC"/>
                </a:solidFill>
                <a:ea typeface="ＭＳ Ｐゴシック" charset="0"/>
                <a:cs typeface="ＭＳ Ｐゴシック" charset="0"/>
              </a:rPr>
              <a:t>PROTOTIPO</a:t>
            </a:r>
          </a:p>
          <a:p>
            <a:pPr eaLnBrk="1" hangingPunct="1"/>
            <a:r>
              <a:rPr lang="it-IT" sz="2600" dirty="0">
                <a:ea typeface="ＭＳ Ｐゴシック" charset="0"/>
                <a:cs typeface="ＭＳ Ｐゴシック" charset="0"/>
              </a:rPr>
              <a:t>carattere culturale delle classificazioni, coerenza del sistema</a:t>
            </a:r>
          </a:p>
          <a:p>
            <a:pPr eaLnBrk="1" hangingPunct="1"/>
            <a:r>
              <a:rPr lang="it-IT" sz="2600" dirty="0">
                <a:ea typeface="ＭＳ Ｐゴシック" charset="0"/>
                <a:cs typeface="ＭＳ Ｐゴシック" charset="0"/>
              </a:rPr>
              <a:t>animali puri/impuri in termini di coerenza categoriale</a:t>
            </a:r>
          </a:p>
        </p:txBody>
      </p:sp>
    </p:spTree>
    <p:extLst>
      <p:ext uri="{BB962C8B-B14F-4D97-AF65-F5344CB8AC3E}">
        <p14:creationId xmlns:p14="http://schemas.microsoft.com/office/powerpoint/2010/main" val="10829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zione widescree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widescreen.potx</Template>
  <TotalTime>0</TotalTime>
  <Words>877</Words>
  <Application>Microsoft Macintosh PowerPoint</Application>
  <PresentationFormat>Presentazione su schermo (16:9)</PresentationFormat>
  <Paragraphs>135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ＭＳ Ｐゴシック</vt:lpstr>
      <vt:lpstr>Calibri</vt:lpstr>
      <vt:lpstr>Century Gothic</vt:lpstr>
      <vt:lpstr>Eurostile</vt:lpstr>
      <vt:lpstr>Symbol</vt:lpstr>
      <vt:lpstr>Tw Cen MT</vt:lpstr>
      <vt:lpstr>Verdana</vt:lpstr>
      <vt:lpstr>Wingdings</vt:lpstr>
      <vt:lpstr>Wingdings 2</vt:lpstr>
      <vt:lpstr>Presentazione widescreen</vt:lpstr>
      <vt:lpstr>Antropologia cognitiva  Pensiero e comunicazione</vt:lpstr>
      <vt:lpstr>Linguaggio  esperienza</vt:lpstr>
      <vt:lpstr>Presentazione standard di PowerPoint</vt:lpstr>
      <vt:lpstr>Terminologia del colore</vt:lpstr>
      <vt:lpstr>Presentazione standard di PowerPoint</vt:lpstr>
      <vt:lpstr>Presentazione standard di PowerPoint</vt:lpstr>
      <vt:lpstr>Presentazione standard di PowerPoint</vt:lpstr>
      <vt:lpstr>Etnoscienza</vt:lpstr>
      <vt:lpstr>etnoscienza studio delle diverse organizzazioni delle conoscenze</vt:lpstr>
      <vt:lpstr>Presentazione standard di PowerPoint</vt:lpstr>
      <vt:lpstr>Presentazione standard di PowerPoint</vt:lpstr>
      <vt:lpstr> Categoria?</vt:lpstr>
      <vt:lpstr>dai prototipi agli schemi</vt:lpstr>
      <vt:lpstr>Presentazione standard di PowerPoint</vt:lpstr>
      <vt:lpstr>Percezione e cognizione</vt:lpstr>
      <vt:lpstr>Stili cognitivi differenti</vt:lpstr>
      <vt:lpstr>Trasmissione non verbale della conoscenza</vt:lpstr>
      <vt:lpstr>Altamira</vt:lpstr>
      <vt:lpstr>Oralità e scrittura</vt:lpstr>
      <vt:lpstr>Parola, corpo, percezione del mondo</vt:lpstr>
      <vt:lpstr>CULTURE VERBO-MOTORIE: DIRE = FARE  (AUSTIN, performatività)</vt:lpstr>
      <vt:lpstr>Caratteristiche delle culture scritte</vt:lpstr>
      <vt:lpstr>Oralità secondaria  o di ritorno (W. Ong)</vt:lpstr>
      <vt:lpstr>Education ? 🧐🤔🤓</vt:lpstr>
      <vt:lpstr>Didattica a distanza &amp;  contesti multiculturali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revision>1</cp:revision>
  <dcterms:modified xsi:type="dcterms:W3CDTF">2022-05-19T11:04:50Z</dcterms:modified>
  <cp:category/>
</cp:coreProperties>
</file>