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82" r:id="rId2"/>
    <p:sldId id="367" r:id="rId3"/>
    <p:sldId id="368" r:id="rId4"/>
    <p:sldId id="371" r:id="rId5"/>
    <p:sldId id="395" r:id="rId6"/>
    <p:sldId id="377" r:id="rId7"/>
    <p:sldId id="380" r:id="rId8"/>
    <p:sldId id="381" r:id="rId9"/>
    <p:sldId id="382" r:id="rId10"/>
    <p:sldId id="383" r:id="rId11"/>
    <p:sldId id="384" r:id="rId12"/>
    <p:sldId id="386" r:id="rId13"/>
    <p:sldId id="387" r:id="rId14"/>
    <p:sldId id="388" r:id="rId15"/>
    <p:sldId id="389" r:id="rId16"/>
    <p:sldId id="392" r:id="rId17"/>
    <p:sldId id="391" r:id="rId18"/>
    <p:sldId id="393" r:id="rId19"/>
    <p:sldId id="310" r:id="rId20"/>
    <p:sldId id="283" r:id="rId21"/>
    <p:sldId id="284" r:id="rId22"/>
    <p:sldId id="316" r:id="rId23"/>
    <p:sldId id="293" r:id="rId24"/>
    <p:sldId id="317" r:id="rId25"/>
    <p:sldId id="319" r:id="rId26"/>
    <p:sldId id="294" r:id="rId27"/>
    <p:sldId id="363" r:id="rId28"/>
    <p:sldId id="324" r:id="rId29"/>
    <p:sldId id="366" r:id="rId30"/>
    <p:sldId id="326" r:id="rId31"/>
    <p:sldId id="327" r:id="rId32"/>
    <p:sldId id="394" r:id="rId33"/>
    <p:sldId id="328" r:id="rId34"/>
    <p:sldId id="345" r:id="rId35"/>
    <p:sldId id="339" r:id="rId36"/>
    <p:sldId id="340" r:id="rId37"/>
    <p:sldId id="344" r:id="rId38"/>
    <p:sldId id="341" r:id="rId39"/>
    <p:sldId id="343" r:id="rId40"/>
  </p:sldIdLst>
  <p:sldSz cx="9906000" cy="74295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5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5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5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5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FF00"/>
    <a:srgbClr val="FF9900"/>
    <a:srgbClr val="FFCC00"/>
    <a:srgbClr val="66FFFF"/>
    <a:srgbClr val="00FFCC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82" y="108"/>
      </p:cViewPr>
      <p:guideLst>
        <p:guide orient="horz" pos="2352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7A8CCFC-3715-4660-AC27-CA7BDA9187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23F200E-8C36-4CF8-A5E4-78C49805A2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7BD4BE0-0C4E-4059-838C-C3A2EB73D41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78B8937-2A9F-4851-BF17-F3BFF253004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A3719EB-16AB-484C-A39D-7FBBFDC4724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5F9B1DE-8564-47F7-8EAF-F5577410E0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593B98E-A689-46C9-BE35-9309C8649A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42996FD-4929-44CF-8A4D-B601394C2A7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AC20693-2D8F-4B14-BE9C-2419D30124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/>
              <a:t>Fare clic per modificare gli stili del testo dello schema</a:t>
            </a:r>
          </a:p>
          <a:p>
            <a:pPr lvl="1"/>
            <a:r>
              <a:rPr lang="it-IT" altLang="en-US" noProof="0"/>
              <a:t>Secondo livello</a:t>
            </a:r>
          </a:p>
          <a:p>
            <a:pPr lvl="2"/>
            <a:r>
              <a:rPr lang="it-IT" altLang="en-US" noProof="0"/>
              <a:t>Terzo livello</a:t>
            </a:r>
          </a:p>
          <a:p>
            <a:pPr lvl="3"/>
            <a:r>
              <a:rPr lang="it-IT" altLang="en-US" noProof="0"/>
              <a:t>Quarto livello</a:t>
            </a:r>
          </a:p>
          <a:p>
            <a:pPr lvl="4"/>
            <a:r>
              <a:rPr lang="it-IT" altLang="en-US" noProof="0"/>
              <a:t>Quinto livello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F74E7F7D-957F-4233-817F-B7F0CBFC9E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9DC3343-3BAB-4C9B-883D-A0F77C707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9B6B220-D1A8-4E2C-AEB5-B51706BAFDB3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53F4096-78B0-469E-A2DA-D1DE8B26D7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910763" cy="74231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7A6A4FE-86F4-4826-BB51-491ECA267B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0106FC3-9D23-466F-AC12-33828F0B5F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8F38F2F-3DD8-4923-8D6E-203371BE94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0DF6D7E1-969C-463D-8137-E47B37BD0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84736E15-C066-42CA-8239-E6714D82C9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8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5C61193-7BF9-466E-AD2B-7087956BA2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3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092D2A07-E0E1-4E14-A290-9B243EB5A7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6244D548-DAD8-4E84-B711-843E4CB3AC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19AE146A-78B6-4E37-AA8C-DC6297317B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9F3E5E52-481E-4008-94A2-62AB27DF62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099BA55D-20C7-4A47-835F-EBDC5B7973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69DC7B97-B168-40BB-B6C8-6D24CB277E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736521E0-F93D-4547-AC36-B966CB23BA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9913D5AB-108A-4C9F-BCEF-E3EB4692C9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8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1D38FAD9-BC09-4F96-8711-96AF2E2281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E9324972-6639-43E5-B27B-3FF9CCB421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DBEED4D2-D629-4E4B-81A2-168E501F32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870B23E0-F242-4A45-BE02-950B49E402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FBEB89BE-B61D-49DD-949F-2B5F839ED6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4E80F435-244C-4C71-BF5C-4C5602638A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7AF14142-0A7F-47BF-A21D-85CDC4520E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241C1856-BDD0-450B-805A-C21972097B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784BF049-2F90-42DE-9082-2F195A2817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E09A3507-D678-43AB-B3E7-0BC7CE2D3D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E7F00A64-E894-442B-8835-8CF2E8311C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16E3F6E5-9E26-4855-BC40-D44E504D108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1AF7B7BC-F83B-4B20-944E-47A05823DE1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C03F0DC1-CA85-498C-891E-2B14805B488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5BAC9BCA-6BBE-4FD7-AB6E-CD255D67C5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892D4B72-9BB5-4624-A188-48310853F3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5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C81251DE-C9FD-45EE-9322-B5AAD41934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2ED8D41A-0D97-49F8-9D24-09C9B9DBF1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0C52E3DC-86F5-4AF6-945F-7A2E9473C2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CD4EB2DD-059F-4699-A214-E0A5C7B0E5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F6BD64BF-672D-474D-8BD2-89DD9FD4C6F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083D43EB-B05C-4EA5-96E1-258A76310D0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29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833563"/>
            <a:ext cx="8420100" cy="1881187"/>
          </a:xfrm>
        </p:spPr>
        <p:txBody>
          <a:bodyPr anchor="b"/>
          <a:lstStyle>
            <a:lvl1pPr>
              <a:defRPr sz="5800"/>
            </a:lvl1pPr>
          </a:lstStyle>
          <a:p>
            <a:pPr lvl="0"/>
            <a:r>
              <a:rPr lang="it-IT" altLang="en-US" noProof="0"/>
              <a:t>Fare clic per modificare lo stile del titolo</a:t>
            </a:r>
          </a:p>
        </p:txBody>
      </p:sp>
      <p:sp>
        <p:nvSpPr>
          <p:cNvPr id="4229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4210050"/>
            <a:ext cx="6934200" cy="18986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en-US" noProof="0"/>
              <a:t>Fare clic per modificare lo stile del sottotitolo dello schema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C8CFD810-8852-490E-ACE1-26EE13AE4CB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DE066017-30FD-4D6D-9D74-45CD920DF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5062118A-AC0A-42EC-B092-8066F15C0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B9370-3BC8-480A-AB2F-9EA574F29E7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9661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B4C6037-A20E-4A79-B1ED-29C2747E4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8842130-2D03-4ECC-9790-E7A8F8CC8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AD7211C-25B3-4D9A-8253-6343E3847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300A1-9121-4E49-91DB-68965347685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9208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301625"/>
            <a:ext cx="2228850" cy="63404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301625"/>
            <a:ext cx="6534150" cy="63404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804246A-E43F-4E73-B311-A4F1C4CD2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85507B8E-E8A2-4A9D-B49C-B5CB787F3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44B9500-0C3C-4A06-A675-26790A08A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58A74-C457-40E4-BEAD-338C2576806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7754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95300" y="301625"/>
            <a:ext cx="8915400" cy="63404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86F3BDE5-0EC1-44AF-8BBF-718F620C2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1CB719C7-D67E-4D01-8010-8EF90A3CD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9F228D2F-C686-42F8-A209-A1B74870D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333DD-4231-4543-A265-5E0BC90F808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3652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A723D0E-0C01-432D-94ED-74333C79B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110C9EB-9B3C-4A88-B32F-F9953BD93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7BCE09E9-A42B-4728-A402-008580FE5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2B004-D4F9-4238-8A87-078F68090A7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14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275" y="1852613"/>
            <a:ext cx="8543925" cy="30908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6275" y="4972050"/>
            <a:ext cx="8543925" cy="1625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51EAF57-CAE8-42C9-A3ED-C2FBE7A84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9EAD697-F04A-4BF9-A621-0DACED296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D911A59B-67C4-48AF-AAB5-3E252C733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954AC-9D20-4755-87AB-BC15CC807FE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1005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733550"/>
            <a:ext cx="4381500" cy="49085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733550"/>
            <a:ext cx="4381500" cy="49085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32F2F09-55AE-4A40-8E96-192ED4CDC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3ED7BD0F-BC44-43DD-A07E-022DC210B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0E8F61B-F3B7-420E-80B7-950BE6210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26D9D-494D-43FA-9360-7A72D478B21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4472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395288"/>
            <a:ext cx="8543925" cy="143668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625" y="1820863"/>
            <a:ext cx="4191000" cy="893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625" y="2714625"/>
            <a:ext cx="4191000" cy="39909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820863"/>
            <a:ext cx="4211637" cy="893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714625"/>
            <a:ext cx="4211637" cy="39909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CD7FAC27-B1DD-4066-AE6A-70767D827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93B207B5-77FC-4AE3-BD20-E4C49CA62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6952F50C-A43A-4627-9475-565D2CAF4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79EB7-8AC6-4687-B814-BD43DED6A18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6385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DFF3DE05-EC93-48DE-859E-2DD03DD0B2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AF4B9B96-8B4E-47F5-93FF-D2DAB36DF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65A0C56B-8035-4119-B8C5-0FF386C62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6BA53-6320-4EA8-BD76-0D9E096DD83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7813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9810C3AE-F56D-48F8-8253-A2A51363D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C978AB1A-BB45-4D68-B953-8CCA20056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17E16460-5A38-4531-87F8-41B487B48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B3A9A-146A-4AF2-9F37-A104962FE1F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2623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95300"/>
            <a:ext cx="3194050" cy="1733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638" y="1069975"/>
            <a:ext cx="5014912" cy="5280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228850"/>
            <a:ext cx="3194050" cy="41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FB5F948-DA6C-4C6E-B417-068ACC62D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F265442-3F0A-4CCF-A1E0-4D79C8ECD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1A855E4C-4A54-4760-8C8E-59F7A1948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3C389-3A1F-4932-9E81-EF2A59146C36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2692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95300"/>
            <a:ext cx="3194050" cy="1733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638" y="1069975"/>
            <a:ext cx="5014912" cy="5280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228850"/>
            <a:ext cx="3194050" cy="41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4195B6C0-A17D-4C97-BA25-2A71080DA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9DCF423-88A0-4C3D-95A3-760BDB99D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74DC156A-5B62-40C0-AF71-51E4E5B07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2E4A3-47DE-4AD3-9E28-2724C0356CC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1059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08E98D7-B6BF-41FD-ACA1-9D6C2A8DB8FD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910762" cy="7423150"/>
            <a:chOff x="1" y="0"/>
            <a:chExt cx="5763" cy="4316"/>
          </a:xfrm>
        </p:grpSpPr>
        <p:sp>
          <p:nvSpPr>
            <p:cNvPr id="421891" name="Freeform 3">
              <a:extLst>
                <a:ext uri="{FF2B5EF4-FFF2-40B4-BE49-F238E27FC236}">
                  <a16:creationId xmlns:a16="http://schemas.microsoft.com/office/drawing/2014/main" id="{550710AF-1E41-44D8-A663-3219C3B5EB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892" name="Freeform 4">
              <a:extLst>
                <a:ext uri="{FF2B5EF4-FFF2-40B4-BE49-F238E27FC236}">
                  <a16:creationId xmlns:a16="http://schemas.microsoft.com/office/drawing/2014/main" id="{9DBA2583-9380-486D-B558-D7F56D08E5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893" name="Freeform 5">
              <a:extLst>
                <a:ext uri="{FF2B5EF4-FFF2-40B4-BE49-F238E27FC236}">
                  <a16:creationId xmlns:a16="http://schemas.microsoft.com/office/drawing/2014/main" id="{7E36A05C-7745-4F8F-BACA-356D8F5DAD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819C85AE-0289-4D41-B897-3174397F1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21895" name="Freeform 7">
                <a:extLst>
                  <a:ext uri="{FF2B5EF4-FFF2-40B4-BE49-F238E27FC236}">
                    <a16:creationId xmlns:a16="http://schemas.microsoft.com/office/drawing/2014/main" id="{0325526C-51CB-4431-8F26-E48F1B2CC4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8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896" name="Freeform 8">
                <a:extLst>
                  <a:ext uri="{FF2B5EF4-FFF2-40B4-BE49-F238E27FC236}">
                    <a16:creationId xmlns:a16="http://schemas.microsoft.com/office/drawing/2014/main" id="{10AF6ABF-9A9B-42EE-8084-FE4490F693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3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897" name="Freeform 9">
                <a:extLst>
                  <a:ext uri="{FF2B5EF4-FFF2-40B4-BE49-F238E27FC236}">
                    <a16:creationId xmlns:a16="http://schemas.microsoft.com/office/drawing/2014/main" id="{A7485E9F-C487-4F5D-9BB7-E75453C2F0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898" name="Freeform 10">
                <a:extLst>
                  <a:ext uri="{FF2B5EF4-FFF2-40B4-BE49-F238E27FC236}">
                    <a16:creationId xmlns:a16="http://schemas.microsoft.com/office/drawing/2014/main" id="{DA25F2BF-BB89-45E7-B68C-D44BAFC0E5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899" name="Freeform 11">
                <a:extLst>
                  <a:ext uri="{FF2B5EF4-FFF2-40B4-BE49-F238E27FC236}">
                    <a16:creationId xmlns:a16="http://schemas.microsoft.com/office/drawing/2014/main" id="{33B593A2-2192-4431-98D9-5716DD03E7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00" name="Freeform 12">
                <a:extLst>
                  <a:ext uri="{FF2B5EF4-FFF2-40B4-BE49-F238E27FC236}">
                    <a16:creationId xmlns:a16="http://schemas.microsoft.com/office/drawing/2014/main" id="{AC756B72-590D-4E19-BE10-B3FC156793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01" name="Freeform 13">
                <a:extLst>
                  <a:ext uri="{FF2B5EF4-FFF2-40B4-BE49-F238E27FC236}">
                    <a16:creationId xmlns:a16="http://schemas.microsoft.com/office/drawing/2014/main" id="{82CE5AB8-6C9E-4453-947C-51AD3FF568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02" name="Freeform 14">
                <a:extLst>
                  <a:ext uri="{FF2B5EF4-FFF2-40B4-BE49-F238E27FC236}">
                    <a16:creationId xmlns:a16="http://schemas.microsoft.com/office/drawing/2014/main" id="{C35ED7D3-FAE2-4672-96EE-C7307AD0F3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03" name="Freeform 15">
                <a:extLst>
                  <a:ext uri="{FF2B5EF4-FFF2-40B4-BE49-F238E27FC236}">
                    <a16:creationId xmlns:a16="http://schemas.microsoft.com/office/drawing/2014/main" id="{4D251155-6F8C-40C9-84AD-58C540D483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04" name="Freeform 16">
                <a:extLst>
                  <a:ext uri="{FF2B5EF4-FFF2-40B4-BE49-F238E27FC236}">
                    <a16:creationId xmlns:a16="http://schemas.microsoft.com/office/drawing/2014/main" id="{9932D191-1434-4E8B-843A-5ECA6664B71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8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05" name="Freeform 17">
                <a:extLst>
                  <a:ext uri="{FF2B5EF4-FFF2-40B4-BE49-F238E27FC236}">
                    <a16:creationId xmlns:a16="http://schemas.microsoft.com/office/drawing/2014/main" id="{ADEE04FA-11D6-4185-BD97-6B910D5B3E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06" name="Freeform 18">
                <a:extLst>
                  <a:ext uri="{FF2B5EF4-FFF2-40B4-BE49-F238E27FC236}">
                    <a16:creationId xmlns:a16="http://schemas.microsoft.com/office/drawing/2014/main" id="{DB44313D-4253-4C51-967B-C462779702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07" name="Freeform 19">
                <a:extLst>
                  <a:ext uri="{FF2B5EF4-FFF2-40B4-BE49-F238E27FC236}">
                    <a16:creationId xmlns:a16="http://schemas.microsoft.com/office/drawing/2014/main" id="{BD0C30A4-016D-44B8-A6BC-2C4963119C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21908" name="Freeform 20">
              <a:extLst>
                <a:ext uri="{FF2B5EF4-FFF2-40B4-BE49-F238E27FC236}">
                  <a16:creationId xmlns:a16="http://schemas.microsoft.com/office/drawing/2014/main" id="{B4D30887-A6D7-4128-A920-5C5F0B6ED4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09" name="Freeform 21">
              <a:extLst>
                <a:ext uri="{FF2B5EF4-FFF2-40B4-BE49-F238E27FC236}">
                  <a16:creationId xmlns:a16="http://schemas.microsoft.com/office/drawing/2014/main" id="{3E8D4BCE-FCBD-407D-A120-5E9A2D32F9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10" name="Freeform 22">
              <a:extLst>
                <a:ext uri="{FF2B5EF4-FFF2-40B4-BE49-F238E27FC236}">
                  <a16:creationId xmlns:a16="http://schemas.microsoft.com/office/drawing/2014/main" id="{05F42E37-98EF-43AC-87FD-1824E16011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11" name="Freeform 23">
              <a:extLst>
                <a:ext uri="{FF2B5EF4-FFF2-40B4-BE49-F238E27FC236}">
                  <a16:creationId xmlns:a16="http://schemas.microsoft.com/office/drawing/2014/main" id="{1E1B8309-2B9E-43B2-BBAB-1A676A66C9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12" name="Freeform 24">
              <a:extLst>
                <a:ext uri="{FF2B5EF4-FFF2-40B4-BE49-F238E27FC236}">
                  <a16:creationId xmlns:a16="http://schemas.microsoft.com/office/drawing/2014/main" id="{FA58ACFC-0051-425E-96A9-C57418EAAD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13" name="Freeform 25">
              <a:extLst>
                <a:ext uri="{FF2B5EF4-FFF2-40B4-BE49-F238E27FC236}">
                  <a16:creationId xmlns:a16="http://schemas.microsoft.com/office/drawing/2014/main" id="{D1ECE4CA-AFA7-46D9-917C-031CCB76E5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14" name="Freeform 26">
              <a:extLst>
                <a:ext uri="{FF2B5EF4-FFF2-40B4-BE49-F238E27FC236}">
                  <a16:creationId xmlns:a16="http://schemas.microsoft.com/office/drawing/2014/main" id="{30B78641-FD17-4698-BD26-28129231D9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15" name="Freeform 27">
              <a:extLst>
                <a:ext uri="{FF2B5EF4-FFF2-40B4-BE49-F238E27FC236}">
                  <a16:creationId xmlns:a16="http://schemas.microsoft.com/office/drawing/2014/main" id="{1145AA8F-040D-4999-885C-610205919C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16" name="Line 28">
              <a:extLst>
                <a:ext uri="{FF2B5EF4-FFF2-40B4-BE49-F238E27FC236}">
                  <a16:creationId xmlns:a16="http://schemas.microsoft.com/office/drawing/2014/main" id="{12175F79-226C-4F16-80DA-F5A6BFE84F3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17" name="Line 29">
              <a:extLst>
                <a:ext uri="{FF2B5EF4-FFF2-40B4-BE49-F238E27FC236}">
                  <a16:creationId xmlns:a16="http://schemas.microsoft.com/office/drawing/2014/main" id="{AD06A884-6B25-4124-9B92-56D1B4B4BD1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18" name="Line 30">
              <a:extLst>
                <a:ext uri="{FF2B5EF4-FFF2-40B4-BE49-F238E27FC236}">
                  <a16:creationId xmlns:a16="http://schemas.microsoft.com/office/drawing/2014/main" id="{41A6FBF6-CFF0-43C4-9B14-85D620361B7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58AB8491-C74A-471F-8213-ADAD94519C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21920" name="Line 32">
                <a:extLst>
                  <a:ext uri="{FF2B5EF4-FFF2-40B4-BE49-F238E27FC236}">
                    <a16:creationId xmlns:a16="http://schemas.microsoft.com/office/drawing/2014/main" id="{47FC0AFE-4DC7-4F1F-B3D2-828313A8BE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5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21" name="Line 33">
                <a:extLst>
                  <a:ext uri="{FF2B5EF4-FFF2-40B4-BE49-F238E27FC236}">
                    <a16:creationId xmlns:a16="http://schemas.microsoft.com/office/drawing/2014/main" id="{35711F48-D084-4155-BFA7-A5D37D1C89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22" name="Line 34">
                <a:extLst>
                  <a:ext uri="{FF2B5EF4-FFF2-40B4-BE49-F238E27FC236}">
                    <a16:creationId xmlns:a16="http://schemas.microsoft.com/office/drawing/2014/main" id="{A65BF880-0C01-42D5-B401-5052A4BCC5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23" name="Line 35">
                <a:extLst>
                  <a:ext uri="{FF2B5EF4-FFF2-40B4-BE49-F238E27FC236}">
                    <a16:creationId xmlns:a16="http://schemas.microsoft.com/office/drawing/2014/main" id="{DA9D33DE-A808-4145-ACDE-5F63466477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924" name="Line 36">
                <a:extLst>
                  <a:ext uri="{FF2B5EF4-FFF2-40B4-BE49-F238E27FC236}">
                    <a16:creationId xmlns:a16="http://schemas.microsoft.com/office/drawing/2014/main" id="{5C737FF8-35D1-4642-BA69-94E09AC3B9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21925" name="Line 37">
              <a:extLst>
                <a:ext uri="{FF2B5EF4-FFF2-40B4-BE49-F238E27FC236}">
                  <a16:creationId xmlns:a16="http://schemas.microsoft.com/office/drawing/2014/main" id="{205CE0EE-5A64-46AA-9F49-230EC8199C5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1926" name="Line 38">
              <a:extLst>
                <a:ext uri="{FF2B5EF4-FFF2-40B4-BE49-F238E27FC236}">
                  <a16:creationId xmlns:a16="http://schemas.microsoft.com/office/drawing/2014/main" id="{A7475597-8A00-4340-B67E-00B32937477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1927" name="Rectangle 39">
            <a:extLst>
              <a:ext uri="{FF2B5EF4-FFF2-40B4-BE49-F238E27FC236}">
                <a16:creationId xmlns:a16="http://schemas.microsoft.com/office/drawing/2014/main" id="{30A484D5-3B79-48B8-B5BA-D7886A82C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01625"/>
            <a:ext cx="8915400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2" rIns="99046" bIns="49522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421928" name="Rectangle 40">
            <a:extLst>
              <a:ext uri="{FF2B5EF4-FFF2-40B4-BE49-F238E27FC236}">
                <a16:creationId xmlns:a16="http://schemas.microsoft.com/office/drawing/2014/main" id="{85768538-5ED4-44BB-BB72-24F73F5D5F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764338"/>
            <a:ext cx="2311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2" rIns="99046" bIns="49522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21929" name="Rectangle 41">
            <a:extLst>
              <a:ext uri="{FF2B5EF4-FFF2-40B4-BE49-F238E27FC236}">
                <a16:creationId xmlns:a16="http://schemas.microsoft.com/office/drawing/2014/main" id="{28A4065D-35C8-4450-A543-C78A53FA33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769100"/>
            <a:ext cx="3136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2" rIns="99046" bIns="49522" numCol="1" anchor="t" anchorCtr="0" compatLnSpc="1">
            <a:prstTxWarp prst="textNoShape">
              <a:avLst/>
            </a:prstTxWarp>
          </a:bodyPr>
          <a:lstStyle>
            <a:lvl1pPr algn="ctr" defTabSz="990600" eaLnBrk="1" hangingPunct="1">
              <a:spcBef>
                <a:spcPct val="0"/>
              </a:spcBef>
              <a:buClrTx/>
              <a:buSzTx/>
              <a:buFontTx/>
              <a:buNone/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21930" name="Rectangle 42">
            <a:extLst>
              <a:ext uri="{FF2B5EF4-FFF2-40B4-BE49-F238E27FC236}">
                <a16:creationId xmlns:a16="http://schemas.microsoft.com/office/drawing/2014/main" id="{AEF53018-39AD-48AB-BA6F-7FCEB29C84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764338"/>
            <a:ext cx="2311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2" rIns="99046" bIns="49522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371F6D4-BC33-41AD-B3D1-B7F6C6C812D3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421931" name="Rectangle 43">
            <a:extLst>
              <a:ext uri="{FF2B5EF4-FFF2-40B4-BE49-F238E27FC236}">
                <a16:creationId xmlns:a16="http://schemas.microsoft.com/office/drawing/2014/main" id="{A040506D-86D4-4A72-9B94-251B92AF7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733550"/>
            <a:ext cx="89154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2" rIns="99046" bIns="49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9060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defTabSz="9906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defTabSz="990600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71475" indent="-371475" algn="l" defTabSz="9906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04863" indent="-309563" algn="l" defTabSz="9906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238250" indent="-247650" algn="l" defTabSz="9906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733550" indent="-247650" algn="l" defTabSz="9906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228850" indent="-247650" algn="l" defTabSz="99060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cgem.gfz-potsdam.de/vis3d/longtime?modelid=2b82cfe40a06ab1d7cf36cbdb954f5ca0753fb711f20c9c63b3eb70de0f8fac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B4ECB1EB-5C24-41D0-A2B5-99FE705ED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1914525"/>
            <a:ext cx="6934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it-IT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Sistemi di riferimento (SR) e georeferenziazione. 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Ovvero i sistemi di coordinate, la trasformazione di coordinate, la rappresentazione cartografica. </a:t>
            </a:r>
            <a:endParaRPr lang="it-IT" altLang="en-US" sz="2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enza titolo-8">
            <a:extLst>
              <a:ext uri="{FF2B5EF4-FFF2-40B4-BE49-F238E27FC236}">
                <a16:creationId xmlns:a16="http://schemas.microsoft.com/office/drawing/2014/main" id="{47EB0049-35D8-435C-8AA9-6666E24A6ED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25" y="474663"/>
            <a:ext cx="5429250" cy="6335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6">
            <a:extLst>
              <a:ext uri="{FF2B5EF4-FFF2-40B4-BE49-F238E27FC236}">
                <a16:creationId xmlns:a16="http://schemas.microsoft.com/office/drawing/2014/main" id="{6A664781-49C6-4873-96C3-EBD172406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835025"/>
            <a:ext cx="4681538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ipotesi  isostatiche, </a:t>
            </a:r>
          </a:p>
          <a:p>
            <a:pPr algn="ctr">
              <a:spcBef>
                <a:spcPct val="50000"/>
              </a:spcBef>
            </a:pPr>
            <a:endParaRPr lang="it-IT" altLang="en-US" sz="32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Airy</a:t>
            </a:r>
          </a:p>
          <a:p>
            <a:pPr algn="ctr">
              <a:spcBef>
                <a:spcPct val="50000"/>
              </a:spcBef>
            </a:pPr>
            <a:endParaRPr lang="it-IT" altLang="en-US" sz="32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it-IT" altLang="en-US" sz="32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Pratt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nza titolo-7">
            <a:extLst>
              <a:ext uri="{FF2B5EF4-FFF2-40B4-BE49-F238E27FC236}">
                <a16:creationId xmlns:a16="http://schemas.microsoft.com/office/drawing/2014/main" id="{8E3397E8-6ED5-4308-9818-597330A5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546100"/>
            <a:ext cx="74168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955B9826-93A3-4B5B-9166-BCB95D04F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835025"/>
            <a:ext cx="8640763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L’estrapolazione di una forma più semplice, ovvero quella di un ellissoide di rotazione, che serva come riferimento semplificato non viene abbandonata:</a:t>
            </a:r>
          </a:p>
          <a:p>
            <a:pPr algn="ctr"/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Nel 1901 Friedrich Robert Helmert (1843-1917) definisce per via gravimetrica un ellissoide che, </a:t>
            </a:r>
          </a:p>
          <a:p>
            <a:pPr algn="ctr"/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in via generale, </a:t>
            </a:r>
          </a:p>
          <a:p>
            <a:pPr algn="ctr"/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approssima al meglio il geoide,  </a:t>
            </a:r>
          </a:p>
          <a:p>
            <a:pPr algn="ctr"/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ovvero l’ellissoide terrestre</a:t>
            </a:r>
          </a:p>
          <a:p>
            <a:pPr algn="ctr"/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a = 6.378.200 m      s = 1/298,3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8BA96E44-FBE9-4412-B5AE-AB26D29C3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474663"/>
            <a:ext cx="7772400" cy="62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Geoide</a:t>
            </a:r>
          </a:p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è la superficie di livello equipotenziale definita dal campo di gravità che passa per il punto medio marino (“mare medio”) di un prescelto luogo della Terra.</a:t>
            </a:r>
          </a:p>
          <a:p>
            <a:pPr algn="ctr">
              <a:spcBef>
                <a:spcPct val="50000"/>
              </a:spcBef>
            </a:pPr>
            <a:endParaRPr lang="it-IT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en-US" sz="3200" b="1">
                <a:solidFill>
                  <a:schemeClr val="folHlink"/>
                </a:solidFill>
                <a:latin typeface="Arial" panose="020B0604020202020204" pitchFamily="34" charset="0"/>
              </a:rPr>
              <a:t>Ellissoide terrestre o Sferoide </a:t>
            </a:r>
          </a:p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chemeClr val="folHlink"/>
                </a:solidFill>
                <a:latin typeface="Arial" panose="020B0604020202020204" pitchFamily="34" charset="0"/>
              </a:rPr>
              <a:t>è la superficie geometrica generata dalla rotazione di un’ellisse meridiana attorno al proprio asse minore coincidente con l’asse di rotazione terrestre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4C8DCE7A-48E5-4177-8FA1-531DFE76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382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4863" indent="-309563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8250" indent="-2476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370013" indent="-2476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28850" indent="-2476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860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432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004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576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Ellissoide di rotazione o Sferoide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it-IT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2531" name="Picture 3" descr="10lez03">
            <a:extLst>
              <a:ext uri="{FF2B5EF4-FFF2-40B4-BE49-F238E27FC236}">
                <a16:creationId xmlns:a16="http://schemas.microsoft.com/office/drawing/2014/main" id="{15C0C7A9-3722-47F5-8107-5BFED9B4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600200"/>
            <a:ext cx="50800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8573221-9A2D-4DD9-AB9A-5DB615D76C82}"/>
              </a:ext>
            </a:extLst>
          </p:cNvPr>
          <p:cNvSpPr/>
          <p:nvPr/>
        </p:nvSpPr>
        <p:spPr>
          <a:xfrm>
            <a:off x="3440113" y="6327775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B4806FB8-9FA3-4563-BA91-BEA1CBA8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619125"/>
            <a:ext cx="7620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Nel 1909 John F. Hayford (1890-1935) definisce i parametri dell’</a:t>
            </a:r>
            <a:r>
              <a:rPr lang="it-IT" altLang="en-US" sz="3200" i="1">
                <a:solidFill>
                  <a:srgbClr val="FFFF00"/>
                </a:solidFill>
                <a:latin typeface="Arial" panose="020B0604020202020204" pitchFamily="34" charset="0"/>
              </a:rPr>
              <a:t>ellissoide internazionale</a:t>
            </a: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a = 6.378.388 m       s = 1/297</a:t>
            </a:r>
          </a:p>
        </p:txBody>
      </p:sp>
      <p:pic>
        <p:nvPicPr>
          <p:cNvPr id="23555" name="Picture 3" descr="09lez02">
            <a:extLst>
              <a:ext uri="{FF2B5EF4-FFF2-40B4-BE49-F238E27FC236}">
                <a16:creationId xmlns:a16="http://schemas.microsoft.com/office/drawing/2014/main" id="{45977A4F-A83F-4CA5-B826-FC0F1EE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27350"/>
            <a:ext cx="43243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2E70467-8DDE-4676-BAB0-0702E5BE1485}"/>
              </a:ext>
            </a:extLst>
          </p:cNvPr>
          <p:cNvSpPr/>
          <p:nvPr/>
        </p:nvSpPr>
        <p:spPr>
          <a:xfrm>
            <a:off x="3224213" y="6523038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A0873CF9-C581-41D4-AAA1-0EBD0C460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144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Superfici  considerate dal rilevamento topografico e dalla cartografia </a:t>
            </a:r>
          </a:p>
        </p:txBody>
      </p:sp>
      <p:pic>
        <p:nvPicPr>
          <p:cNvPr id="24579" name="Picture 3" descr="16lez02">
            <a:extLst>
              <a:ext uri="{FF2B5EF4-FFF2-40B4-BE49-F238E27FC236}">
                <a16:creationId xmlns:a16="http://schemas.microsoft.com/office/drawing/2014/main" id="{2EF92D56-3AAD-4676-8FAF-7230C63B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7239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61C0DF9-EF23-49D0-91F7-CFEE29D9120F}"/>
              </a:ext>
            </a:extLst>
          </p:cNvPr>
          <p:cNvSpPr/>
          <p:nvPr/>
        </p:nvSpPr>
        <p:spPr>
          <a:xfrm>
            <a:off x="3297238" y="5205413"/>
            <a:ext cx="4084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6BE15375-5A52-4109-A8BB-73A76A547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185738"/>
            <a:ext cx="3348037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Ondulazioni geoidiche in Italia</a:t>
            </a:r>
            <a:endParaRPr lang="it-IT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5603" name="Picture 3" descr="15lez02">
            <a:extLst>
              <a:ext uri="{FF2B5EF4-FFF2-40B4-BE49-F238E27FC236}">
                <a16:creationId xmlns:a16="http://schemas.microsoft.com/office/drawing/2014/main" id="{01D7E452-5456-4F88-8326-CC9B51858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58763"/>
            <a:ext cx="5472113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ttangolo 1">
            <a:extLst>
              <a:ext uri="{FF2B5EF4-FFF2-40B4-BE49-F238E27FC236}">
                <a16:creationId xmlns:a16="http://schemas.microsoft.com/office/drawing/2014/main" id="{DC9AD2A8-D178-4AEC-A477-C7CD56972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435475"/>
            <a:ext cx="32686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it-IT" sz="1600">
                <a:hlinkClick r:id="rId3"/>
              </a:rPr>
              <a:t>http://icgem.gfz-potsdam.de/vis3d/longtime?modelid=2b82cfe40a06ab1d7cf36cbdb954f5ca0753fb711f20c9c63b3eb70de0f8fac8</a:t>
            </a:r>
            <a:endParaRPr lang="en-US" altLang="it-IT" sz="160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DD7BF82-4F30-4E51-BCE0-D55C50416C9A}"/>
              </a:ext>
            </a:extLst>
          </p:cNvPr>
          <p:cNvSpPr/>
          <p:nvPr/>
        </p:nvSpPr>
        <p:spPr>
          <a:xfrm>
            <a:off x="5745163" y="6769100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6DE8BAC-8FEA-419E-99A0-CCA9B63AD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050" y="474663"/>
            <a:ext cx="8915400" cy="5761037"/>
          </a:xfrm>
        </p:spPr>
        <p:txBody>
          <a:bodyPr/>
          <a:lstStyle/>
          <a:p>
            <a:pPr marL="914400" indent="-914400" algn="l">
              <a:defRPr/>
            </a:pPr>
            <a:r>
              <a:rPr lang="it-IT" altLang="en-US" sz="3600">
                <a:solidFill>
                  <a:srgbClr val="FFFF01"/>
                </a:solidFill>
              </a:rPr>
              <a:t>Quali concetti usiamo ora?</a:t>
            </a:r>
            <a:br>
              <a:rPr lang="it-IT" altLang="en-US" sz="3600">
                <a:solidFill>
                  <a:srgbClr val="FFFF01"/>
                </a:solidFill>
              </a:rPr>
            </a:br>
            <a:br>
              <a:rPr lang="it-IT" altLang="en-US" sz="4400">
                <a:solidFill>
                  <a:srgbClr val="FFFF01"/>
                </a:solidFill>
              </a:rPr>
            </a:br>
            <a:r>
              <a:rPr lang="it-IT" altLang="en-US" sz="4400">
                <a:solidFill>
                  <a:srgbClr val="FFFF01"/>
                </a:solidFill>
              </a:rPr>
              <a:t>- </a:t>
            </a:r>
            <a:r>
              <a:rPr lang="it-IT" altLang="en-US" sz="3600">
                <a:solidFill>
                  <a:srgbClr val="FFFF01"/>
                </a:solidFill>
              </a:rPr>
              <a:t>Geoide </a:t>
            </a:r>
            <a:br>
              <a:rPr lang="it-IT" altLang="en-US" sz="3600">
                <a:solidFill>
                  <a:srgbClr val="FFFF01"/>
                </a:solidFill>
              </a:rPr>
            </a:br>
            <a:br>
              <a:rPr lang="it-IT" altLang="en-US" sz="3600">
                <a:solidFill>
                  <a:srgbClr val="FFFF01"/>
                </a:solidFill>
              </a:rPr>
            </a:br>
            <a:r>
              <a:rPr lang="it-IT" altLang="en-US" sz="3600">
                <a:solidFill>
                  <a:srgbClr val="FFFF01"/>
                </a:solidFill>
              </a:rPr>
              <a:t>- Ellissoid</a:t>
            </a:r>
            <a:r>
              <a:rPr lang="it-IT" altLang="en-US" sz="3600">
                <a:solidFill>
                  <a:srgbClr val="FF9900"/>
                </a:solidFill>
              </a:rPr>
              <a:t>i</a:t>
            </a:r>
            <a:r>
              <a:rPr lang="it-IT" altLang="en-US" sz="3600">
                <a:solidFill>
                  <a:srgbClr val="FFFF01"/>
                </a:solidFill>
              </a:rPr>
              <a:t> di rotazione o sferoid</a:t>
            </a:r>
            <a:r>
              <a:rPr lang="it-IT" altLang="en-US" sz="3600">
                <a:solidFill>
                  <a:srgbClr val="FF9900"/>
                </a:solidFill>
              </a:rPr>
              <a:t>i</a:t>
            </a:r>
            <a:br>
              <a:rPr lang="it-IT" altLang="en-US" sz="3600">
                <a:solidFill>
                  <a:srgbClr val="FFFF01"/>
                </a:solidFill>
              </a:rPr>
            </a:br>
            <a:br>
              <a:rPr lang="it-IT" altLang="en-US" sz="3600">
                <a:solidFill>
                  <a:srgbClr val="FFFF01"/>
                </a:solidFill>
              </a:rPr>
            </a:br>
            <a:r>
              <a:rPr lang="it-IT" altLang="en-US" sz="3600">
                <a:solidFill>
                  <a:srgbClr val="FFFF01"/>
                </a:solidFill>
              </a:rPr>
              <a:t>- Sfera locale</a:t>
            </a:r>
            <a:br>
              <a:rPr lang="it-IT" altLang="en-US" sz="3600">
                <a:solidFill>
                  <a:srgbClr val="FFFF01"/>
                </a:solidFill>
              </a:rPr>
            </a:br>
            <a:br>
              <a:rPr lang="it-IT" altLang="en-US" sz="3600">
                <a:solidFill>
                  <a:srgbClr val="FFFF01"/>
                </a:solidFill>
              </a:rPr>
            </a:br>
            <a:r>
              <a:rPr lang="it-IT" altLang="en-US" sz="3600">
                <a:solidFill>
                  <a:srgbClr val="FFFF01"/>
                </a:solidFill>
              </a:rPr>
              <a:t>- Campo topografico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7D674F7E-BA76-400C-BFF2-7DF43196E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258763"/>
            <a:ext cx="6934200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Misura delle coordinate.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La definizione della posizione dei punti dello spazio è legata alla  </a:t>
            </a: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“</a:t>
            </a:r>
            <a:r>
              <a:rPr lang="it-IT" altLang="en-US" sz="3200" b="1" i="1">
                <a:solidFill>
                  <a:srgbClr val="FF9900"/>
                </a:solidFill>
                <a:latin typeface="Arial" panose="020B0604020202020204" pitchFamily="34" charset="0"/>
              </a:rPr>
              <a:t>direzione</a:t>
            </a:r>
            <a:r>
              <a:rPr lang="it-IT" altLang="en-US" sz="3200" b="1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it-IT" altLang="en-US" sz="3200" b="1" i="1">
                <a:solidFill>
                  <a:srgbClr val="FF9900"/>
                </a:solidFill>
                <a:latin typeface="Arial" panose="020B0604020202020204" pitchFamily="34" charset="0"/>
              </a:rPr>
              <a:t>della verticale</a:t>
            </a: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”</a:t>
            </a: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ed alla scelta della </a:t>
            </a: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“</a:t>
            </a:r>
            <a:r>
              <a:rPr lang="it-IT" altLang="en-US" sz="3200" b="1" i="1">
                <a:solidFill>
                  <a:srgbClr val="FF9900"/>
                </a:solidFill>
                <a:latin typeface="Arial" panose="020B0604020202020204" pitchFamily="34" charset="0"/>
              </a:rPr>
              <a:t>superficie di riferimento</a:t>
            </a: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” .</a:t>
            </a:r>
            <a:r>
              <a:rPr lang="it-IT" altLang="en-US" sz="3200">
                <a:solidFill>
                  <a:srgbClr val="FF9900"/>
                </a:solidFill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F3D8AEDA-70D3-4BE1-9F10-07FEC2779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400"/>
            <a:ext cx="32766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4863" indent="-309563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8250" indent="-2476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370013" indent="-2476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28850" indent="-2476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860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432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004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576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it-IT" altLang="it-IT" sz="2800" b="1">
                <a:latin typeface="Arial" panose="020B0604020202020204" pitchFamily="34" charset="0"/>
              </a:rPr>
              <a:t>frammento della pianta di Nippur (circa1500 a.C.)</a:t>
            </a:r>
            <a:endParaRPr lang="it-IT" altLang="it-IT" sz="2800">
              <a:latin typeface="Arial" panose="020B0604020202020204" pitchFamily="34" charset="0"/>
            </a:endParaRP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D795C3FA-6C54-424B-9F0A-968C828CD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9125"/>
            <a:ext cx="84963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4863" indent="-309563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8250" indent="-2476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370013" indent="-2476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28850" indent="-2476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860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432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004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576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>
                <a:solidFill>
                  <a:srgbClr val="FFFF00"/>
                </a:solidFill>
                <a:latin typeface="Arial" panose="020B0604020202020204" pitchFamily="34" charset="0"/>
              </a:rPr>
              <a:t>Radice del problema generale della cartografia: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>
                <a:solidFill>
                  <a:srgbClr val="FFFF00"/>
                </a:solidFill>
                <a:latin typeface="Arial" panose="020B0604020202020204" pitchFamily="34" charset="0"/>
              </a:rPr>
              <a:t>la terra non è piatta (??), le rappresentazioni cartografiche, sì!</a:t>
            </a:r>
            <a:endParaRPr lang="it-IT" altLang="it-IT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6148" name="Picture 5" descr="01lez01">
            <a:extLst>
              <a:ext uri="{FF2B5EF4-FFF2-40B4-BE49-F238E27FC236}">
                <a16:creationId xmlns:a16="http://schemas.microsoft.com/office/drawing/2014/main" id="{1168D062-BFF8-41D2-A62A-E02E7EB2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138488"/>
            <a:ext cx="4113212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8D24102-FC96-466A-B12F-89C408A9A545}"/>
              </a:ext>
            </a:extLst>
          </p:cNvPr>
          <p:cNvSpPr/>
          <p:nvPr/>
        </p:nvSpPr>
        <p:spPr>
          <a:xfrm>
            <a:off x="4403725" y="6734175"/>
            <a:ext cx="4086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29192A6A-A4CD-429F-8AE4-464A5FFD3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70104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Superfici di riferimento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- Ellissoide di rotazione o Sferoide</a:t>
            </a:r>
            <a:endParaRPr lang="it-IT" altLang="en-US" sz="32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- Sfera</a:t>
            </a: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it-IT" altLang="en-US" sz="3200" b="1">
              <a:solidFill>
                <a:srgbClr val="FF99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- Piano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D7F0FA3F-000E-4374-91CB-F4E3945D4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258763"/>
            <a:ext cx="7237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Sistemi di coordinate sferiche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F7147006-DF83-48D3-A262-FE5050C88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1411288"/>
            <a:ext cx="2733675" cy="57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La posizione del punto P é definita da un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“cerchio massimo primario”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e da un </a:t>
            </a: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“cerchio massimo secondario”</a:t>
            </a: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passante per i poli del primario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9700" name="Picture 5" descr="3_06">
            <a:extLst>
              <a:ext uri="{FF2B5EF4-FFF2-40B4-BE49-F238E27FC236}">
                <a16:creationId xmlns:a16="http://schemas.microsoft.com/office/drawing/2014/main" id="{0D109B10-2F08-4EA4-8BC0-099676DF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193800"/>
            <a:ext cx="4897437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E30F3D1-6295-4EB1-A890-060A8992A61F}"/>
              </a:ext>
            </a:extLst>
          </p:cNvPr>
          <p:cNvSpPr/>
          <p:nvPr/>
        </p:nvSpPr>
        <p:spPr>
          <a:xfrm>
            <a:off x="1371600" y="5946775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B54D2A5C-9017-4A2E-A340-79E20EE20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61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Definizione delle coordinate geografiche</a:t>
            </a:r>
          </a:p>
        </p:txBody>
      </p:sp>
      <p:pic>
        <p:nvPicPr>
          <p:cNvPr id="30723" name="Picture 3" descr="3_15">
            <a:extLst>
              <a:ext uri="{FF2B5EF4-FFF2-40B4-BE49-F238E27FC236}">
                <a16:creationId xmlns:a16="http://schemas.microsoft.com/office/drawing/2014/main" id="{4750F2FB-6BC7-40B9-BC0E-DABBDC3B0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193800"/>
            <a:ext cx="517842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9F8FE35-4937-42DE-BA82-FD68CD429944}"/>
              </a:ext>
            </a:extLst>
          </p:cNvPr>
          <p:cNvSpPr/>
          <p:nvPr/>
        </p:nvSpPr>
        <p:spPr>
          <a:xfrm>
            <a:off x="3457575" y="6378575"/>
            <a:ext cx="40846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27272E72-77E5-4778-AEB8-0BA85AD59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546100"/>
            <a:ext cx="6934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E su un ellissoide a due assi (sferoide)?</a:t>
            </a:r>
            <a:endParaRPr lang="it-IT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1747" name="Picture 4" descr="10lez03">
            <a:extLst>
              <a:ext uri="{FF2B5EF4-FFF2-40B4-BE49-F238E27FC236}">
                <a16:creationId xmlns:a16="http://schemas.microsoft.com/office/drawing/2014/main" id="{9EA8A06B-98F1-4E54-B9CA-C2B474F3B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698625"/>
            <a:ext cx="50800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AA9DBF7-FAA7-4332-ABEC-4B2565FEF84C}"/>
              </a:ext>
            </a:extLst>
          </p:cNvPr>
          <p:cNvSpPr/>
          <p:nvPr/>
        </p:nvSpPr>
        <p:spPr>
          <a:xfrm>
            <a:off x="3081338" y="6378575"/>
            <a:ext cx="4084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F47D9A2B-8776-4FCF-B3EF-C8A30426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5461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Latitudine geocentrica</a:t>
            </a:r>
          </a:p>
        </p:txBody>
      </p:sp>
      <p:pic>
        <p:nvPicPr>
          <p:cNvPr id="32771" name="Picture 3" descr="3_16a">
            <a:extLst>
              <a:ext uri="{FF2B5EF4-FFF2-40B4-BE49-F238E27FC236}">
                <a16:creationId xmlns:a16="http://schemas.microsoft.com/office/drawing/2014/main" id="{B4AB3A13-A77B-4012-AFF6-17CD07E5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266825"/>
            <a:ext cx="5338762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C0C0EF9-E5C9-4DD6-8E80-7F50F65D8A2A}"/>
              </a:ext>
            </a:extLst>
          </p:cNvPr>
          <p:cNvSpPr/>
          <p:nvPr/>
        </p:nvSpPr>
        <p:spPr>
          <a:xfrm>
            <a:off x="3368675" y="6440488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B0745289-77BC-406E-A95C-893DE3299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14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Latitudine geografica ellissoidica</a:t>
            </a:r>
          </a:p>
        </p:txBody>
      </p:sp>
      <p:pic>
        <p:nvPicPr>
          <p:cNvPr id="33795" name="Picture 4" descr="3_18">
            <a:extLst>
              <a:ext uri="{FF2B5EF4-FFF2-40B4-BE49-F238E27FC236}">
                <a16:creationId xmlns:a16="http://schemas.microsoft.com/office/drawing/2014/main" id="{A29385FF-5233-4796-B422-257C678D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98625"/>
            <a:ext cx="731520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BFBC597-782C-4DFF-BD7F-7B458BE73599}"/>
              </a:ext>
            </a:extLst>
          </p:cNvPr>
          <p:cNvSpPr/>
          <p:nvPr/>
        </p:nvSpPr>
        <p:spPr>
          <a:xfrm>
            <a:off x="3440113" y="6010275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8105E8BE-0AD9-4D7A-8BA2-790FF9A03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474663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Latitudine geografica ellissoidica e latitudine geocentrica</a:t>
            </a:r>
            <a:endParaRPr lang="it-IT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4819" name="Picture 4" descr="3_16b">
            <a:extLst>
              <a:ext uri="{FF2B5EF4-FFF2-40B4-BE49-F238E27FC236}">
                <a16:creationId xmlns:a16="http://schemas.microsoft.com/office/drawing/2014/main" id="{6DFE5CF5-1C52-43C4-9683-093790FB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843088"/>
            <a:ext cx="610076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6FB8A02-6C6D-4B02-B220-424AB6E29528}"/>
              </a:ext>
            </a:extLst>
          </p:cNvPr>
          <p:cNvSpPr/>
          <p:nvPr/>
        </p:nvSpPr>
        <p:spPr>
          <a:xfrm>
            <a:off x="3224213" y="6429375"/>
            <a:ext cx="4086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F103D4D5-84A1-4956-96DC-13CA04BF1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461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Distanza e dislivello</a:t>
            </a:r>
            <a:endParaRPr lang="it-IT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5843" name="Picture 3" descr="27lez03">
            <a:extLst>
              <a:ext uri="{FF2B5EF4-FFF2-40B4-BE49-F238E27FC236}">
                <a16:creationId xmlns:a16="http://schemas.microsoft.com/office/drawing/2014/main" id="{56F7ED51-57BD-40DC-A0D3-C561F071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193800"/>
            <a:ext cx="50387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374F582-A11D-466D-BD77-A2655FF6F9CF}"/>
              </a:ext>
            </a:extLst>
          </p:cNvPr>
          <p:cNvSpPr/>
          <p:nvPr/>
        </p:nvSpPr>
        <p:spPr>
          <a:xfrm>
            <a:off x="3513138" y="6594475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85918796-02B2-40BC-AEED-A57E774AF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260350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Datum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90BF1E26-6553-4CCA-8AD6-FDCB322EC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3354388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E’ il modello matematico utilizzato per calcolare le coordinate geografiche</a:t>
            </a: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76E0AEF3-92B3-494F-8BC2-FE3FD65B4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49238"/>
            <a:ext cx="6400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Datum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9DFE09B9-158C-490A-B633-4061B6B14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977900"/>
            <a:ext cx="88392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Deriva dalla semplificazione del geoide ed è dato da una superficie di riferimento (ellissoide), il punto di tangenza geoide-ellissoide (orientamento) e la direzione del meridiano di tangenza dell’ellissoide (orientamento e azimut)</a:t>
            </a:r>
            <a:endParaRPr lang="it-IT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7892" name="Immagine 1">
            <a:extLst>
              <a:ext uri="{FF2B5EF4-FFF2-40B4-BE49-F238E27FC236}">
                <a16:creationId xmlns:a16="http://schemas.microsoft.com/office/drawing/2014/main" id="{9C0EDF94-15DB-4FF8-AC84-51AF5CC9E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t="-227" r="12033" b="-1363"/>
          <a:stretch>
            <a:fillRect/>
          </a:stretch>
        </p:blipFill>
        <p:spPr bwMode="auto">
          <a:xfrm>
            <a:off x="495300" y="3375025"/>
            <a:ext cx="5329238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FB24A86-A285-43EC-8AC5-038E52545075}"/>
              </a:ext>
            </a:extLst>
          </p:cNvPr>
          <p:cNvSpPr/>
          <p:nvPr/>
        </p:nvSpPr>
        <p:spPr>
          <a:xfrm>
            <a:off x="5834063" y="6581775"/>
            <a:ext cx="4084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A. </a:t>
            </a:r>
            <a:r>
              <a:rPr lang="it-IT" sz="1400" i="1" dirty="0" err="1">
                <a:latin typeface="+mj-lt"/>
              </a:rPr>
              <a:t>Mucedula</a:t>
            </a:r>
            <a:r>
              <a:rPr lang="it-IT" sz="1400" i="1" dirty="0">
                <a:latin typeface="+mj-lt"/>
              </a:rPr>
              <a:t> in «ocean4future.org» http://www.ocean4future.org/archives/2471</a:t>
            </a:r>
            <a:endParaRPr lang="en-US" sz="1400" i="1" dirty="0">
              <a:latin typeface="+mj-lt"/>
            </a:endParaRPr>
          </a:p>
        </p:txBody>
      </p:sp>
      <p:sp>
        <p:nvSpPr>
          <p:cNvPr id="37894" name="Text Box 3">
            <a:extLst>
              <a:ext uri="{FF2B5EF4-FFF2-40B4-BE49-F238E27FC236}">
                <a16:creationId xmlns:a16="http://schemas.microsoft.com/office/drawing/2014/main" id="{D23B895B-964A-4A5C-82B1-FB4F68E3F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4087813"/>
            <a:ext cx="3744913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Si usano differenti ellissoidi in funzione delle esigenze,  possono essere geocentrici (es. WGS84) o locali (es. Hayford per sistema SI 40)</a:t>
            </a:r>
            <a:endParaRPr lang="it-IT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D959DE28-8C2E-437D-832C-84612E4B0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843088"/>
            <a:ext cx="8520112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Lo sviluppo della moderna cartografia è legato allo sviluppo della</a:t>
            </a:r>
          </a:p>
          <a:p>
            <a:pPr algn="ctr"/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Geodesia </a:t>
            </a:r>
          </a:p>
          <a:p>
            <a:pPr algn="ctr"/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=</a:t>
            </a:r>
          </a:p>
          <a:p>
            <a:pPr algn="ctr"/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Studio della forma e dimensioni della terra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40134252-7B2E-404C-A9AF-5165E5DA2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652463"/>
            <a:ext cx="9083675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Ellissoidi di riferimento adottati in Italia</a:t>
            </a: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Hayford     a = 6.378.388   b = 6.356.912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WGS84       a = 6.378.137   b = 6.356.752</a:t>
            </a:r>
          </a:p>
        </p:txBody>
      </p:sp>
      <p:pic>
        <p:nvPicPr>
          <p:cNvPr id="38915" name="Picture 3" descr="17lez02">
            <a:extLst>
              <a:ext uri="{FF2B5EF4-FFF2-40B4-BE49-F238E27FC236}">
                <a16:creationId xmlns:a16="http://schemas.microsoft.com/office/drawing/2014/main" id="{F668112D-6176-4B92-89E6-A9B91FC1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4800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Object 4">
                <a:extLst>
                  <a:ext uri="{FF2B5EF4-FFF2-40B4-BE49-F238E27FC236}">
                    <a16:creationId xmlns:a16="http://schemas.microsoft.com/office/drawing/2014/main" id="{44284E06-02C5-49E8-B2FF-614C870D11FB}"/>
                  </a:ext>
                </a:extLst>
              </p:cNvPr>
              <p:cNvSpPr txBox="1"/>
              <p:nvPr/>
            </p:nvSpPr>
            <p:spPr bwMode="auto">
              <a:xfrm>
                <a:off x="2000250" y="6451600"/>
                <a:ext cx="1787525" cy="6635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8916" name="Object 4">
                <a:extLst>
                  <a:ext uri="{FF2B5EF4-FFF2-40B4-BE49-F238E27FC236}">
                    <a16:creationId xmlns:a16="http://schemas.microsoft.com/office/drawing/2014/main" id="{44284E06-02C5-49E8-B2FF-614C870D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250" y="6451600"/>
                <a:ext cx="1787525" cy="663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917" name="Object 5">
                <a:extLst>
                  <a:ext uri="{FF2B5EF4-FFF2-40B4-BE49-F238E27FC236}">
                    <a16:creationId xmlns:a16="http://schemas.microsoft.com/office/drawing/2014/main" id="{D4856498-0CD4-4716-90A7-FDDC6D5CB04A}"/>
                  </a:ext>
                </a:extLst>
              </p:cNvPr>
              <p:cNvSpPr txBox="1"/>
              <p:nvPr/>
            </p:nvSpPr>
            <p:spPr bwMode="auto">
              <a:xfrm>
                <a:off x="4924171" y="6386738"/>
                <a:ext cx="2765134" cy="7191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 anchorCtr="0"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nor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8917" name="Object 5">
                <a:extLst>
                  <a:ext uri="{FF2B5EF4-FFF2-40B4-BE49-F238E27FC236}">
                    <a16:creationId xmlns:a16="http://schemas.microsoft.com/office/drawing/2014/main" id="{D4856498-0CD4-4716-90A7-FDDC6D5CB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4171" y="6386738"/>
                <a:ext cx="2765134" cy="719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73834306-7E09-432D-9113-19E8A74E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690563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Raggi</a:t>
            </a: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principali di curvatura</a:t>
            </a:r>
            <a:endParaRPr lang="it-IT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Object 3">
                <a:extLst>
                  <a:ext uri="{FF2B5EF4-FFF2-40B4-BE49-F238E27FC236}">
                    <a16:creationId xmlns:a16="http://schemas.microsoft.com/office/drawing/2014/main" id="{87651833-8276-48B4-BDA7-7D1B6B16329E}"/>
                  </a:ext>
                </a:extLst>
              </p:cNvPr>
              <p:cNvSpPr txBox="1"/>
              <p:nvPr/>
            </p:nvSpPr>
            <p:spPr bwMode="auto">
              <a:xfrm>
                <a:off x="5578475" y="1482725"/>
                <a:ext cx="3141663" cy="1157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se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39939" name="Object 3">
                <a:extLst>
                  <a:ext uri="{FF2B5EF4-FFF2-40B4-BE49-F238E27FC236}">
                    <a16:creationId xmlns:a16="http://schemas.microsoft.com/office/drawing/2014/main" id="{87651833-8276-48B4-BDA7-7D1B6B163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8475" y="1482725"/>
                <a:ext cx="3141663" cy="1157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0" name="Text Box 4">
            <a:extLst>
              <a:ext uri="{FF2B5EF4-FFF2-40B4-BE49-F238E27FC236}">
                <a16:creationId xmlns:a16="http://schemas.microsoft.com/office/drawing/2014/main" id="{FEE4158F-1860-470E-A665-42E0F415D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3" y="1417638"/>
            <a:ext cx="31289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sezione meridiana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(raggio di curvatura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del meridiano)</a:t>
            </a:r>
            <a:endParaRPr lang="it-IT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EBED423E-87DE-4324-AFFA-C4BA73F8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2822575"/>
            <a:ext cx="3890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sezione primo verticale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(raggio di curv. massimo)</a:t>
            </a:r>
            <a:endParaRPr lang="it-IT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Object 6">
                <a:extLst>
                  <a:ext uri="{FF2B5EF4-FFF2-40B4-BE49-F238E27FC236}">
                    <a16:creationId xmlns:a16="http://schemas.microsoft.com/office/drawing/2014/main" id="{8F5656DF-5429-443C-9D45-EB1A42063AEE}"/>
                  </a:ext>
                </a:extLst>
              </p:cNvPr>
              <p:cNvSpPr txBox="1"/>
              <p:nvPr/>
            </p:nvSpPr>
            <p:spPr bwMode="auto">
              <a:xfrm>
                <a:off x="5529263" y="2706688"/>
                <a:ext cx="3221037" cy="9842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sen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39942" name="Object 6">
                <a:extLst>
                  <a:ext uri="{FF2B5EF4-FFF2-40B4-BE49-F238E27FC236}">
                    <a16:creationId xmlns:a16="http://schemas.microsoft.com/office/drawing/2014/main" id="{8F5656DF-5429-443C-9D45-EB1A42063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9263" y="2706688"/>
                <a:ext cx="3221037" cy="984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43" name="Picture 7" descr="02lez04">
            <a:extLst>
              <a:ext uri="{FF2B5EF4-FFF2-40B4-BE49-F238E27FC236}">
                <a16:creationId xmlns:a16="http://schemas.microsoft.com/office/drawing/2014/main" id="{D35B294D-50DC-4906-B144-D12B7631B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781425"/>
            <a:ext cx="41338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944" name="Object 8">
                <a:extLst>
                  <a:ext uri="{FF2B5EF4-FFF2-40B4-BE49-F238E27FC236}">
                    <a16:creationId xmlns:a16="http://schemas.microsoft.com/office/drawing/2014/main" id="{A95CBD86-4782-4A34-801D-58DA05C85B7A}"/>
                  </a:ext>
                </a:extLst>
              </p:cNvPr>
              <p:cNvSpPr txBox="1"/>
              <p:nvPr/>
            </p:nvSpPr>
            <p:spPr bwMode="auto">
              <a:xfrm>
                <a:off x="6537325" y="5875338"/>
                <a:ext cx="1512888" cy="11350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39944" name="Object 8">
                <a:extLst>
                  <a:ext uri="{FF2B5EF4-FFF2-40B4-BE49-F238E27FC236}">
                    <a16:creationId xmlns:a16="http://schemas.microsoft.com/office/drawing/2014/main" id="{A95CBD86-4782-4A34-801D-58DA05C85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7325" y="5875338"/>
                <a:ext cx="1512888" cy="11350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5" name="Text Box 9">
            <a:extLst>
              <a:ext uri="{FF2B5EF4-FFF2-40B4-BE49-F238E27FC236}">
                <a16:creationId xmlns:a16="http://schemas.microsoft.com/office/drawing/2014/main" id="{CCA7EE80-DFB6-4D26-BE8A-332E26F93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4908550"/>
            <a:ext cx="4303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/>
              <a:t>Da cui, la curvatura totale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/>
              <a:t>nel punto P:</a:t>
            </a:r>
          </a:p>
        </p:txBody>
      </p:sp>
      <p:sp>
        <p:nvSpPr>
          <p:cNvPr id="428043" name="Text Box 11">
            <a:extLst>
              <a:ext uri="{FF2B5EF4-FFF2-40B4-BE49-F238E27FC236}">
                <a16:creationId xmlns:a16="http://schemas.microsoft.com/office/drawing/2014/main" id="{842AC604-B858-44C4-82DC-5BBA4D3E8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3752850"/>
            <a:ext cx="34226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046" tIns="49522" rIns="99046" bIns="49522">
            <a:spAutoFit/>
          </a:bodyPr>
          <a:lstStyle>
            <a:lvl1pPr marL="371475" indent="-371475" defTabSz="990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90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90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90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90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it-IT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 = semiasse maggiore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it-IT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it-IT" alt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it-IT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= eccentricità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0893132-9089-48F7-BED9-87C14776B23A}"/>
              </a:ext>
            </a:extLst>
          </p:cNvPr>
          <p:cNvSpPr/>
          <p:nvPr/>
        </p:nvSpPr>
        <p:spPr>
          <a:xfrm>
            <a:off x="1173163" y="6813550"/>
            <a:ext cx="4084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D28D7957-78EA-4C8E-B8AD-0D1DF9DD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82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Latitudine geografica ellissoidica e latitudine geocentrica</a:t>
            </a:r>
            <a:endParaRPr lang="it-IT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0963" name="Picture 4" descr="3_16b">
            <a:extLst>
              <a:ext uri="{FF2B5EF4-FFF2-40B4-BE49-F238E27FC236}">
                <a16:creationId xmlns:a16="http://schemas.microsoft.com/office/drawing/2014/main" id="{759D0631-16C9-4F59-BCA4-89E54A7B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54213"/>
            <a:ext cx="6100763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764BDF0-3CBB-4270-9070-A086F4AE611C}"/>
              </a:ext>
            </a:extLst>
          </p:cNvPr>
          <p:cNvSpPr/>
          <p:nvPr/>
        </p:nvSpPr>
        <p:spPr>
          <a:xfrm>
            <a:off x="3513138" y="6594475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2EABC2B6-F480-45D5-8A3D-85CCB43D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1517650"/>
            <a:ext cx="7085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917CC4AD-EBD5-442B-8DF1-E715BE32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Raggio di curvatura del parallelo</a:t>
            </a:r>
            <a:endParaRPr lang="it-IT" altLang="en-US" sz="3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8" name="Object 4">
                <a:extLst>
                  <a:ext uri="{FF2B5EF4-FFF2-40B4-BE49-F238E27FC236}">
                    <a16:creationId xmlns:a16="http://schemas.microsoft.com/office/drawing/2014/main" id="{140DEA76-95B6-46E7-A8D1-85F1BAD82F71}"/>
                  </a:ext>
                </a:extLst>
              </p:cNvPr>
              <p:cNvSpPr txBox="1"/>
              <p:nvPr/>
            </p:nvSpPr>
            <p:spPr bwMode="auto">
              <a:xfrm>
                <a:off x="2133600" y="5410200"/>
                <a:ext cx="5718175" cy="12334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sen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41988" name="Object 4">
                <a:extLst>
                  <a:ext uri="{FF2B5EF4-FFF2-40B4-BE49-F238E27FC236}">
                    <a16:creationId xmlns:a16="http://schemas.microsoft.com/office/drawing/2014/main" id="{140DEA76-95B6-46E7-A8D1-85F1BAD82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5410200"/>
                <a:ext cx="5718175" cy="1233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89" name="Picture 5" descr="03lez04">
            <a:extLst>
              <a:ext uri="{FF2B5EF4-FFF2-40B4-BE49-F238E27FC236}">
                <a16:creationId xmlns:a16="http://schemas.microsoft.com/office/drawing/2014/main" id="{E43EF284-6C26-4DD6-AC73-491F44D4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676400"/>
            <a:ext cx="43719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62135C2-A91E-408C-A800-7529F9274A62}"/>
              </a:ext>
            </a:extLst>
          </p:cNvPr>
          <p:cNvSpPr/>
          <p:nvPr/>
        </p:nvSpPr>
        <p:spPr>
          <a:xfrm>
            <a:off x="26988" y="3473450"/>
            <a:ext cx="233362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4B70B18B-A59C-463A-BD42-8ED573BA1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779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Molto importanti per i calcoli delle proiezioni e dell’errore cartografico</a:t>
            </a:r>
            <a:endParaRPr lang="it-IT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Object 3">
                <a:extLst>
                  <a:ext uri="{FF2B5EF4-FFF2-40B4-BE49-F238E27FC236}">
                    <a16:creationId xmlns:a16="http://schemas.microsoft.com/office/drawing/2014/main" id="{1C589D5B-B499-4FD3-B876-870080636A1C}"/>
                  </a:ext>
                </a:extLst>
              </p:cNvPr>
              <p:cNvSpPr txBox="1"/>
              <p:nvPr/>
            </p:nvSpPr>
            <p:spPr bwMode="auto">
              <a:xfrm>
                <a:off x="3870325" y="2346325"/>
                <a:ext cx="4397375" cy="16192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se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43011" name="Object 3">
                <a:extLst>
                  <a:ext uri="{FF2B5EF4-FFF2-40B4-BE49-F238E27FC236}">
                    <a16:creationId xmlns:a16="http://schemas.microsoft.com/office/drawing/2014/main" id="{1C589D5B-B499-4FD3-B876-870080636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0325" y="2346325"/>
                <a:ext cx="4397375" cy="1619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2" name="Object 4">
                <a:extLst>
                  <a:ext uri="{FF2B5EF4-FFF2-40B4-BE49-F238E27FC236}">
                    <a16:creationId xmlns:a16="http://schemas.microsoft.com/office/drawing/2014/main" id="{85B84B3F-360D-4E19-8D09-6E6F4E6A4CD2}"/>
                  </a:ext>
                </a:extLst>
              </p:cNvPr>
              <p:cNvSpPr txBox="1"/>
              <p:nvPr/>
            </p:nvSpPr>
            <p:spPr bwMode="auto">
              <a:xfrm>
                <a:off x="3779838" y="4578350"/>
                <a:ext cx="4722812" cy="16748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acos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se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43012" name="Object 4">
                <a:extLst>
                  <a:ext uri="{FF2B5EF4-FFF2-40B4-BE49-F238E27FC236}">
                    <a16:creationId xmlns:a16="http://schemas.microsoft.com/office/drawing/2014/main" id="{85B84B3F-360D-4E19-8D09-6E6F4E6A4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838" y="4578350"/>
                <a:ext cx="4722812" cy="1674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3" name="Text Box 5">
            <a:extLst>
              <a:ext uri="{FF2B5EF4-FFF2-40B4-BE49-F238E27FC236}">
                <a16:creationId xmlns:a16="http://schemas.microsoft.com/office/drawing/2014/main" id="{EF74FC15-2E16-4651-9055-644C75E01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4938713"/>
            <a:ext cx="23764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Raggio di curvatura del parallelo</a:t>
            </a:r>
            <a:endParaRPr lang="it-IT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207DEC62-571D-4E00-AE90-A903914D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2635250"/>
            <a:ext cx="23764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Raggio di curvatura del meridiano</a:t>
            </a:r>
            <a:endParaRPr lang="it-IT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A8944693-0BD6-4DF8-8F6C-04981CB45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906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Confronto fra ellissoide e sfera locale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4035" name="Picture 3" descr="14lez04">
            <a:extLst>
              <a:ext uri="{FF2B5EF4-FFF2-40B4-BE49-F238E27FC236}">
                <a16:creationId xmlns:a16="http://schemas.microsoft.com/office/drawing/2014/main" id="{88A44221-8AEB-4C0D-BD80-CA966CB9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2057400"/>
            <a:ext cx="7935913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E3B659F9-34CA-4FF2-8D36-AA6A1782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6238" y="6362700"/>
            <a:ext cx="1071562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Campo geodetico</a:t>
            </a: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it-IT" altLang="en-US" sz="3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8B13895-0B3B-4CE6-ACBF-3A1F08EDD9DE}"/>
              </a:ext>
            </a:extLst>
          </p:cNvPr>
          <p:cNvSpPr/>
          <p:nvPr/>
        </p:nvSpPr>
        <p:spPr>
          <a:xfrm>
            <a:off x="200025" y="6099175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1A6E7132-9A0D-4C62-9181-2DFA5F26B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66800"/>
            <a:ext cx="6707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Sfera locale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99ED3DB4-B892-4FD5-A2E7-D4404F561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2133600"/>
            <a:ext cx="4359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Raggio della sfera locale</a:t>
            </a:r>
            <a:endParaRPr lang="it-IT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Object 4">
                <a:extLst>
                  <a:ext uri="{FF2B5EF4-FFF2-40B4-BE49-F238E27FC236}">
                    <a16:creationId xmlns:a16="http://schemas.microsoft.com/office/drawing/2014/main" id="{23A3F085-6067-4B11-92DF-516B0899CC4A}"/>
                  </a:ext>
                </a:extLst>
              </p:cNvPr>
              <p:cNvSpPr txBox="1"/>
              <p:nvPr/>
            </p:nvSpPr>
            <p:spPr bwMode="auto">
              <a:xfrm>
                <a:off x="3297238" y="2994025"/>
                <a:ext cx="3271837" cy="13350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45060" name="Object 4">
                <a:extLst>
                  <a:ext uri="{FF2B5EF4-FFF2-40B4-BE49-F238E27FC236}">
                    <a16:creationId xmlns:a16="http://schemas.microsoft.com/office/drawing/2014/main" id="{23A3F085-6067-4B11-92DF-516B0899C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7238" y="2994025"/>
                <a:ext cx="3271837" cy="13350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1" name="Object 5">
                <a:extLst>
                  <a:ext uri="{FF2B5EF4-FFF2-40B4-BE49-F238E27FC236}">
                    <a16:creationId xmlns:a16="http://schemas.microsoft.com/office/drawing/2014/main" id="{45DEED1C-7C30-4586-912B-E95588C37A69}"/>
                  </a:ext>
                </a:extLst>
              </p:cNvPr>
              <p:cNvSpPr txBox="1"/>
              <p:nvPr/>
            </p:nvSpPr>
            <p:spPr bwMode="auto">
              <a:xfrm>
                <a:off x="6321425" y="4867275"/>
                <a:ext cx="3141663" cy="1157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se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45061" name="Object 5">
                <a:extLst>
                  <a:ext uri="{FF2B5EF4-FFF2-40B4-BE49-F238E27FC236}">
                    <a16:creationId xmlns:a16="http://schemas.microsoft.com/office/drawing/2014/main" id="{45DEED1C-7C30-4586-912B-E95588C37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1425" y="4867275"/>
                <a:ext cx="3141663" cy="1157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2" name="Object 6">
                <a:extLst>
                  <a:ext uri="{FF2B5EF4-FFF2-40B4-BE49-F238E27FC236}">
                    <a16:creationId xmlns:a16="http://schemas.microsoft.com/office/drawing/2014/main" id="{BDC195C4-4A71-4360-BE9A-422C5B687150}"/>
                  </a:ext>
                </a:extLst>
              </p:cNvPr>
              <p:cNvSpPr txBox="1"/>
              <p:nvPr/>
            </p:nvSpPr>
            <p:spPr bwMode="auto">
              <a:xfrm>
                <a:off x="6272213" y="6091238"/>
                <a:ext cx="3221037" cy="9842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sen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45062" name="Object 6">
                <a:extLst>
                  <a:ext uri="{FF2B5EF4-FFF2-40B4-BE49-F238E27FC236}">
                    <a16:creationId xmlns:a16="http://schemas.microsoft.com/office/drawing/2014/main" id="{BDC195C4-4A71-4360-BE9A-422C5B687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2213" y="6091238"/>
                <a:ext cx="3221037" cy="984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B798D956-831B-4B34-9892-48089D39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90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9900"/>
                </a:solidFill>
                <a:latin typeface="Arial" panose="020B0604020202020204" pitchFamily="34" charset="0"/>
              </a:rPr>
              <a:t>Campo topografico</a:t>
            </a:r>
            <a:endParaRPr lang="it-IT" altLang="en-US" sz="2800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pic>
        <p:nvPicPr>
          <p:cNvPr id="46083" name="Picture 3" descr="13lez04">
            <a:extLst>
              <a:ext uri="{FF2B5EF4-FFF2-40B4-BE49-F238E27FC236}">
                <a16:creationId xmlns:a16="http://schemas.microsoft.com/office/drawing/2014/main" id="{7201305D-EC27-4EAE-AE67-A0CF83EF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3429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FBD4F49-CB79-4308-B5AE-3265C6678183}"/>
              </a:ext>
            </a:extLst>
          </p:cNvPr>
          <p:cNvSpPr/>
          <p:nvPr/>
        </p:nvSpPr>
        <p:spPr>
          <a:xfrm>
            <a:off x="3513138" y="6594475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C5DE8644-E913-4CBA-B2E4-223BED50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546100"/>
            <a:ext cx="6783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Teorema di Legendre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7107" name="Picture 3" descr="12lez04">
            <a:extLst>
              <a:ext uri="{FF2B5EF4-FFF2-40B4-BE49-F238E27FC236}">
                <a16:creationId xmlns:a16="http://schemas.microsoft.com/office/drawing/2014/main" id="{5D9E065D-FF72-4FB7-A7D3-763E3FF54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338263"/>
            <a:ext cx="6858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ACD7B4AA-A108-4FCA-9824-188DDA84C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576763"/>
            <a:ext cx="6192837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Eccesso sferico </a:t>
            </a:r>
            <a:r>
              <a:rPr lang="it-IT" altLang="en-US" sz="2400" b="1">
                <a:solidFill>
                  <a:srgbClr val="FF9900"/>
                </a:solidFill>
                <a:latin typeface="Arial" panose="020B0604020202020204" pitchFamily="34" charset="0"/>
              </a:rPr>
              <a:t>(eccedente l’angolo piatto!)</a:t>
            </a:r>
            <a:endParaRPr lang="it-IT" altLang="en-US" sz="2400">
              <a:solidFill>
                <a:srgbClr val="FF99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E” = (S/R²)·206265”  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(R= raggio sfera locale; S= superficie triangolo sferico) 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D7A9053-864C-45AD-AB1A-8BE33EC56C70}"/>
              </a:ext>
            </a:extLst>
          </p:cNvPr>
          <p:cNvSpPr/>
          <p:nvPr/>
        </p:nvSpPr>
        <p:spPr>
          <a:xfrm>
            <a:off x="1928813" y="4210050"/>
            <a:ext cx="68691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A012B813-3918-471F-A920-592B00B6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906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Errori dovuti alla curvatura terrestre</a:t>
            </a:r>
            <a:endParaRPr lang="it-IT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2B482337-6361-4550-8E32-754ACB928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274888"/>
            <a:ext cx="7389812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Errori nelle distanze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Il campo topografico deve essere contenuto entro 15 km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>
                <a:solidFill>
                  <a:srgbClr val="FF9900"/>
                </a:solidFill>
                <a:latin typeface="Arial" panose="020B0604020202020204" pitchFamily="34" charset="0"/>
              </a:rPr>
              <a:t>Errori sui dislivelli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h = D²/2R </a:t>
            </a:r>
          </a:p>
        </p:txBody>
      </p:sp>
      <p:pic>
        <p:nvPicPr>
          <p:cNvPr id="48132" name="Picture 4" descr="13lez04">
            <a:extLst>
              <a:ext uri="{FF2B5EF4-FFF2-40B4-BE49-F238E27FC236}">
                <a16:creationId xmlns:a16="http://schemas.microsoft.com/office/drawing/2014/main" id="{CF6A717E-F022-4878-BE2B-AF97A238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282950"/>
            <a:ext cx="3084512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8BA60AD-6006-4013-B881-FB6D85EEC503}"/>
              </a:ext>
            </a:extLst>
          </p:cNvPr>
          <p:cNvSpPr/>
          <p:nvPr/>
        </p:nvSpPr>
        <p:spPr>
          <a:xfrm>
            <a:off x="3152775" y="6810375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F024C593-5272-47EA-96BA-330C04FB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338263"/>
            <a:ext cx="8208963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Numerose campagne di misurazione di “arco di meridiano” per oltre 2000 anni. </a:t>
            </a:r>
          </a:p>
          <a:p>
            <a:pPr algn="ctr">
              <a:spcBef>
                <a:spcPct val="50000"/>
              </a:spcBef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Nonostante la precisione di misura sia ormai elevata, e le computazioni ripetibili,  </a:t>
            </a:r>
          </a:p>
          <a:p>
            <a:pPr algn="ctr">
              <a:spcBef>
                <a:spcPct val="50000"/>
              </a:spcBef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Le misure della distanza di un arco di meridiano compiute a diverse latitudini danno differenti risultati……</a:t>
            </a:r>
          </a:p>
          <a:p>
            <a:pPr algn="ctr">
              <a:spcBef>
                <a:spcPct val="50000"/>
              </a:spcBef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Un caso???</a:t>
            </a:r>
          </a:p>
          <a:p>
            <a:pPr algn="ctr">
              <a:spcBef>
                <a:spcPct val="50000"/>
              </a:spcBef>
            </a:pP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</a:rPr>
              <a:t>Certamente no!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C652D847-FF6C-43CA-AAA3-8850B49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619125"/>
            <a:ext cx="8424862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Isaac Newton, Christian Huyghens e Robert Hooke attribuiscono il fenomeno alla diminuzione della gravità  verso le zone equatoriali e deducono che la Terra è uno sferoide (ellissoide di rivoluzione) schiacciato ai poli.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B981B76-3169-4D1E-9D03-06E551143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019" y="4218806"/>
            <a:ext cx="4536504" cy="107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10" rIns="91419" bIns="4571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4863" indent="-309563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8250" indent="-2476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370013" indent="-2476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28850" indent="-2476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860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432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004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576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Ellissoide di rotazione o Sferoide</a:t>
            </a:r>
            <a:r>
              <a:rPr lang="it-IT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it-IT" altLang="en-US" sz="2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3" descr="10lez03">
            <a:extLst>
              <a:ext uri="{FF2B5EF4-FFF2-40B4-BE49-F238E27FC236}">
                <a16:creationId xmlns:a16="http://schemas.microsoft.com/office/drawing/2014/main" id="{13D2B1B6-6B33-45D8-BD43-56190B93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797993"/>
            <a:ext cx="3528392" cy="315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A5D4D911-685F-4381-BED9-20D69CC0B3AA}"/>
              </a:ext>
            </a:extLst>
          </p:cNvPr>
          <p:cNvSpPr/>
          <p:nvPr/>
        </p:nvSpPr>
        <p:spPr>
          <a:xfrm>
            <a:off x="4304928" y="6308408"/>
            <a:ext cx="4086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172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88B067FB-8C82-4329-B5C5-C7A994ED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76" y="4056096"/>
            <a:ext cx="685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4863" indent="-309563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8250" indent="-2476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370013" indent="-2476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28850" indent="-2476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860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432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004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576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Parametri dell’ellisse meridiana</a:t>
            </a:r>
            <a:endParaRPr lang="it-IT" altLang="en-US" sz="3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E8482A9B-8587-4026-9D88-61E752EC9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920" y="4650854"/>
            <a:ext cx="65532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0" rIns="91419" bIns="4571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4863" indent="-309563">
              <a:spcBef>
                <a:spcPct val="2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38250" indent="-2476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370013" indent="-24765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28850" indent="-2476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860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432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004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57650" indent="-247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a, semiasse maggiore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b, semiasse minore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s  = (a-b)/a</a:t>
            </a:r>
            <a:r>
              <a:rPr lang="it-IT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 schiacciamento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e² = (a²-b²)/a²</a:t>
            </a:r>
            <a:r>
              <a:rPr lang="it-IT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 eccentricità</a:t>
            </a:r>
            <a:endParaRPr lang="it-IT" altLang="en-US" sz="2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10lez03">
            <a:extLst>
              <a:ext uri="{FF2B5EF4-FFF2-40B4-BE49-F238E27FC236}">
                <a16:creationId xmlns:a16="http://schemas.microsoft.com/office/drawing/2014/main" id="{B0B370D4-6F02-4A32-8664-E4EFFE44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3" y="349707"/>
            <a:ext cx="3888433" cy="347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51B9575-AB7E-4276-AA35-A48762290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4" y="1626518"/>
            <a:ext cx="2762250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E6FF2A2E-A218-4731-B3AE-123FFF1E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39863"/>
            <a:ext cx="701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E616FB27-BD0A-4B50-99BC-97C90FBE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681038"/>
            <a:ext cx="76962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La direzione locale della linea di forza della gravità prende il nome di “</a:t>
            </a:r>
            <a:r>
              <a:rPr lang="it-IT" altLang="en-US" sz="3200" i="1">
                <a:solidFill>
                  <a:srgbClr val="FFFF00"/>
                </a:solidFill>
                <a:latin typeface="Arial" panose="020B0604020202020204" pitchFamily="34" charset="0"/>
              </a:rPr>
              <a:t>verticale</a:t>
            </a: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3200" i="1">
                <a:solidFill>
                  <a:srgbClr val="FFFF00"/>
                </a:solidFill>
                <a:latin typeface="Arial" panose="020B0604020202020204" pitchFamily="34" charset="0"/>
              </a:rPr>
              <a:t>locale</a:t>
            </a: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”; il luogo dei punti di identico livello energetico potenziale definisce una “</a:t>
            </a:r>
            <a:r>
              <a:rPr lang="it-IT" altLang="en-US" sz="3200" i="1">
                <a:solidFill>
                  <a:srgbClr val="FFFF00"/>
                </a:solidFill>
                <a:latin typeface="Arial" panose="020B0604020202020204" pitchFamily="34" charset="0"/>
              </a:rPr>
              <a:t>superficie di livello</a:t>
            </a: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it-IT" altLang="en-US" sz="3200" i="1">
                <a:solidFill>
                  <a:srgbClr val="FFFF00"/>
                </a:solidFill>
                <a:latin typeface="Arial" panose="020B0604020202020204" pitchFamily="34" charset="0"/>
              </a:rPr>
              <a:t>equipotenziale</a:t>
            </a: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</a:p>
        </p:txBody>
      </p:sp>
      <p:pic>
        <p:nvPicPr>
          <p:cNvPr id="15364" name="Picture 4" descr="11lez02">
            <a:extLst>
              <a:ext uri="{FF2B5EF4-FFF2-40B4-BE49-F238E27FC236}">
                <a16:creationId xmlns:a16="http://schemas.microsoft.com/office/drawing/2014/main" id="{B6CAADA3-8452-4871-8309-D84D9C580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282950"/>
            <a:ext cx="26574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0D5CF7A-4B99-4B44-A11B-F1A469A0C210}"/>
              </a:ext>
            </a:extLst>
          </p:cNvPr>
          <p:cNvSpPr/>
          <p:nvPr/>
        </p:nvSpPr>
        <p:spPr>
          <a:xfrm>
            <a:off x="3081338" y="6307138"/>
            <a:ext cx="4084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latin typeface="+mj-lt"/>
              </a:rPr>
              <a:t>M. Fondelli, 2000, Cartografia Numerica I,  Pitagora Editrice, Bologna</a:t>
            </a:r>
            <a:endParaRPr lang="en-US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A5ACC94F-B5F0-4C37-B8C6-F0518A53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7638"/>
            <a:ext cx="7772400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Geoide</a:t>
            </a:r>
          </a:p>
          <a:p>
            <a:pPr algn="ctr">
              <a:spcBef>
                <a:spcPct val="50000"/>
              </a:spcBef>
            </a:pPr>
            <a:r>
              <a:rPr lang="it-IT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è la superficie di livello equipotenziale definita dal campo di gravità che passa per il punto medio marino (“mare medio”) di un prescelto luogo della Terra.</a:t>
            </a:r>
          </a:p>
          <a:p>
            <a:pPr algn="ctr">
              <a:spcBef>
                <a:spcPct val="50000"/>
              </a:spcBef>
            </a:pPr>
            <a:endParaRPr lang="it-IT" altLang="en-US" sz="3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41035B-13F1-468B-B075-0AAB9CB3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786757"/>
            <a:ext cx="3121501" cy="31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EFB954-7549-441F-A824-A4F613C5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49" y="3778735"/>
            <a:ext cx="3121501" cy="31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C26B7DA-8451-4D4A-9A54-CA733741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27" y="3778735"/>
            <a:ext cx="3121501" cy="31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540986-16D4-4797-9781-964D4A1B2292}"/>
              </a:ext>
            </a:extLst>
          </p:cNvPr>
          <p:cNvSpPr txBox="1"/>
          <p:nvPr/>
        </p:nvSpPr>
        <p:spPr>
          <a:xfrm>
            <a:off x="3656856" y="6881752"/>
            <a:ext cx="7084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+mj-lt"/>
              </a:rPr>
              <a:t>icgem.gfz-potsdam.de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DC2CE454-05A0-4E35-AA6A-5E81590FD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1627188"/>
            <a:ext cx="708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3200">
                <a:solidFill>
                  <a:srgbClr val="FFFF00"/>
                </a:solidFill>
                <a:latin typeface="Arial" panose="020B0604020202020204" pitchFamily="34" charset="0"/>
              </a:rPr>
              <a:t>Il geoide e le ipotesi  isostatiche</a:t>
            </a:r>
          </a:p>
        </p:txBody>
      </p:sp>
      <p:pic>
        <p:nvPicPr>
          <p:cNvPr id="17411" name="Picture 3" descr="14lez02">
            <a:extLst>
              <a:ext uri="{FF2B5EF4-FFF2-40B4-BE49-F238E27FC236}">
                <a16:creationId xmlns:a16="http://schemas.microsoft.com/office/drawing/2014/main" id="{189B267B-9186-4DE9-8B6A-72F0D641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851150"/>
            <a:ext cx="53340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9046" tIns="49522" rIns="99046" bIns="49522" numCol="1" anchor="t" anchorCtr="0" compatLnSpc="1">
        <a:prstTxWarp prst="textNoShape">
          <a:avLst/>
        </a:prstTxWarp>
      </a:bodyPr>
      <a:lstStyle>
        <a:defPPr marL="371475" marR="0" indent="-371475" algn="l" defTabSz="9906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anose="05000000000000000000" pitchFamily="2" charset="2"/>
          <a:buNone/>
          <a:tabLst/>
          <a:defRPr kumimoji="0" lang="it-IT" alt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9046" tIns="49522" rIns="99046" bIns="49522" numCol="1" anchor="t" anchorCtr="0" compatLnSpc="1">
        <a:prstTxWarp prst="textNoShape">
          <a:avLst/>
        </a:prstTxWarp>
      </a:bodyPr>
      <a:lstStyle>
        <a:defPPr marL="371475" marR="0" indent="-371475" algn="l" defTabSz="9906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anose="05000000000000000000" pitchFamily="2" charset="2"/>
          <a:buNone/>
          <a:tabLst/>
          <a:defRPr kumimoji="0" lang="it-IT" alt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1819</TotalTime>
  <Words>1173</Words>
  <Application>Microsoft Office PowerPoint</Application>
  <PresentationFormat>Personalizzato</PresentationFormat>
  <Paragraphs>140</Paragraphs>
  <Slides>39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6" baseType="lpstr">
      <vt:lpstr>Arial</vt:lpstr>
      <vt:lpstr>Cambria Math</vt:lpstr>
      <vt:lpstr>Symbol</vt:lpstr>
      <vt:lpstr>Times New Roman</vt:lpstr>
      <vt:lpstr>Verdana</vt:lpstr>
      <vt:lpstr>Wingdings</vt:lpstr>
      <vt:lpstr>Globo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 concetti usiamo ora?  - Geoide   - Ellissoidi di rotazione o sferoidi  - Sfera locale  - Campo topografico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Janos Vincze</dc:creator>
  <cp:lastModifiedBy>Gian Andrea Pini</cp:lastModifiedBy>
  <cp:revision>143</cp:revision>
  <dcterms:created xsi:type="dcterms:W3CDTF">1998-07-30T22:41:30Z</dcterms:created>
  <dcterms:modified xsi:type="dcterms:W3CDTF">2022-05-25T07:24:29Z</dcterms:modified>
</cp:coreProperties>
</file>