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751" r:id="rId2"/>
    <p:sldId id="749" r:id="rId3"/>
    <p:sldId id="750" r:id="rId4"/>
    <p:sldId id="753" r:id="rId5"/>
    <p:sldId id="700" r:id="rId6"/>
    <p:sldId id="614" r:id="rId7"/>
    <p:sldId id="618" r:id="rId8"/>
    <p:sldId id="619" r:id="rId9"/>
    <p:sldId id="708" r:id="rId10"/>
    <p:sldId id="616" r:id="rId11"/>
    <p:sldId id="617" r:id="rId12"/>
    <p:sldId id="623" r:id="rId13"/>
    <p:sldId id="703" r:id="rId14"/>
    <p:sldId id="620" r:id="rId15"/>
    <p:sldId id="621" r:id="rId16"/>
    <p:sldId id="757" r:id="rId17"/>
    <p:sldId id="622" r:id="rId18"/>
    <p:sldId id="711" r:id="rId19"/>
    <p:sldId id="712" r:id="rId20"/>
    <p:sldId id="726" r:id="rId21"/>
    <p:sldId id="713" r:id="rId22"/>
    <p:sldId id="714" r:id="rId23"/>
    <p:sldId id="715" r:id="rId24"/>
    <p:sldId id="716" r:id="rId25"/>
    <p:sldId id="717" r:id="rId26"/>
    <p:sldId id="728" r:id="rId27"/>
    <p:sldId id="730" r:id="rId28"/>
    <p:sldId id="727" r:id="rId29"/>
    <p:sldId id="720" r:id="rId30"/>
    <p:sldId id="752" r:id="rId31"/>
    <p:sldId id="724" r:id="rId32"/>
    <p:sldId id="718" r:id="rId33"/>
    <p:sldId id="729" r:id="rId34"/>
    <p:sldId id="719" r:id="rId35"/>
    <p:sldId id="723" r:id="rId36"/>
    <p:sldId id="731" r:id="rId37"/>
    <p:sldId id="732" r:id="rId38"/>
    <p:sldId id="733" r:id="rId39"/>
    <p:sldId id="755" r:id="rId40"/>
    <p:sldId id="737" r:id="rId41"/>
    <p:sldId id="738" r:id="rId42"/>
    <p:sldId id="739" r:id="rId43"/>
    <p:sldId id="742" r:id="rId44"/>
    <p:sldId id="743" r:id="rId45"/>
    <p:sldId id="748" r:id="rId46"/>
  </p:sldIdLst>
  <p:sldSz cx="9906000" cy="74295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FF00"/>
    <a:srgbClr val="FF9900"/>
    <a:srgbClr val="FFCC00"/>
    <a:srgbClr val="C0C0C0"/>
    <a:srgbClr val="9FFFED"/>
    <a:srgbClr val="FFFF00"/>
    <a:srgbClr val="DD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02" y="108"/>
      </p:cViewPr>
      <p:guideLst>
        <p:guide orient="horz" pos="2352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5604AA0-FEBD-43E6-AD4E-50C050D906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48081A-99EF-4BCA-9DA1-9C1AC720B8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13F9F14-2DF7-4CE1-8F52-C4F7755863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AF214E3-4C55-4FB3-B7FE-BD36D00D1F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6A39982-8DC3-47F5-BD84-B07E2400C7E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F753D8-DB1D-4657-9377-56DF3B62C9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2AADFE-ECC7-4440-B3F0-2138BC5B64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5120D6C-7954-45A7-B3DA-109E560901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EEFD69-5BC1-4D30-9497-226205E595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DE5B689-C724-425D-86A9-106418C652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5E12827-57D8-4BC7-AECD-2D28FC28F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CF5B08C-F75F-4EEC-9F8F-EBFE47B509A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7586F70-F4D2-488D-9456-626B3242AE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0763" cy="74231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68B76C6-CA6C-4E29-B0DC-D2504006DA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FE6406E-FC24-4412-B3C6-1DBCF0CC1A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54D7BB3-C713-401A-9F6D-6EB914E3C6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601F2F26-F736-419B-BCE1-643B0E1DE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A942EB2C-180A-4263-9558-6693FEF090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8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35BDB74-03F5-4962-A601-0B5CB50D35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86A32A2-9439-47E2-9B84-7498B73635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F9E71303-332F-4CD8-8638-7330D06F3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7058A97-8D68-470D-B8E7-671B61FC47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5AD9E1D2-7D4A-402D-9550-EE803CD7C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B2E1BB5C-AC17-42EF-B91D-02DB2809AC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1738F670-35C4-4942-89DB-89A8DC4DD4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E30B107C-3245-498D-9E06-E344FA7CF0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14E41411-C154-4C84-B7EE-7ADFCA53AE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F77E3CA3-FC16-4959-8072-65F6C2283A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88AC701F-622F-41E6-9357-50DF5881B1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FFA79094-FCEB-44AC-8D0A-C3DCEAC243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B5768688-E6A1-4412-9390-592215500F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7F6F0E92-DA30-483E-8247-7FA8AD7C26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EC11CAC-59AC-4EA5-AFC3-692306A59F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E6330209-F4CC-4CEF-B3B0-2EFE154BD1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7 w 717"/>
                <a:gd name="T1" fmla="*/ 845 h 845"/>
                <a:gd name="T2" fmla="*/ 737 w 717"/>
                <a:gd name="T3" fmla="*/ 821 h 845"/>
                <a:gd name="T4" fmla="*/ 594 w 717"/>
                <a:gd name="T5" fmla="*/ 605 h 845"/>
                <a:gd name="T6" fmla="*/ 416 w 717"/>
                <a:gd name="T7" fmla="*/ 396 h 845"/>
                <a:gd name="T8" fmla="*/ 23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9 w 717"/>
                <a:gd name="T15" fmla="*/ 198 h 845"/>
                <a:gd name="T16" fmla="*/ 410 w 717"/>
                <a:gd name="T17" fmla="*/ 408 h 845"/>
                <a:gd name="T18" fmla="*/ 588 w 717"/>
                <a:gd name="T19" fmla="*/ 623 h 845"/>
                <a:gd name="T20" fmla="*/ 737 w 717"/>
                <a:gd name="T21" fmla="*/ 845 h 845"/>
                <a:gd name="T22" fmla="*/ 7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6600B69B-0629-45BD-9DAD-B0E2A77983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7 w 407"/>
                <a:gd name="T1" fmla="*/ 414 h 414"/>
                <a:gd name="T2" fmla="*/ 417 w 407"/>
                <a:gd name="T3" fmla="*/ 396 h 414"/>
                <a:gd name="T4" fmla="*/ 23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6 w 407"/>
                <a:gd name="T13" fmla="*/ 204 h 414"/>
                <a:gd name="T14" fmla="*/ 417 w 407"/>
                <a:gd name="T15" fmla="*/ 414 h 414"/>
                <a:gd name="T16" fmla="*/ 41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5CB53D1C-746B-421E-8822-FE52CAF2F4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B4076E8A-103B-4E27-9FDB-7AE2AD54F1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6 w 586"/>
                <a:gd name="T1" fmla="*/ 0 h 599"/>
                <a:gd name="T2" fmla="*/ 588 w 586"/>
                <a:gd name="T3" fmla="*/ 0 h 599"/>
                <a:gd name="T4" fmla="*/ 417 w 586"/>
                <a:gd name="T5" fmla="*/ 132 h 599"/>
                <a:gd name="T6" fmla="*/ 26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7 w 586"/>
                <a:gd name="T17" fmla="*/ 282 h 599"/>
                <a:gd name="T18" fmla="*/ 423 w 586"/>
                <a:gd name="T19" fmla="*/ 138 h 599"/>
                <a:gd name="T20" fmla="*/ 606 w 586"/>
                <a:gd name="T21" fmla="*/ 0 h 599"/>
                <a:gd name="T22" fmla="*/ 6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BD909093-7B2C-41C0-B0B9-B18FBE3FA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9 w 269"/>
                <a:gd name="T1" fmla="*/ 0 h 252"/>
                <a:gd name="T2" fmla="*/ 26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9 w 269"/>
                <a:gd name="T15" fmla="*/ 0 h 252"/>
                <a:gd name="T16" fmla="*/ 27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46CF5996-7A9F-4F12-AF56-38CB11F8F39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DADD84D9-57C4-48E1-ABF9-65566678D7C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1091F11F-7792-48B8-907D-272044A186F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386B5267-673C-48F7-AFE1-01262D866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D7D9A98E-AA15-4C5D-AD02-7F14DC27E0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F062F82D-CDCB-4312-A033-8B3DDFB1FA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0FD6D3F9-58A3-4624-9AAF-93807FED55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1FF79485-F300-44E1-AF50-C85FC19BE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ACC2D958-2C5F-48EE-91EE-B1A1845E62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2E9DB3C5-DF13-4ED7-A16E-E030F6465D0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CA5D4D06-3259-48E6-BDD2-85FAD80C3AC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87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833563"/>
            <a:ext cx="8420100" cy="1881187"/>
          </a:xfrm>
        </p:spPr>
        <p:txBody>
          <a:bodyPr anchor="b"/>
          <a:lstStyle>
            <a:lvl1pPr>
              <a:defRPr sz="5800"/>
            </a:lvl1pPr>
          </a:lstStyle>
          <a:p>
            <a:pPr lvl="0"/>
            <a:r>
              <a:rPr lang="it-IT" altLang="en-US" noProof="0"/>
              <a:t>Fare clic per modificare lo stile del titolo</a:t>
            </a:r>
          </a:p>
        </p:txBody>
      </p:sp>
      <p:sp>
        <p:nvSpPr>
          <p:cNvPr id="4587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4210050"/>
            <a:ext cx="6934200" cy="18986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95B5311E-9E33-4E98-9524-28AF02CB42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FF886258-440D-492B-9ED7-F37209416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42A80B3-291C-4BC2-91FB-B11B4E7F8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488C-5036-4B89-A89F-AD66E3A3E0A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0903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53A29AE-8A3F-4C9E-AEFC-CA79AC9B0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11FF30E-8A74-460B-9FBF-76442C0B8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E1BB8ED-BEC3-44CC-85E8-1EEC03EB0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195D6-8680-4302-BAF4-459C2C27DBD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7781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01625"/>
            <a:ext cx="2228850" cy="6340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301625"/>
            <a:ext cx="6534150" cy="63404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0243453-1DAA-4D27-BE3C-FF44C86C1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154B4FF-401A-4581-B222-B65F823B1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8BE6A4A-6458-444B-B6D1-AFFF6D639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13F26-E478-42A6-9383-08A93684A12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901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0CA8EBD-86F3-4672-ABDF-26B6FCF24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B8DD464-F58D-4256-A61C-735F923D3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211F584-81F7-4B7A-9D1B-94BCFA655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D40D7-00D7-45F3-B880-AD039970DC2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81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852613"/>
            <a:ext cx="8543925" cy="3090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972050"/>
            <a:ext cx="8543925" cy="1625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B0DAAC32-9CFA-417F-AD23-F92EB9ABB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9731235-AE32-4288-8D68-46FAAFD54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1E57617-BBFF-4356-91C2-EE365D44B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63CE2-C4C2-4DA1-AC47-BD5061C9D6F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088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F8FC4283-D80E-433A-BCE5-91C9FCBDC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7D0D51F-E906-48FA-AB05-347BF1BE8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E6AE69B-9BBA-4B84-9D46-EC1629192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471D9-17A0-4BD7-886B-C15141F1F85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429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95288"/>
            <a:ext cx="8543925" cy="143668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820863"/>
            <a:ext cx="4191000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714625"/>
            <a:ext cx="4191000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820863"/>
            <a:ext cx="4211637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714625"/>
            <a:ext cx="4211637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C6782663-79CE-4360-A254-E6B465C3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0710F90-C003-491B-9CC2-56BAB6F57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243C1435-C6E2-46B8-865A-ACB8C7F69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DE9FF-FC98-4378-A139-6CFA50D22AC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028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57EFFC2-2DFF-472B-AC6F-9EE9EAB3D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903B145-65DB-40DC-BE31-6BA7D6DC5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3A40B02-D738-4D0D-B8D9-9392F515C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CF00D-43CB-47F9-BA27-777626C396C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364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4EF3D391-A4CD-4427-B4BD-42E2189A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B0068197-395E-4A97-B303-0371BA529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8DAF8D27-0432-49E6-8BC9-AAD47DA62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C507B-AAF7-4847-8ED3-7AB8168C822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6190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F6F9D3B-9AC5-45B8-8717-D7D0B17B3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3FB7249-75CF-4A4B-A3D7-63FBDA2F7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2F6AC4E5-75EE-4162-9487-5DF835E53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E31DF-A431-4C58-99A7-589575F6352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670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E1DA8B8-9836-4B39-8A37-2BDF7CD67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0D2F261-82CC-42E5-B8AB-2C13FB188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98EFA9D-D130-4FFA-907C-E3208267C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73D3-1BD4-4AA6-A4E0-207CD0F061B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214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C296FA3-D0B6-4575-AEBD-B41FBF2A333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910762" cy="7423150"/>
            <a:chOff x="1" y="0"/>
            <a:chExt cx="5763" cy="4316"/>
          </a:xfrm>
        </p:grpSpPr>
        <p:sp>
          <p:nvSpPr>
            <p:cNvPr id="457731" name="Freeform 3">
              <a:extLst>
                <a:ext uri="{FF2B5EF4-FFF2-40B4-BE49-F238E27FC236}">
                  <a16:creationId xmlns:a16="http://schemas.microsoft.com/office/drawing/2014/main" id="{F666D24C-6A66-425C-BEAA-9566FC6765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7732" name="Freeform 4">
              <a:extLst>
                <a:ext uri="{FF2B5EF4-FFF2-40B4-BE49-F238E27FC236}">
                  <a16:creationId xmlns:a16="http://schemas.microsoft.com/office/drawing/2014/main" id="{AD6E81D4-B471-4A06-B50C-61D97AEC2D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7733" name="Freeform 5">
              <a:extLst>
                <a:ext uri="{FF2B5EF4-FFF2-40B4-BE49-F238E27FC236}">
                  <a16:creationId xmlns:a16="http://schemas.microsoft.com/office/drawing/2014/main" id="{C4B57EF9-89A3-4D92-BCDA-CCE4F23833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1163BFC4-9BF5-45F8-84FB-CB476F757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7735" name="Freeform 7">
                <a:extLst>
                  <a:ext uri="{FF2B5EF4-FFF2-40B4-BE49-F238E27FC236}">
                    <a16:creationId xmlns:a16="http://schemas.microsoft.com/office/drawing/2014/main" id="{521128F5-B330-43BD-AAEB-654DB1AE39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8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36" name="Freeform 8">
                <a:extLst>
                  <a:ext uri="{FF2B5EF4-FFF2-40B4-BE49-F238E27FC236}">
                    <a16:creationId xmlns:a16="http://schemas.microsoft.com/office/drawing/2014/main" id="{61117A02-5E86-4B33-BFC6-C460B87D0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37" name="Freeform 9">
                <a:extLst>
                  <a:ext uri="{FF2B5EF4-FFF2-40B4-BE49-F238E27FC236}">
                    <a16:creationId xmlns:a16="http://schemas.microsoft.com/office/drawing/2014/main" id="{4B67E962-9991-4117-979B-1219B29C5B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38" name="Freeform 10">
                <a:extLst>
                  <a:ext uri="{FF2B5EF4-FFF2-40B4-BE49-F238E27FC236}">
                    <a16:creationId xmlns:a16="http://schemas.microsoft.com/office/drawing/2014/main" id="{EB1A85EE-95FA-4697-968E-3400F3EB50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39" name="Freeform 11">
                <a:extLst>
                  <a:ext uri="{FF2B5EF4-FFF2-40B4-BE49-F238E27FC236}">
                    <a16:creationId xmlns:a16="http://schemas.microsoft.com/office/drawing/2014/main" id="{BF0A6396-6F95-4F37-BF61-68C3195826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0" name="Freeform 12">
                <a:extLst>
                  <a:ext uri="{FF2B5EF4-FFF2-40B4-BE49-F238E27FC236}">
                    <a16:creationId xmlns:a16="http://schemas.microsoft.com/office/drawing/2014/main" id="{9DEEA0F2-2C2F-4EE9-BB7E-9A818045C0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1" name="Freeform 13">
                <a:extLst>
                  <a:ext uri="{FF2B5EF4-FFF2-40B4-BE49-F238E27FC236}">
                    <a16:creationId xmlns:a16="http://schemas.microsoft.com/office/drawing/2014/main" id="{80257F67-1BD0-4E01-B71D-814467FA64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2" name="Freeform 14">
                <a:extLst>
                  <a:ext uri="{FF2B5EF4-FFF2-40B4-BE49-F238E27FC236}">
                    <a16:creationId xmlns:a16="http://schemas.microsoft.com/office/drawing/2014/main" id="{B20B6922-856A-476E-8DB4-BB98CBB568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3" name="Freeform 15">
                <a:extLst>
                  <a:ext uri="{FF2B5EF4-FFF2-40B4-BE49-F238E27FC236}">
                    <a16:creationId xmlns:a16="http://schemas.microsoft.com/office/drawing/2014/main" id="{460BAB3C-D5A3-410A-824C-D9190784A4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4" name="Freeform 16">
                <a:extLst>
                  <a:ext uri="{FF2B5EF4-FFF2-40B4-BE49-F238E27FC236}">
                    <a16:creationId xmlns:a16="http://schemas.microsoft.com/office/drawing/2014/main" id="{07B787D8-6CA4-480C-AEBC-1608AC6D63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5" name="Freeform 17">
                <a:extLst>
                  <a:ext uri="{FF2B5EF4-FFF2-40B4-BE49-F238E27FC236}">
                    <a16:creationId xmlns:a16="http://schemas.microsoft.com/office/drawing/2014/main" id="{17E956B3-B597-410D-BD73-5885164BB8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6" name="Freeform 18">
                <a:extLst>
                  <a:ext uri="{FF2B5EF4-FFF2-40B4-BE49-F238E27FC236}">
                    <a16:creationId xmlns:a16="http://schemas.microsoft.com/office/drawing/2014/main" id="{A82A082B-2FA0-458B-AAB5-EE8F4BDF57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7747" name="Freeform 19">
                <a:extLst>
                  <a:ext uri="{FF2B5EF4-FFF2-40B4-BE49-F238E27FC236}">
                    <a16:creationId xmlns:a16="http://schemas.microsoft.com/office/drawing/2014/main" id="{54EF6FDD-9585-40B7-96D1-4076FEBF9E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457748" name="Freeform 20">
              <a:extLst>
                <a:ext uri="{FF2B5EF4-FFF2-40B4-BE49-F238E27FC236}">
                  <a16:creationId xmlns:a16="http://schemas.microsoft.com/office/drawing/2014/main" id="{B7F5B960-C75C-47FC-9483-7BFBDC8B05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7749" name="Freeform 21">
              <a:extLst>
                <a:ext uri="{FF2B5EF4-FFF2-40B4-BE49-F238E27FC236}">
                  <a16:creationId xmlns:a16="http://schemas.microsoft.com/office/drawing/2014/main" id="{718ADDFA-B515-473A-BC25-082F86F097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7750" name="Freeform 22">
              <a:extLst>
                <a:ext uri="{FF2B5EF4-FFF2-40B4-BE49-F238E27FC236}">
                  <a16:creationId xmlns:a16="http://schemas.microsoft.com/office/drawing/2014/main" id="{7C3B490B-0769-4C91-ADEB-2C350FA9D2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F120DD39-4FF1-426A-A478-5F57605A2F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7 w 717"/>
                <a:gd name="T1" fmla="*/ 845 h 845"/>
                <a:gd name="T2" fmla="*/ 737 w 717"/>
                <a:gd name="T3" fmla="*/ 821 h 845"/>
                <a:gd name="T4" fmla="*/ 594 w 717"/>
                <a:gd name="T5" fmla="*/ 605 h 845"/>
                <a:gd name="T6" fmla="*/ 416 w 717"/>
                <a:gd name="T7" fmla="*/ 396 h 845"/>
                <a:gd name="T8" fmla="*/ 23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9 w 717"/>
                <a:gd name="T15" fmla="*/ 198 h 845"/>
                <a:gd name="T16" fmla="*/ 410 w 717"/>
                <a:gd name="T17" fmla="*/ 408 h 845"/>
                <a:gd name="T18" fmla="*/ 588 w 717"/>
                <a:gd name="T19" fmla="*/ 623 h 845"/>
                <a:gd name="T20" fmla="*/ 737 w 717"/>
                <a:gd name="T21" fmla="*/ 845 h 845"/>
                <a:gd name="T22" fmla="*/ 7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9378D526-0C4E-432C-9855-DFBA514467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7 w 407"/>
                <a:gd name="T1" fmla="*/ 414 h 414"/>
                <a:gd name="T2" fmla="*/ 417 w 407"/>
                <a:gd name="T3" fmla="*/ 396 h 414"/>
                <a:gd name="T4" fmla="*/ 23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6 w 407"/>
                <a:gd name="T13" fmla="*/ 204 h 414"/>
                <a:gd name="T14" fmla="*/ 417 w 407"/>
                <a:gd name="T15" fmla="*/ 414 h 414"/>
                <a:gd name="T16" fmla="*/ 41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7753" name="Freeform 25">
              <a:extLst>
                <a:ext uri="{FF2B5EF4-FFF2-40B4-BE49-F238E27FC236}">
                  <a16:creationId xmlns:a16="http://schemas.microsoft.com/office/drawing/2014/main" id="{10D843D6-B512-46DF-91B7-0CB30CDA0F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4FDECCC0-A86C-49D3-BBAE-144EF9C82A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6 w 586"/>
                <a:gd name="T1" fmla="*/ 0 h 599"/>
                <a:gd name="T2" fmla="*/ 588 w 586"/>
                <a:gd name="T3" fmla="*/ 0 h 599"/>
                <a:gd name="T4" fmla="*/ 417 w 586"/>
                <a:gd name="T5" fmla="*/ 132 h 599"/>
                <a:gd name="T6" fmla="*/ 26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7 w 586"/>
                <a:gd name="T17" fmla="*/ 282 h 599"/>
                <a:gd name="T18" fmla="*/ 423 w 586"/>
                <a:gd name="T19" fmla="*/ 138 h 599"/>
                <a:gd name="T20" fmla="*/ 606 w 586"/>
                <a:gd name="T21" fmla="*/ 0 h 599"/>
                <a:gd name="T22" fmla="*/ 6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A31BF260-F201-4DF1-BB58-6F8D443C05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9 w 269"/>
                <a:gd name="T1" fmla="*/ 0 h 252"/>
                <a:gd name="T2" fmla="*/ 26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9 w 269"/>
                <a:gd name="T15" fmla="*/ 0 h 252"/>
                <a:gd name="T16" fmla="*/ 27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1FA840C9-AD7E-4CE4-B182-2005E0EE547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10664509-72F0-42E1-8C71-128D4706BD7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7EC9BF2A-06DC-4341-B0EE-547DCA72AC3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7B8BC78D-22CD-4495-A0CB-8DCED8E03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3853A9A1-1518-4150-BE55-4075DC073B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445E1307-7273-41E7-B11E-D2A2D98075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EBC14C72-14F3-4752-8BEA-D49A4057B5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05A3CBD0-5FD1-4DA8-9C86-38C37F28A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2507C51A-9B15-4561-A502-A531CC64A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E733965F-D295-4A2B-9B62-6849741680A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89F55E16-982D-461F-AC3D-0B6B0240C95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7767" name="Rectangle 39">
            <a:extLst>
              <a:ext uri="{FF2B5EF4-FFF2-40B4-BE49-F238E27FC236}">
                <a16:creationId xmlns:a16="http://schemas.microsoft.com/office/drawing/2014/main" id="{270CCA49-5A46-4C5D-908D-D609928C2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01625"/>
            <a:ext cx="891540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457768" name="Rectangle 40">
            <a:extLst>
              <a:ext uri="{FF2B5EF4-FFF2-40B4-BE49-F238E27FC236}">
                <a16:creationId xmlns:a16="http://schemas.microsoft.com/office/drawing/2014/main" id="{0D2AE887-A6DE-49ED-9A48-31EDBEBAF7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57769" name="Rectangle 41">
            <a:extLst>
              <a:ext uri="{FF2B5EF4-FFF2-40B4-BE49-F238E27FC236}">
                <a16:creationId xmlns:a16="http://schemas.microsoft.com/office/drawing/2014/main" id="{8A78EABE-0044-48D5-839D-FC54C0409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769100"/>
            <a:ext cx="3136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ctr"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57770" name="Rectangle 42">
            <a:extLst>
              <a:ext uri="{FF2B5EF4-FFF2-40B4-BE49-F238E27FC236}">
                <a16:creationId xmlns:a16="http://schemas.microsoft.com/office/drawing/2014/main" id="{3211099C-4069-4894-BA75-D28BE3F6C3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D9B35E1-2E7D-4CE7-8538-847FF3CC842C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457771" name="Rectangle 43">
            <a:extLst>
              <a:ext uri="{FF2B5EF4-FFF2-40B4-BE49-F238E27FC236}">
                <a16:creationId xmlns:a16="http://schemas.microsoft.com/office/drawing/2014/main" id="{CC517BE7-1CDF-4970-A545-564304147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33550"/>
            <a:ext cx="89154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906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71475" indent="-371475" algn="l" defTabSz="9906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4863" indent="-309563" algn="l" defTabSz="9906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382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335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288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9DC1936-AFBE-4C0F-B3C0-933FF826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5876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Ellissoide, sfera locale, piano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 descr="14lez04">
            <a:extLst>
              <a:ext uri="{FF2B5EF4-FFF2-40B4-BE49-F238E27FC236}">
                <a16:creationId xmlns:a16="http://schemas.microsoft.com/office/drawing/2014/main" id="{2CFAB5D2-3A5E-46B4-9E44-1822729C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66825"/>
            <a:ext cx="59055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3lez04">
            <a:extLst>
              <a:ext uri="{FF2B5EF4-FFF2-40B4-BE49-F238E27FC236}">
                <a16:creationId xmlns:a16="http://schemas.microsoft.com/office/drawing/2014/main" id="{FEC74247-27D4-4753-A7B7-043F55EC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4888"/>
            <a:ext cx="3429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54F16B6-547F-4131-A9BE-0A9FC4426FF9}"/>
              </a:ext>
            </a:extLst>
          </p:cNvPr>
          <p:cNvSpPr/>
          <p:nvPr/>
        </p:nvSpPr>
        <p:spPr>
          <a:xfrm>
            <a:off x="2720975" y="4319588"/>
            <a:ext cx="4086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54FFB00-3251-4D6E-AA0D-CA99C16A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Variabili del problema cartografico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3624C40-BBF2-4BD7-8F04-85CBE786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4238"/>
            <a:ext cx="80772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- scala di riduzione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- estensione della superficie obiettiva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- posizione sull’ellissoide terrestre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- finalità da soddisfare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A373CC48-E3B7-4CA3-A574-2AED64F4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81534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Scala di riduzione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1:W</a:t>
            </a:r>
            <a:endParaRPr lang="it-IT" altLang="en-US" sz="2800" b="1" u="sng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1321D78F-D53F-4C7E-8DAF-EDA34DC10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74676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è la riduzione di dimensione che subisce l’ellissoide terrestre  (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superficie obiettiva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 prima della rappresentazione sul piano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it-IT" altLang="en-US" sz="2800" b="1">
                <a:solidFill>
                  <a:srgbClr val="9FFFED"/>
                </a:solidFill>
                <a:latin typeface="Arial" panose="020B0604020202020204" pitchFamily="34" charset="0"/>
              </a:rPr>
              <a:t>nella rappresentazione dell’ellissoide terrestre sul piano (</a:t>
            </a:r>
            <a:r>
              <a:rPr lang="it-IT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superficie subiettiva</a:t>
            </a:r>
            <a:r>
              <a:rPr lang="it-IT" altLang="en-US" sz="2800" b="1">
                <a:solidFill>
                  <a:srgbClr val="9FFFED"/>
                </a:solidFill>
                <a:latin typeface="Arial" panose="020B0604020202020204" pitchFamily="34" charset="0"/>
              </a:rPr>
              <a:t>) la scala non si mantiene costante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78243F7-C8FA-442F-92D4-5E4D33C7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Approssimazione grafica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79DC67A4-6CF3-43A6-89A3-9A315174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si definisce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approssimazione grafica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di una carta la distanza obiettiva corrispondente alla minima distanza apprezzabile sulla carta (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distanza subiettiva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), l’approssimazione grafica è funzione della scala di rappresentazione prescelta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FD05851-800D-4087-B40D-A05328EC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Errore di graficismo  o Graficismo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BEE83FE-A2B8-463B-8AE4-5A50525B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38463"/>
            <a:ext cx="75438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dipende dall’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acuità visiva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e dalla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distanza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della visione distinta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, per cui mediamente corrisponde ad un quinto di millimetro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0,2  mm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7D7AD5C-5CD7-4ACC-8F3A-938C7CFB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Estensione della superficie obiettiva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B209730-3AA7-426F-9997-772B57F2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6413"/>
            <a:ext cx="7848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l’esatta rappresentazione sul piano di grandi zone del globo terrestre, o dell’intero globo terrestre, è matematicamente impossibile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E5801E2-B100-4D7F-9781-37E53995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Posizione sull’ellissoide terrestre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09DB831-ACD2-4EA3-858A-EFDD0FAF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800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pone il problema della scelta del sistema di rappresentazione da adottare per la miglior descrizione del terreno interessato e la più idonea utilizzazione degli elaborati cartografici prodotti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4lez15">
            <a:extLst>
              <a:ext uri="{FF2B5EF4-FFF2-40B4-BE49-F238E27FC236}">
                <a16:creationId xmlns:a16="http://schemas.microsoft.com/office/drawing/2014/main" id="{FA348ECC-A4A2-4AF8-8649-9B6A5D93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4663"/>
            <a:ext cx="439261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07lez15">
            <a:extLst>
              <a:ext uri="{FF2B5EF4-FFF2-40B4-BE49-F238E27FC236}">
                <a16:creationId xmlns:a16="http://schemas.microsoft.com/office/drawing/2014/main" id="{E6D1FAB0-5C62-4330-AB61-54C43938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30650"/>
            <a:ext cx="52562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CEDE419B-9345-4E58-AFC3-9780FED5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Finalità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da soddisfare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F1E2730-9728-4303-8E23-F5D1917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924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pone il problema di studiare il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modulo di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deformazione lineare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, il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modulo di deformazione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superficiale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e il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modulo di riduzione angolare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più idonei a soddisfare le finalità medesime</a:t>
            </a:r>
            <a:endParaRPr lang="it-IT" altLang="en-US" sz="2800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F35E0B4-0172-418D-B61D-2FE72430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71800"/>
            <a:ext cx="8001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 criteri di classificazione variano a seconda della scala, della procedura di formazione,  delle caratteristiche geometriche e delle finalità proprie delle varie rappresentazioni cartografiche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A5CE2B4-3CBC-4CBC-BDD9-17EE08B1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977900"/>
            <a:ext cx="7778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CLASSIFICAZIONE DELLE RAPPRESENTAZIONI CARTOGRAFICHE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A0726FB-792F-4878-8F43-9DB33457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secondo la scala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ED0C6E28-DDAA-4E68-B81C-E5874302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914525"/>
            <a:ext cx="8347075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planisferi  (tutta la superficie)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mappamondi (due emisferi)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carte geografiche (sino a 1:2.000.000)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carte corografiche (1:1.000.000-1:200.000)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carte topografiche (1:100.000-1:5.000)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mappe (1:4.000-1:1.000)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piante (1:500 o maggiori)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1B20472-7A46-4521-9F8B-743653C5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Applicabilità tra superfici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56CA6AF-9E4E-4100-90DD-FC5C1A19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93988"/>
            <a:ext cx="80772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per il Teorema di Gauss due superfici sono tra loro applicabili in ciascun punto corrispondente quando presentano la stessa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curvatura totale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definita dall’inverso del prodotto dei raggi principali di curvatura</a:t>
            </a:r>
            <a:endParaRPr lang="it-IT" altLang="en-US" sz="28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41392F6-6BE5-4959-B3EC-E87AEF67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secondo la scala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Piccola scala = minor dettaglio, grandi superfici rappresentate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1:2.000.000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Grande scala = maggior dettaglio, piccole superfici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1:500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F972D67-AFEC-47A5-9337-77C49FF45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della cartografia tecnica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1C16A3ED-BDC4-4727-92E5-F7F85520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781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 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carte tecniche (1:10000 ed 1:5000)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mappe (1:2000)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levate (1:1000 ed 1:500)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C8A19EB-8A0D-40A6-850A-43BE27FA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40163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secondo la formazione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7144F76-8931-48AD-A5D1-45A49431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3138"/>
            <a:ext cx="5638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carte rilevate o carte di base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carte derivate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CEC4876D-B9CD-4E28-BAB1-9D8EBAF7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secondo il contenuto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DD3F7883-5166-4486-B088-8C9320B6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554163"/>
            <a:ext cx="87852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carte generali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carte tematiche analitiche </a:t>
            </a:r>
            <a:r>
              <a:rPr lang="it-IT" altLang="en-US" sz="1900" b="1">
                <a:solidFill>
                  <a:srgbClr val="FF9900"/>
                </a:solidFill>
                <a:latin typeface="Arial" panose="020B0604020202020204" pitchFamily="34" charset="0"/>
              </a:rPr>
              <a:t>(carte litologiche, geologiche di base)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carte tematiche sintetiche </a:t>
            </a:r>
            <a:r>
              <a:rPr lang="it-IT" altLang="en-US" sz="1900" b="1">
                <a:solidFill>
                  <a:srgbClr val="FF9900"/>
                </a:solidFill>
                <a:latin typeface="Arial" panose="020B0604020202020204" pitchFamily="34" charset="0"/>
              </a:rPr>
              <a:t>(carte geologiche derivate)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9BF1427-CF0D-44E0-B9A7-F18E5B3E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in base alle proprietà geometriche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B241FEB1-F119-4433-8FAD-49E80824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92663"/>
            <a:ext cx="71628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proiezioni prospettiche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proiezioni per sviluppo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prospettive epicilindriche o epiconiche</a:t>
            </a:r>
            <a:endParaRPr lang="it-IT" altLang="en-US" sz="2800" b="1" i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9CEFA2E-4311-4C63-B5B4-D3C57EBD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Proiezioni prospettiche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D7AD6210-B1A5-4AB2-B432-EC8C8CB7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secondo la posizione del punto di vista</a:t>
            </a:r>
          </a:p>
        </p:txBody>
      </p:sp>
      <p:pic>
        <p:nvPicPr>
          <p:cNvPr id="27652" name="Picture 4" descr="01lez15">
            <a:extLst>
              <a:ext uri="{FF2B5EF4-FFF2-40B4-BE49-F238E27FC236}">
                <a16:creationId xmlns:a16="http://schemas.microsoft.com/office/drawing/2014/main" id="{A101FBFB-8D2C-451A-BDBD-5A680371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943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1E9D772-8227-4C52-A0B7-2A0FBFA394E3}"/>
              </a:ext>
            </a:extLst>
          </p:cNvPr>
          <p:cNvSpPr/>
          <p:nvPr/>
        </p:nvSpPr>
        <p:spPr>
          <a:xfrm>
            <a:off x="3224213" y="5586413"/>
            <a:ext cx="4086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5lez16">
            <a:extLst>
              <a:ext uri="{FF2B5EF4-FFF2-40B4-BE49-F238E27FC236}">
                <a16:creationId xmlns:a16="http://schemas.microsoft.com/office/drawing/2014/main" id="{8FAD205B-B6F6-45C6-8511-615AAEF8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1"/>
          <a:stretch>
            <a:fillRect/>
          </a:stretch>
        </p:blipFill>
        <p:spPr bwMode="auto">
          <a:xfrm>
            <a:off x="776288" y="2706688"/>
            <a:ext cx="84899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EA9F34AC-3F1F-4D7C-9E7F-B0BF062B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Proiezioni prospettiche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848A77A0-6640-4946-9488-30F65920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00200"/>
            <a:ext cx="439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Secondo il punto di vista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37E21A9-B267-4E06-81DC-A79B3A86A3DA}"/>
              </a:ext>
            </a:extLst>
          </p:cNvPr>
          <p:cNvSpPr/>
          <p:nvPr/>
        </p:nvSpPr>
        <p:spPr>
          <a:xfrm>
            <a:off x="3368675" y="64166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4DBA3033-D142-45E9-8BED-1E8860FF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977900"/>
            <a:ext cx="655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secondo la posizione del quadro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2202D85-34BB-4444-8FC5-9D3BB6BB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58763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Proiezioni prospettiche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4" descr="02lez15">
            <a:extLst>
              <a:ext uri="{FF2B5EF4-FFF2-40B4-BE49-F238E27FC236}">
                <a16:creationId xmlns:a16="http://schemas.microsoft.com/office/drawing/2014/main" id="{8106221F-16C6-4478-ADDF-6E0BBDE7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42640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1A1665E-42B2-407D-8E1D-78D002E91EB5}"/>
              </a:ext>
            </a:extLst>
          </p:cNvPr>
          <p:cNvSpPr/>
          <p:nvPr/>
        </p:nvSpPr>
        <p:spPr>
          <a:xfrm>
            <a:off x="3224213" y="6654800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nza titolo-5">
            <a:extLst>
              <a:ext uri="{FF2B5EF4-FFF2-40B4-BE49-F238E27FC236}">
                <a16:creationId xmlns:a16="http://schemas.microsoft.com/office/drawing/2014/main" id="{CD941D92-14F2-49F5-88BF-D1EB1ED1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50925"/>
            <a:ext cx="792162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25E383D-7531-45F0-A99C-44270346D82F}"/>
              </a:ext>
            </a:extLst>
          </p:cNvPr>
          <p:cNvSpPr/>
          <p:nvPr/>
        </p:nvSpPr>
        <p:spPr>
          <a:xfrm>
            <a:off x="2144713" y="6451600"/>
            <a:ext cx="55451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V. Di Donna, 2000, Elementi di Cartografia,  Liguori Editore, Napoli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nza titolo-3">
            <a:extLst>
              <a:ext uri="{FF2B5EF4-FFF2-40B4-BE49-F238E27FC236}">
                <a16:creationId xmlns:a16="http://schemas.microsoft.com/office/drawing/2014/main" id="{BF0DF41B-F5DD-43C2-BD93-821E407B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486400" cy="78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FCB697B-D980-4F58-B786-82DE6B6CCDF3}"/>
              </a:ext>
            </a:extLst>
          </p:cNvPr>
          <p:cNvSpPr/>
          <p:nvPr/>
        </p:nvSpPr>
        <p:spPr>
          <a:xfrm>
            <a:off x="7540625" y="5946775"/>
            <a:ext cx="23749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V. Di Donna, 2000, Elementi di Cartografia,  Liguori Editore, Napoli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725368B-5BEC-444C-BF60-C0487DCBB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74663"/>
            <a:ext cx="754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Proiezioni per sviluppo: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cilindriche e coniche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2771" name="Picture 3" descr="05lez14">
            <a:extLst>
              <a:ext uri="{FF2B5EF4-FFF2-40B4-BE49-F238E27FC236}">
                <a16:creationId xmlns:a16="http://schemas.microsoft.com/office/drawing/2014/main" id="{301A531F-14C9-4BF4-A9B0-97D3D3A0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3"/>
          <a:stretch>
            <a:fillRect/>
          </a:stretch>
        </p:blipFill>
        <p:spPr bwMode="auto">
          <a:xfrm>
            <a:off x="1857375" y="2058988"/>
            <a:ext cx="626427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910F8FE-CD6D-49A8-BAC1-31AA5894F26E}"/>
              </a:ext>
            </a:extLst>
          </p:cNvPr>
          <p:cNvSpPr/>
          <p:nvPr/>
        </p:nvSpPr>
        <p:spPr>
          <a:xfrm>
            <a:off x="3513138" y="65944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4lez15">
            <a:extLst>
              <a:ext uri="{FF2B5EF4-FFF2-40B4-BE49-F238E27FC236}">
                <a16:creationId xmlns:a16="http://schemas.microsoft.com/office/drawing/2014/main" id="{92299EDD-9BC6-4E00-891F-20B34FD3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338263"/>
            <a:ext cx="30384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05lez15">
            <a:extLst>
              <a:ext uri="{FF2B5EF4-FFF2-40B4-BE49-F238E27FC236}">
                <a16:creationId xmlns:a16="http://schemas.microsoft.com/office/drawing/2014/main" id="{264EF4D6-1CC9-4861-8544-6E60544D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193800"/>
            <a:ext cx="31051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B362E3F1-0BB1-4D0A-ACA5-8E54640C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6162675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in base alla forma del reticolato geografico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A0082969-FF16-4261-A3F6-2EF84198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443547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Conica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1ADD5F1A-EB96-41C4-B41F-B1C4699F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578350"/>
            <a:ext cx="180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Cilindrica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4559AED-512F-4695-BA49-CDEE8F5A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14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Curvatura totale 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F465008D-E543-482A-9766-8B15613A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74938"/>
            <a:ext cx="80772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ellissoide e piano non sono tra loro applicabili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- curvatura totale dell’ellissoide 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K = 1/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 N</a:t>
            </a:r>
            <a:endParaRPr lang="it-IT" altLang="en-US" sz="2800" b="1" i="1">
              <a:solidFill>
                <a:srgbClr val="FFFF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- curvatura totale della sfera 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 = 1/R²</a:t>
            </a:r>
            <a:endParaRPr lang="it-IT" altLang="en-US" sz="28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- curvatura totale del piano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K’ = 0</a:t>
            </a:r>
            <a:endParaRPr lang="it-IT" altLang="en-US" sz="28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620F2C05-6922-4A09-9982-A98AC9CD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il reticolato dei paralleli e dei meridiani costituisce il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canovaccio geografico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5FD6D30A-EE8C-4F15-8801-396A9871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Costruzione del canovaccio geografico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25C0E8BF-07FC-458C-9C27-207E13BF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47975"/>
            <a:ext cx="762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si realizza calcolando per punti discreti le coordinate X,Y nel piano delle varie linee del reticolato geografico attraverso le formule di corrispondenza della carta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15F8D01-867F-4299-9DDE-C2C98E62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58763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in base alla forma del reticolato geografico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43E8A2C-86B4-4BFE-92BA-22747BA1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554163"/>
            <a:ext cx="900112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proiezioni cilindriche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(meridiani e paralleli rette tra loro ortogonali)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mericilindriche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(meridiani non rette)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Picture 4" descr="04lez15">
            <a:extLst>
              <a:ext uri="{FF2B5EF4-FFF2-40B4-BE49-F238E27FC236}">
                <a16:creationId xmlns:a16="http://schemas.microsoft.com/office/drawing/2014/main" id="{4B95AA33-AFCC-4644-BF15-760994F0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38488"/>
            <a:ext cx="30384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F931587D-B8C7-4B20-8C9A-A2E57887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6091238"/>
            <a:ext cx="1804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Cilindrica</a:t>
            </a:r>
          </a:p>
        </p:txBody>
      </p:sp>
      <p:pic>
        <p:nvPicPr>
          <p:cNvPr id="36870" name="Picture 6" descr="07lez15">
            <a:extLst>
              <a:ext uri="{FF2B5EF4-FFF2-40B4-BE49-F238E27FC236}">
                <a16:creationId xmlns:a16="http://schemas.microsoft.com/office/drawing/2014/main" id="{CFAF2959-5522-4CAC-9B26-D7E2ADBD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51188"/>
            <a:ext cx="38877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A06D6B69-487A-462B-8700-887DBEFC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6162675"/>
            <a:ext cx="2479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Mericilindrica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8E00B8F6-C27B-48AF-A575-FC2F5F69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0"/>
            <a:ext cx="9001125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proiezioni coniche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(paralleli circoli concentrici, paralleli rette uscenti da centro comune, angoli diversi tra meridiani e paralleli)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centrali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(proiezioni coniche con angoli meridiani = a quelli su ellissoide)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mericoniche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(meridiani non rette)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policoniche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(paralleli circonferenze non concentriche con centri su stessa linea)</a:t>
            </a:r>
          </a:p>
        </p:txBody>
      </p:sp>
      <p:pic>
        <p:nvPicPr>
          <p:cNvPr id="37891" name="Picture 4" descr="05lez15">
            <a:extLst>
              <a:ext uri="{FF2B5EF4-FFF2-40B4-BE49-F238E27FC236}">
                <a16:creationId xmlns:a16="http://schemas.microsoft.com/office/drawing/2014/main" id="{2D89E36F-ADC2-4313-9D85-B6236BF4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787775"/>
            <a:ext cx="3105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D302F83F-3457-40FE-8E6F-4F600074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672465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Conica</a:t>
            </a:r>
          </a:p>
        </p:txBody>
      </p:sp>
      <p:pic>
        <p:nvPicPr>
          <p:cNvPr id="37893" name="Picture 6" descr="08lez15">
            <a:extLst>
              <a:ext uri="{FF2B5EF4-FFF2-40B4-BE49-F238E27FC236}">
                <a16:creationId xmlns:a16="http://schemas.microsoft.com/office/drawing/2014/main" id="{D8F9D861-2576-40DD-A597-F98BDE47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681413"/>
            <a:ext cx="28940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7">
            <a:extLst>
              <a:ext uri="{FF2B5EF4-FFF2-40B4-BE49-F238E27FC236}">
                <a16:creationId xmlns:a16="http://schemas.microsoft.com/office/drawing/2014/main" id="{038A4A65-3375-4CC4-95A2-74C29258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6651625"/>
            <a:ext cx="1609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Centrale</a:t>
            </a:r>
          </a:p>
        </p:txBody>
      </p:sp>
      <p:pic>
        <p:nvPicPr>
          <p:cNvPr id="37895" name="Picture 10" descr="06lez15">
            <a:extLst>
              <a:ext uri="{FF2B5EF4-FFF2-40B4-BE49-F238E27FC236}">
                <a16:creationId xmlns:a16="http://schemas.microsoft.com/office/drawing/2014/main" id="{28886CD2-6734-434E-BFAE-2CC4654D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436938"/>
            <a:ext cx="2840037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11">
            <a:extLst>
              <a:ext uri="{FF2B5EF4-FFF2-40B4-BE49-F238E27FC236}">
                <a16:creationId xmlns:a16="http://schemas.microsoft.com/office/drawing/2014/main" id="{4BB59DE8-3A13-415B-8D2E-EB8E4BB2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6796088"/>
            <a:ext cx="19637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Policonica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D71CD9C-4879-4ADB-9045-384A631E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403225"/>
            <a:ext cx="8062912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proiezioni sferiche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(meridiani e paralleli sono circonferenze)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merisferiche </a:t>
            </a:r>
            <a:r>
              <a:rPr lang="it-IT" altLang="en-US" sz="1900" b="1">
                <a:solidFill>
                  <a:srgbClr val="FFFF00"/>
                </a:solidFill>
                <a:latin typeface="Arial" panose="020B0604020202020204" pitchFamily="34" charset="0"/>
              </a:rPr>
              <a:t>(paralleli non circonferenze)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non classate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proiezioni stellate</a:t>
            </a:r>
          </a:p>
        </p:txBody>
      </p:sp>
      <p:pic>
        <p:nvPicPr>
          <p:cNvPr id="38915" name="Picture 4" descr="09lez15">
            <a:extLst>
              <a:ext uri="{FF2B5EF4-FFF2-40B4-BE49-F238E27FC236}">
                <a16:creationId xmlns:a16="http://schemas.microsoft.com/office/drawing/2014/main" id="{0E04BCDF-7C42-41AB-9046-9408503C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643313"/>
            <a:ext cx="2933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>
            <a:extLst>
              <a:ext uri="{FF2B5EF4-FFF2-40B4-BE49-F238E27FC236}">
                <a16:creationId xmlns:a16="http://schemas.microsoft.com/office/drawing/2014/main" id="{3F67C18E-93C8-40BB-A07E-903C03A7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6594475"/>
            <a:ext cx="145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Stellata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7C70D3D-F7F0-4082-9D06-71ED9E2A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92163"/>
            <a:ext cx="807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Classificazione in base alle deformazioni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42FD63A-B4BD-446B-8942-DFD6395A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7696200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rappresentazioni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autogonali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isogoniche   </a:t>
            </a:r>
            <a:r>
              <a:rPr lang="it-IT" altLang="en-US" sz="2800" b="1" i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ortomorfe, 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conformi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900" b="1" i="1">
                <a:solidFill>
                  <a:srgbClr val="FF9900"/>
                </a:solidFill>
                <a:latin typeface="Arial" panose="020B0604020202020204" pitchFamily="34" charset="0"/>
              </a:rPr>
              <a:t>(angoli preservati)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rappresentazioni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equivalenti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autaliche 				    </a:t>
            </a:r>
            <a:r>
              <a:rPr lang="it-IT" altLang="en-US" sz="1900" b="1" i="1">
                <a:solidFill>
                  <a:srgbClr val="FF9900"/>
                </a:solidFill>
                <a:latin typeface="Arial" panose="020B0604020202020204" pitchFamily="34" charset="0"/>
              </a:rPr>
              <a:t>(rapporto tra le aree preservato)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rappresentazioni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afilattiche </a:t>
            </a:r>
            <a:r>
              <a:rPr lang="it-IT" altLang="en-US" sz="1900" b="1" i="1">
                <a:solidFill>
                  <a:srgbClr val="FF9900"/>
                </a:solidFill>
                <a:latin typeface="Arial" panose="020B0604020202020204" pitchFamily="34" charset="0"/>
              </a:rPr>
              <a:t>(angoli e aree non preservati)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rappresentazioni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equidistanti </a:t>
            </a:r>
            <a:r>
              <a:rPr lang="it-IT" altLang="en-US" sz="1900" b="1" i="1">
                <a:solidFill>
                  <a:srgbClr val="FF9900"/>
                </a:solidFill>
                <a:latin typeface="Arial" panose="020B0604020202020204" pitchFamily="34" charset="0"/>
              </a:rPr>
              <a:t>(rapporto tra le lunghezze delle linee preservato)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enza titolo-6">
            <a:extLst>
              <a:ext uri="{FF2B5EF4-FFF2-40B4-BE49-F238E27FC236}">
                <a16:creationId xmlns:a16="http://schemas.microsoft.com/office/drawing/2014/main" id="{D2B9A24A-8A47-4510-9789-478C90C9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687513"/>
            <a:ext cx="6769100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E7F7FFBD-058B-4073-9019-EADD6335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9125"/>
            <a:ext cx="76962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STUDIO DELLE DEFORMAZIONI CARTOGRAFICHE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27F31CF-9013-4826-ADE5-1C418EA6BA22}"/>
              </a:ext>
            </a:extLst>
          </p:cNvPr>
          <p:cNvSpPr/>
          <p:nvPr/>
        </p:nvSpPr>
        <p:spPr>
          <a:xfrm>
            <a:off x="200025" y="5875338"/>
            <a:ext cx="19446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V. Di Donna, 2000, Elementi di Cartografia,  Liguori Editore, Napoli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9FC3FE2-1571-4713-953D-838EDE8D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749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Il problema della rappresentazione di una superficie su di un’altra viene risolto dalla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“teoria generale delle carte geografiche”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avvalendosi della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geometria differenziale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che fornisce  indicazioni sulle differenti deformazioni indotte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289380C-7B1C-408C-A938-EE9C28AE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74663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Corrispondenze tra ellissoide e piano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Picture 8" descr="Immagine1">
            <a:extLst>
              <a:ext uri="{FF2B5EF4-FFF2-40B4-BE49-F238E27FC236}">
                <a16:creationId xmlns:a16="http://schemas.microsoft.com/office/drawing/2014/main" id="{20C1D917-DB93-407D-BC97-1CE45650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811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3B76397-697A-4301-ABF4-B87BC34EB226}"/>
              </a:ext>
            </a:extLst>
          </p:cNvPr>
          <p:cNvSpPr/>
          <p:nvPr/>
        </p:nvSpPr>
        <p:spPr>
          <a:xfrm>
            <a:off x="3873500" y="6408738"/>
            <a:ext cx="4086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EBA3155E-87EC-4F7B-B3CC-472B99B1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Elementi infinitesimi corrispondenti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06B6D964-E0DE-4C00-B573-C45B4672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1038" y="1985963"/>
            <a:ext cx="7696201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Ellissoide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ds² = (r d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)² + (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)²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Piano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ds’² = dx² + dy²  </a:t>
            </a:r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B411B020-0727-49BC-9F3C-050531FB0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0838" y="5586413"/>
          <a:ext cx="244951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65754" imgH="365855" progId="Equation.3">
                  <p:embed/>
                </p:oleObj>
              </mc:Choice>
              <mc:Fallback>
                <p:oleObj name="Equation" r:id="rId3" imgW="1165754" imgH="36585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586413"/>
                        <a:ext cx="2449512" cy="8747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4D1D8F76-8F7D-4F99-8966-2D263BA52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3438" y="5586413"/>
          <a:ext cx="25781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127902" imgH="335154" progId="Equation.3">
                  <p:embed/>
                </p:oleObj>
              </mc:Choice>
              <mc:Fallback>
                <p:oleObj name="Equation" r:id="rId5" imgW="1127902" imgH="33515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5586413"/>
                        <a:ext cx="2578100" cy="895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>
            <a:extLst>
              <a:ext uri="{FF2B5EF4-FFF2-40B4-BE49-F238E27FC236}">
                <a16:creationId xmlns:a16="http://schemas.microsoft.com/office/drawing/2014/main" id="{8E9B339E-0525-4FFF-AB18-CEC57CAA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6594475"/>
            <a:ext cx="2376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4" rIns="91409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Raggio di curvatura del parallelo</a:t>
            </a:r>
            <a:endParaRPr lang="it-IT" altLang="en-US" sz="1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4074895E-85EE-401F-8CE7-57338CC3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6594475"/>
            <a:ext cx="2376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4" rIns="91409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Raggio di curvatura del meridiano</a:t>
            </a:r>
            <a:endParaRPr lang="it-IT" altLang="en-US" sz="1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4040" name="Picture 11" descr="Immagine2">
            <a:extLst>
              <a:ext uri="{FF2B5EF4-FFF2-40B4-BE49-F238E27FC236}">
                <a16:creationId xmlns:a16="http://schemas.microsoft.com/office/drawing/2014/main" id="{6F51083B-1158-4E4C-B630-08E93EAC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977900"/>
            <a:ext cx="61214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21DF680-4AE5-4F44-A92D-5C32D247AF52}"/>
              </a:ext>
            </a:extLst>
          </p:cNvPr>
          <p:cNvSpPr/>
          <p:nvPr/>
        </p:nvSpPr>
        <p:spPr>
          <a:xfrm>
            <a:off x="5019675" y="4735513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DCF544AB-3CFE-4555-A226-C75ABF20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193800"/>
            <a:ext cx="76962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La non applicabilità tra ellissoide e piano limita fortemente l’uso del “campo topografico” nella fase di misurazione delle distanze e coordinate;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9900"/>
                </a:solidFill>
                <a:latin typeface="Arial" panose="020B0604020202020204" pitchFamily="34" charset="0"/>
              </a:rPr>
              <a:t>diventa un grande problema nella successiva fase di rappresentazione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9900"/>
                </a:solidFill>
                <a:latin typeface="Arial" panose="020B0604020202020204" pitchFamily="34" charset="0"/>
              </a:rPr>
              <a:t>(dall’ellissoide al foglio di carta!!)</a:t>
            </a: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3200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CD04FA89-B7C2-4C70-8EAB-23C74AD2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362450"/>
            <a:ext cx="8001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n &gt; 1  allungamento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n = 1 conserva le distanze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n &lt; 1  accorciamento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E51BB8D5-1D1C-4FED-BA66-8E6E0910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914400"/>
            <a:ext cx="7085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Modulo di deformazione lineare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32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1DDF4FCF-D134-4F6A-BE53-9CC008947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0475" y="1843088"/>
          <a:ext cx="251936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04037" imgH="304879" progId="Equation.3">
                  <p:embed/>
                </p:oleObj>
              </mc:Choice>
              <mc:Fallback>
                <p:oleObj name="Equation" r:id="rId3" imgW="404037" imgH="3048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1843088"/>
                        <a:ext cx="2519363" cy="1630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4A69EB6-07FE-4082-AB5E-788C956F3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7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Ellisse indicatrice dei moduli di riduzione 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 Ellisse di Tissot </a:t>
            </a:r>
            <a:endParaRPr lang="it-IT" altLang="en-US" sz="32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Picture 3" descr="03lez16">
            <a:extLst>
              <a:ext uri="{FF2B5EF4-FFF2-40B4-BE49-F238E27FC236}">
                <a16:creationId xmlns:a16="http://schemas.microsoft.com/office/drawing/2014/main" id="{B55ED6CA-06E5-4CF3-929D-29BD2E64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7175"/>
            <a:ext cx="3810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D7FB54E-6B56-495E-B764-BEBF28C3C970}"/>
              </a:ext>
            </a:extLst>
          </p:cNvPr>
          <p:cNvSpPr/>
          <p:nvPr/>
        </p:nvSpPr>
        <p:spPr>
          <a:xfrm>
            <a:off x="3440113" y="6635750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enza titolo-2">
            <a:extLst>
              <a:ext uri="{FF2B5EF4-FFF2-40B4-BE49-F238E27FC236}">
                <a16:creationId xmlns:a16="http://schemas.microsoft.com/office/drawing/2014/main" id="{84D9A771-BB16-4A3C-9964-956FCF7D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/>
          <a:stretch>
            <a:fillRect/>
          </a:stretch>
        </p:blipFill>
        <p:spPr bwMode="auto">
          <a:xfrm>
            <a:off x="560388" y="688975"/>
            <a:ext cx="871378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CE3461C1-D227-4A7F-B206-EAC69655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90600"/>
            <a:ext cx="73914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Modulo di deformazione superficiale  Modulo di riduzione areale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en-US" sz="2800" b="1" baseline="-2500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 &gt; 1 quantitativa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 = 1 equivalente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 &lt; 1 quantitativa</a:t>
            </a:r>
          </a:p>
        </p:txBody>
      </p:sp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4AE0D090-9FDC-470B-AA70-F5D191163A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9538" y="2706688"/>
          <a:ext cx="21082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49545" imgH="304879" progId="Equation.3">
                  <p:embed/>
                </p:oleObj>
              </mc:Choice>
              <mc:Fallback>
                <p:oleObj name="Equation" r:id="rId3" imgW="449545" imgH="30487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2706688"/>
                        <a:ext cx="2108200" cy="1555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E6500B0A-A068-4A41-B3FC-502358BE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144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Modulo di deformazione angolare  Deformazione angolare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3A990C9-0AB9-4450-809C-524D1A9F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924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 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0   isogoniche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156" name="Object 4">
            <a:extLst>
              <a:ext uri="{FF2B5EF4-FFF2-40B4-BE49-F238E27FC236}">
                <a16:creationId xmlns:a16="http://schemas.microsoft.com/office/drawing/2014/main" id="{7B213DF4-864A-41D9-B29D-0B4EA455A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138" y="3138488"/>
          <a:ext cx="36703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594573" imgH="152226" progId="Equation.3">
                  <p:embed/>
                </p:oleObj>
              </mc:Choice>
              <mc:Fallback>
                <p:oleObj name="Equation" r:id="rId3" imgW="594573" imgH="15222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3138488"/>
                        <a:ext cx="3670300" cy="13160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0C722B37-8BC1-497A-9F44-AF999B18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85738"/>
            <a:ext cx="7161212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Riduzione del modulo di deformazione lineare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Invece di ridurre l’ellissoide del rapporto 1:W (fattore di scala) si riduce di un valore 1:W’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9B9DA39C-B973-45BD-9AB8-7DEF59FE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138488"/>
            <a:ext cx="7543800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W’ = 0,9996·W</a:t>
            </a:r>
            <a:r>
              <a:rPr lang="it-IT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Anche il modulo di deformazione lineare sarà ridotto a n’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n’  =  0.9996·n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D43A8188-8252-407C-A118-38CFD478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Proiezioni e tipi di carte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29A6083-0FD7-473F-A57B-AED3008F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04888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Corrispondenze cartografiche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4862114-F623-4FB6-A535-7E5CDB58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242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si effettua la rappresentazione di una superficie su di un’altra quando si stabilisce la </a:t>
            </a:r>
            <a:r>
              <a:rPr lang="it-IT" altLang="en-US" sz="2800" b="1" i="1">
                <a:solidFill>
                  <a:srgbClr val="FF9900"/>
                </a:solidFill>
                <a:latin typeface="Arial" panose="020B0604020202020204" pitchFamily="34" charset="0"/>
              </a:rPr>
              <a:t>corrispondenza biunivoca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tra i punti delle due superfici, e cioè quando ad ogni punto di una di esse si fa corrispondere un unico e determinato punto dell’altra e viceversa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F5682BB-D655-4631-A86A-A38D6815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79248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Formule di corrispondenza             Equazioni della carta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legano fra loro le coordinate dei punti corrispondenti dell’ellissoide terrestre (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superficie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obiettiva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od 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oggettiva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 e del piano rappresentativo (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superficie subiettiva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o </a:t>
            </a:r>
            <a:r>
              <a:rPr lang="it-IT" altLang="en-US" sz="2800" b="1" i="1">
                <a:solidFill>
                  <a:srgbClr val="FFFF00"/>
                </a:solidFill>
                <a:latin typeface="Arial" panose="020B0604020202020204" pitchFamily="34" charset="0"/>
              </a:rPr>
              <a:t>rappresentativa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dirette   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X = x(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 ,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); Y = y(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 ,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)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inverse 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 =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(X,Y);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 =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(X,Y)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7D7FFE70-1140-47D4-872E-DC0E7260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0"/>
            <a:ext cx="571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Centro della proiezione 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Centro della carta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E37789E-AB2A-4A16-8EA7-E7A886858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8077200" cy="26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si definisce così </a:t>
            </a:r>
            <a:r>
              <a:rPr lang="it-IT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l’</a:t>
            </a:r>
            <a:r>
              <a:rPr lang="it-IT" altLang="en-US" sz="2800" b="1" i="1" dirty="0">
                <a:solidFill>
                  <a:srgbClr val="FF9900"/>
                </a:solidFill>
                <a:latin typeface="Arial" panose="020B0604020202020204" pitchFamily="34" charset="0"/>
              </a:rPr>
              <a:t>origine delle coordinate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mentre il meridiano origine prende il nome di </a:t>
            </a:r>
            <a:r>
              <a:rPr lang="it-IT" altLang="en-US" sz="2800" b="1" i="1" dirty="0">
                <a:solidFill>
                  <a:srgbClr val="FF9900"/>
                </a:solidFill>
                <a:latin typeface="Arial" panose="020B0604020202020204" pitchFamily="34" charset="0"/>
              </a:rPr>
              <a:t>primo meridiano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o </a:t>
            </a:r>
            <a:r>
              <a:rPr lang="it-IT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meridiano centrale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,  diverso dal </a:t>
            </a:r>
            <a:r>
              <a:rPr lang="it-IT" altLang="en-US" sz="2800" b="1" i="1" dirty="0">
                <a:solidFill>
                  <a:srgbClr val="FF9900"/>
                </a:solidFill>
                <a:latin typeface="Arial" panose="020B0604020202020204" pitchFamily="34" charset="0"/>
              </a:rPr>
              <a:t>meridiano di riferimento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identificato (quasi sempre!) da quello di Greenwich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AF644104-97F7-49D4-8298-2DCA13E4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144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Proiezioni prospettiche, cilindriche e coniche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3" descr="05lez14">
            <a:extLst>
              <a:ext uri="{FF2B5EF4-FFF2-40B4-BE49-F238E27FC236}">
                <a16:creationId xmlns:a16="http://schemas.microsoft.com/office/drawing/2014/main" id="{16DE7F08-5C28-495F-9374-6EE337A0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4075"/>
            <a:ext cx="75438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92CC03-A748-4590-925D-142EB1BBB9D5}"/>
              </a:ext>
            </a:extLst>
          </p:cNvPr>
          <p:cNvSpPr/>
          <p:nvPr/>
        </p:nvSpPr>
        <p:spPr>
          <a:xfrm>
            <a:off x="3513138" y="5834063"/>
            <a:ext cx="4086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3949</TotalTime>
  <Words>1298</Words>
  <Application>Microsoft Office PowerPoint</Application>
  <PresentationFormat>Personalizzato</PresentationFormat>
  <Paragraphs>158</Paragraphs>
  <Slides>45</Slides>
  <Notes>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Times New Roman</vt:lpstr>
      <vt:lpstr>Verdana</vt:lpstr>
      <vt:lpstr>Wingdings</vt:lpstr>
      <vt:lpstr>Globo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Mario Fondelli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Francesco Fondelli</dc:creator>
  <cp:lastModifiedBy>Gian Andrea Pini</cp:lastModifiedBy>
  <cp:revision>108</cp:revision>
  <cp:lastPrinted>1998-12-28T12:50:50Z</cp:lastPrinted>
  <dcterms:created xsi:type="dcterms:W3CDTF">1998-12-26T08:43:37Z</dcterms:created>
  <dcterms:modified xsi:type="dcterms:W3CDTF">2022-05-25T07:27:53Z</dcterms:modified>
</cp:coreProperties>
</file>