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719" r:id="rId2"/>
    <p:sldId id="744" r:id="rId3"/>
    <p:sldId id="677" r:id="rId4"/>
    <p:sldId id="678" r:id="rId5"/>
    <p:sldId id="679" r:id="rId6"/>
    <p:sldId id="745" r:id="rId7"/>
    <p:sldId id="680" r:id="rId8"/>
    <p:sldId id="681" r:id="rId9"/>
    <p:sldId id="740" r:id="rId10"/>
    <p:sldId id="670" r:id="rId11"/>
    <p:sldId id="684" r:id="rId12"/>
    <p:sldId id="685" r:id="rId13"/>
    <p:sldId id="686" r:id="rId14"/>
    <p:sldId id="687" r:id="rId15"/>
    <p:sldId id="688" r:id="rId16"/>
    <p:sldId id="746" r:id="rId17"/>
    <p:sldId id="689" r:id="rId18"/>
    <p:sldId id="691" r:id="rId19"/>
    <p:sldId id="692" r:id="rId20"/>
    <p:sldId id="694" r:id="rId21"/>
    <p:sldId id="695" r:id="rId22"/>
    <p:sldId id="696" r:id="rId23"/>
    <p:sldId id="698" r:id="rId24"/>
    <p:sldId id="720" r:id="rId25"/>
    <p:sldId id="721" r:id="rId26"/>
    <p:sldId id="722" r:id="rId27"/>
    <p:sldId id="730" r:id="rId28"/>
    <p:sldId id="731" r:id="rId29"/>
    <p:sldId id="707" r:id="rId30"/>
    <p:sldId id="709" r:id="rId31"/>
    <p:sldId id="711" r:id="rId32"/>
  </p:sldIdLst>
  <p:sldSz cx="9906000" cy="74295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FF00"/>
    <a:srgbClr val="FF9900"/>
    <a:srgbClr val="FFCC00"/>
    <a:srgbClr val="C0C0C0"/>
    <a:srgbClr val="9FFFED"/>
    <a:srgbClr val="FFFF00"/>
    <a:srgbClr val="DD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02" y="108"/>
      </p:cViewPr>
      <p:guideLst>
        <p:guide orient="horz" pos="2352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4924F0-8F1A-428B-B109-E76760971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9280F-D54D-4EA9-86A3-116059C1ED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675D6C-7509-46DE-94FB-23528EBB30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FB9EC86-A656-4444-AB85-500ED6ED28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F8C4495-17FD-4D81-963B-C41F35452B2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E1895D8-0F34-43CF-AE78-F3F546011C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F1ACEE-C9F3-4D45-A3B6-EC218F7E0B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BEBC5F-BFCA-404F-881E-1EABA26E03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A0E6559-47CF-4E24-881A-C5E70B6344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805EC62-D29C-4EEA-B4C3-E0CD5B0AF5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64C039B-B009-4E33-87C0-BE2AD0372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DC3E051-78C0-4B32-916E-FD25E3538D7A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C8F5D4-5783-45CC-83A4-2945D50B9F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0763" cy="74231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EDE913B-96D0-466B-9A73-6A5CFE54D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506366D-872A-4666-B3BA-20DD481892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0E1318D-E219-4985-B3AC-76A5F136E8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5353D6A-6812-492D-81AA-D63BDD697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51FB3FE5-A38D-449D-B0CE-E000408066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6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13A29812-82F8-4C51-B34A-612D2F96C9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96848C4B-FDDD-42DF-BE42-CC86B7BB63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9DE5C142-CDF4-44E0-A092-E2632358C4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8CD222D0-508F-478B-B625-F6F51D9447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B016DB2-53BC-48C5-A988-B99F533CAF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DF349A33-7DA0-488D-9C56-167821B82D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EF85F08C-A139-47E7-B123-CAA8839D7C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0AE539B6-3C74-47FA-9B90-D86FA75384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F161C84A-8218-476F-95E1-4F54AB09BA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9C24931B-D2E3-4D94-9A32-68D54C957A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D0111919-4352-4318-ABE1-2C4D59C654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A044412-ABE8-45D9-8AEB-A8A54138F9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82A1F43-697B-4D25-A8D0-E4477672B0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4CA139A-E8F8-4F7E-A6D7-0FD1687271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955AE47-55CF-4EBF-89A5-B4A974DFF7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F6CDD45-F11F-4F81-87B5-267A68A334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C3010A8-7F49-4DFF-93AA-2FB810192E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393071E7-0C8B-47FA-AD7E-52F5494F84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3833AC2-72A4-44AA-8A20-2C169BACD7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5FFD5B05-9C9A-422E-8980-F14ADB3E00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3974E7F2-2DFC-485B-A079-2F0CCFBC59C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90EDFCB1-A398-49A9-973D-A8CC7975496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BD67D45A-F282-4E3C-B153-D9D0BFBE155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A51A57F2-AD57-4A08-B054-B23D7A648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9B7A778B-C1B5-4FF4-A86B-885B98B88F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7E3F9C32-FC75-495B-B40C-B2F1FE9481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60365823-464E-4724-894A-1A87EFB78A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8D14792D-AAD3-49E1-A544-5C321ADDCC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3660E3AB-507B-418D-B6D0-7B6747E359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3C76416B-0515-4EA8-9C0B-82BDA358A06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DF8F6006-EDFD-4B98-8D5B-E599BE29C9B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57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833563"/>
            <a:ext cx="8420100" cy="1881187"/>
          </a:xfrm>
        </p:spPr>
        <p:txBody>
          <a:bodyPr anchor="b"/>
          <a:lstStyle>
            <a:lvl1pPr>
              <a:defRPr sz="5800"/>
            </a:lvl1pPr>
          </a:lstStyle>
          <a:p>
            <a:pPr lvl="0"/>
            <a:r>
              <a:rPr lang="it-IT" altLang="en-US" noProof="0"/>
              <a:t>Fare clic per modificare lo stile del titolo</a:t>
            </a:r>
          </a:p>
        </p:txBody>
      </p:sp>
      <p:sp>
        <p:nvSpPr>
          <p:cNvPr id="4557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4210050"/>
            <a:ext cx="6934200" cy="18986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6A375A8-7470-47BF-84ED-A691FB2558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684B7357-552A-417B-83D1-B3A759B7E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37004236-AA11-413D-B3AE-48160E54C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2D17-A612-40DE-96AA-0B0CF6FD62B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802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B014138-47BF-45CA-9DA0-4488DF483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055F8DE-09B8-49C7-96A2-6C5939AC3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71D4B16-125B-4541-A9EF-27023F750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F3B64-0831-4067-B33C-CABF25188F0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3590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01625"/>
            <a:ext cx="2228850" cy="6340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301625"/>
            <a:ext cx="6534150" cy="63404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FEEF870-C81D-4909-AFD8-0BBAC154C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C86FC9A-BAF1-4A07-90ED-7C7EA6CA8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0A664C0-240F-4F1C-ACD7-4F7D84FC5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92D2B-F273-4F91-B760-1E78B48A7EB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141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49FCA31-AD7C-401B-88B3-ABEDD0DDA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0FC25E4-C7B6-4E1E-B9AC-6BE459BFB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5E76CB9-DC8E-4C51-8010-7A4C48845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C61A1-6E3B-43A0-A1C4-D986CB2F865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3878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852613"/>
            <a:ext cx="8543925" cy="3090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972050"/>
            <a:ext cx="8543925" cy="1625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BF4A9AEC-4459-45AC-814D-F75E3E43E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2590B8B-5D4C-4254-B671-78C7BADF4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CBED04F-507E-44C6-8329-09635EB7B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38B78-1930-4266-B5A6-D3A8D0ED768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164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1605B21-44B6-4DF4-B2CF-0012677C0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2AA9E96-672B-470A-9094-03559DFF0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8C33F0B-7998-4F71-BEE2-9BEAAB6FE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2C7C8-DCAF-45C4-B80F-5AAE5846BF8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663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95288"/>
            <a:ext cx="8543925" cy="143668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820863"/>
            <a:ext cx="4191000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714625"/>
            <a:ext cx="4191000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820863"/>
            <a:ext cx="4211637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714625"/>
            <a:ext cx="4211637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92DD508-4CE8-4D19-9F0C-4888FA9B6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741414F-A182-4653-BB06-C97B114D2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39DA0A57-BFCB-4BA4-8F91-09A0C4526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807A0-BFDA-4871-BC8A-A6885C41E6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0992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97547CEF-70E9-432E-8A9D-72BC76EB5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287ACA4-A371-407C-90FB-5A47BE5DE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357318F-907D-4572-96B1-661D5ECB8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8AF71-7800-4DE9-A9B2-0889BD22433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915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5090E25D-0D2E-4959-B314-6EDE88AD9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112761F-2E85-47D5-8326-DFCC72D87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77C69ED4-F4C4-4A17-8576-6F90F7A85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18F21-CD85-4798-B8DB-BDCC79F2D8F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49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D1FF13C-7211-46CF-B58F-6FDB968C7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BFE3B99-3156-49BC-BF18-6EF3A88A1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0F7222C-4ECE-448F-85E9-A98256576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0C698-AD46-48A8-AC7E-8E39327034D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972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4981B67-F662-47CF-A0E9-2630091A4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C4FA644-8478-4FE8-8BA7-4CC93F300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D717B13-B9CA-4A04-9F36-272093EAA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C6DFA-D14F-4B92-8402-D39D2C6FA8D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3657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735F70A-2BC3-4A75-B420-267E95D386F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910762" cy="7423150"/>
            <a:chOff x="1" y="0"/>
            <a:chExt cx="5763" cy="4316"/>
          </a:xfrm>
        </p:grpSpPr>
        <p:sp>
          <p:nvSpPr>
            <p:cNvPr id="454659" name="Freeform 3">
              <a:extLst>
                <a:ext uri="{FF2B5EF4-FFF2-40B4-BE49-F238E27FC236}">
                  <a16:creationId xmlns:a16="http://schemas.microsoft.com/office/drawing/2014/main" id="{22D93B83-35A2-4F90-BD6F-D14368D85A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4660" name="Freeform 4">
              <a:extLst>
                <a:ext uri="{FF2B5EF4-FFF2-40B4-BE49-F238E27FC236}">
                  <a16:creationId xmlns:a16="http://schemas.microsoft.com/office/drawing/2014/main" id="{5CE10C81-DF1C-48AE-ADF9-4B6AC01416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4661" name="Freeform 5">
              <a:extLst>
                <a:ext uri="{FF2B5EF4-FFF2-40B4-BE49-F238E27FC236}">
                  <a16:creationId xmlns:a16="http://schemas.microsoft.com/office/drawing/2014/main" id="{D9C3D421-0856-4937-9FC9-9BE6E6965D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DC37FA63-F760-4C16-A3B9-E77DA91B8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4663" name="Freeform 7">
                <a:extLst>
                  <a:ext uri="{FF2B5EF4-FFF2-40B4-BE49-F238E27FC236}">
                    <a16:creationId xmlns:a16="http://schemas.microsoft.com/office/drawing/2014/main" id="{D1CD6345-2C6B-481F-825A-3D69DBC982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6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4" name="Freeform 8">
                <a:extLst>
                  <a:ext uri="{FF2B5EF4-FFF2-40B4-BE49-F238E27FC236}">
                    <a16:creationId xmlns:a16="http://schemas.microsoft.com/office/drawing/2014/main" id="{B43598B7-18FC-4A79-B096-3CE1576FA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5" name="Freeform 9">
                <a:extLst>
                  <a:ext uri="{FF2B5EF4-FFF2-40B4-BE49-F238E27FC236}">
                    <a16:creationId xmlns:a16="http://schemas.microsoft.com/office/drawing/2014/main" id="{13BD8C0B-4617-407D-B6AA-97C1DDA26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6" name="Freeform 10">
                <a:extLst>
                  <a:ext uri="{FF2B5EF4-FFF2-40B4-BE49-F238E27FC236}">
                    <a16:creationId xmlns:a16="http://schemas.microsoft.com/office/drawing/2014/main" id="{2996AADA-DA5C-44D9-8B54-BEEE4F417D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7" name="Freeform 11">
                <a:extLst>
                  <a:ext uri="{FF2B5EF4-FFF2-40B4-BE49-F238E27FC236}">
                    <a16:creationId xmlns:a16="http://schemas.microsoft.com/office/drawing/2014/main" id="{2253F9A4-FFF4-4D3F-832D-32AA3AE787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8" name="Freeform 12">
                <a:extLst>
                  <a:ext uri="{FF2B5EF4-FFF2-40B4-BE49-F238E27FC236}">
                    <a16:creationId xmlns:a16="http://schemas.microsoft.com/office/drawing/2014/main" id="{FDC5C188-51E1-4AF6-916D-C7BA73578A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69" name="Freeform 13">
                <a:extLst>
                  <a:ext uri="{FF2B5EF4-FFF2-40B4-BE49-F238E27FC236}">
                    <a16:creationId xmlns:a16="http://schemas.microsoft.com/office/drawing/2014/main" id="{A02849EB-CCFD-4B1C-B014-D5A71DB022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0" name="Freeform 14">
                <a:extLst>
                  <a:ext uri="{FF2B5EF4-FFF2-40B4-BE49-F238E27FC236}">
                    <a16:creationId xmlns:a16="http://schemas.microsoft.com/office/drawing/2014/main" id="{B23CA061-0FA4-4477-85DC-5D859091DA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1" name="Freeform 15">
                <a:extLst>
                  <a:ext uri="{FF2B5EF4-FFF2-40B4-BE49-F238E27FC236}">
                    <a16:creationId xmlns:a16="http://schemas.microsoft.com/office/drawing/2014/main" id="{0D0969B5-1237-40B7-8633-83E4C9DBAB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2" name="Freeform 16">
                <a:extLst>
                  <a:ext uri="{FF2B5EF4-FFF2-40B4-BE49-F238E27FC236}">
                    <a16:creationId xmlns:a16="http://schemas.microsoft.com/office/drawing/2014/main" id="{30D260B7-9BBA-4FEC-960C-0BC8342CCF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3" name="Freeform 17">
                <a:extLst>
                  <a:ext uri="{FF2B5EF4-FFF2-40B4-BE49-F238E27FC236}">
                    <a16:creationId xmlns:a16="http://schemas.microsoft.com/office/drawing/2014/main" id="{77BE7FBE-25AF-4339-B021-00E966990C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4" name="Freeform 18">
                <a:extLst>
                  <a:ext uri="{FF2B5EF4-FFF2-40B4-BE49-F238E27FC236}">
                    <a16:creationId xmlns:a16="http://schemas.microsoft.com/office/drawing/2014/main" id="{7FBF6EAD-E5EC-42CE-8053-E6379C6F3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4675" name="Freeform 19">
                <a:extLst>
                  <a:ext uri="{FF2B5EF4-FFF2-40B4-BE49-F238E27FC236}">
                    <a16:creationId xmlns:a16="http://schemas.microsoft.com/office/drawing/2014/main" id="{E17B2D7A-741D-4822-B9BD-C9F9D7D04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454676" name="Freeform 20">
              <a:extLst>
                <a:ext uri="{FF2B5EF4-FFF2-40B4-BE49-F238E27FC236}">
                  <a16:creationId xmlns:a16="http://schemas.microsoft.com/office/drawing/2014/main" id="{E359688C-484C-4C7A-8404-F2EA5CB12B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4677" name="Freeform 21">
              <a:extLst>
                <a:ext uri="{FF2B5EF4-FFF2-40B4-BE49-F238E27FC236}">
                  <a16:creationId xmlns:a16="http://schemas.microsoft.com/office/drawing/2014/main" id="{EC5F1A0A-D312-4539-B448-2910511AE8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4678" name="Freeform 22">
              <a:extLst>
                <a:ext uri="{FF2B5EF4-FFF2-40B4-BE49-F238E27FC236}">
                  <a16:creationId xmlns:a16="http://schemas.microsoft.com/office/drawing/2014/main" id="{E03C91DA-EA30-4518-B932-D425D0D0CE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416EDC62-42CA-4CE2-9C79-F09157AD6A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43A19F9E-6948-4C92-B88C-E91A38E83A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4681" name="Freeform 25">
              <a:extLst>
                <a:ext uri="{FF2B5EF4-FFF2-40B4-BE49-F238E27FC236}">
                  <a16:creationId xmlns:a16="http://schemas.microsoft.com/office/drawing/2014/main" id="{291484E5-EBEE-403D-8BBF-B791B3816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5F5F639F-7ECB-4E52-B796-CEA42B896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9E500479-34D1-421C-ABAC-FDC4DCA0E3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FE095E97-BCEC-4D28-930B-9AB73AF6D96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A23DF482-1FFC-42F0-97F5-4C5AD51C914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56E90E81-95B7-4BB5-A574-95299F72D9F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8590BC34-070E-4F0C-9D1B-2DBCF03D1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2DB9597D-7FDD-49E4-AC0D-B2CD0E7EDA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A41678D-9BB8-43FF-A44B-A065E0E2FA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7AD2FAEE-069B-48F5-8E8C-A904E5EE50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D6CD47EF-CF70-4782-9F47-7077B38137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BC291147-F2CF-4F08-AD9F-F7AB6E2183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0257DE79-FF68-43FC-98F8-F5D2F5730A4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5118B13D-2D6D-4BEE-9138-677A967342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4695" name="Rectangle 39">
            <a:extLst>
              <a:ext uri="{FF2B5EF4-FFF2-40B4-BE49-F238E27FC236}">
                <a16:creationId xmlns:a16="http://schemas.microsoft.com/office/drawing/2014/main" id="{03EAABF8-D261-4742-A9D1-3E50E511B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01625"/>
            <a:ext cx="891540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454696" name="Rectangle 40">
            <a:extLst>
              <a:ext uri="{FF2B5EF4-FFF2-40B4-BE49-F238E27FC236}">
                <a16:creationId xmlns:a16="http://schemas.microsoft.com/office/drawing/2014/main" id="{9B1FB0EF-FC04-48E2-8BA7-19F0DD4055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54697" name="Rectangle 41">
            <a:extLst>
              <a:ext uri="{FF2B5EF4-FFF2-40B4-BE49-F238E27FC236}">
                <a16:creationId xmlns:a16="http://schemas.microsoft.com/office/drawing/2014/main" id="{BE7BDC8E-9445-41FA-B6E0-5C7E333DA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769100"/>
            <a:ext cx="3136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algn="ctr"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54698" name="Rectangle 42">
            <a:extLst>
              <a:ext uri="{FF2B5EF4-FFF2-40B4-BE49-F238E27FC236}">
                <a16:creationId xmlns:a16="http://schemas.microsoft.com/office/drawing/2014/main" id="{956D8D18-0D03-43D7-8A90-5AF80C5BFD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2D7758-8296-443C-A07B-F979AB369735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454699" name="Rectangle 43">
            <a:extLst>
              <a:ext uri="{FF2B5EF4-FFF2-40B4-BE49-F238E27FC236}">
                <a16:creationId xmlns:a16="http://schemas.microsoft.com/office/drawing/2014/main" id="{88B1CD0D-052B-4B35-9AB3-D7C005613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33550"/>
            <a:ext cx="89154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906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71475" indent="-371475" algn="l" defTabSz="9906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4863" indent="-309563" algn="l" defTabSz="9906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382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335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288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6EE67A8B-2E24-40DB-8487-4831DB458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977900"/>
            <a:ext cx="8929688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3200">
                <a:latin typeface="Arial" panose="020B0604020202020204" pitchFamily="34" charset="0"/>
              </a:rPr>
              <a:t>Rappresentazioni isogoniche e conformi</a:t>
            </a:r>
            <a:r>
              <a:rPr lang="it-IT" altLang="en-US" sz="2800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Proiezione di Mercatore </a:t>
            </a:r>
            <a:r>
              <a:rPr lang="it-IT" altLang="en-US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  <a:r>
              <a:rPr lang="it-IT" altLang="en-US">
                <a:sym typeface="Symbol" panose="05050102010706020507" pitchFamily="18" charset="2"/>
              </a:rPr>
              <a:t> 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rappresentazione diretta </a:t>
            </a:r>
            <a:r>
              <a:rPr lang="it-IT" altLang="en-US">
                <a:solidFill>
                  <a:srgbClr val="FFFF00"/>
                </a:solidFill>
                <a:sym typeface="Symbol" panose="05050102010706020507" pitchFamily="18" charset="2"/>
              </a:rPr>
              <a:t></a:t>
            </a:r>
            <a:r>
              <a:rPr lang="it-IT" altLang="en-US">
                <a:sym typeface="Symbol" panose="05050102010706020507" pitchFamily="18" charset="2"/>
              </a:rPr>
              <a:t> 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rappresentazione di Gauss (r. trasversa di Mercatore) </a:t>
            </a:r>
            <a:r>
              <a:rPr lang="it-IT" altLang="en-US" sz="2800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(Sistema nazionale Gauss-Boaga, sistema UTM, carte topografiche, carte tecniche)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3200">
                <a:latin typeface="Arial" panose="020B0604020202020204" pitchFamily="34" charset="0"/>
                <a:sym typeface="Symbol" panose="05050102010706020507" pitchFamily="18" charset="2"/>
              </a:rPr>
              <a:t>Rappresentazioni equivalenti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Sanson- Flamsteed modificata (carte topografiche pre 1940)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3200">
                <a:latin typeface="Arial" panose="020B0604020202020204" pitchFamily="34" charset="0"/>
                <a:sym typeface="Symbol" panose="05050102010706020507" pitchFamily="18" charset="2"/>
              </a:rPr>
              <a:t>Rappresentazioni afilattiche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(Cassini-Soldner) </a:t>
            </a:r>
            <a:r>
              <a:rPr lang="it-IT" altLang="en-US" sz="2800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(Sistema catastale, mappe catastali)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2BFC8720-EEAF-480A-806E-2FCDB620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990600"/>
            <a:ext cx="7313612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 equazioni parametriche del canovaccio geografico si traggono dalle equazioni della carta considerando rispettivamente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9900"/>
                </a:solidFill>
                <a:latin typeface="Arial" panose="020B0604020202020204" pitchFamily="34" charset="0"/>
              </a:rPr>
              <a:t>U = costante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 = costante</a:t>
            </a:r>
            <a:endParaRPr lang="it-IT" altLang="en-US" sz="2800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7ADAD224-EEBF-4E03-B342-C4E836C4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76962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Rimangono inalterati gli angoli corrispondenti </a:t>
            </a:r>
          </a:p>
          <a:p>
            <a:pPr algn="ctr" eaLnBrk="1" hangingPunct="1">
              <a:spcBef>
                <a:spcPct val="50000"/>
              </a:spcBef>
              <a:buFont typeface="Symbol" panose="05050102010706020507" pitchFamily="18" charset="2"/>
              <a:buChar char="d"/>
            </a:pPr>
            <a:r>
              <a:rPr lang="it-IT" altLang="en-US" sz="36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0</a:t>
            </a:r>
          </a:p>
          <a:p>
            <a:pPr algn="ctr" eaLnBrk="1" hangingPunct="1">
              <a:spcBef>
                <a:spcPct val="50000"/>
              </a:spcBef>
              <a:buFont typeface="Symbol" panose="05050102010706020507" pitchFamily="18" charset="2"/>
              <a:buChar char="m"/>
            </a:pPr>
            <a:r>
              <a:rPr lang="it-IT" altLang="en-US" sz="24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 1 (=1 in alcune parti)</a:t>
            </a:r>
          </a:p>
          <a:p>
            <a:pPr algn="ctr"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it-IT" altLang="en-US" sz="24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  1 (=1 in alcune parti)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CAB509D5-29F2-45E7-80F2-6FA24212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Costruzione grafica del reticolato geografico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Picture 3" descr="02lez18">
            <a:extLst>
              <a:ext uri="{FF2B5EF4-FFF2-40B4-BE49-F238E27FC236}">
                <a16:creationId xmlns:a16="http://schemas.microsoft.com/office/drawing/2014/main" id="{99FC7E67-39D6-4504-AD72-34B980C2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22363"/>
            <a:ext cx="5905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084FB2C0-7082-4448-AA33-B07B1526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802313"/>
            <a:ext cx="8737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Fissata la scala nominale 1/W,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(K/W)</a:t>
            </a:r>
            <a:r>
              <a:rPr lang="it-IT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l </a:t>
            </a: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per distanza meridiani; (K/W)U per distanza paralleli</a:t>
            </a:r>
            <a:endParaRPr lang="it-IT" altLang="en-US" sz="24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8EE0479-5858-4FB3-A725-C1C3B4C4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7008813"/>
            <a:ext cx="3201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k, costante dimensionale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664004D-71DC-4FA2-BD93-2C4C4203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Andamento delle lossodromie</a:t>
            </a:r>
          </a:p>
        </p:txBody>
      </p:sp>
      <p:pic>
        <p:nvPicPr>
          <p:cNvPr id="16387" name="Picture 3" descr="03lez18">
            <a:extLst>
              <a:ext uri="{FF2B5EF4-FFF2-40B4-BE49-F238E27FC236}">
                <a16:creationId xmlns:a16="http://schemas.microsoft.com/office/drawing/2014/main" id="{F6E23663-295E-417E-82B5-51B037284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50673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492D646-0999-42A4-B414-33E26247F67E}"/>
              </a:ext>
            </a:extLst>
          </p:cNvPr>
          <p:cNvSpPr/>
          <p:nvPr/>
        </p:nvSpPr>
        <p:spPr>
          <a:xfrm>
            <a:off x="3394075" y="65182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82180F2-B586-4C06-94D2-29E36BAB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14400"/>
            <a:ext cx="7377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Lossodromie sulla carta di Mercatore</a:t>
            </a:r>
          </a:p>
        </p:txBody>
      </p:sp>
      <p:pic>
        <p:nvPicPr>
          <p:cNvPr id="17411" name="Picture 3" descr="04lez18">
            <a:extLst>
              <a:ext uri="{FF2B5EF4-FFF2-40B4-BE49-F238E27FC236}">
                <a16:creationId xmlns:a16="http://schemas.microsoft.com/office/drawing/2014/main" id="{B400E8F0-CB14-42CB-B742-36CC17BC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5715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5lez18">
            <a:extLst>
              <a:ext uri="{FF2B5EF4-FFF2-40B4-BE49-F238E27FC236}">
                <a16:creationId xmlns:a16="http://schemas.microsoft.com/office/drawing/2014/main" id="{015B5D28-23A8-4393-9B91-D8FD7B24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502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AA18C416-030B-4457-8E34-4ECEC387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Variazione della scala</a:t>
            </a:r>
          </a:p>
        </p:txBody>
      </p:sp>
      <p:pic>
        <p:nvPicPr>
          <p:cNvPr id="18435" name="Picture 3" descr="06lez18">
            <a:extLst>
              <a:ext uri="{FF2B5EF4-FFF2-40B4-BE49-F238E27FC236}">
                <a16:creationId xmlns:a16="http://schemas.microsoft.com/office/drawing/2014/main" id="{F826DD98-9D52-4EBB-910C-35B5A7FA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69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543DB6FD-B2A2-475B-8BFB-2E65E377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6645275"/>
            <a:ext cx="588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Scala riferita al parallelo standard (n=1)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B77385A-B28E-483C-8B43-77A433771B58}"/>
              </a:ext>
            </a:extLst>
          </p:cNvPr>
          <p:cNvSpPr/>
          <p:nvPr/>
        </p:nvSpPr>
        <p:spPr>
          <a:xfrm>
            <a:off x="3584575" y="578802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9E5DF8B7-46B5-4DEF-8124-3BE507E2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38488"/>
            <a:ext cx="7620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RAPPRESENTAZIONE CONFORME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DI GAUSS (R. TRASVERSA DI MERCATORE)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6B19BB0-AD17-4C38-8D49-9D13AE3C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Rappresentazione conforme di Gauss</a:t>
            </a:r>
          </a:p>
        </p:txBody>
      </p:sp>
      <p:pic>
        <p:nvPicPr>
          <p:cNvPr id="20483" name="Picture 3" descr="03lez17">
            <a:extLst>
              <a:ext uri="{FF2B5EF4-FFF2-40B4-BE49-F238E27FC236}">
                <a16:creationId xmlns:a16="http://schemas.microsoft.com/office/drawing/2014/main" id="{F3ECEC68-6C40-4B4D-ACDB-EB363C44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96277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EE430E0-0C60-4581-9392-735FEA0C4DCF}"/>
              </a:ext>
            </a:extLst>
          </p:cNvPr>
          <p:cNvSpPr/>
          <p:nvPr/>
        </p:nvSpPr>
        <p:spPr>
          <a:xfrm>
            <a:off x="3513138" y="5719763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F509189-4401-48B3-8291-FB142AAB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35200"/>
            <a:ext cx="78486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di Gauss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trasversa di Mercatore,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meridiana di Mercatore,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pseudo-cilindrica conforme di Lambert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3EFE071-CE02-41BF-BFD0-B41FB7AE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Forma del reticolato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01lez19">
            <a:extLst>
              <a:ext uri="{FF2B5EF4-FFF2-40B4-BE49-F238E27FC236}">
                <a16:creationId xmlns:a16="http://schemas.microsoft.com/office/drawing/2014/main" id="{C982F07F-3225-43A3-8385-A9C4CEBD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24000"/>
            <a:ext cx="39417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99FC8C5-A6C7-4619-997C-C2E0E04F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Moduli di deformazione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4E01EB13-986E-4673-9099-06F13F9B0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606675"/>
          <a:ext cx="373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zione" r:id="rId3" imgW="1036462" imgH="624682" progId="Equation.3">
                  <p:embed/>
                </p:oleObj>
              </mc:Choice>
              <mc:Fallback>
                <p:oleObj name="Equazione" r:id="rId3" imgW="1036462" imgH="62468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06675"/>
                        <a:ext cx="3733800" cy="2311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B634FC3-6D30-4A8B-BE8E-2641CB0E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655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B5E3728-EAB5-4F1C-AFF7-7A0555D1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92075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Rappresentazioni cilindriche </a:t>
            </a:r>
          </a:p>
        </p:txBody>
      </p:sp>
      <p:pic>
        <p:nvPicPr>
          <p:cNvPr id="6148" name="Picture 4" descr="03lez14">
            <a:extLst>
              <a:ext uri="{FF2B5EF4-FFF2-40B4-BE49-F238E27FC236}">
                <a16:creationId xmlns:a16="http://schemas.microsoft.com/office/drawing/2014/main" id="{5F9F0527-6F08-4AA6-957F-14E35407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95325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AE271145-37B4-4A6A-89E6-F3DB9F38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1589088"/>
            <a:ext cx="127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diretta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B865F99-F809-4AA7-95EE-D682EB662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6161088"/>
            <a:ext cx="1433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inversa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42C253E-4AF1-410B-9350-1AA774E1EE19}"/>
              </a:ext>
            </a:extLst>
          </p:cNvPr>
          <p:cNvSpPr/>
          <p:nvPr/>
        </p:nvSpPr>
        <p:spPr>
          <a:xfrm>
            <a:off x="1797050" y="6362700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2lez19">
            <a:extLst>
              <a:ext uri="{FF2B5EF4-FFF2-40B4-BE49-F238E27FC236}">
                <a16:creationId xmlns:a16="http://schemas.microsoft.com/office/drawing/2014/main" id="{ECE9F2B4-10BE-4010-B02E-FB2AD5B0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43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C4E6592C-9D8A-4FA6-AE65-24EE6399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868363"/>
            <a:ext cx="381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Ripartizione in fusi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2lez19">
            <a:extLst>
              <a:ext uri="{FF2B5EF4-FFF2-40B4-BE49-F238E27FC236}">
                <a16:creationId xmlns:a16="http://schemas.microsoft.com/office/drawing/2014/main" id="{DE180995-BEBC-4AFC-8F7C-269631F6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324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3EC7B86B-00A7-4348-9BF5-404025C6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14400"/>
            <a:ext cx="2484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Serie di fusi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E68C813-0725-4AE8-BFEE-CDAD649F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914400"/>
            <a:ext cx="6429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Sistema nazionale Gauss-Boaga</a:t>
            </a:r>
          </a:p>
        </p:txBody>
      </p:sp>
      <p:pic>
        <p:nvPicPr>
          <p:cNvPr id="26627" name="Picture 3" descr="03lez19">
            <a:extLst>
              <a:ext uri="{FF2B5EF4-FFF2-40B4-BE49-F238E27FC236}">
                <a16:creationId xmlns:a16="http://schemas.microsoft.com/office/drawing/2014/main" id="{8AA8D1DF-57A4-4C89-B86B-05DD927C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4086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8B7FE78-7804-4D53-84F1-ED1214B7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Sistema  U T M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3" descr="04lez19">
            <a:extLst>
              <a:ext uri="{FF2B5EF4-FFF2-40B4-BE49-F238E27FC236}">
                <a16:creationId xmlns:a16="http://schemas.microsoft.com/office/drawing/2014/main" id="{846F814D-635B-4CFD-BA69-A1A9A93E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05lez19">
            <a:extLst>
              <a:ext uri="{FF2B5EF4-FFF2-40B4-BE49-F238E27FC236}">
                <a16:creationId xmlns:a16="http://schemas.microsoft.com/office/drawing/2014/main" id="{F630D79A-917A-4ED3-A60F-65F4654A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7DF23F7-6C69-4535-957F-87ED143EFCFE}"/>
              </a:ext>
            </a:extLst>
          </p:cNvPr>
          <p:cNvSpPr/>
          <p:nvPr/>
        </p:nvSpPr>
        <p:spPr>
          <a:xfrm>
            <a:off x="3368675" y="6091238"/>
            <a:ext cx="4086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0AB66A1-5A90-446E-8A2D-3A87D36AF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RAPPRESENTAZIONI  EQUIVALENTI  OD  AUTALICHE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13F065AF-4BF5-4900-95C6-CBA00A93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17625"/>
            <a:ext cx="71628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Sono dette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equivalenti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od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autaliche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quelle rappresentazioni cartografiche che  verificano per tutta la loro estensione un rapporto uguale all’unità tra le corrispondenti aree, subiettiva ed obiettiva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411DC2C4-9DFB-4AB1-8BC0-AE98E39EF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906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Condizione generale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22353A98-71D1-4AFC-B1E0-3FBA9F9D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92450"/>
            <a:ext cx="41148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  =  1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DF3FADDB-75B1-4ECF-A49A-399C2A63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se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  1 ma costante per tutta l’estensione, si ha una rappresentazione quantitativa</a:t>
            </a:r>
            <a:endParaRPr lang="it-IT" altLang="en-US" sz="2800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B6ADAA8E-5192-44AB-95A6-26ABB13D7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490788"/>
            <a:ext cx="7924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Proiezione naturale o Proiezione mericilindrica equivalente o Proiezione di Sanson-Flamsteed modificata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2E594FC-CD9B-460C-9FF7-0B94C55E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naturale o Proiezione di Sanson-Flamsteed modificata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5C264C48-26E2-437E-8B01-53C0DF21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812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Forma del reticolato</a:t>
            </a:r>
          </a:p>
        </p:txBody>
      </p:sp>
      <p:pic>
        <p:nvPicPr>
          <p:cNvPr id="32772" name="Picture 4" descr="03lez21">
            <a:extLst>
              <a:ext uri="{FF2B5EF4-FFF2-40B4-BE49-F238E27FC236}">
                <a16:creationId xmlns:a16="http://schemas.microsoft.com/office/drawing/2014/main" id="{8F8BBB05-8AE7-4A06-95B9-4FE537E6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92400"/>
            <a:ext cx="7543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D2CDB46-375F-4183-9768-DA4AC60FB084}"/>
              </a:ext>
            </a:extLst>
          </p:cNvPr>
          <p:cNvSpPr/>
          <p:nvPr/>
        </p:nvSpPr>
        <p:spPr>
          <a:xfrm>
            <a:off x="3368675" y="66071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3956369-58D2-47B9-BA79-8F20EC7F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RAPPRESENTAZIONI  AFILATTICHE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172D806-302E-422C-9E51-29012BCD5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Criteri di scelta del sistema conforme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D7381346-F485-4754-A2BE-084CF1B4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0"/>
            <a:ext cx="6934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Fissato il limite delle alterazioni lineari da tollerare,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la scelta del sistema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è funzione dell’estensione e delle dimensioni della regione terrestre da rappresentare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57227CEC-87A9-4F21-9AE0-F4BA50BA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144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Rappresentazione cilindrica congruente di Soldner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DD49B56-030D-41FB-AC4E-916BDDC3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44863"/>
            <a:ext cx="754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 rappresentazione di Cassini-Soldner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10F82557-87BE-434F-B6B3-9B1877B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Forma del canovaccio geografico</a:t>
            </a:r>
          </a:p>
        </p:txBody>
      </p:sp>
      <p:pic>
        <p:nvPicPr>
          <p:cNvPr id="35843" name="Picture 3" descr="03lez22">
            <a:extLst>
              <a:ext uri="{FF2B5EF4-FFF2-40B4-BE49-F238E27FC236}">
                <a16:creationId xmlns:a16="http://schemas.microsoft.com/office/drawing/2014/main" id="{4CED3751-E9DE-4698-A303-95202DD7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706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14C962C-5CFE-42B5-9611-2480E4C5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Utilizzazione delle carte conformi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D5EBCA5-9781-4917-AD5E-1041FCA5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70138"/>
            <a:ext cx="73152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stima delle coordinate dei punti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determinazione di azimut ed angoli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misura di distanze rettilinee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misura di distanze lungo linee curve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misura di superfici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interpolazione delle quote dei punti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AE1F4B7-63A6-4120-A66E-7B8B7DB0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0"/>
            <a:ext cx="762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PROIEZIONE DIRETTA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DI MERCATORE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44D53272-D2E2-4BEB-9957-8B296F49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Rappresentazione diretta di Mercatore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AFCB6EC-59A9-4519-A9BC-90E2F466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990600"/>
            <a:ext cx="7161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Canovaccio degli sviluppi cilindrici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 descr="02lez17">
            <a:extLst>
              <a:ext uri="{FF2B5EF4-FFF2-40B4-BE49-F238E27FC236}">
                <a16:creationId xmlns:a16="http://schemas.microsoft.com/office/drawing/2014/main" id="{DC3A98DF-1372-4074-A72F-D416C3E5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505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5782971-00D0-447D-8C96-77281B771682}"/>
              </a:ext>
            </a:extLst>
          </p:cNvPr>
          <p:cNvSpPr/>
          <p:nvPr/>
        </p:nvSpPr>
        <p:spPr>
          <a:xfrm>
            <a:off x="3224213" y="5130800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0CAACBFB-035E-46AD-AAB2-8015CB17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554163"/>
            <a:ext cx="70866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Carta di Mercatore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equatoriale di Mercatore,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cilindrica conforme,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delle carte ridotte,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proiezione cilindrica rettangolare diretta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A601B61-3733-4507-82F6-009B94ABB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90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Studio del canovaccio geografico</a:t>
            </a:r>
          </a:p>
        </p:txBody>
      </p:sp>
      <p:pic>
        <p:nvPicPr>
          <p:cNvPr id="12291" name="Picture 3" descr="01lez18">
            <a:extLst>
              <a:ext uri="{FF2B5EF4-FFF2-40B4-BE49-F238E27FC236}">
                <a16:creationId xmlns:a16="http://schemas.microsoft.com/office/drawing/2014/main" id="{62F40AD6-584B-4E6B-9FD3-19324418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6096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02lez18">
            <a:extLst>
              <a:ext uri="{FF2B5EF4-FFF2-40B4-BE49-F238E27FC236}">
                <a16:creationId xmlns:a16="http://schemas.microsoft.com/office/drawing/2014/main" id="{C4D36BB0-4882-4094-A84B-27DC3599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411288"/>
            <a:ext cx="72009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9">
            <a:extLst>
              <a:ext uri="{FF2B5EF4-FFF2-40B4-BE49-F238E27FC236}">
                <a16:creationId xmlns:a16="http://schemas.microsoft.com/office/drawing/2014/main" id="{E372DFC1-42BE-4C98-97F2-83C8BADD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461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Latitudine isometrica o crescente (U)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3445</TotalTime>
  <Words>517</Words>
  <Application>Microsoft Office PowerPoint</Application>
  <PresentationFormat>Personalizzato</PresentationFormat>
  <Paragraphs>78</Paragraphs>
  <Slides>31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Symbol</vt:lpstr>
      <vt:lpstr>Times New Roman</vt:lpstr>
      <vt:lpstr>Verdana</vt:lpstr>
      <vt:lpstr>Wingdings</vt:lpstr>
      <vt:lpstr>Globo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Mario Fondelli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Francesco Fondelli</dc:creator>
  <cp:lastModifiedBy>Gian Andrea Pini</cp:lastModifiedBy>
  <cp:revision>91</cp:revision>
  <cp:lastPrinted>1998-12-28T12:50:50Z</cp:lastPrinted>
  <dcterms:created xsi:type="dcterms:W3CDTF">1998-12-26T08:43:37Z</dcterms:created>
  <dcterms:modified xsi:type="dcterms:W3CDTF">2022-05-25T07:31:53Z</dcterms:modified>
</cp:coreProperties>
</file>