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72"/>
  </p:notesMasterIdLst>
  <p:handoutMasterIdLst>
    <p:handoutMasterId r:id="rId73"/>
  </p:handoutMasterIdLst>
  <p:sldIdLst>
    <p:sldId id="787" r:id="rId2"/>
    <p:sldId id="788" r:id="rId3"/>
    <p:sldId id="884" r:id="rId4"/>
    <p:sldId id="789" r:id="rId5"/>
    <p:sldId id="820" r:id="rId6"/>
    <p:sldId id="941" r:id="rId7"/>
    <p:sldId id="942" r:id="rId8"/>
    <p:sldId id="944" r:id="rId9"/>
    <p:sldId id="821" r:id="rId10"/>
    <p:sldId id="822" r:id="rId11"/>
    <p:sldId id="823" r:id="rId12"/>
    <p:sldId id="809" r:id="rId13"/>
    <p:sldId id="955" r:id="rId14"/>
    <p:sldId id="956" r:id="rId15"/>
    <p:sldId id="810" r:id="rId16"/>
    <p:sldId id="811" r:id="rId17"/>
    <p:sldId id="999" r:id="rId18"/>
    <p:sldId id="960" r:id="rId19"/>
    <p:sldId id="945" r:id="rId20"/>
    <p:sldId id="958" r:id="rId21"/>
    <p:sldId id="946" r:id="rId22"/>
    <p:sldId id="812" r:id="rId23"/>
    <p:sldId id="813" r:id="rId24"/>
    <p:sldId id="814" r:id="rId25"/>
    <p:sldId id="957" r:id="rId26"/>
    <p:sldId id="824" r:id="rId27"/>
    <p:sldId id="1003" r:id="rId28"/>
    <p:sldId id="1002" r:id="rId29"/>
    <p:sldId id="1000" r:id="rId30"/>
    <p:sldId id="1009" r:id="rId31"/>
    <p:sldId id="1024" r:id="rId32"/>
    <p:sldId id="815" r:id="rId33"/>
    <p:sldId id="937" r:id="rId34"/>
    <p:sldId id="947" r:id="rId35"/>
    <p:sldId id="938" r:id="rId36"/>
    <p:sldId id="948" r:id="rId37"/>
    <p:sldId id="940" r:id="rId38"/>
    <p:sldId id="959" r:id="rId39"/>
    <p:sldId id="1016" r:id="rId40"/>
    <p:sldId id="951" r:id="rId41"/>
    <p:sldId id="953" r:id="rId42"/>
    <p:sldId id="1004" r:id="rId43"/>
    <p:sldId id="952" r:id="rId44"/>
    <p:sldId id="1007" r:id="rId45"/>
    <p:sldId id="1005" r:id="rId46"/>
    <p:sldId id="970" r:id="rId47"/>
    <p:sldId id="971" r:id="rId48"/>
    <p:sldId id="949" r:id="rId49"/>
    <p:sldId id="961" r:id="rId50"/>
    <p:sldId id="962" r:id="rId51"/>
    <p:sldId id="963" r:id="rId52"/>
    <p:sldId id="964" r:id="rId53"/>
    <p:sldId id="965" r:id="rId54"/>
    <p:sldId id="950" r:id="rId55"/>
    <p:sldId id="954" r:id="rId56"/>
    <p:sldId id="1017" r:id="rId57"/>
    <p:sldId id="1018" r:id="rId58"/>
    <p:sldId id="1019" r:id="rId59"/>
    <p:sldId id="1020" r:id="rId60"/>
    <p:sldId id="1021" r:id="rId61"/>
    <p:sldId id="1022" r:id="rId62"/>
    <p:sldId id="1023" r:id="rId63"/>
    <p:sldId id="1010" r:id="rId64"/>
    <p:sldId id="1011" r:id="rId65"/>
    <p:sldId id="1012" r:id="rId66"/>
    <p:sldId id="1013" r:id="rId67"/>
    <p:sldId id="1014" r:id="rId68"/>
    <p:sldId id="1006" r:id="rId69"/>
    <p:sldId id="972" r:id="rId70"/>
    <p:sldId id="985" r:id="rId71"/>
  </p:sldIdLst>
  <p:sldSz cx="9906000" cy="74295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99"/>
    <a:srgbClr val="00FF00"/>
    <a:srgbClr val="FFCC00"/>
    <a:srgbClr val="C0C0C0"/>
    <a:srgbClr val="9FFFED"/>
    <a:srgbClr val="FFFF00"/>
    <a:srgbClr val="DDD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302" y="108"/>
      </p:cViewPr>
      <p:guideLst>
        <p:guide orient="horz" pos="2352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8C8B787-6A79-42A3-90A0-680B06C203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0E860D9-B5CF-4C74-9F5A-2A503DA8352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0666D67-0B97-41A3-B115-9BAE64F41A4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D4BB878-7CE1-4545-86BB-879ECD6BCBD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963B14D-0BF1-4722-8E52-C379FA9E264E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1EED4E2-C6B1-4AF9-9013-DDA7C3C7B0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B75197F-2C7D-45A6-93FF-FB1B40F40CB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1D3049F-82A5-4069-83AA-5B320B2B8C4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558BA4D9-5633-4C12-BD6A-5093F5794CD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noProof="0"/>
              <a:t>Fare clic per modificare gli stili del testo dello schema</a:t>
            </a:r>
          </a:p>
          <a:p>
            <a:pPr lvl="1"/>
            <a:r>
              <a:rPr lang="it-IT" altLang="en-US" noProof="0"/>
              <a:t>Secondo livello</a:t>
            </a:r>
          </a:p>
          <a:p>
            <a:pPr lvl="2"/>
            <a:r>
              <a:rPr lang="it-IT" altLang="en-US" noProof="0"/>
              <a:t>Terzo livello</a:t>
            </a:r>
          </a:p>
          <a:p>
            <a:pPr lvl="3"/>
            <a:r>
              <a:rPr lang="it-IT" altLang="en-US" noProof="0"/>
              <a:t>Quarto livello</a:t>
            </a:r>
          </a:p>
          <a:p>
            <a:pPr lvl="4"/>
            <a:r>
              <a:rPr lang="it-IT" altLang="en-US" noProof="0"/>
              <a:t>Quinto livello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6DAEEB0B-B216-4446-B16E-E3838DAE8B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0D877775-17F8-4DD4-B27B-FA12772FD0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7886406-A0B4-4E5E-BC59-03F07D36F306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2823426D-4E17-4F7F-A05C-4A4988582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2C95A8C-C67F-4EC3-A9F3-B97E5161E1CB}" type="slidenum">
              <a:rPr lang="it-IT" altLang="en-US">
                <a:latin typeface="Arial" panose="020B0604020202020204" pitchFamily="34" charset="0"/>
              </a:rPr>
              <a:pPr/>
              <a:t>44</a:t>
            </a:fld>
            <a:endParaRPr lang="it-IT" altLang="en-US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F8315E5E-C22C-4E3C-A9A8-4ECF334971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A9A491A-A4F4-4DFE-A769-ECA29E271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en-US"/>
              <a:t>Inserire una cartina del paese.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6B3F0AE-56CD-451F-8077-8238D646F8D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910763" cy="74231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A35225C7-95F5-42CF-88A1-F0D4BF80CA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00A4338-989C-43E4-91DB-40E08DFA975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D87B1486-C10E-42C4-ABBB-6BC1D396FF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19CE1666-CA78-4E5D-AE3D-8110B97B09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1AA9BBA0-70C7-4310-BC94-722D627C188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8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312FD7FC-E752-4BF8-A310-25407A98B41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93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1C718415-76C0-4A08-8283-4CE0AAD98FF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F9BD0A32-E4F8-4293-B8C5-33FEF9832ED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DD97B99D-E717-48C6-82B3-08C1D996457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7E5DE6A2-9A5E-47AC-8956-CC3F64DE056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6B81B5BF-5DCD-4558-AFED-895BA2C1B83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38B74FC7-0B32-4FB1-AF3E-0341783F25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42E585B9-0428-4E81-84EF-611C219F108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9885CCA9-1FB7-48C1-B3A3-88058A1CE0E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8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3A3CD838-9BAE-4642-8789-5426BD47A3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8BA2DC6C-1805-4EA4-BEAB-64D493527E0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3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FE225A9B-BEA8-4703-8A25-72BF83D2AFE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B9A0FA10-DC99-4127-B478-33958A3D4A0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0922CF78-CF88-428C-B1FD-35B570ADF84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BA877630-99B5-4DC2-90ED-46524F9A5AE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56F609BC-8FDC-4DE2-AE84-EFAEF1C3581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9 w 717"/>
                <a:gd name="T1" fmla="*/ 845 h 845"/>
                <a:gd name="T2" fmla="*/ 739 w 717"/>
                <a:gd name="T3" fmla="*/ 821 h 845"/>
                <a:gd name="T4" fmla="*/ 596 w 717"/>
                <a:gd name="T5" fmla="*/ 605 h 845"/>
                <a:gd name="T6" fmla="*/ 417 w 717"/>
                <a:gd name="T7" fmla="*/ 396 h 845"/>
                <a:gd name="T8" fmla="*/ 23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0 w 717"/>
                <a:gd name="T15" fmla="*/ 198 h 845"/>
                <a:gd name="T16" fmla="*/ 411 w 717"/>
                <a:gd name="T17" fmla="*/ 408 h 845"/>
                <a:gd name="T18" fmla="*/ 590 w 717"/>
                <a:gd name="T19" fmla="*/ 623 h 845"/>
                <a:gd name="T20" fmla="*/ 739 w 717"/>
                <a:gd name="T21" fmla="*/ 845 h 845"/>
                <a:gd name="T22" fmla="*/ 73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2555D528-994A-439E-A3D1-05A23725AF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8 w 407"/>
                <a:gd name="T1" fmla="*/ 414 h 414"/>
                <a:gd name="T2" fmla="*/ 418 w 407"/>
                <a:gd name="T3" fmla="*/ 396 h 414"/>
                <a:gd name="T4" fmla="*/ 23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7 w 407"/>
                <a:gd name="T13" fmla="*/ 204 h 414"/>
                <a:gd name="T14" fmla="*/ 418 w 407"/>
                <a:gd name="T15" fmla="*/ 414 h 414"/>
                <a:gd name="T16" fmla="*/ 41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6BDFF855-50AC-4531-8D84-220C72CC15E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82B9731F-2CD6-465C-9CB5-8568C55156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8 w 586"/>
                <a:gd name="T1" fmla="*/ 0 h 599"/>
                <a:gd name="T2" fmla="*/ 590 w 586"/>
                <a:gd name="T3" fmla="*/ 0 h 599"/>
                <a:gd name="T4" fmla="*/ 418 w 586"/>
                <a:gd name="T5" fmla="*/ 132 h 599"/>
                <a:gd name="T6" fmla="*/ 26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8 w 586"/>
                <a:gd name="T17" fmla="*/ 282 h 599"/>
                <a:gd name="T18" fmla="*/ 424 w 586"/>
                <a:gd name="T19" fmla="*/ 138 h 599"/>
                <a:gd name="T20" fmla="*/ 608 w 586"/>
                <a:gd name="T21" fmla="*/ 0 h 599"/>
                <a:gd name="T22" fmla="*/ 60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07365656-BF7F-410F-80E2-8E7CD494EE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0 w 269"/>
                <a:gd name="T1" fmla="*/ 0 h 252"/>
                <a:gd name="T2" fmla="*/ 26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0 w 269"/>
                <a:gd name="T15" fmla="*/ 0 h 252"/>
                <a:gd name="T16" fmla="*/ 28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7C44F560-7716-4AC4-8795-35BB82B57D4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782648AE-4E88-46F9-BC8D-1717C51EF44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BF73B45C-AD30-47BA-973A-75D469099CD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8753931F-6431-42C1-8A8C-C3BD8C0C2B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8269CC70-3700-4AEA-BD6B-4668E89B99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6044E6F5-DE2F-4E76-A397-0BB5C0DA23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2F3400A5-9C01-4BCF-B3CC-0099388A1A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A5D87632-BE9D-4426-8ECC-6AD8A3EE5D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0D289311-582F-4520-9694-DD4094F05A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3D656C20-58CA-4C76-BBAF-9DBB81D22C3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9571D865-88FF-4DC4-A0B9-D9E9C5E1947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5063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833563"/>
            <a:ext cx="8420100" cy="1881187"/>
          </a:xfrm>
        </p:spPr>
        <p:txBody>
          <a:bodyPr anchor="b"/>
          <a:lstStyle>
            <a:lvl1pPr>
              <a:defRPr sz="5800"/>
            </a:lvl1pPr>
          </a:lstStyle>
          <a:p>
            <a:pPr lvl="0"/>
            <a:r>
              <a:rPr lang="it-IT" altLang="en-US" noProof="0"/>
              <a:t>Fare clic per modificare lo stile del titolo</a:t>
            </a:r>
          </a:p>
        </p:txBody>
      </p:sp>
      <p:sp>
        <p:nvSpPr>
          <p:cNvPr id="75063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4210050"/>
            <a:ext cx="6934200" cy="189865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en-US" noProof="0"/>
              <a:t>Fare clic per modificare lo stile del sottotitolo dello schema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5AB541EF-D5CD-448B-8B0B-A2B47231C74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D6023DD9-9208-4F09-8F67-BDE328F959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2DE37390-1B8D-4CC0-9A2C-2BB41D396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229042-A1C5-4131-BACD-E358261A1C3D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29887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FD0A3794-8FE9-4390-BB8F-4FBEB12A63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9D59F2A-FA26-4B42-863D-BBB5A35492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46D4D7CF-FF64-4921-82E0-0E03CB1187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97C33-13D2-4305-879F-875DB040AB47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5250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301625"/>
            <a:ext cx="2228850" cy="63404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301625"/>
            <a:ext cx="6534150" cy="63404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9EC01D0A-B4C5-41DA-BB5A-B8154BBF82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368B20EB-BBF1-43C1-88D8-45EEA966BE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7EAD1379-4911-4C94-98A3-32409F9A25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14A4D-9568-475B-80DF-9A38968F8E8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92081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95300" y="301625"/>
            <a:ext cx="8915400" cy="63404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D59FFC3F-7EFD-4513-8780-A94B390837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06D6FADA-2E90-4F57-9078-D54479256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B4B0E9D9-78F1-44F6-977B-A235C6A8EE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D9AAF-1A0B-4B7F-9801-8B28A9B039BC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94344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301625"/>
            <a:ext cx="8915400" cy="1233488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95300" y="1733550"/>
            <a:ext cx="4381500" cy="49085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5029200" y="1733550"/>
            <a:ext cx="4381500" cy="49085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DA39B376-C6BF-41CB-89F4-F724EDFFA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6AEBCFE9-1DF7-4165-A082-0490177AFE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DE346086-7430-40C2-A70F-CD2EB6B00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F16D2-F171-427F-9399-26CE19D8B26B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2126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33D2CF5F-2404-4013-9BD4-762F06820A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5059A43-5570-4C94-85DE-364E085BDF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804EB92A-D1D1-451D-A482-EB2EB3B57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0495A-8708-4C26-93BA-5B2830E63D08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7677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6275" y="1852613"/>
            <a:ext cx="8543925" cy="30908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76275" y="4972050"/>
            <a:ext cx="8543925" cy="1625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6D688D45-247E-41CB-A483-813E1715E4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B1E2DD69-C85B-48AF-B3B5-C10D6CC94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4DAB7A66-5DE5-44AB-BA36-DAA7954C30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5BC99-07F7-4B43-8B94-DC334AF7072B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5086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733550"/>
            <a:ext cx="4381500" cy="49085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733550"/>
            <a:ext cx="4381500" cy="49085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F426A442-726B-48B7-9CCA-2A37BD9FBB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DBC90332-0D21-4F69-B05E-1C9CC45ED7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3E4AB63D-E5D2-484A-BBF7-567479F193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EEE1E-DFF5-49F0-B1A8-BFA9687EC44B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0485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625" y="395288"/>
            <a:ext cx="8543925" cy="143668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2625" y="1820863"/>
            <a:ext cx="4191000" cy="893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2625" y="2714625"/>
            <a:ext cx="4191000" cy="39909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14913" y="1820863"/>
            <a:ext cx="4211637" cy="893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14913" y="2714625"/>
            <a:ext cx="4211637" cy="39909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A634A334-02CE-4DC7-AE7D-70A7BD5E8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2E6ABEF0-AE10-4DCE-8B7A-9B857D6001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1CD3E541-E237-4B89-94F3-0F4C103CC9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E4A7E-BEC2-4DC8-BED5-0B4E8BA810D5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7837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97785A70-8C2E-46F8-A1ED-39980FC32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D6B4CF95-F500-45BD-A777-1A952EBAC5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A360A58E-7A33-4F67-842C-DA9F1EFBF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06804-4364-4B10-AAB8-D09E908CDFDE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5673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B7CF810B-DCA5-4E94-890D-99DC4DC129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C79A6F11-1E73-4200-B0CA-32D49701A3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C6C47BE3-F251-4092-92F7-8F11FBE247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A390CB-2065-4A6E-86D6-4B39CC08F4EE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8071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625" y="495300"/>
            <a:ext cx="3194050" cy="1733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1638" y="1069975"/>
            <a:ext cx="5014912" cy="5280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2625" y="2228850"/>
            <a:ext cx="3194050" cy="412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7C5FCBD0-75E0-4490-B9F5-F9368FBCB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9C7D1CEE-FC38-4F6A-AF66-7BCC04D8A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B5C8AD7C-783B-4B01-98CA-3402D0D14F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606FB-33F1-4D0E-B151-0613A2320E78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9460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625" y="495300"/>
            <a:ext cx="3194050" cy="1733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11638" y="1069975"/>
            <a:ext cx="5014912" cy="5280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2625" y="2228850"/>
            <a:ext cx="3194050" cy="412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1B7A1044-1A2F-4342-80A9-A81FE3F6CD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692B4505-61B0-42F3-8C29-5C135987D1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6E824897-4401-4C2E-985E-4FE5E6216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CA6EF-8369-4630-8B56-FA6C3AB3277B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5073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F6E38E96-CD71-4BE9-8EAB-766B662A0708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910762" cy="7423150"/>
            <a:chOff x="1" y="0"/>
            <a:chExt cx="5763" cy="4316"/>
          </a:xfrm>
        </p:grpSpPr>
        <p:sp>
          <p:nvSpPr>
            <p:cNvPr id="749571" name="Freeform 3">
              <a:extLst>
                <a:ext uri="{FF2B5EF4-FFF2-40B4-BE49-F238E27FC236}">
                  <a16:creationId xmlns:a16="http://schemas.microsoft.com/office/drawing/2014/main" id="{2C687AE0-E212-4261-BD46-F9E2D4CAE3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49572" name="Freeform 4">
              <a:extLst>
                <a:ext uri="{FF2B5EF4-FFF2-40B4-BE49-F238E27FC236}">
                  <a16:creationId xmlns:a16="http://schemas.microsoft.com/office/drawing/2014/main" id="{B4345772-9BF9-40B7-9B68-81A6409B10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49573" name="Freeform 5">
              <a:extLst>
                <a:ext uri="{FF2B5EF4-FFF2-40B4-BE49-F238E27FC236}">
                  <a16:creationId xmlns:a16="http://schemas.microsoft.com/office/drawing/2014/main" id="{1FA330F2-43DB-4544-AC15-5F95114F6F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B77BEB4F-9433-4BAC-B1C4-A39A750854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749575" name="Freeform 7">
                <a:extLst>
                  <a:ext uri="{FF2B5EF4-FFF2-40B4-BE49-F238E27FC236}">
                    <a16:creationId xmlns:a16="http://schemas.microsoft.com/office/drawing/2014/main" id="{F36310EC-AFEB-4AA7-B431-A6A10E982B5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8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76" name="Freeform 8">
                <a:extLst>
                  <a:ext uri="{FF2B5EF4-FFF2-40B4-BE49-F238E27FC236}">
                    <a16:creationId xmlns:a16="http://schemas.microsoft.com/office/drawing/2014/main" id="{EFA666C8-D236-419B-9CC9-4284B96903D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93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77" name="Freeform 9">
                <a:extLst>
                  <a:ext uri="{FF2B5EF4-FFF2-40B4-BE49-F238E27FC236}">
                    <a16:creationId xmlns:a16="http://schemas.microsoft.com/office/drawing/2014/main" id="{4B58C1BC-0389-46B4-957F-2C9B1620824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78" name="Freeform 10">
                <a:extLst>
                  <a:ext uri="{FF2B5EF4-FFF2-40B4-BE49-F238E27FC236}">
                    <a16:creationId xmlns:a16="http://schemas.microsoft.com/office/drawing/2014/main" id="{137F58DC-5376-48DD-84DD-05DB8D0679B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79" name="Freeform 11">
                <a:extLst>
                  <a:ext uri="{FF2B5EF4-FFF2-40B4-BE49-F238E27FC236}">
                    <a16:creationId xmlns:a16="http://schemas.microsoft.com/office/drawing/2014/main" id="{66680A58-785A-4A91-B0C6-38C4CD3B4A3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80" name="Freeform 12">
                <a:extLst>
                  <a:ext uri="{FF2B5EF4-FFF2-40B4-BE49-F238E27FC236}">
                    <a16:creationId xmlns:a16="http://schemas.microsoft.com/office/drawing/2014/main" id="{FEE2CB65-1D49-4F4E-8BC8-96DBEA4881D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81" name="Freeform 13">
                <a:extLst>
                  <a:ext uri="{FF2B5EF4-FFF2-40B4-BE49-F238E27FC236}">
                    <a16:creationId xmlns:a16="http://schemas.microsoft.com/office/drawing/2014/main" id="{A91FAF1E-9423-4EB4-83C8-D62443AB0E5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82" name="Freeform 14">
                <a:extLst>
                  <a:ext uri="{FF2B5EF4-FFF2-40B4-BE49-F238E27FC236}">
                    <a16:creationId xmlns:a16="http://schemas.microsoft.com/office/drawing/2014/main" id="{E3191399-76CC-42C4-8A15-070B72B10E6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83" name="Freeform 15">
                <a:extLst>
                  <a:ext uri="{FF2B5EF4-FFF2-40B4-BE49-F238E27FC236}">
                    <a16:creationId xmlns:a16="http://schemas.microsoft.com/office/drawing/2014/main" id="{21722062-C99D-4D55-A90E-FD5F201DFB4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84" name="Freeform 16">
                <a:extLst>
                  <a:ext uri="{FF2B5EF4-FFF2-40B4-BE49-F238E27FC236}">
                    <a16:creationId xmlns:a16="http://schemas.microsoft.com/office/drawing/2014/main" id="{F01EEE8A-5968-4987-A415-1C13611E25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8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85" name="Freeform 17">
                <a:extLst>
                  <a:ext uri="{FF2B5EF4-FFF2-40B4-BE49-F238E27FC236}">
                    <a16:creationId xmlns:a16="http://schemas.microsoft.com/office/drawing/2014/main" id="{F488923A-2593-4E07-8C5E-2312E856A75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86" name="Freeform 18">
                <a:extLst>
                  <a:ext uri="{FF2B5EF4-FFF2-40B4-BE49-F238E27FC236}">
                    <a16:creationId xmlns:a16="http://schemas.microsoft.com/office/drawing/2014/main" id="{B9528423-C10E-448B-9C6A-B4028391E1E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3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49587" name="Freeform 19">
                <a:extLst>
                  <a:ext uri="{FF2B5EF4-FFF2-40B4-BE49-F238E27FC236}">
                    <a16:creationId xmlns:a16="http://schemas.microsoft.com/office/drawing/2014/main" id="{04948303-0F1A-4687-8371-82D71F4C957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749588" name="Freeform 20">
              <a:extLst>
                <a:ext uri="{FF2B5EF4-FFF2-40B4-BE49-F238E27FC236}">
                  <a16:creationId xmlns:a16="http://schemas.microsoft.com/office/drawing/2014/main" id="{29958DE0-64ED-424C-8529-6AE8E5E9081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49589" name="Freeform 21">
              <a:extLst>
                <a:ext uri="{FF2B5EF4-FFF2-40B4-BE49-F238E27FC236}">
                  <a16:creationId xmlns:a16="http://schemas.microsoft.com/office/drawing/2014/main" id="{7CEA29A1-3052-4B0A-9B48-A1B97CAE62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49590" name="Freeform 22">
              <a:extLst>
                <a:ext uri="{FF2B5EF4-FFF2-40B4-BE49-F238E27FC236}">
                  <a16:creationId xmlns:a16="http://schemas.microsoft.com/office/drawing/2014/main" id="{5E957524-5B45-4817-92AF-3B58D7D057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C67D02DE-5D77-41DE-B194-508EC8746C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9 w 717"/>
                <a:gd name="T1" fmla="*/ 845 h 845"/>
                <a:gd name="T2" fmla="*/ 739 w 717"/>
                <a:gd name="T3" fmla="*/ 821 h 845"/>
                <a:gd name="T4" fmla="*/ 596 w 717"/>
                <a:gd name="T5" fmla="*/ 605 h 845"/>
                <a:gd name="T6" fmla="*/ 417 w 717"/>
                <a:gd name="T7" fmla="*/ 396 h 845"/>
                <a:gd name="T8" fmla="*/ 23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0 w 717"/>
                <a:gd name="T15" fmla="*/ 198 h 845"/>
                <a:gd name="T16" fmla="*/ 411 w 717"/>
                <a:gd name="T17" fmla="*/ 408 h 845"/>
                <a:gd name="T18" fmla="*/ 590 w 717"/>
                <a:gd name="T19" fmla="*/ 623 h 845"/>
                <a:gd name="T20" fmla="*/ 739 w 717"/>
                <a:gd name="T21" fmla="*/ 845 h 845"/>
                <a:gd name="T22" fmla="*/ 73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B63F7473-208D-4E94-A521-50A73884A63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8 w 407"/>
                <a:gd name="T1" fmla="*/ 414 h 414"/>
                <a:gd name="T2" fmla="*/ 418 w 407"/>
                <a:gd name="T3" fmla="*/ 396 h 414"/>
                <a:gd name="T4" fmla="*/ 23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7 w 407"/>
                <a:gd name="T13" fmla="*/ 204 h 414"/>
                <a:gd name="T14" fmla="*/ 418 w 407"/>
                <a:gd name="T15" fmla="*/ 414 h 414"/>
                <a:gd name="T16" fmla="*/ 41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49593" name="Freeform 25">
              <a:extLst>
                <a:ext uri="{FF2B5EF4-FFF2-40B4-BE49-F238E27FC236}">
                  <a16:creationId xmlns:a16="http://schemas.microsoft.com/office/drawing/2014/main" id="{8FB7DE6A-8175-4B71-AAA4-F3A574A621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7371A0CB-B044-47B1-A2EE-D04C6F56F0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8 w 586"/>
                <a:gd name="T1" fmla="*/ 0 h 599"/>
                <a:gd name="T2" fmla="*/ 590 w 586"/>
                <a:gd name="T3" fmla="*/ 0 h 599"/>
                <a:gd name="T4" fmla="*/ 418 w 586"/>
                <a:gd name="T5" fmla="*/ 132 h 599"/>
                <a:gd name="T6" fmla="*/ 26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8 w 586"/>
                <a:gd name="T17" fmla="*/ 282 h 599"/>
                <a:gd name="T18" fmla="*/ 424 w 586"/>
                <a:gd name="T19" fmla="*/ 138 h 599"/>
                <a:gd name="T20" fmla="*/ 608 w 586"/>
                <a:gd name="T21" fmla="*/ 0 h 599"/>
                <a:gd name="T22" fmla="*/ 60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4FAD83A5-6951-40BB-A2CF-71C7848A3A0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0 w 269"/>
                <a:gd name="T1" fmla="*/ 0 h 252"/>
                <a:gd name="T2" fmla="*/ 26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0 w 269"/>
                <a:gd name="T15" fmla="*/ 0 h 252"/>
                <a:gd name="T16" fmla="*/ 28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7B56268D-3CA8-40DD-94E6-BFAAFF3D8C5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20FD796A-60F1-4ABA-B387-3DC276D491E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8B1C29C7-F07A-495B-A1E6-FF106ABF791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F0976567-7EAA-4E9A-89DD-9EA4FFD611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0DB10E67-FB26-4075-94DF-0715B86F45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6791F745-6037-4758-8946-72FCD03B43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636D0263-3D08-4BE2-9D16-B47BE71F49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28C4F273-6142-4DCB-A199-209678DB94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B129B52D-82F8-48F0-878B-64EFA4902F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70F9B465-60C0-47AD-8E84-3C90D7FA8DD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FACBF26B-EABF-4DDF-A42A-9F0C6151D82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49607" name="Rectangle 39">
            <a:extLst>
              <a:ext uri="{FF2B5EF4-FFF2-40B4-BE49-F238E27FC236}">
                <a16:creationId xmlns:a16="http://schemas.microsoft.com/office/drawing/2014/main" id="{8046BE13-6F2F-425A-9242-5D1D558EB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301625"/>
            <a:ext cx="8915400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</a:t>
            </a:r>
          </a:p>
        </p:txBody>
      </p:sp>
      <p:sp>
        <p:nvSpPr>
          <p:cNvPr id="749608" name="Rectangle 40">
            <a:extLst>
              <a:ext uri="{FF2B5EF4-FFF2-40B4-BE49-F238E27FC236}">
                <a16:creationId xmlns:a16="http://schemas.microsoft.com/office/drawing/2014/main" id="{ECBB8E45-8F21-48AD-B55A-72F258B6DF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764338"/>
            <a:ext cx="2311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1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49609" name="Rectangle 41">
            <a:extLst>
              <a:ext uri="{FF2B5EF4-FFF2-40B4-BE49-F238E27FC236}">
                <a16:creationId xmlns:a16="http://schemas.microsoft.com/office/drawing/2014/main" id="{2D3A5EEC-D6EA-4A35-86E0-61120EF55B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769100"/>
            <a:ext cx="31369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ctr" defTabSz="990600" eaLnBrk="1" hangingPunct="1">
              <a:defRPr sz="11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49610" name="Rectangle 42">
            <a:extLst>
              <a:ext uri="{FF2B5EF4-FFF2-40B4-BE49-F238E27FC236}">
                <a16:creationId xmlns:a16="http://schemas.microsoft.com/office/drawing/2014/main" id="{E171341B-06B8-42DA-BAFF-0A5E9A9489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764338"/>
            <a:ext cx="2311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1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F915514-AE3D-4E86-B415-A2FA1392293C}" type="slidenum">
              <a:rPr lang="it-IT" altLang="en-US"/>
              <a:pPr/>
              <a:t>‹N›</a:t>
            </a:fld>
            <a:endParaRPr lang="it-IT" altLang="en-US"/>
          </a:p>
        </p:txBody>
      </p:sp>
      <p:sp>
        <p:nvSpPr>
          <p:cNvPr id="749611" name="Rectangle 43">
            <a:extLst>
              <a:ext uri="{FF2B5EF4-FFF2-40B4-BE49-F238E27FC236}">
                <a16:creationId xmlns:a16="http://schemas.microsoft.com/office/drawing/2014/main" id="{18F15912-74C1-4D5C-B39C-76FCA63AFA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733550"/>
            <a:ext cx="8915400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ctr" defTabSz="990600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90600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defTabSz="990600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defTabSz="990600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defTabSz="990600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defTabSz="990600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defTabSz="990600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defTabSz="990600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defTabSz="990600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71475" indent="-371475" algn="l" defTabSz="99060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04863" indent="-309563" algn="l" defTabSz="9906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238250" indent="-247650" algn="l" defTabSz="9906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733550" indent="-247650" algn="l" defTabSz="9906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228850" indent="-247650" algn="l" defTabSz="990600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65CA3AA3-C63E-4278-BFBA-9FCBE4BBD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048000"/>
            <a:ext cx="8001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LA  CARTOGRAFIA  UFFICIALE ITALIANA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>
            <a:extLst>
              <a:ext uri="{FF2B5EF4-FFF2-40B4-BE49-F238E27FC236}">
                <a16:creationId xmlns:a16="http://schemas.microsoft.com/office/drawing/2014/main" id="{6754A78E-80CC-4117-812B-9B4CCF7A1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92163"/>
            <a:ext cx="5562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Carta d’Italia  1:100000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4339" name="Picture 4" descr="03lez24">
            <a:extLst>
              <a:ext uri="{FF2B5EF4-FFF2-40B4-BE49-F238E27FC236}">
                <a16:creationId xmlns:a16="http://schemas.microsoft.com/office/drawing/2014/main" id="{511CED9D-5B6B-4A0B-8037-91F6B4432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1447800"/>
            <a:ext cx="47831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CBDF1840-6547-481E-ABE2-D497A6CAF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91440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Carta d’Italia  1:25000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5363" name="Picture 4" descr="04lez24">
            <a:extLst>
              <a:ext uri="{FF2B5EF4-FFF2-40B4-BE49-F238E27FC236}">
                <a16:creationId xmlns:a16="http://schemas.microsoft.com/office/drawing/2014/main" id="{D674957A-B188-479C-8B21-6F2E6DAD5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6154738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C93FEC91-EB8B-4208-A472-DFDEF7112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258763"/>
            <a:ext cx="792480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Sistema di riferimento italiano dal 1940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Datum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906BFD8A-22FC-4A16-8017-5EE0473EC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650" y="1411288"/>
            <a:ext cx="7620000" cy="466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Ellissoide internazionale (Hayford 1909)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  =6 378 388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s  =  1/297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Orientamento e origine coordinate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Roma (M.Mario)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   = 41°55’25,51”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  =  0°  (12°27’08,400”  Est da G</a:t>
            </a:r>
            <a:r>
              <a:rPr lang="it-IT" altLang="en-US" sz="28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reenwich)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azimut M.Soratte    = 6°35’00,88”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CA9C76E2-DE3C-4797-841D-010702C4E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0" y="1627188"/>
            <a:ext cx="807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Forma del reticolato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7411" name="Picture 3" descr="01lez19">
            <a:extLst>
              <a:ext uri="{FF2B5EF4-FFF2-40B4-BE49-F238E27FC236}">
                <a16:creationId xmlns:a16="http://schemas.microsoft.com/office/drawing/2014/main" id="{0E3D8D71-D00D-43CE-B95A-B34BAFE1C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2274888"/>
            <a:ext cx="3941762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>
            <a:extLst>
              <a:ext uri="{FF2B5EF4-FFF2-40B4-BE49-F238E27FC236}">
                <a16:creationId xmlns:a16="http://schemas.microsoft.com/office/drawing/2014/main" id="{799173AD-E14D-4308-9419-D235F420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5738"/>
            <a:ext cx="89281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it-IT" altLang="en-US" sz="2800" b="1">
                <a:solidFill>
                  <a:srgbClr val="FF9900"/>
                </a:solidFill>
              </a:rPr>
              <a:t>Proiezione di Gauss o</a:t>
            </a:r>
          </a:p>
          <a:p>
            <a:pPr eaLnBrk="1" hangingPunct="1"/>
            <a:r>
              <a:rPr lang="it-IT" altLang="en-US" sz="2800" b="1">
                <a:solidFill>
                  <a:srgbClr val="FF9900"/>
                </a:solidFill>
              </a:rPr>
              <a:t>proiezione trasversa di Mercatore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2lez19">
            <a:extLst>
              <a:ext uri="{FF2B5EF4-FFF2-40B4-BE49-F238E27FC236}">
                <a16:creationId xmlns:a16="http://schemas.microsoft.com/office/drawing/2014/main" id="{364721AF-A1B7-48F0-866D-7005FABC1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71437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4EE07329-100A-4815-BBD9-2AE2B7DAA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350" y="868363"/>
            <a:ext cx="38131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Ripartizione in fusi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A257FE8B-A60F-43F3-B14F-45812A781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19125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Rappresentazione cartografica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2370F075-5AFC-46B0-844E-8E2616078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411288"/>
            <a:ext cx="769620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Sistema nazionale Gauss-Boaga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fusi di 6° con meridiani centrali alle longitudini di  -3°27’08,400  (fuso Ovest) e di +2°32’51,600” (fuso Est) da Roma (M.Mario)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falsa origine per le coordinate E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fuso Ovest   1 500 km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fuso Est   2520 km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fattore di contrazione (</a:t>
            </a:r>
            <a:r>
              <a:rPr lang="it-IT" altLang="en-US" b="1">
                <a:solidFill>
                  <a:srgbClr val="FFFF00"/>
                </a:solidFill>
              </a:rPr>
              <a:t>Riduzione del modulo di deformazione lineare) =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0,9996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088E4569-D57F-4B7D-90A8-90F87E06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792163"/>
            <a:ext cx="5029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Zona di sovrapposizione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0483" name="Picture 4" descr="01lez24">
            <a:extLst>
              <a:ext uri="{FF2B5EF4-FFF2-40B4-BE49-F238E27FC236}">
                <a16:creationId xmlns:a16="http://schemas.microsoft.com/office/drawing/2014/main" id="{E4C9847D-6397-4A64-8FDC-CE1AA2D09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1447800"/>
            <a:ext cx="37020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6589513C-05DF-483E-9DDC-B367180B0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14400"/>
            <a:ext cx="7543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Coordinate N ed E nel sistema nazionale Gauss-Boaga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8B0AE240-6BB3-4F25-BDE8-3666008A4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743200"/>
            <a:ext cx="685800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N  =  X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E  =  Y  +  C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8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fuso ovest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C = 1500 km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fuso est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C = 2520 km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99876E1F-273D-465C-88CE-A701A228E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988" y="185738"/>
            <a:ext cx="7161212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Riduzione del modulo di deformazione lineare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Invece di ridurre l’ellissoide del rapporto 1:W (fattore di scala) si riduce di un valore</a:t>
            </a:r>
            <a:endParaRPr lang="it-IT" altLang="en-US" sz="2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85B2F9C0-A8B8-4020-BC5B-593E2E4F8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067050"/>
            <a:ext cx="754380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9900"/>
                </a:solidFill>
                <a:latin typeface="Arial" panose="020B0604020202020204" pitchFamily="34" charset="0"/>
              </a:rPr>
              <a:t>(0,9996</a:t>
            </a:r>
            <a:r>
              <a:rPr lang="it-IT" altLang="en-US" sz="3200" b="1" baseline="30000">
                <a:solidFill>
                  <a:srgbClr val="FF9900"/>
                </a:solidFill>
                <a:latin typeface="Arial" panose="020B0604020202020204" pitchFamily="34" charset="0"/>
              </a:rPr>
              <a:t>. </a:t>
            </a:r>
            <a:r>
              <a:rPr lang="it-IT" altLang="en-US" sz="3200" b="1">
                <a:solidFill>
                  <a:srgbClr val="FF9900"/>
                </a:solidFill>
                <a:latin typeface="Arial" panose="020B0604020202020204" pitchFamily="34" charset="0"/>
              </a:rPr>
              <a:t>1)/W</a:t>
            </a:r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Anche il modulo di deformazione lineare sarà ridotto a n’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9900"/>
                </a:solidFill>
                <a:latin typeface="Arial" panose="020B0604020202020204" pitchFamily="34" charset="0"/>
              </a:rPr>
              <a:t>n’  =  0.9996·n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3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n= 1,0008   riduzione di 0,9996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0,9996</a:t>
            </a:r>
            <a:r>
              <a:rPr lang="it-IT" altLang="en-US" sz="2400" b="1" baseline="28000">
                <a:solidFill>
                  <a:srgbClr val="FF9900"/>
                </a:solidFill>
                <a:latin typeface="Arial" panose="020B0604020202020204" pitchFamily="34" charset="0"/>
              </a:rPr>
              <a:t>.</a:t>
            </a:r>
            <a:r>
              <a:rPr lang="it-IT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1,0008=1,0004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4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enza titolo-7">
            <a:extLst>
              <a:ext uri="{FF2B5EF4-FFF2-40B4-BE49-F238E27FC236}">
                <a16:creationId xmlns:a16="http://schemas.microsoft.com/office/drawing/2014/main" id="{1D5385BE-7D68-46E8-8944-59716F21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0"/>
            <a:ext cx="665956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0A995533-CE39-47C6-AADA-55A7735D9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19188"/>
            <a:ext cx="7772400" cy="528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Legge 2 febbraio 1960 n°68 - Art. 1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“ Sono organi cartografici dello Stato: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l’Istituto Geografico Militare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 l’Istituto Idrografico della Marina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 la Sezione fotocartografica dello Stato Maggiore dell’Aeronautica 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 l’Amministrazione del Catasto e dei Servizi tecnici erariali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 il Servizio Geologico d’Italia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2lez24">
            <a:extLst>
              <a:ext uri="{FF2B5EF4-FFF2-40B4-BE49-F238E27FC236}">
                <a16:creationId xmlns:a16="http://schemas.microsoft.com/office/drawing/2014/main" id="{AF83415E-3F0E-4096-BDB0-900A00A1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914400"/>
            <a:ext cx="5283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enza titolo-8">
            <a:extLst>
              <a:ext uri="{FF2B5EF4-FFF2-40B4-BE49-F238E27FC236}">
                <a16:creationId xmlns:a16="http://schemas.microsoft.com/office/drawing/2014/main" id="{9167C33B-3AD8-4CDC-B0B6-2CA063D2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762000"/>
            <a:ext cx="720090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B7C33087-7FB0-4C26-937E-3F6824002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90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European Datum 1950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D41C6A8E-662F-4CDA-8DC1-B3A5DE4D3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8988"/>
            <a:ext cx="7620000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Ellissoide internazionale (Hayford 1909)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  =  6 378 388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s  =  1/297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orientamento medio europeo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(meridano di Postdam)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riferimento delle longitudini Greenwich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DD12D66F-D8E8-4E52-B9E2-7815AF142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38200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ED  50</a:t>
            </a:r>
          </a:p>
        </p:txBody>
      </p:sp>
      <p:pic>
        <p:nvPicPr>
          <p:cNvPr id="27651" name="Picture 4" descr="05lez24">
            <a:extLst>
              <a:ext uri="{FF2B5EF4-FFF2-40B4-BE49-F238E27FC236}">
                <a16:creationId xmlns:a16="http://schemas.microsoft.com/office/drawing/2014/main" id="{A6F6128C-FFB3-4C6D-A4C5-BFCA5BC48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1373188"/>
            <a:ext cx="4110037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0EB610AD-B6E5-4084-BF82-78C4F8B41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914400"/>
            <a:ext cx="746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Rappresentazione cartografica ED 50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A8E244A6-0EA8-44AB-8373-4EF4F0217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286000"/>
            <a:ext cx="7391400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UTM   Universal Transverse Mercator Grid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fusi di 6° con meridiani centrali alle longitudini di 9° (fuso 32) e di 15° (fuso 33) ad Est di Greenwich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fattore di contrazione  0,9996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0AA36CF0-9257-45C2-BBE2-4AA0494B0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401638"/>
            <a:ext cx="8077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Sistema  U T M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(Universal Transversal Mercatore grid)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9699" name="Picture 3" descr="04lez19">
            <a:extLst>
              <a:ext uri="{FF2B5EF4-FFF2-40B4-BE49-F238E27FC236}">
                <a16:creationId xmlns:a16="http://schemas.microsoft.com/office/drawing/2014/main" id="{9FF94EBB-0620-4E35-AC6C-DA9042D6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96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05lez19">
            <a:extLst>
              <a:ext uri="{FF2B5EF4-FFF2-40B4-BE49-F238E27FC236}">
                <a16:creationId xmlns:a16="http://schemas.microsoft.com/office/drawing/2014/main" id="{5CCCD5C1-CFCE-4E9C-BCAF-6940986FD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39243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B3656D3-917F-446A-AD85-38DEFB037B79}"/>
              </a:ext>
            </a:extLst>
          </p:cNvPr>
          <p:cNvSpPr/>
          <p:nvPr/>
        </p:nvSpPr>
        <p:spPr>
          <a:xfrm>
            <a:off x="3297238" y="6064250"/>
            <a:ext cx="4086225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400" i="1" dirty="0">
                <a:latin typeface="+mj-lt"/>
              </a:rPr>
              <a:t>M. Fondelli, 2000, Cartografia Numerica I,  Pitagora Editrice, Bologna</a:t>
            </a:r>
            <a:endParaRPr lang="en-US" sz="1400" i="1" dirty="0"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A9E39519-3D82-486B-96E4-11587DBDA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8" y="0"/>
            <a:ext cx="7467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Rappresentazione cartografica  ED 50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in Italia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0CEEFCA1-4D6C-435F-8715-41FA33B13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482725"/>
            <a:ext cx="8856663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Orientamento:  O. medio europeo (meridiano di Postdam)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1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Centro sviluppo coordinate (prima triangolazione): Roma - M.Mario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4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   =  41°55’31,487”</a:t>
            </a:r>
          </a:p>
          <a:p>
            <a:pPr algn="ctr" eaLnBrk="1" hangingPunct="1">
              <a:spcBef>
                <a:spcPct val="50000"/>
              </a:spcBef>
              <a:buFont typeface="Symbol" panose="05050102010706020507" pitchFamily="18" charset="2"/>
              <a:buChar char="l"/>
            </a:pPr>
            <a:r>
              <a:rPr lang="it-IT" altLang="en-US" sz="24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=  12°27’10,93”</a:t>
            </a:r>
            <a:r>
              <a:rPr lang="it-IT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 Est Greenwich</a:t>
            </a:r>
          </a:p>
          <a:p>
            <a:pPr algn="ctr"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it-IT" altLang="en-US" sz="24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azimut M.Soratte    = 6°35’02”,559</a:t>
            </a:r>
          </a:p>
          <a:p>
            <a:pPr algn="ctr"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endParaRPr lang="it-IT" altLang="en-US" sz="1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it-IT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Centro della carta e della proiezione: meridiano centrale del fuso ed equatore</a:t>
            </a:r>
          </a:p>
          <a:p>
            <a:pPr algn="ctr"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it-IT" altLang="en-US" sz="2400" b="1">
                <a:solidFill>
                  <a:srgbClr val="FF99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Riferimento  delle  coordinate geografiche: Greenwich (longitudine); Piano equatoriale (latitudine geogr. ellissoidiche)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0C4EB76C-EBB1-4217-8190-1B3175864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8763"/>
            <a:ext cx="7924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S.I. 1940 (Gauss-Boaga)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68810BBA-17EA-4BD9-898A-68D092C6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38" y="906463"/>
            <a:ext cx="7620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Elissoide di Hayford,  orientamento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Roma - M.Mario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4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azimut M.Soratte    = 6°35’00,88”</a:t>
            </a:r>
            <a:endParaRPr lang="it-IT" altLang="en-US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748" name="Rettangolo 2">
            <a:extLst>
              <a:ext uri="{FF2B5EF4-FFF2-40B4-BE49-F238E27FC236}">
                <a16:creationId xmlns:a16="http://schemas.microsoft.com/office/drawing/2014/main" id="{92EDB231-D458-4F8F-AA90-C3B0230AA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3590925"/>
            <a:ext cx="495300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Orientamento medio europeo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(meridano di Postdam)</a:t>
            </a:r>
          </a:p>
        </p:txBody>
      </p:sp>
      <p:sp>
        <p:nvSpPr>
          <p:cNvPr id="31749" name="Text Box 2">
            <a:extLst>
              <a:ext uri="{FF2B5EF4-FFF2-40B4-BE49-F238E27FC236}">
                <a16:creationId xmlns:a16="http://schemas.microsoft.com/office/drawing/2014/main" id="{380EDB23-4CAD-43AD-BA0C-F037A39EC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3000375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ED 50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750" name="Rettangolo 3">
            <a:extLst>
              <a:ext uri="{FF2B5EF4-FFF2-40B4-BE49-F238E27FC236}">
                <a16:creationId xmlns:a16="http://schemas.microsoft.com/office/drawing/2014/main" id="{5EA43BC6-449C-4C0F-AEEC-6C17DCE72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675" y="5510213"/>
            <a:ext cx="5976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4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azimut M.Soratte    = 6°35’02”,559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>
            <a:extLst>
              <a:ext uri="{FF2B5EF4-FFF2-40B4-BE49-F238E27FC236}">
                <a16:creationId xmlns:a16="http://schemas.microsoft.com/office/drawing/2014/main" id="{195E6F72-47E1-45C8-B09E-7E1FEEF5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113" y="906463"/>
            <a:ext cx="7391400" cy="556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Gauss-Boaga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Roma - M.Mario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   = 41°55’25,51”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  =  12°27’08,400”  Est da Greenwich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8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UTM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Roma - M.Mario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   =  41°55’31,487”</a:t>
            </a:r>
          </a:p>
          <a:p>
            <a:pPr algn="ctr" eaLnBrk="1" hangingPunct="1">
              <a:spcBef>
                <a:spcPct val="50000"/>
              </a:spcBef>
              <a:buFont typeface="Symbol" panose="05050102010706020507" pitchFamily="18" charset="2"/>
              <a:buChar char="l"/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=  12°27’10,93”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Est Greenwich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C1084233-7394-4DE1-9C2B-9323D167F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14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Coordinate N ed E nel sistema U T M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EDAB80A0-0220-463D-B55E-D3002DFEF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2562225"/>
            <a:ext cx="7696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4000" b="1">
                <a:solidFill>
                  <a:srgbClr val="FF9900"/>
                </a:solidFill>
                <a:latin typeface="Arial" panose="020B0604020202020204" pitchFamily="34" charset="0"/>
              </a:rPr>
              <a:t>N  =  X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4000" b="1">
                <a:solidFill>
                  <a:srgbClr val="FF9900"/>
                </a:solidFill>
                <a:latin typeface="Arial" panose="020B0604020202020204" pitchFamily="34" charset="0"/>
              </a:rPr>
              <a:t>E  =  Y + 500 km</a:t>
            </a: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D9395173-86E1-4082-BC93-3AF09377E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75" y="4867275"/>
            <a:ext cx="58324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falsa origine delle coordinate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meridiano centrale del fuso =  500 km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074">
            <a:extLst>
              <a:ext uri="{FF2B5EF4-FFF2-40B4-BE49-F238E27FC236}">
                <a16:creationId xmlns:a16="http://schemas.microsoft.com/office/drawing/2014/main" id="{6BFAA1C7-A58E-4290-B904-2031F723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14400"/>
            <a:ext cx="8001000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La cartografia ufficiale dello Stato è costituita dalle carte geografiche, topografiche, corografiche, nautiche, aeronautiche, catastali e geologiche pubblicate da un ente cartografico dello Stato e dall’ente stesso dichiarate ufficiali.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Le carte aeronautiche  e geologiche sono ufficiali limitatamente alle particolari rappresentazioni di carattere aeronautico e geologico che vi sono contenute. 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Sulle carte ufficiali è impressa, a cura dell’ente produttore, apposita stampigliatura”.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AE721EAE-836D-427C-AE91-D724AA28F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58763"/>
            <a:ext cx="5888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Variazione del fattore di scala</a:t>
            </a:r>
          </a:p>
        </p:txBody>
      </p:sp>
      <p:pic>
        <p:nvPicPr>
          <p:cNvPr id="34819" name="Picture 3" descr="06lez19">
            <a:extLst>
              <a:ext uri="{FF2B5EF4-FFF2-40B4-BE49-F238E27FC236}">
                <a16:creationId xmlns:a16="http://schemas.microsoft.com/office/drawing/2014/main" id="{BFCEBE72-E995-45DD-A41B-C3F2E040E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835025"/>
            <a:ext cx="84963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32772DE0-F997-4385-BC8D-BB1A17E69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6378575"/>
            <a:ext cx="4953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it-IT" altLang="en-US" b="1">
                <a:solidFill>
                  <a:srgbClr val="FFFF00"/>
                </a:solidFill>
              </a:rPr>
              <a:t>fattore di contrazione (Riduzione del modulo di deformazione lineare) = </a:t>
            </a:r>
          </a:p>
          <a:p>
            <a:pPr algn="ctr" eaLnBrk="1" hangingPunct="1"/>
            <a:r>
              <a:rPr lang="it-IT" altLang="en-US" b="1">
                <a:solidFill>
                  <a:srgbClr val="FFFF00"/>
                </a:solidFill>
              </a:rPr>
              <a:t>0,9996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5">
            <a:extLst>
              <a:ext uri="{FF2B5EF4-FFF2-40B4-BE49-F238E27FC236}">
                <a16:creationId xmlns:a16="http://schemas.microsoft.com/office/drawing/2014/main" id="{0AB4E687-32AC-4B55-BBAB-A4C6C998B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0" r="-46367"/>
          <a:stretch>
            <a:fillRect/>
          </a:stretch>
        </p:blipFill>
        <p:spPr bwMode="auto">
          <a:xfrm>
            <a:off x="1497013" y="546100"/>
            <a:ext cx="112744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423C4F7D-7E68-4E27-844D-6F64CA7FC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8382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Carta del Mondo 1:1.000.000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6867" name="Picture 4" descr="07lez24">
            <a:extLst>
              <a:ext uri="{FF2B5EF4-FFF2-40B4-BE49-F238E27FC236}">
                <a16:creationId xmlns:a16="http://schemas.microsoft.com/office/drawing/2014/main" id="{C1BF46B1-C20C-4065-855D-9E7B6E596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447800"/>
            <a:ext cx="4073525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AD0BC0B0-7EA4-491E-A018-0372AD853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838200"/>
            <a:ext cx="4649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Carta d’Italia 1:250000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7891" name="Picture 4" descr="08lez24">
            <a:extLst>
              <a:ext uri="{FF2B5EF4-FFF2-40B4-BE49-F238E27FC236}">
                <a16:creationId xmlns:a16="http://schemas.microsoft.com/office/drawing/2014/main" id="{5A122C1F-BBE5-4F73-9EBC-8405117FC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17764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09lez24">
            <a:extLst>
              <a:ext uri="{FF2B5EF4-FFF2-40B4-BE49-F238E27FC236}">
                <a16:creationId xmlns:a16="http://schemas.microsoft.com/office/drawing/2014/main" id="{F3C2603A-D68A-480F-9E26-5F9A045D4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6019800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enza titolo-9">
            <a:extLst>
              <a:ext uri="{FF2B5EF4-FFF2-40B4-BE49-F238E27FC236}">
                <a16:creationId xmlns:a16="http://schemas.microsoft.com/office/drawing/2014/main" id="{B08F5091-8B1F-43B2-B7DA-543238C4C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619125"/>
            <a:ext cx="90011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D9B0F71F-5BBC-4EA9-83AB-EEA2089B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38200"/>
            <a:ext cx="48021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Carta d’Italia  1:50000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9939" name="Picture 4" descr="10lez24">
            <a:extLst>
              <a:ext uri="{FF2B5EF4-FFF2-40B4-BE49-F238E27FC236}">
                <a16:creationId xmlns:a16="http://schemas.microsoft.com/office/drawing/2014/main" id="{E3B818B4-E15A-4BC3-AEFC-29C96CB2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17541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11lez24">
            <a:extLst>
              <a:ext uri="{FF2B5EF4-FFF2-40B4-BE49-F238E27FC236}">
                <a16:creationId xmlns:a16="http://schemas.microsoft.com/office/drawing/2014/main" id="{FA77E091-8C3B-42FF-BAB7-7C00EBA74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480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enza titolo-2">
            <a:extLst>
              <a:ext uri="{FF2B5EF4-FFF2-40B4-BE49-F238E27FC236}">
                <a16:creationId xmlns:a16="http://schemas.microsoft.com/office/drawing/2014/main" id="{ED56F555-F06A-4229-A053-209360DE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496888"/>
            <a:ext cx="6842125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04lez19">
            <a:extLst>
              <a:ext uri="{FF2B5EF4-FFF2-40B4-BE49-F238E27FC236}">
                <a16:creationId xmlns:a16="http://schemas.microsoft.com/office/drawing/2014/main" id="{DBA2EEFC-D9E1-4B17-A041-319921585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584450"/>
            <a:ext cx="22034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05lez19">
            <a:extLst>
              <a:ext uri="{FF2B5EF4-FFF2-40B4-BE49-F238E27FC236}">
                <a16:creationId xmlns:a16="http://schemas.microsoft.com/office/drawing/2014/main" id="{8696E983-C942-4C13-961A-4524BBA4A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401638"/>
            <a:ext cx="218122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46B268C4-A9D0-4A78-9440-688FAB89B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838200"/>
            <a:ext cx="480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Carta d’Italia  1:25000</a:t>
            </a:r>
          </a:p>
        </p:txBody>
      </p:sp>
      <p:pic>
        <p:nvPicPr>
          <p:cNvPr id="41987" name="Picture 3" descr="12lez24">
            <a:extLst>
              <a:ext uri="{FF2B5EF4-FFF2-40B4-BE49-F238E27FC236}">
                <a16:creationId xmlns:a16="http://schemas.microsoft.com/office/drawing/2014/main" id="{6ABE4205-52E9-4E92-BDDC-E41A05A17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1887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13lez24">
            <a:extLst>
              <a:ext uri="{FF2B5EF4-FFF2-40B4-BE49-F238E27FC236}">
                <a16:creationId xmlns:a16="http://schemas.microsoft.com/office/drawing/2014/main" id="{EE475F0E-734A-44AF-9087-784AAAB7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57912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6CF1826B-0105-4334-8DB9-D4ABE20B5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14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Reticolato chilometrico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43011" name="Picture 3" descr="11lez19">
            <a:extLst>
              <a:ext uri="{FF2B5EF4-FFF2-40B4-BE49-F238E27FC236}">
                <a16:creationId xmlns:a16="http://schemas.microsoft.com/office/drawing/2014/main" id="{0CB747DE-E29F-4A4F-AA93-99C47812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5472113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1">
            <a:extLst>
              <a:ext uri="{FF2B5EF4-FFF2-40B4-BE49-F238E27FC236}">
                <a16:creationId xmlns:a16="http://schemas.microsoft.com/office/drawing/2014/main" id="{385E9080-B184-457C-B739-34C518A80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30200"/>
            <a:ext cx="28638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magine 2">
            <a:extLst>
              <a:ext uri="{FF2B5EF4-FFF2-40B4-BE49-F238E27FC236}">
                <a16:creationId xmlns:a16="http://schemas.microsoft.com/office/drawing/2014/main" id="{5AAA361E-4C5B-4803-BC6A-52AF29C73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188913"/>
            <a:ext cx="2865437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magine 3">
            <a:extLst>
              <a:ext uri="{FF2B5EF4-FFF2-40B4-BE49-F238E27FC236}">
                <a16:creationId xmlns:a16="http://schemas.microsoft.com/office/drawing/2014/main" id="{04C0A2AA-D964-4432-9A54-BA7601FD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3432175"/>
            <a:ext cx="3379788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CasellaDiTesto 4">
            <a:extLst>
              <a:ext uri="{FF2B5EF4-FFF2-40B4-BE49-F238E27FC236}">
                <a16:creationId xmlns:a16="http://schemas.microsoft.com/office/drawing/2014/main" id="{60E4802C-717F-4C6D-997D-2CF507EA2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6451600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it-IT" altLang="it-IT" sz="1600"/>
              <a:t>Da Turrini M.C.</a:t>
            </a:r>
          </a:p>
          <a:p>
            <a:r>
              <a:rPr lang="it-IT" altLang="it-IT" sz="1600"/>
              <a:t>Università di Ferrara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4216D835-996D-4CA4-927A-67B352DAB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619125"/>
            <a:ext cx="87630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Sistema di riferimento italiano ante 1940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Datum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7643B8CD-3933-4C99-BA88-42066B5D2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43088"/>
            <a:ext cx="7620000" cy="500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Ellissoide di Bessel (1841)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  =  6 377 397,155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s  = 1/299,1528128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Orientamento e origine coordinate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Genova IIM (1902)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  =  44°25’08,235”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  =  0°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azimut M.Telegrafo  = 117°31’08,91”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enza titolo-3">
            <a:extLst>
              <a:ext uri="{FF2B5EF4-FFF2-40B4-BE49-F238E27FC236}">
                <a16:creationId xmlns:a16="http://schemas.microsoft.com/office/drawing/2014/main" id="{C07964AD-6FA7-43FD-8783-A99F3D08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258763"/>
            <a:ext cx="6840537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Senza titolo-5">
            <a:extLst>
              <a:ext uri="{FF2B5EF4-FFF2-40B4-BE49-F238E27FC236}">
                <a16:creationId xmlns:a16="http://schemas.microsoft.com/office/drawing/2014/main" id="{4E4F275A-B2C4-4253-92AB-8E30BF420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14300"/>
            <a:ext cx="9145588" cy="724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enza titolo-3">
            <a:extLst>
              <a:ext uri="{FF2B5EF4-FFF2-40B4-BE49-F238E27FC236}">
                <a16:creationId xmlns:a16="http://schemas.microsoft.com/office/drawing/2014/main" id="{C94452CE-878E-40E6-B4A3-5E4835F45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258763"/>
            <a:ext cx="6840537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enza titolo-4">
            <a:extLst>
              <a:ext uri="{FF2B5EF4-FFF2-40B4-BE49-F238E27FC236}">
                <a16:creationId xmlns:a16="http://schemas.microsoft.com/office/drawing/2014/main" id="{47F6D0EB-CE2D-4D45-9041-28292077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1914525"/>
            <a:ext cx="72723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TR 220080 Borgo Panigale spigolino">
            <a:extLst>
              <a:ext uri="{FF2B5EF4-FFF2-40B4-BE49-F238E27FC236}">
                <a16:creationId xmlns:a16="http://schemas.microsoft.com/office/drawing/2014/main" id="{B057BDFF-EA9B-42C5-A056-77D84BB9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984250"/>
            <a:ext cx="3440113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CTR 220080 Borgo Panigale coord vertici">
            <a:extLst>
              <a:ext uri="{FF2B5EF4-FFF2-40B4-BE49-F238E27FC236}">
                <a16:creationId xmlns:a16="http://schemas.microsoft.com/office/drawing/2014/main" id="{B7C1B5C4-894A-42A2-B118-0F3C73C4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296988"/>
            <a:ext cx="585152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Line 4">
            <a:extLst>
              <a:ext uri="{FF2B5EF4-FFF2-40B4-BE49-F238E27FC236}">
                <a16:creationId xmlns:a16="http://schemas.microsoft.com/office/drawing/2014/main" id="{50105830-2149-4B16-80DA-C7F581EF59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508625"/>
            <a:ext cx="1793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57" name="Line 5">
            <a:extLst>
              <a:ext uri="{FF2B5EF4-FFF2-40B4-BE49-F238E27FC236}">
                <a16:creationId xmlns:a16="http://schemas.microsoft.com/office/drawing/2014/main" id="{81FFB4DF-FE0D-41F6-845E-00D1B26A22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11838" y="5275263"/>
            <a:ext cx="0" cy="1481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A174A1D2-A25A-4FC6-8513-43A95973F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400" y="4589463"/>
            <a:ext cx="182403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057" tIns="49528" rIns="99057" bIns="49528">
            <a:spAutoFit/>
          </a:bodyPr>
          <a:lstStyle>
            <a:lvl1pPr defTabSz="990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95300" indent="-309563" defTabSz="990600">
              <a:spcBef>
                <a:spcPct val="20000"/>
              </a:spcBef>
              <a:buClr>
                <a:schemeClr val="tx1"/>
              </a:buClr>
              <a:buChar char="•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990600" indent="-247650" defTabSz="990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485900" indent="-247650" defTabSz="99060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981200" indent="-247650" defTabSz="990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4384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8956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3528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100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600">
                <a:latin typeface="Arial Rounded MT Bold" panose="020F0704030504030204" pitchFamily="34" charset="0"/>
                <a:cs typeface="Times New Roman" panose="02020603050405020304" pitchFamily="18" charset="0"/>
              </a:rPr>
              <a:t>1 Milione..</a:t>
            </a:r>
          </a:p>
        </p:txBody>
      </p:sp>
      <p:sp>
        <p:nvSpPr>
          <p:cNvPr id="49159" name="Line 7">
            <a:extLst>
              <a:ext uri="{FF2B5EF4-FFF2-40B4-BE49-F238E27FC236}">
                <a16:creationId xmlns:a16="http://schemas.microsoft.com/office/drawing/2014/main" id="{71FF4D65-D95D-4128-BC9A-E6DCCCE5A8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0738" y="4418013"/>
            <a:ext cx="1016000" cy="9350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60" name="Line 8">
            <a:extLst>
              <a:ext uri="{FF2B5EF4-FFF2-40B4-BE49-F238E27FC236}">
                <a16:creationId xmlns:a16="http://schemas.microsoft.com/office/drawing/2014/main" id="{F083C753-831E-4AE3-94E9-51A7D2F0A3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47900" y="4495800"/>
            <a:ext cx="623888" cy="8572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61" name="Text Box 9">
            <a:extLst>
              <a:ext uri="{FF2B5EF4-FFF2-40B4-BE49-F238E27FC236}">
                <a16:creationId xmlns:a16="http://schemas.microsoft.com/office/drawing/2014/main" id="{369D446F-C28A-4C0E-B4A0-6F8F3A13C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5275263"/>
            <a:ext cx="698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057" tIns="49528" rIns="99057" bIns="49528">
            <a:spAutoFit/>
          </a:bodyPr>
          <a:lstStyle>
            <a:lvl1pPr defTabSz="990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95300" indent="-309563" defTabSz="990600">
              <a:spcBef>
                <a:spcPct val="20000"/>
              </a:spcBef>
              <a:buClr>
                <a:schemeClr val="tx1"/>
              </a:buClr>
              <a:buChar char="•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990600" indent="-247650" defTabSz="990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485900" indent="-247650" defTabSz="99060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981200" indent="-247650" defTabSz="990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4384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8956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3528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100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600">
                <a:latin typeface="Arial Rounded MT Bold" panose="020F0704030504030204" pitchFamily="34" charset="0"/>
                <a:cs typeface="Times New Roman" panose="02020603050405020304" pitchFamily="18" charset="0"/>
              </a:rPr>
              <a:t>GB</a:t>
            </a:r>
          </a:p>
        </p:txBody>
      </p:sp>
      <p:sp>
        <p:nvSpPr>
          <p:cNvPr id="49162" name="Text Box 10">
            <a:extLst>
              <a:ext uri="{FF2B5EF4-FFF2-40B4-BE49-F238E27FC236}">
                <a16:creationId xmlns:a16="http://schemas.microsoft.com/office/drawing/2014/main" id="{40A05FB0-09DF-41B4-9263-5FF82A4E4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5275263"/>
            <a:ext cx="9318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057" tIns="49528" rIns="99057" bIns="49528">
            <a:spAutoFit/>
          </a:bodyPr>
          <a:lstStyle>
            <a:lvl1pPr defTabSz="990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95300" indent="-309563" defTabSz="990600">
              <a:spcBef>
                <a:spcPct val="20000"/>
              </a:spcBef>
              <a:buClr>
                <a:schemeClr val="tx1"/>
              </a:buClr>
              <a:buChar char="•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990600" indent="-247650" defTabSz="990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485900" indent="-247650" defTabSz="99060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981200" indent="-247650" defTabSz="990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4384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8956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3528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100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600">
                <a:latin typeface="Arial Rounded MT Bold" panose="020F0704030504030204" pitchFamily="34" charset="0"/>
                <a:cs typeface="Times New Roman" panose="02020603050405020304" pitchFamily="18" charset="0"/>
              </a:rPr>
              <a:t>UTM</a:t>
            </a:r>
          </a:p>
        </p:txBody>
      </p:sp>
      <p:sp>
        <p:nvSpPr>
          <p:cNvPr id="49163" name="Text Box 11">
            <a:extLst>
              <a:ext uri="{FF2B5EF4-FFF2-40B4-BE49-F238E27FC236}">
                <a16:creationId xmlns:a16="http://schemas.microsoft.com/office/drawing/2014/main" id="{89660E8A-E42C-4E8D-8532-7571BD02A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5430838"/>
            <a:ext cx="9667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057" tIns="49528" rIns="99057" bIns="49528">
            <a:spAutoFit/>
          </a:bodyPr>
          <a:lstStyle>
            <a:lvl1pPr defTabSz="990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95300" indent="-309563" defTabSz="990600">
              <a:spcBef>
                <a:spcPct val="20000"/>
              </a:spcBef>
              <a:buClr>
                <a:schemeClr val="tx1"/>
              </a:buClr>
              <a:buChar char="•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990600" indent="-247650" defTabSz="990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485900" indent="-247650" defTabSz="99060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981200" indent="-247650" defTabSz="990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4384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8956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3528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100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600">
                <a:latin typeface="Arial Rounded MT Bold" panose="020F0704030504030204" pitchFamily="34" charset="0"/>
                <a:cs typeface="Times New Roman" panose="02020603050405020304" pitchFamily="18" charset="0"/>
              </a:rPr>
              <a:t>53 m</a:t>
            </a:r>
          </a:p>
        </p:txBody>
      </p:sp>
      <p:sp>
        <p:nvSpPr>
          <p:cNvPr id="49164" name="Text Box 12">
            <a:extLst>
              <a:ext uri="{FF2B5EF4-FFF2-40B4-BE49-F238E27FC236}">
                <a16:creationId xmlns:a16="http://schemas.microsoft.com/office/drawing/2014/main" id="{DA9FF9F1-AB01-4EAC-BD18-7F47F552F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313" y="6834188"/>
            <a:ext cx="698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057" tIns="49528" rIns="99057" bIns="49528">
            <a:spAutoFit/>
          </a:bodyPr>
          <a:lstStyle>
            <a:lvl1pPr defTabSz="990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95300" indent="-309563" defTabSz="990600">
              <a:spcBef>
                <a:spcPct val="20000"/>
              </a:spcBef>
              <a:buClr>
                <a:schemeClr val="tx1"/>
              </a:buClr>
              <a:buChar char="•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990600" indent="-247650" defTabSz="990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485900" indent="-247650" defTabSz="99060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981200" indent="-247650" defTabSz="990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4384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8956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3528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100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600">
                <a:latin typeface="Arial Rounded MT Bold" panose="020F0704030504030204" pitchFamily="34" charset="0"/>
                <a:cs typeface="Times New Roman" panose="02020603050405020304" pitchFamily="18" charset="0"/>
              </a:rPr>
              <a:t>GB</a:t>
            </a:r>
          </a:p>
        </p:txBody>
      </p:sp>
      <p:sp>
        <p:nvSpPr>
          <p:cNvPr id="49165" name="Text Box 13">
            <a:extLst>
              <a:ext uri="{FF2B5EF4-FFF2-40B4-BE49-F238E27FC236}">
                <a16:creationId xmlns:a16="http://schemas.microsoft.com/office/drawing/2014/main" id="{9249F5C6-5081-4A64-82AF-D73D47920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4649788"/>
            <a:ext cx="9318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057" tIns="49528" rIns="99057" bIns="49528">
            <a:spAutoFit/>
          </a:bodyPr>
          <a:lstStyle>
            <a:lvl1pPr defTabSz="990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95300" indent="-309563" defTabSz="990600">
              <a:spcBef>
                <a:spcPct val="20000"/>
              </a:spcBef>
              <a:buClr>
                <a:schemeClr val="tx1"/>
              </a:buClr>
              <a:buChar char="•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990600" indent="-247650" defTabSz="990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485900" indent="-247650" defTabSz="99060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981200" indent="-247650" defTabSz="990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4384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8956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3528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100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600">
                <a:latin typeface="Arial Rounded MT Bold" panose="020F0704030504030204" pitchFamily="34" charset="0"/>
                <a:cs typeface="Times New Roman" panose="02020603050405020304" pitchFamily="18" charset="0"/>
              </a:rPr>
              <a:t>UTM</a:t>
            </a:r>
          </a:p>
        </p:txBody>
      </p:sp>
      <p:sp>
        <p:nvSpPr>
          <p:cNvPr id="49166" name="Text Box 14">
            <a:extLst>
              <a:ext uri="{FF2B5EF4-FFF2-40B4-BE49-F238E27FC236}">
                <a16:creationId xmlns:a16="http://schemas.microsoft.com/office/drawing/2014/main" id="{E00310AA-8E25-4638-9B40-0BE6D9CBA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5976938"/>
            <a:ext cx="11160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057" tIns="49528" rIns="99057" bIns="49528">
            <a:spAutoFit/>
          </a:bodyPr>
          <a:lstStyle>
            <a:lvl1pPr defTabSz="990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95300" indent="-309563" defTabSz="990600">
              <a:spcBef>
                <a:spcPct val="20000"/>
              </a:spcBef>
              <a:buClr>
                <a:schemeClr val="tx1"/>
              </a:buClr>
              <a:buChar char="•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990600" indent="-247650" defTabSz="990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485900" indent="-247650" defTabSz="99060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981200" indent="-247650" defTabSz="990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4384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8956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3528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10000" indent="-247650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600">
                <a:latin typeface="Arial Rounded MT Bold" panose="020F0704030504030204" pitchFamily="34" charset="0"/>
                <a:cs typeface="Times New Roman" panose="02020603050405020304" pitchFamily="18" charset="0"/>
              </a:rPr>
              <a:t>181 m</a:t>
            </a:r>
          </a:p>
        </p:txBody>
      </p:sp>
      <p:sp>
        <p:nvSpPr>
          <p:cNvPr id="49167" name="Text Box 16">
            <a:extLst>
              <a:ext uri="{FF2B5EF4-FFF2-40B4-BE49-F238E27FC236}">
                <a16:creationId xmlns:a16="http://schemas.microsoft.com/office/drawing/2014/main" id="{FEF7D298-EB07-43B8-A113-727170EC8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6810375"/>
            <a:ext cx="5259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FFFF00"/>
                </a:solidFill>
              </a:rPr>
              <a:t>N.B. Questi valori vanno sempre verificati!!!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enza titolo-5">
            <a:extLst>
              <a:ext uri="{FF2B5EF4-FFF2-40B4-BE49-F238E27FC236}">
                <a16:creationId xmlns:a16="http://schemas.microsoft.com/office/drawing/2014/main" id="{F3913C60-F05E-4C61-B8A4-E1DFA69A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14300"/>
            <a:ext cx="9145588" cy="724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71B2E766-A6AD-4EBD-B0CA-1DEF6F438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14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Elementi per l’orientamento della carta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52227" name="Picture 3" descr="24lez23">
            <a:extLst>
              <a:ext uri="{FF2B5EF4-FFF2-40B4-BE49-F238E27FC236}">
                <a16:creationId xmlns:a16="http://schemas.microsoft.com/office/drawing/2014/main" id="{9C13F8DC-F4B9-4084-8EC3-9535FFD4F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60513"/>
            <a:ext cx="617220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E1DF3E32-C71E-4F37-9B8B-24AE9DA60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90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Legenda</a:t>
            </a: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DBB4E6D7-AF28-4AA3-8424-D04BF880C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78138"/>
            <a:ext cx="74676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fornisce tutte le indicazioni necessarie alla consultazione ed interpretazione dell’elaborato cartografico ed indica la scala media e l’epoca di riferimento delle  informazioni territoriali riferite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enza titolo-10">
            <a:extLst>
              <a:ext uri="{FF2B5EF4-FFF2-40B4-BE49-F238E27FC236}">
                <a16:creationId xmlns:a16="http://schemas.microsoft.com/office/drawing/2014/main" id="{228BA210-0521-485C-814C-5BE291054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762000"/>
            <a:ext cx="8713787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>
            <a:extLst>
              <a:ext uri="{FF2B5EF4-FFF2-40B4-BE49-F238E27FC236}">
                <a16:creationId xmlns:a16="http://schemas.microsoft.com/office/drawing/2014/main" id="{E0C449E4-30D5-400C-B23A-38FBCAD85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14300"/>
            <a:ext cx="8137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Carta Tecnica Regionale (CTR) 1:5000</a:t>
            </a:r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1867B499-2D9A-40F4-9BC4-506DE73B2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6242050"/>
            <a:ext cx="81375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Trasferimento di competenze alle Regioni a s.o. in materia di gestione del territorio, D.P.R. 15 gennaio 1972, n.8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>
            <a:extLst>
              <a:ext uri="{FF2B5EF4-FFF2-40B4-BE49-F238E27FC236}">
                <a16:creationId xmlns:a16="http://schemas.microsoft.com/office/drawing/2014/main" id="{05BEC1DD-AC4F-4EE8-A652-7CDC24F8A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474663"/>
            <a:ext cx="8137525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Carta Tecnica Regionale (CTR)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Sistema adottato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Sistema nazionale Gauss-Boaga (coordinate chilometriche espresse nei termini  Gauss-Boaga)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Taglio degli elementi sulla base di sistema unificato ED 50,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Con base Carta d’Italia a 1:50.000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Prodotta essenzialmente attraverso restituzione (aero)fotogramnmetrica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9A0ADC16-2EA7-48B5-ACAD-C5E9BDEC7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0"/>
            <a:ext cx="7620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Rappresentazione cartografica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754DE7DE-CADC-4472-B296-733325F69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90800"/>
            <a:ext cx="746760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Proiezione policentrica naturale o proiezione di Flamsteed modificata con il centro di proiezione in ciascun elemento della Carta d’Italia alla scala 1:100 000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Inquadramento della rete geodetica di primo ordine dimensionata su 8 basi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E405CF59-D84A-4BE0-9E38-0219E1452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14400"/>
            <a:ext cx="586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Cartografia tecnica 1:5000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96C106F8-0A3D-4E28-AC25-E359745DF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09800"/>
            <a:ext cx="7848600" cy="372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Errore massimo situazione planimetrica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2,00  m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Errore massimo situazione altimetrica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1,20  m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Tolleranza altimetrica per le curve di livello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2,20  m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:a16="http://schemas.microsoft.com/office/drawing/2014/main" id="{603526CA-2038-404B-9667-F2EB8D6E9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14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Cartografia tecnica 1:10000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DEF10749-B2D7-4EE5-BB94-5A7D7B3C4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905000"/>
            <a:ext cx="784860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Copertura  fotografica a scala media 1:20000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Sistema nazionale Gauss-Boaga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Taglio degli elementi sistema unificato ED 50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con base la Carta d’Italia 1:50 000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>
            <a:extLst>
              <a:ext uri="{FF2B5EF4-FFF2-40B4-BE49-F238E27FC236}">
                <a16:creationId xmlns:a16="http://schemas.microsoft.com/office/drawing/2014/main" id="{59BF09AA-37FD-48F0-96F2-38226A254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914400"/>
            <a:ext cx="723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Cartografia tecnica 1:10000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9A50B74B-734A-4141-A2E7-EA382FF57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38400"/>
            <a:ext cx="8001000" cy="372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Errore massimo situazione planimetrica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4,00  m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Errore massimo situazione altimetrica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1,80  m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Tolleranza altimetrica per le curve di livello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3,50  m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enza titolo-10">
            <a:extLst>
              <a:ext uri="{FF2B5EF4-FFF2-40B4-BE49-F238E27FC236}">
                <a16:creationId xmlns:a16="http://schemas.microsoft.com/office/drawing/2014/main" id="{5CDDF9E5-A73B-458B-84F9-F74979014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762000"/>
            <a:ext cx="8713787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8B9BE646-92BE-4989-90EE-FEACE0E85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14300"/>
            <a:ext cx="8137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Carta Tecnica Regionale (CTR) 1:5000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enza titolo-11">
            <a:extLst>
              <a:ext uri="{FF2B5EF4-FFF2-40B4-BE49-F238E27FC236}">
                <a16:creationId xmlns:a16="http://schemas.microsoft.com/office/drawing/2014/main" id="{73E8C593-F81E-4F24-8F6C-4D5C4264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546100"/>
            <a:ext cx="509270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enza titolo-6">
            <a:extLst>
              <a:ext uri="{FF2B5EF4-FFF2-40B4-BE49-F238E27FC236}">
                <a16:creationId xmlns:a16="http://schemas.microsoft.com/office/drawing/2014/main" id="{CFC3E551-1328-452C-BFC7-1BEF626C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63"/>
            <a:ext cx="963295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magine 1">
            <a:extLst>
              <a:ext uri="{FF2B5EF4-FFF2-40B4-BE49-F238E27FC236}">
                <a16:creationId xmlns:a16="http://schemas.microsoft.com/office/drawing/2014/main" id="{E9CDB461-8F36-4A17-B044-2FEF0B3FC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01638"/>
            <a:ext cx="9906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1">
            <a:extLst>
              <a:ext uri="{FF2B5EF4-FFF2-40B4-BE49-F238E27FC236}">
                <a16:creationId xmlns:a16="http://schemas.microsoft.com/office/drawing/2014/main" id="{285E0ACF-981D-46BA-8CDE-0C761A3D0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763"/>
            <a:ext cx="9906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magine 2">
            <a:extLst>
              <a:ext uri="{FF2B5EF4-FFF2-40B4-BE49-F238E27FC236}">
                <a16:creationId xmlns:a16="http://schemas.microsoft.com/office/drawing/2014/main" id="{3C07E5B5-AA38-4CB1-A0DD-735C334A9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0"/>
            <a:ext cx="9906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magine 1">
            <a:extLst>
              <a:ext uri="{FF2B5EF4-FFF2-40B4-BE49-F238E27FC236}">
                <a16:creationId xmlns:a16="http://schemas.microsoft.com/office/drawing/2014/main" id="{53A9BCBA-ADFC-4571-9F90-99C849E32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9060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D51C7883-A74F-41EB-A5F6-7C33891B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14400"/>
            <a:ext cx="7924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Proiezione naturale o Proiezione di Sanson-Flamsteed modificata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F50C0081-3390-4644-A410-A1466B9DC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981200"/>
            <a:ext cx="388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Forma del reticolato</a:t>
            </a:r>
          </a:p>
        </p:txBody>
      </p:sp>
      <p:pic>
        <p:nvPicPr>
          <p:cNvPr id="10244" name="Picture 4" descr="03lez21">
            <a:extLst>
              <a:ext uri="{FF2B5EF4-FFF2-40B4-BE49-F238E27FC236}">
                <a16:creationId xmlns:a16="http://schemas.microsoft.com/office/drawing/2014/main" id="{F7AFA60C-8051-40E5-B321-502C3C58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93988"/>
            <a:ext cx="7543800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E61EE4-C74E-4C57-8AD3-0D6E295BE981}"/>
              </a:ext>
            </a:extLst>
          </p:cNvPr>
          <p:cNvSpPr/>
          <p:nvPr/>
        </p:nvSpPr>
        <p:spPr>
          <a:xfrm>
            <a:off x="3368675" y="6591300"/>
            <a:ext cx="4086225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400" i="1" dirty="0">
                <a:latin typeface="+mj-lt"/>
              </a:rPr>
              <a:t>M. Fondelli, 2000, Cartografia Numerica I,  Pitagora Editrice, Bologna</a:t>
            </a:r>
            <a:endParaRPr lang="en-US" sz="1400" i="1" dirty="0">
              <a:latin typeface="+mj-l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>
            <a:extLst>
              <a:ext uri="{FF2B5EF4-FFF2-40B4-BE49-F238E27FC236}">
                <a16:creationId xmlns:a16="http://schemas.microsoft.com/office/drawing/2014/main" id="{6F498801-A0C0-4419-AC2F-1C9EEDC0E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-12120563"/>
            <a:ext cx="7013575" cy="757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it-IT" altLang="it-IT"/>
          </a:p>
          <a:p>
            <a:r>
              <a:rPr lang="it-IT" altLang="it-IT"/>
              <a:t>realizzazioni ETRF</a:t>
            </a:r>
          </a:p>
          <a:p>
            <a:endParaRPr lang="it-IT" altLang="it-IT"/>
          </a:p>
          <a:p>
            <a:r>
              <a:rPr lang="it-IT" altLang="it-IT"/>
              <a:t>Ecco allora che il sistema ETRS89, pur derivato inizialmente dall’ ITRS mondiale, nel tempo non è più congruente con esso ma si è deformato. Quindi  in Europa e in Italia le coordinate espresse col sistema ITRS/ITRF (o WGS84),  possono considerarsi coincidenti con quelle del sistema ERTS89/ETRF89  materializzato dalla sottorete EPN costituita delle stazioni dell’ITRF in Europa determinate nel 1989.</a:t>
            </a:r>
          </a:p>
          <a:p>
            <a:r>
              <a:rPr lang="it-IT" altLang="it-IT"/>
              <a:t>Ma le sue successive emanazioni ETRS89/ETRFyy differiscono da quelle del WGS84, in modo crescente al passare degli anni. Per esempio tra le coordinate di un punto espresse col WGS84 (G1150) e quelle espresse col ETRS89/ETRF2000, esiste una differenza di posizione di circa 40 cm.</a:t>
            </a:r>
          </a:p>
          <a:p>
            <a:endParaRPr lang="it-IT" altLang="it-IT"/>
          </a:p>
          <a:p>
            <a:r>
              <a:rPr lang="it-IT" altLang="it-IT"/>
              <a:t>Per quanto riguarda l’ Italia:</a:t>
            </a:r>
          </a:p>
          <a:p>
            <a:endParaRPr lang="it-IT" altLang="it-IT"/>
          </a:p>
          <a:p>
            <a:r>
              <a:rPr lang="it-IT" altLang="it-IT"/>
              <a:t>    il sistema ETRS89/ETRF89 (e quindi il sistema WGS84) si appoggia sulla rete geodetica di alta precisione IGM95 (è rilevata con misurazioni GPS ma non contiene stazioni permanenti, cioè è una rete statica);</a:t>
            </a:r>
          </a:p>
          <a:p>
            <a:r>
              <a:rPr lang="it-IT" altLang="it-IT"/>
              <a:t>    il sistema ETRS89/ETRF2000 si appoggia sulla nuova rete RDN (Rete Dinamica Nazionale) basata su stazioni permanenti.</a:t>
            </a:r>
          </a:p>
        </p:txBody>
      </p:sp>
      <p:sp>
        <p:nvSpPr>
          <p:cNvPr id="66563" name="Rettangolo 2">
            <a:extLst>
              <a:ext uri="{FF2B5EF4-FFF2-40B4-BE49-F238E27FC236}">
                <a16:creationId xmlns:a16="http://schemas.microsoft.com/office/drawing/2014/main" id="{14313695-B145-4985-B67D-95D4945B0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01638"/>
            <a:ext cx="828040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it-IT" altLang="it-IT"/>
              <a:t>Il WGS84 (World Geodetic System 1984)</a:t>
            </a:r>
          </a:p>
          <a:p>
            <a:endParaRPr lang="it-IT" altLang="it-IT"/>
          </a:p>
          <a:p>
            <a:r>
              <a:rPr lang="it-IT" altLang="it-IT"/>
              <a:t>E’ un sistema di riferimento geografico mondiale (datum globale) nato a metà del secolo scorso grazie alla tecnologia satellitare; nella sua versione più attuale si appoggia sulla rete di satelliti NAVSTAR e GPS/GLONASS ed è molto noto essendo adoperato dai sistemi GPS.</a:t>
            </a:r>
          </a:p>
          <a:p>
            <a:r>
              <a:rPr lang="it-IT" altLang="it-IT"/>
              <a:t>Esso è definito da:</a:t>
            </a:r>
          </a:p>
          <a:p>
            <a:r>
              <a:rPr lang="it-IT" altLang="it-IT"/>
              <a:t>- una terna cartesiana XYZ </a:t>
            </a:r>
            <a:r>
              <a:rPr lang="it-IT" altLang="it-IT">
                <a:solidFill>
                  <a:srgbClr val="FFFF00"/>
                </a:solidFill>
              </a:rPr>
              <a:t>geocentrica </a:t>
            </a:r>
            <a:r>
              <a:rPr lang="it-IT" altLang="it-IT"/>
              <a:t>(CTS: Conventional Terrain System) con asse Z diretta verso il polo Nord convenzionale al 1984, asse X passante per il meridiano di Greenwich al 1984, asse Y scelto in modo da formare una terna destrorsa;</a:t>
            </a:r>
          </a:p>
          <a:p>
            <a:r>
              <a:rPr lang="it-IT" altLang="it-IT"/>
              <a:t>- un ellissoide geocentrico che approssima l’intero globo: inizialmente era il GRS80 , poi sostituito dal più preciso WGS84.</a:t>
            </a:r>
          </a:p>
          <a:p>
            <a:r>
              <a:rPr lang="it-IT" altLang="it-IT"/>
              <a:t>- a partire dal 1996 un geoide che approssima l’intero globo per il riferimento verticale (datum verticale) che deriva dallo standard EGM96 (Earth Geopotential Model 1996).</a:t>
            </a:r>
          </a:p>
          <a:p>
            <a:endParaRPr lang="it-IT" altLang="it-IT"/>
          </a:p>
        </p:txBody>
      </p:sp>
      <p:pic>
        <p:nvPicPr>
          <p:cNvPr id="66564" name="Immagine 3">
            <a:extLst>
              <a:ext uri="{FF2B5EF4-FFF2-40B4-BE49-F238E27FC236}">
                <a16:creationId xmlns:a16="http://schemas.microsoft.com/office/drawing/2014/main" id="{0CDFFFB0-741A-48CC-BE00-E1FBFF55D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5010150"/>
            <a:ext cx="20859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ttangolo 1">
            <a:extLst>
              <a:ext uri="{FF2B5EF4-FFF2-40B4-BE49-F238E27FC236}">
                <a16:creationId xmlns:a16="http://schemas.microsoft.com/office/drawing/2014/main" id="{B869BB7E-E54A-489C-B1D8-96DF167E7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906463"/>
            <a:ext cx="7993062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it-IT" altLang="it-IT" b="1"/>
              <a:t>ETRS89 (European Terrestrial Reference System 1989)</a:t>
            </a:r>
          </a:p>
          <a:p>
            <a:r>
              <a:rPr lang="it-IT" altLang="it-IT"/>
              <a:t>E’ un sistema geocentrico derivato nel 1989 dal sistema ITRS (usa l’ellissoide geocentrico GRS80) ma è solidale alla placca euro-asiatica. Fu definito perchè tale placca si muove verso NE di circa 2 cm l’anno e quindi le coordinate espresse con il sistema ITRS/ITRF (e quindi con il WGS84) variavano sensibilmente di anno in anno.</a:t>
            </a:r>
          </a:p>
          <a:p>
            <a:endParaRPr lang="it-IT" altLang="it-IT"/>
          </a:p>
          <a:p>
            <a:r>
              <a:rPr lang="it-IT" altLang="it-IT" b="1"/>
              <a:t>ETRFyy  oppure ETRFyyyy</a:t>
            </a:r>
          </a:p>
          <a:p>
            <a:r>
              <a:rPr lang="it-IT" altLang="it-IT"/>
              <a:t>yy  o  yyyy esprime l’anno a cui si riferiscono le coordinate: ETRF89, ETRF90, …., ETRF2000). Le differenze esistenti tra due diverse ETRF sono minime, dipendendo dalle deformazioni della crosta terrestre: tra la ETRF89 e la ETRF2000 ci sono differenze inferiori al centimetro.</a:t>
            </a:r>
          </a:p>
          <a:p>
            <a:endParaRPr lang="it-IT" altLang="it-IT"/>
          </a:p>
          <a:p>
            <a:r>
              <a:rPr lang="it-IT" altLang="it-IT"/>
              <a:t>Il sistema ETRF2000 è stato adottato ufficialmente dalla cartografia italiana con Decreto della Presidenza del Consiglio dei Ministri del 10-11-2011 in Gazzetta Ufficiale http://www.gazzettaufficiale.it/eli/gu/2012/02/27/48/so/37/sg/pdf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magine 1">
            <a:extLst>
              <a:ext uri="{FF2B5EF4-FFF2-40B4-BE49-F238E27FC236}">
                <a16:creationId xmlns:a16="http://schemas.microsoft.com/office/drawing/2014/main" id="{5C09E1F5-699C-4D16-BCC8-5FFE11CA1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09550"/>
            <a:ext cx="81915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>
            <a:extLst>
              <a:ext uri="{FF2B5EF4-FFF2-40B4-BE49-F238E27FC236}">
                <a16:creationId xmlns:a16="http://schemas.microsoft.com/office/drawing/2014/main" id="{B3B243AE-175B-4AA1-8867-14FACF523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792163"/>
            <a:ext cx="4038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Mappe catastali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69635" name="Picture 3" descr="18lez24">
            <a:extLst>
              <a:ext uri="{FF2B5EF4-FFF2-40B4-BE49-F238E27FC236}">
                <a16:creationId xmlns:a16="http://schemas.microsoft.com/office/drawing/2014/main" id="{F0EF84D9-09D3-47BF-BF9B-2724F20A2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25812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19lez24">
            <a:extLst>
              <a:ext uri="{FF2B5EF4-FFF2-40B4-BE49-F238E27FC236}">
                <a16:creationId xmlns:a16="http://schemas.microsoft.com/office/drawing/2014/main" id="{67AE48DB-48BD-40F0-BA6E-BBD394727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2638"/>
            <a:ext cx="502920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6FFA0E2F-32A7-4150-9383-1EC3DD1C0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14400"/>
            <a:ext cx="762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Rappresentazione cilindrica congruente di Soldner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0659" name="Text Box 3">
            <a:extLst>
              <a:ext uri="{FF2B5EF4-FFF2-40B4-BE49-F238E27FC236}">
                <a16:creationId xmlns:a16="http://schemas.microsoft.com/office/drawing/2014/main" id="{1968EDD0-FD4E-4A40-94B0-533E92C5E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344863"/>
            <a:ext cx="75438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Rappresentazione di Cassini, o Rappresentazione di Soldner o Rappresentazione di Cassini-Soldner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>
            <a:extLst>
              <a:ext uri="{FF2B5EF4-FFF2-40B4-BE49-F238E27FC236}">
                <a16:creationId xmlns:a16="http://schemas.microsoft.com/office/drawing/2014/main" id="{A4427D56-E1B2-45FD-947C-D2CBF4D98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144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Sistema di riferimento catastale italiano </a:t>
            </a: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BB94C170-4D56-417B-A0EB-75290C4B2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47800"/>
            <a:ext cx="6477000" cy="506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Datum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Ellissoide di Bessel (1841)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  = 6 377 397,155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s  = 1/299,1528128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9900"/>
                </a:solidFill>
                <a:latin typeface="Arial" panose="020B0604020202020204" pitchFamily="34" charset="0"/>
              </a:rPr>
              <a:t>Orientamento: Genova IIM (1902)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  = 44°25’08,235”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  =  0°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azimut  M.Telegrafo  =117°31’08,91”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id="{09FCD22E-5D7C-4A3B-B827-4A148E3D3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14400"/>
            <a:ext cx="739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Sistema catastale italiano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6947185D-5C6E-4DCC-99C9-DFA8047D3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15200" cy="39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Estensione della rappresentazione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100 km dall’origine in direzione Nord-Sud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70 km dall’origine in direzione Est-Ovest</a:t>
            </a:r>
          </a:p>
          <a:p>
            <a:pPr algn="ctr" eaLnBrk="1" hangingPunct="1">
              <a:spcBef>
                <a:spcPct val="50000"/>
              </a:spcBef>
            </a:pP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il territorio nazionale é suddiviso in 31 grandi zone  aventi un proprio centro di sviluppo ed in oltre 800 sistemi minori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4E3F74EA-B2C1-48A5-BEF0-DF56B2FAC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14400"/>
            <a:ext cx="739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Sistema catastale italiano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73731" name="Picture 3" descr="04lez22">
            <a:extLst>
              <a:ext uri="{FF2B5EF4-FFF2-40B4-BE49-F238E27FC236}">
                <a16:creationId xmlns:a16="http://schemas.microsoft.com/office/drawing/2014/main" id="{68301660-57AA-420E-80CA-8FD90E19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524000"/>
            <a:ext cx="38703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4" name="Text Box 4">
            <a:extLst>
              <a:ext uri="{FF2B5EF4-FFF2-40B4-BE49-F238E27FC236}">
                <a16:creationId xmlns:a16="http://schemas.microsoft.com/office/drawing/2014/main" id="{CD63C6C3-087A-4496-BB1F-FD1E3D9F5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444500"/>
            <a:ext cx="9217025" cy="60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953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90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859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12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84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5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28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00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Diritti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d’Autore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: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“…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nel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caso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in cui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si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intenda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pubblicare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o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elaborare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uno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qualunque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dei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prodotti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cartografici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fotografici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numerici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o,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comunque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documenti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dell’I.I.M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si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e’ tenuti a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richiederne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espressa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autorizzazione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ed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provvedere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al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relativo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pagamento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dei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diritti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d’autore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…”.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I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diritti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sono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sempre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dovuti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allorche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’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si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tratta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riproduzioni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anche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parziali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edite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da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privati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scopi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commerciali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libri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atlanti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riviste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periodici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ecc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.)…”.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Sono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esenti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dal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pagamento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: le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Amministrazioni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dello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Stato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le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riproduzioni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materiale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edito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da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piu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’ di 20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anni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la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riproduzione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piccole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superfici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(max 400 cm</a:t>
            </a:r>
            <a:r>
              <a:rPr lang="en-US" altLang="en-US" sz="2800" b="1" baseline="30000" dirty="0">
                <a:solidFill>
                  <a:srgbClr val="FFFF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destinate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corredare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pubblicazioni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di alto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valore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scientifico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purche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’ non poste in </a:t>
            </a:r>
            <a:r>
              <a:rPr lang="en-US" altLang="en-US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vendita</a:t>
            </a:r>
            <a:r>
              <a:rPr lang="en-US" alt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D9CF3A4B-CD21-453E-B6AB-6AD3EDB9D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09800"/>
            <a:ext cx="7924800" cy="436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 Rappresentazione per piani quotati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 Rappresentazione a curve di livello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 Rappresentazione a tinte ipsometriche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 Rappresentazione a tratteggio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 Rappresentazione a sfumo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 Rappresentazione naturale delle rocce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 Sistemi misti di rappresentazione</a:t>
            </a: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38FAA634-2C9E-4BD6-A178-722FD3B94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90600"/>
            <a:ext cx="784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Rappresentazione dell’altimetria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56B0F5ED-0C87-42E5-9C89-F12F28AB9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144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Proiezione naturale per la Carta d’Italia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1267" name="Picture 3" descr="04lez21">
            <a:extLst>
              <a:ext uri="{FF2B5EF4-FFF2-40B4-BE49-F238E27FC236}">
                <a16:creationId xmlns:a16="http://schemas.microsoft.com/office/drawing/2014/main" id="{FD5AB291-5915-46A7-A0F4-167DA79D8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76771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D91E911-B71B-4B8E-85D4-17FE9F3EB420}"/>
              </a:ext>
            </a:extLst>
          </p:cNvPr>
          <p:cNvSpPr/>
          <p:nvPr/>
        </p:nvSpPr>
        <p:spPr>
          <a:xfrm>
            <a:off x="3224213" y="5721350"/>
            <a:ext cx="4086225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400" i="1" dirty="0">
                <a:latin typeface="+mj-lt"/>
              </a:rPr>
              <a:t>M. Fondelli, 2000, Cartografia Numerica I,  Pitagora Editrice, Bologna</a:t>
            </a:r>
            <a:endParaRPr lang="en-US" sz="1400" i="1" dirty="0">
              <a:latin typeface="+mj-l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id="{27247094-A262-4E36-B5C5-C69BC351D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838200"/>
            <a:ext cx="571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Direzione delle scritture</a:t>
            </a:r>
            <a:endParaRPr lang="it-IT" altLang="en-US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90115" name="Picture 3" descr="20lez23">
            <a:extLst>
              <a:ext uri="{FF2B5EF4-FFF2-40B4-BE49-F238E27FC236}">
                <a16:creationId xmlns:a16="http://schemas.microsoft.com/office/drawing/2014/main" id="{B0D9CF76-3079-4B6E-82A0-BCDBD002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1590675"/>
            <a:ext cx="43719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Senza titolo-1">
            <a:extLst>
              <a:ext uri="{FF2B5EF4-FFF2-40B4-BE49-F238E27FC236}">
                <a16:creationId xmlns:a16="http://schemas.microsoft.com/office/drawing/2014/main" id="{9ED06E5B-170C-4CF0-97B3-50D2D7048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0"/>
            <a:ext cx="6575425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8" descr="02lez24">
            <a:extLst>
              <a:ext uri="{FF2B5EF4-FFF2-40B4-BE49-F238E27FC236}">
                <a16:creationId xmlns:a16="http://schemas.microsoft.com/office/drawing/2014/main" id="{8BBC0A7F-B840-4247-89CB-B81B00491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914400"/>
            <a:ext cx="5283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lobo">
  <a:themeElements>
    <a:clrScheme name="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o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5204</TotalTime>
  <Words>1813</Words>
  <Application>Microsoft Office PowerPoint</Application>
  <PresentationFormat>Personalizzato</PresentationFormat>
  <Paragraphs>225</Paragraphs>
  <Slides>70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7" baseType="lpstr">
      <vt:lpstr>Arial</vt:lpstr>
      <vt:lpstr>Arial Rounded MT Bold</vt:lpstr>
      <vt:lpstr>Symbol</vt:lpstr>
      <vt:lpstr>Times New Roman</vt:lpstr>
      <vt:lpstr>Verdana</vt:lpstr>
      <vt:lpstr>Wingdings</vt:lpstr>
      <vt:lpstr>Globo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Mario Fondelli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Francesco Fondelli</dc:creator>
  <cp:lastModifiedBy>Gian Andrea Pini</cp:lastModifiedBy>
  <cp:revision>148</cp:revision>
  <cp:lastPrinted>1998-12-28T12:50:50Z</cp:lastPrinted>
  <dcterms:created xsi:type="dcterms:W3CDTF">1998-12-26T08:43:37Z</dcterms:created>
  <dcterms:modified xsi:type="dcterms:W3CDTF">2022-05-25T07:37:45Z</dcterms:modified>
</cp:coreProperties>
</file>