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73" r:id="rId3"/>
    <p:sldId id="260" r:id="rId4"/>
    <p:sldId id="266" r:id="rId5"/>
    <p:sldId id="259" r:id="rId6"/>
    <p:sldId id="265" r:id="rId7"/>
    <p:sldId id="264" r:id="rId8"/>
    <p:sldId id="267" r:id="rId9"/>
    <p:sldId id="268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FE710FF9-C61A-4043-8E04-A4AC9FA7A5B5}"/>
              </a:ext>
            </a:extLst>
          </p:cNvPr>
          <p:cNvGrpSpPr>
            <a:grpSpLocks/>
          </p:cNvGrpSpPr>
          <p:nvPr/>
        </p:nvGrpSpPr>
        <p:grpSpPr bwMode="auto">
          <a:xfrm>
            <a:off x="-17463" y="0"/>
            <a:ext cx="12231688" cy="6856413"/>
            <a:chOff x="-16934" y="0"/>
            <a:chExt cx="12231160" cy="6856214"/>
          </a:xfrm>
        </p:grpSpPr>
        <p:pic>
          <p:nvPicPr>
            <p:cNvPr id="5" name="Picture 15" descr="HD-PanelTitleR1.png">
              <a:extLst>
                <a:ext uri="{FF2B5EF4-FFF2-40B4-BE49-F238E27FC236}">
                  <a16:creationId xmlns:a16="http://schemas.microsoft.com/office/drawing/2014/main" id="{606463B4-D42B-420D-A569-211FC94FA0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9A5F5AFE-CB82-46B1-9206-BEED26681BCE}"/>
                </a:ext>
              </a:extLst>
            </p:cNvPr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>
              <a:extLst>
                <a:ext uri="{FF2B5EF4-FFF2-40B4-BE49-F238E27FC236}">
                  <a16:creationId xmlns:a16="http://schemas.microsoft.com/office/drawing/2014/main" id="{F7280CFF-ABAC-4A34-B1B2-9277961AE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9" descr="HDRibbonTitle-UniformTrim.png">
              <a:extLst>
                <a:ext uri="{FF2B5EF4-FFF2-40B4-BE49-F238E27FC236}">
                  <a16:creationId xmlns:a16="http://schemas.microsoft.com/office/drawing/2014/main" id="{4439491B-AB82-4799-AC9C-F344C34AE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82863653-029C-46FD-B46B-8BEC40348156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D908C18-8D27-43C1-B1AF-BE6253E32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11ABC-B78B-452D-8F19-99CC843E6C00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DF5B05-7E5B-41AD-8BB4-5B0A53FB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7120170-64D0-4B14-A5BA-73C4F69B2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D83CA-9FA4-41E4-9C28-637E87C051F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6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0AF2D-F33D-44DB-A3B2-2788587D4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AA1A3-3A97-4C8E-B020-55C3F91B8DED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B0ABD-850A-478F-B28E-1A3B3AC22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C16C3-3A0D-4BAF-AAC5-01636018C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B7ED9-ABAB-4F8C-8076-6A7EEF440F3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72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60A8875C-2B40-4096-AF9B-374B4A6903EB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F1AF32-6815-4690-9FC2-7A3A64E2C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BCD6D-8891-4F3F-B057-16EF47B9569B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F03E72-9194-4E15-A20A-C7CD24CE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FFDC29-55BF-42A5-9B83-D8CC121AE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E7D59-2856-490A-9152-7CE035E98C9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9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D5B90BCC-C4ED-4A31-BEDD-6688474E0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3F04D7A4-D2CF-45DD-A286-44CC624C1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08BC5E78-6619-47E5-8615-F0F8A9B57EF1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113412B-8521-4564-8106-BBF06257D77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7ED22-BE3A-4057-9EA8-9E7328124A33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626F770-56BA-47AA-9D80-F3018359006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0E6696E-3CF5-4BA0-9B74-32315EB93D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84D46-9846-486F-9B7B-9F228D69209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15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35265-CFCB-4CC3-A147-97388F8A6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4DFC9-AE7F-44F4-9786-9B009B4EE78E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B8C2C-57F9-436A-8336-602469F2C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F0624-9D0E-4E61-AC56-3806393A3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D5254-9BAE-44CE-8CF5-630B188EB03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33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415B120D-F84B-40BD-A1DC-C9AA51B17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10EAA194-64DB-4564-A603-096496CE7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434F52D1-C8F6-464C-8476-3B4DC2C2E64E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B74498E-0B2F-4E59-8E72-249135A3862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22E0D-DAAA-40E1-ADEA-B7875F6F7BAC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C11C59-ADA3-44BF-A674-7410015346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468B603-BC9C-4D65-A655-6B47B855EC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FE8E5-9219-4CBA-867D-311FF3550BB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39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E66FB77D-7B2E-4CDC-90C5-0781DDDB51BC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056E51F-A33B-4439-9DED-1556026048E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C5509-72E4-4087-9CCC-EAE326C8EC2C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359348-9818-4086-AC19-4E18E412D2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F56F898-759D-4D27-9EB6-43CD33E5B2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2BF41-9697-481B-8402-FD1EEF5B92F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80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069E3A23-4350-43E2-A9B9-4B96981D689F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3E3B0F-FC39-46D9-ACB0-3497AA58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5D791-1BEE-46B4-BE33-820C9CB819DB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59A65AD-2450-4159-AD28-BCA8B6BB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260227-872B-49AE-8955-5608B73E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9C82B-FD88-4564-AAA6-07F5EAD736C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25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88CB1F58-BE77-4B53-82C8-ACDCFF9C1651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38FED1-045D-4143-A58A-D77C33ECD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5F323-94C7-4FE2-86A1-C9D54C933E3D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F87206-0CBD-4F8D-8730-59D625B4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5DB7FF-1C86-4363-B442-BBCDAD97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77F10-35C4-42F0-B689-CC767F88A32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35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037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661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FA1FBCF8-65AC-47FE-A36F-3D4DF830EDEA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2DA866-4CE8-429E-B26D-67D5944CE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AD1D8-2C78-45FF-AC16-20B1202375BF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6C00865-E3A6-4651-8B27-94A3D5C30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894644-21BD-4B79-8A5D-71730D11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0BF99-D675-4F5A-8BD3-E1E4E0F36D0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71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716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686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389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293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879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330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29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1884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050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88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5488B22A-C1C4-421C-82B1-80F6CD493878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0BC6C6-02F2-4DB1-9D7F-BF65373CA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A4581-C45B-44FE-9DC0-02ABE99B5632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1E9817-11AF-41EC-BF30-8530E638D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6EB8C2-9022-4D50-9882-7F406466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8D77-5CC4-4FD7-A1DB-6BA989B6D63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184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4898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045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412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425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32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F05A9FA3-9528-4563-9F9D-1D08B8341BB2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92DC33C-4457-4845-82A8-4361AC735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21EB4-45D1-4B1D-BD92-F75CF1F7EB01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594E71A-5C5D-43E9-B039-F68B102E8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2E4A81D-96F2-49A2-9561-930607BE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6ADC4-4F76-4E91-BBE0-7CA50452CD8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3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D42E9009-9488-467D-92BA-18AE5D842DD5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7103315F-0AA5-45C8-85BD-0830FB46D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C46FE-708C-4FC6-A74E-C5DA96DA7167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3B9A8352-3A48-4CD2-A6C9-0D04A02B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8D12B054-D758-4E8D-A279-93322A9DA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F46CA-FDB0-450C-9D24-ED64C04374B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4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64DCE973-5221-434E-B75F-5A41C40B7009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333524D-E460-4ADF-9D65-1205AD867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65B3F-06C9-4E6D-A8E8-56EA5C7822C3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0A71C81-8751-4E06-829F-0347E8DE8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F3D4797-CA09-441A-8357-F6B31D52E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55311-1E9E-4260-A18C-106FA5EB91F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15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20AF02-A183-4FBD-AAB0-45E09B02C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0C024-482E-4B82-AACD-72FB763986B0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CEEF57-DED8-4BEA-8F58-522A3ADA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C8718-70AF-44A2-9E31-0F79B096C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13AA7-AEDE-43EC-B876-C2186F23409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81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F2F5D960-93EC-437F-9282-A413DCF099BF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BE05CA5-F6BE-4F11-AD99-51F273280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CB9D4-A697-4EC2-8355-A5B6FB254C39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EF20984-DD33-41A1-B477-7F25FF3E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D570C50-042B-4080-A6C5-5634FAE4F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73620-79C5-4393-BDD4-43ABC826CA0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6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36178A-9094-414B-BE34-7B07AF7FA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70B9E-8F51-42C9-9627-894A56D20283}" type="datetimeFigureOut">
              <a:rPr lang="en-US"/>
              <a:pPr>
                <a:defRPr/>
              </a:pPr>
              <a:t>5/15/2022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9BDDC-D69C-44F6-9FC4-A06BCD84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E8695-7492-470C-B8FC-E6E67403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400DF-1A21-4350-A33B-36F9709D266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45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8EFE116A-68C4-47D1-B479-C5972BC89753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2230100" cy="6856413"/>
            <a:chOff x="-15736" y="0"/>
            <a:chExt cx="12229962" cy="6856214"/>
          </a:xfrm>
        </p:grpSpPr>
        <p:pic>
          <p:nvPicPr>
            <p:cNvPr id="1032" name="Picture 7" descr="HD-PanelContent.png">
              <a:extLst>
                <a:ext uri="{FF2B5EF4-FFF2-40B4-BE49-F238E27FC236}">
                  <a16:creationId xmlns:a16="http://schemas.microsoft.com/office/drawing/2014/main" id="{2A883424-F548-4944-87E0-6B14C8464B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7BCEDC-8176-4486-A4C6-A26C2D2B38A5}"/>
                </a:ext>
              </a:extLst>
            </p:cNvPr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>
              <a:extLst>
                <a:ext uri="{FF2B5EF4-FFF2-40B4-BE49-F238E27FC236}">
                  <a16:creationId xmlns:a16="http://schemas.microsoft.com/office/drawing/2014/main" id="{B761A85F-6D9F-401F-A3AC-A6FC4E309C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>
              <a:extLst>
                <a:ext uri="{FF2B5EF4-FFF2-40B4-BE49-F238E27FC236}">
                  <a16:creationId xmlns:a16="http://schemas.microsoft.com/office/drawing/2014/main" id="{93962308-CACA-40B6-B86D-CBAEBD27D7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33C74E4B-AA04-4B25-8D4D-9D94FC7993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28DD0BF8-0169-47B2-A3F3-D388DB006C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A4CFD-16A5-44D0-8CED-E2924D38EC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A448FD2-D1BD-4DA1-9EB0-826672D5D9F7}" type="datetimeFigureOut">
              <a:rPr lang="it-IT"/>
              <a:pPr>
                <a:defRPr/>
              </a:pPr>
              <a:t>15/05/2022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59F06-EABE-43B6-8F23-4F2A22E17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F15A1-0B0A-4342-AB24-346333E71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3AC8658-1EBE-4D7B-B89A-2C89C41B56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4956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FFFFF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FFFFF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239DA6-69BD-40A6-8366-F1F553E76373}" type="datetimeFigureOut">
              <a:rPr lang="it-IT" smtClean="0"/>
              <a:t>15/05/2022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502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>
            <a:extLst>
              <a:ext uri="{FF2B5EF4-FFF2-40B4-BE49-F238E27FC236}">
                <a16:creationId xmlns:a16="http://schemas.microsoft.com/office/drawing/2014/main" id="{8FF0FABA-973B-425E-9402-C7F77DD02F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2400" y="1670050"/>
            <a:ext cx="6815138" cy="1758950"/>
          </a:xfrm>
        </p:spPr>
        <p:txBody>
          <a:bodyPr/>
          <a:lstStyle/>
          <a:p>
            <a:pPr eaLnBrk="1" hangingPunct="1"/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900" i="1">
                <a:ln>
                  <a:noFill/>
                </a:ln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Corso di </a:t>
            </a:r>
            <a:br>
              <a:rPr lang="it-IT" altLang="it-IT" sz="2900" i="1">
                <a:ln>
                  <a:noFill/>
                </a:ln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900" i="1">
                <a:ln>
                  <a:noFill/>
                </a:ln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Grammatica Latina </a:t>
            </a:r>
            <a:br>
              <a:rPr lang="it-IT" altLang="it-IT" sz="2800" i="1">
                <a:ln>
                  <a:noFill/>
                </a:ln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000" i="1">
                <a:ln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(a.a. 2021-2022)</a:t>
            </a:r>
            <a:br>
              <a:rPr lang="it-IT" altLang="it-IT" sz="2000" i="1">
                <a:ln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</a:br>
            <a:endParaRPr lang="it-IT" altLang="it-IT" sz="20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66563" name="Sottotitolo 4">
            <a:extLst>
              <a:ext uri="{FF2B5EF4-FFF2-40B4-BE49-F238E27FC236}">
                <a16:creationId xmlns:a16="http://schemas.microsoft.com/office/drawing/2014/main" id="{51B85011-CA84-43C3-A0B7-DEB6F3B83BD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92400" y="3657600"/>
            <a:ext cx="6815138" cy="1677988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900" b="1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900" b="1">
                <a:solidFill>
                  <a:schemeClr val="bg1"/>
                </a:solidFill>
                <a:cs typeface="Times New Roman" panose="02020603050405020304" pitchFamily="18" charset="0"/>
              </a:rPr>
              <a:t>Storia della lingua latina (V)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900" b="1">
                <a:solidFill>
                  <a:schemeClr val="bg1"/>
                </a:solidFill>
                <a:cs typeface="Times New Roman" panose="02020603050405020304" pitchFamily="18" charset="0"/>
              </a:rPr>
              <a:t>Il latino nella fase post-classica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7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2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2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2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200">
                <a:solidFill>
                  <a:schemeClr val="bg1"/>
                </a:solidFill>
                <a:cs typeface="Times New Roman" panose="02020603050405020304" pitchFamily="18" charset="0"/>
              </a:rPr>
              <a:t>Docente:   </a:t>
            </a:r>
            <a:r>
              <a:rPr lang="it-IT" altLang="it-IT" sz="1200" i="1">
                <a:solidFill>
                  <a:schemeClr val="bg1"/>
                </a:solidFill>
                <a:cs typeface="Times New Roman" panose="02020603050405020304" pitchFamily="18" charset="0"/>
              </a:rPr>
              <a:t>Luciana Furbetta </a:t>
            </a:r>
            <a:r>
              <a:rPr lang="it-IT" altLang="it-IT" sz="1200">
                <a:solidFill>
                  <a:schemeClr val="bg1"/>
                </a:solidFill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(lfurbetta@units.it)</a:t>
            </a:r>
            <a:endParaRPr lang="it-IT" altLang="it-IT" sz="1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002914-0802-42A4-8F6A-D2D20D362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Le fasi della storia del latino 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Algerian" panose="04020705040A02060702" pitchFamily="82" charset="0"/>
            </a:endParaRPr>
          </a:p>
          <a:p>
            <a:pPr algn="just"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Fase predocumentaria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Fase preletteraria 	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(VI sec. a.C – 240 a.C. ‘inizio’ della letteratura latina)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   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latino arcaico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(241 a.C. fine prima guerra punica – 81-79 a.C. dittatura di Silla)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latino classico</a:t>
            </a: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                               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(78 a.C. morte di Silla – 14 d.C. morte di Augusto)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 Fase letteraria 				             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latino post-classico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(14 d.C. avvento di Tiberio – 193 d.C. morte di Commodo)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latino tardo    </a:t>
            </a: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 (fine II sec. d.C. – VI sec. d.C.)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latino medievale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(da VII sec d.C.)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it-IT"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endParaRPr lang="it-IT" i="1">
              <a:latin typeface="Algerian" panose="04020705040A02060702" pitchFamily="82" charset="0"/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DD5B7C49-BC44-458C-B30A-C1B123DFE333}"/>
              </a:ext>
            </a:extLst>
          </p:cNvPr>
          <p:cNvCxnSpPr/>
          <p:nvPr/>
        </p:nvCxnSpPr>
        <p:spPr>
          <a:xfrm flipV="1">
            <a:off x="3355596" y="2340528"/>
            <a:ext cx="2038525" cy="1728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4283E944-45B5-4AAF-A0A1-7921FFD6B9F5}"/>
              </a:ext>
            </a:extLst>
          </p:cNvPr>
          <p:cNvCxnSpPr/>
          <p:nvPr/>
        </p:nvCxnSpPr>
        <p:spPr>
          <a:xfrm flipV="1">
            <a:off x="3363985" y="3305262"/>
            <a:ext cx="2030136" cy="763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126DC8E8-6BC1-47D4-9132-EE2CB4D22693}"/>
              </a:ext>
            </a:extLst>
          </p:cNvPr>
          <p:cNvCxnSpPr/>
          <p:nvPr/>
        </p:nvCxnSpPr>
        <p:spPr>
          <a:xfrm>
            <a:off x="3355596" y="4068661"/>
            <a:ext cx="2038525" cy="343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5D1D7D5-8A88-410F-AC6E-749A050A1B4A}"/>
              </a:ext>
            </a:extLst>
          </p:cNvPr>
          <p:cNvCxnSpPr/>
          <p:nvPr/>
        </p:nvCxnSpPr>
        <p:spPr>
          <a:xfrm>
            <a:off x="3363985" y="4068661"/>
            <a:ext cx="2030136" cy="1375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6B462F9-3EB4-4255-85A4-7D3AEEBC14DA}"/>
              </a:ext>
            </a:extLst>
          </p:cNvPr>
          <p:cNvCxnSpPr/>
          <p:nvPr/>
        </p:nvCxnSpPr>
        <p:spPr>
          <a:xfrm>
            <a:off x="3355596" y="4068661"/>
            <a:ext cx="2038525" cy="2323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281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38F182-0DDF-4F44-A13E-53E98722C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Principali caratteristiche della fase post-classica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(14 d.C. avvento di Tiberio – 193 d.C. morte di Commodo)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Quadro storico: massima espansione occidentale e transdanubiana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/>
          </a:p>
        </p:txBody>
      </p:sp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134C1F8-5C9B-41E4-87BF-8E015E105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04" y="1191431"/>
            <a:ext cx="9592619" cy="566656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F611C3-0EC3-4A5C-8584-0C94A5F92D5D}"/>
              </a:ext>
            </a:extLst>
          </p:cNvPr>
          <p:cNvSpPr txBox="1"/>
          <p:nvPr/>
        </p:nvSpPr>
        <p:spPr>
          <a:xfrm>
            <a:off x="142613" y="4236440"/>
            <a:ext cx="2130804" cy="23083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(tavola tratta da: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L. Mondin, 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Introduzione allo studio del latino,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(quadri storici a cura di A. Pistellato), Venezia, a.a. 2014-2015, p. 88)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55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38F182-0DDF-4F44-A13E-53E98722C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Impero bilingue         riconoscimento del greco come seconda lingua ufficiale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Espansione del latino a Occidente       latinizzazione dei territori extraitalici e romanizzazione linguistica delle popolazioni barbare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Integrazione culturale delle popolazioni autoctone           azione unificatrice della scuola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				 incremento della scolarizzazione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Sistema scolastico: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‣ a Roma: istituzione da parte di Vespasiano di una cattedra di retorica latina e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di una cattedra di retorica greca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‣ nelle altre aree dell’impero          istruzione affidata alle iniziative delle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amministrazioni locali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‣ diffusione ovunque di centri d’insegnamento     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curriculum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di studi medi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e superiori         corso di grammatica greca e latina (lingua e letteratura) e corso di retorica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‣ latino della scuola         diffusione della lingua standard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FCC63A32-DDDA-43FC-84D4-B6CFED30B7F2}"/>
              </a:ext>
            </a:extLst>
          </p:cNvPr>
          <p:cNvSpPr/>
          <p:nvPr/>
        </p:nvSpPr>
        <p:spPr>
          <a:xfrm>
            <a:off x="2114025" y="163585"/>
            <a:ext cx="360727" cy="1510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EB6074ED-81CE-49D4-9FB3-95C91A8A6C1C}"/>
              </a:ext>
            </a:extLst>
          </p:cNvPr>
          <p:cNvSpPr/>
          <p:nvPr/>
        </p:nvSpPr>
        <p:spPr>
          <a:xfrm>
            <a:off x="4060270" y="750815"/>
            <a:ext cx="369115" cy="159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reccia bidirezionale orizzontale 5">
            <a:extLst>
              <a:ext uri="{FF2B5EF4-FFF2-40B4-BE49-F238E27FC236}">
                <a16:creationId xmlns:a16="http://schemas.microsoft.com/office/drawing/2014/main" id="{70BE312D-AA2F-4ACA-B661-A0A1CF83CB44}"/>
              </a:ext>
            </a:extLst>
          </p:cNvPr>
          <p:cNvSpPr/>
          <p:nvPr/>
        </p:nvSpPr>
        <p:spPr>
          <a:xfrm>
            <a:off x="5587069" y="1677799"/>
            <a:ext cx="444616" cy="14261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Freccia circolare a sinistra 6">
            <a:extLst>
              <a:ext uri="{FF2B5EF4-FFF2-40B4-BE49-F238E27FC236}">
                <a16:creationId xmlns:a16="http://schemas.microsoft.com/office/drawing/2014/main" id="{D85BD6E0-523A-40C2-9AFB-0B08DF2F4B26}"/>
              </a:ext>
            </a:extLst>
          </p:cNvPr>
          <p:cNvSpPr/>
          <p:nvPr/>
        </p:nvSpPr>
        <p:spPr>
          <a:xfrm>
            <a:off x="7734650" y="1895912"/>
            <a:ext cx="310392" cy="50333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DFFF4614-592A-4B8C-BD12-200C0901F5D6}"/>
              </a:ext>
            </a:extLst>
          </p:cNvPr>
          <p:cNvSpPr/>
          <p:nvPr/>
        </p:nvSpPr>
        <p:spPr>
          <a:xfrm>
            <a:off x="5150841" y="4127384"/>
            <a:ext cx="352338" cy="134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B6F4A765-FC3F-4FF0-ACF2-425CD786EE12}"/>
              </a:ext>
            </a:extLst>
          </p:cNvPr>
          <p:cNvSpPr/>
          <p:nvPr/>
        </p:nvSpPr>
        <p:spPr>
          <a:xfrm>
            <a:off x="3363986" y="5343787"/>
            <a:ext cx="377504" cy="14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4AE71520-58D8-4251-A79F-87907E7DEC17}"/>
              </a:ext>
            </a:extLst>
          </p:cNvPr>
          <p:cNvSpPr/>
          <p:nvPr/>
        </p:nvSpPr>
        <p:spPr>
          <a:xfrm>
            <a:off x="6946083" y="5058562"/>
            <a:ext cx="369115" cy="125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BB97DF57-A6F3-40CA-BB2C-233B62856C1F}"/>
              </a:ext>
            </a:extLst>
          </p:cNvPr>
          <p:cNvSpPr/>
          <p:nvPr/>
        </p:nvSpPr>
        <p:spPr>
          <a:xfrm>
            <a:off x="4244827" y="5972961"/>
            <a:ext cx="369115" cy="134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613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38F182-0DDF-4F44-A13E-53E98722C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‣ la retorica di età imperiale è tutta concentrata sull’artificio e il formalismo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e punta all’acquisizione di capacità e all’applicazione di strategie tecniche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evitando scrupolosamente elementi propri della lingua quotidiana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‣ si attenuano le differenze linguistiche e stilistiche tra prosa e poesia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avvicinamento di prosa e poesia          uniformità  della lingua letteraria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‣ affermazione di una lingua d’arte, elitaria, lontana dall’uso        lingua formale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e di cultura che si propone e impone come modello della lingua scritta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‣ per effetto del purismo dei grammatici si crea uno scollamento sempre più accentuato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tra latino scritto e latino parlato                                                    </a:t>
            </a:r>
            <a:r>
              <a:rPr lang="it-IT" sz="1100">
                <a:latin typeface="Times New Roman" panose="02020603050405020304" pitchFamily="18" charset="0"/>
                <a:cs typeface="Times New Roman" panose="02020603050405020304" pitchFamily="18" charset="0"/>
              </a:rPr>
              <a:t>(audio)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indent="0">
              <a:buNone/>
            </a:pPr>
            <a:endParaRPr lang="it-IT"/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D0DB9588-C3DC-4B79-8D32-A6DED2F74499}"/>
              </a:ext>
            </a:extLst>
          </p:cNvPr>
          <p:cNvSpPr/>
          <p:nvPr/>
        </p:nvSpPr>
        <p:spPr>
          <a:xfrm>
            <a:off x="5634606" y="2759978"/>
            <a:ext cx="461394" cy="14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CA4F4715-8DDD-4EC0-A087-692D0737508E}"/>
              </a:ext>
            </a:extLst>
          </p:cNvPr>
          <p:cNvSpPr/>
          <p:nvPr/>
        </p:nvSpPr>
        <p:spPr>
          <a:xfrm>
            <a:off x="8850385" y="3454165"/>
            <a:ext cx="394283" cy="159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5" name="slide 11 maggio 2020">
            <a:hlinkClick r:id="" action="ppaction://media"/>
            <a:extLst>
              <a:ext uri="{FF2B5EF4-FFF2-40B4-BE49-F238E27FC236}">
                <a16:creationId xmlns:a16="http://schemas.microsoft.com/office/drawing/2014/main" id="{7C967A59-674E-4CF7-B759-D0E9E2F75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4744" y="5191402"/>
            <a:ext cx="609600" cy="609600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321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38F182-0DDF-4F44-A13E-53E98722C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>
              <a:buNone/>
            </a:pPr>
            <a:r>
              <a:rPr 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Principali fenomeni linguistici dal I sec. d.C. </a:t>
            </a:r>
          </a:p>
          <a:p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Nel I sec. d.C. mutamento da accento melodico a intesivo          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aumento della tendenza alla sincope di vocali atone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ristrutturazione progressiva del sistema di quantità fonologica sillabica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coincidenza dell’opposizione breve/lunga  -  tonica/atona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perdita della quantità fonologica         ristrutturazione della gamma vocalica         progressiva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formazione del sistema eptavocalico</a:t>
            </a:r>
          </a:p>
          <a:p>
            <a:pPr marL="0" indent="0"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Monottongazioni:   -</a:t>
            </a: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ae  &gt; -e       </a:t>
            </a:r>
          </a:p>
          <a:p>
            <a:pPr marL="0" indent="0">
              <a:buNone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-oe &gt; -e</a:t>
            </a:r>
          </a:p>
          <a:p>
            <a:pPr marL="0" indent="0">
              <a:buNone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-au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rimane stabile   (in alcune lingue romanze e nell’italiano &gt; </a:t>
            </a: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Freccia circolare a destra 1">
            <a:extLst>
              <a:ext uri="{FF2B5EF4-FFF2-40B4-BE49-F238E27FC236}">
                <a16:creationId xmlns:a16="http://schemas.microsoft.com/office/drawing/2014/main" id="{8FE35421-C1E2-4F8B-954C-BDBFBDEE49C0}"/>
              </a:ext>
            </a:extLst>
          </p:cNvPr>
          <p:cNvSpPr/>
          <p:nvPr/>
        </p:nvSpPr>
        <p:spPr>
          <a:xfrm>
            <a:off x="2684477" y="939566"/>
            <a:ext cx="201336" cy="4278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reccia circolare a destra 4">
            <a:extLst>
              <a:ext uri="{FF2B5EF4-FFF2-40B4-BE49-F238E27FC236}">
                <a16:creationId xmlns:a16="http://schemas.microsoft.com/office/drawing/2014/main" id="{B8410530-55A9-4693-9D8B-7551368167F9}"/>
              </a:ext>
            </a:extLst>
          </p:cNvPr>
          <p:cNvSpPr/>
          <p:nvPr/>
        </p:nvSpPr>
        <p:spPr>
          <a:xfrm>
            <a:off x="2684477" y="1476461"/>
            <a:ext cx="201336" cy="4278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reccia circolare a destra 5">
            <a:extLst>
              <a:ext uri="{FF2B5EF4-FFF2-40B4-BE49-F238E27FC236}">
                <a16:creationId xmlns:a16="http://schemas.microsoft.com/office/drawing/2014/main" id="{1AB86317-3826-42BB-9973-94D5C2B5FE3B}"/>
              </a:ext>
            </a:extLst>
          </p:cNvPr>
          <p:cNvSpPr/>
          <p:nvPr/>
        </p:nvSpPr>
        <p:spPr>
          <a:xfrm>
            <a:off x="3296873" y="1963024"/>
            <a:ext cx="184558" cy="40267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Freccia circolare a sinistra 6">
            <a:extLst>
              <a:ext uri="{FF2B5EF4-FFF2-40B4-BE49-F238E27FC236}">
                <a16:creationId xmlns:a16="http://schemas.microsoft.com/office/drawing/2014/main" id="{C70644F7-1AC2-4098-94D3-9AB5CDC9F353}"/>
              </a:ext>
            </a:extLst>
          </p:cNvPr>
          <p:cNvSpPr/>
          <p:nvPr/>
        </p:nvSpPr>
        <p:spPr>
          <a:xfrm>
            <a:off x="10536572" y="1963024"/>
            <a:ext cx="184558" cy="40267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8D3C0565-11AB-4E4D-BED7-47702933DF95}"/>
              </a:ext>
            </a:extLst>
          </p:cNvPr>
          <p:cNvSpPr/>
          <p:nvPr/>
        </p:nvSpPr>
        <p:spPr>
          <a:xfrm>
            <a:off x="4500693" y="3049397"/>
            <a:ext cx="402672" cy="159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44F457B-E6A0-4D31-95A7-0015825D1523}"/>
              </a:ext>
            </a:extLst>
          </p:cNvPr>
          <p:cNvSpPr/>
          <p:nvPr/>
        </p:nvSpPr>
        <p:spPr>
          <a:xfrm>
            <a:off x="9756396" y="3066174"/>
            <a:ext cx="402672" cy="159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372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8909E12F-4664-40C6-83A6-C065BBA92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CD7BFB-76AC-44EB-9093-342A60F5F043}"/>
              </a:ext>
            </a:extLst>
          </p:cNvPr>
          <p:cNvSpPr txBox="1"/>
          <p:nvPr/>
        </p:nvSpPr>
        <p:spPr>
          <a:xfrm>
            <a:off x="662730" y="4697835"/>
            <a:ext cx="2063692" cy="138499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(tavola tratta da: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L. Mondin, </a:t>
            </a:r>
            <a:r>
              <a:rPr kumimoji="0" lang="it-IT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Introduzione allo studio del latino,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(quadri storici a cura di A. Pistellato), Venezia, a.a. 2014-2015, p. 128)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051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D7100F8-2489-43CE-8A82-18FFE74D1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C3B79E9-1D16-4EAF-A9D3-D35E32657AC9}"/>
              </a:ext>
            </a:extLst>
          </p:cNvPr>
          <p:cNvSpPr txBox="1"/>
          <p:nvPr/>
        </p:nvSpPr>
        <p:spPr>
          <a:xfrm>
            <a:off x="9459985" y="5207848"/>
            <a:ext cx="2242657" cy="116955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(tavola tratta da: L. Mondin, </a:t>
            </a:r>
            <a:r>
              <a:rPr kumimoji="0" lang="it-IT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Introduzione allo studio del latino,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(quadri storici a cura di A. Pistellato), Venezia, a.a. 2014-2015, p. 129)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863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rganico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747</Words>
  <Application>Microsoft Office PowerPoint</Application>
  <PresentationFormat>Widescreen</PresentationFormat>
  <Paragraphs>84</Paragraphs>
  <Slides>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Algerian</vt:lpstr>
      <vt:lpstr>Arial</vt:lpstr>
      <vt:lpstr>Garamond</vt:lpstr>
      <vt:lpstr>Times New Roman</vt:lpstr>
      <vt:lpstr>2_Organico</vt:lpstr>
      <vt:lpstr>Organico</vt:lpstr>
      <vt:lpstr>  Corso di  Grammatica Latina  (a.a. 2021-2022)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 Grammatica Latina  (a.a. 2021-2022)</dc:title>
  <dc:creator>Luciana Furbetta</dc:creator>
  <cp:lastModifiedBy>Luciana Furbetta</cp:lastModifiedBy>
  <cp:revision>4</cp:revision>
  <dcterms:created xsi:type="dcterms:W3CDTF">2022-05-13T15:16:54Z</dcterms:created>
  <dcterms:modified xsi:type="dcterms:W3CDTF">2022-05-15T15:37:25Z</dcterms:modified>
</cp:coreProperties>
</file>