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646" r:id="rId2"/>
    <p:sldId id="648" r:id="rId3"/>
    <p:sldId id="649" r:id="rId4"/>
    <p:sldId id="650" r:id="rId5"/>
    <p:sldId id="702" r:id="rId6"/>
    <p:sldId id="647" r:id="rId7"/>
    <p:sldId id="704" r:id="rId8"/>
    <p:sldId id="705" r:id="rId9"/>
    <p:sldId id="725" r:id="rId10"/>
    <p:sldId id="714" r:id="rId11"/>
    <p:sldId id="707" r:id="rId12"/>
    <p:sldId id="709" r:id="rId13"/>
    <p:sldId id="710" r:id="rId14"/>
    <p:sldId id="708" r:id="rId15"/>
    <p:sldId id="711" r:id="rId16"/>
    <p:sldId id="712" r:id="rId17"/>
    <p:sldId id="721" r:id="rId18"/>
    <p:sldId id="723" r:id="rId19"/>
    <p:sldId id="724" r:id="rId20"/>
    <p:sldId id="722" r:id="rId21"/>
    <p:sldId id="715" r:id="rId22"/>
    <p:sldId id="716" r:id="rId23"/>
    <p:sldId id="717" r:id="rId24"/>
    <p:sldId id="718" r:id="rId25"/>
    <p:sldId id="726" r:id="rId26"/>
    <p:sldId id="739" r:id="rId27"/>
    <p:sldId id="703" r:id="rId28"/>
  </p:sldIdLst>
  <p:sldSz cx="9144000" cy="6858000" type="screen4x3"/>
  <p:notesSz cx="6772275" cy="9902825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hlink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CC"/>
    <a:srgbClr val="33CC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9139" autoAdjust="0"/>
  </p:normalViewPr>
  <p:slideViewPr>
    <p:cSldViewPr>
      <p:cViewPr varScale="1">
        <p:scale>
          <a:sx n="126" d="100"/>
          <a:sy n="126" d="100"/>
        </p:scale>
        <p:origin x="93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6C787BC4-2B92-6CAE-2844-40C8922A1D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52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en-US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8C7F04E-14F7-E59E-2065-A626EFE76E7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6988" y="0"/>
            <a:ext cx="29352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en-US"/>
          </a:p>
        </p:txBody>
      </p:sp>
      <p:sp>
        <p:nvSpPr>
          <p:cNvPr id="103428" name="Rectangle 4">
            <a:extLst>
              <a:ext uri="{FF2B5EF4-FFF2-40B4-BE49-F238E27FC236}">
                <a16:creationId xmlns:a16="http://schemas.microsoft.com/office/drawing/2014/main" id="{3196845A-97C4-D63B-A726-089806D3B2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7525"/>
            <a:ext cx="29352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en-US"/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8A8E7F46-AD1D-B092-23B3-0C088163DF7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6988" y="9407525"/>
            <a:ext cx="29352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EFF5AC-B192-4F0C-89AA-F490319DFC3B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531531-BDC3-186D-72E6-171B20FE7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63E5AF-1D94-5E52-D4C8-BEC51AC21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8E34E9-6DD8-80A8-26D7-6A36B264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D5AB2-D534-0139-9BBF-2D3F5919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25504B-07A4-EEAB-342F-AC4A6EDB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B7688-788A-4777-B8CF-9741D6ECC02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48735952"/>
      </p:ext>
    </p:extLst>
  </p:cSld>
  <p:clrMapOvr>
    <a:masterClrMapping/>
  </p:clrMapOvr>
  <p:transition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7C238-0665-17A7-C4A5-75B794D9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9F1765-AE08-F789-062A-7A0ED486A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507037-CB81-0982-EB9F-7B15EBF4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700972-FCC0-F85F-D0FD-FC467109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41EB39-2A82-C038-05E5-28BBDA59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352BE-861B-4B6E-A3D1-BA45274B46E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98836526"/>
      </p:ext>
    </p:extLst>
  </p:cSld>
  <p:clrMapOvr>
    <a:masterClrMapping/>
  </p:clrMapOvr>
  <p:transition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2FDCFD3-2264-F976-5368-1D5384290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55BCF7-70D7-15C7-7899-9B60EA18E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11C06D-7745-6BDD-BD30-1E164EC8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6D2D60-2D6B-7B2B-79F0-5BD62401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369F78-4F60-3AC9-4CCE-771CCBDD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A8AB4-9D53-488F-B7E3-26F59E868C6E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49645962"/>
      </p:ext>
    </p:extLst>
  </p:cSld>
  <p:clrMapOvr>
    <a:masterClrMapping/>
  </p:clrMapOvr>
  <p:transition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DE04FF-4F73-8EE1-5157-3BD2558A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9B63D1-69B8-7744-8F30-86CECD6E6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3C75E8-4FC7-1EC1-98DA-E7446F83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063D14-3D50-419E-CDAC-E065C118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D0BE08-DFB4-8ABB-3147-58A82461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EA187-98B8-4B56-B8AF-6B9C7339909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93783574"/>
      </p:ext>
    </p:extLst>
  </p:cSld>
  <p:clrMapOvr>
    <a:masterClrMapping/>
  </p:clrMapOvr>
  <p:transition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EACC8-95FA-65E3-CFCD-5A05DE22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67132B-33AE-331C-B5CE-5378F7C9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6F07EB-4BAC-97FF-049A-16C87561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3B8CA9-5F3B-9234-9310-D7F927E8A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2D178F-C98B-DE5A-3BAA-FDF3843E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C4113-A4CF-43BB-971B-5FB6D344A23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64914804"/>
      </p:ext>
    </p:extLst>
  </p:cSld>
  <p:clrMapOvr>
    <a:masterClrMapping/>
  </p:clrMapOvr>
  <p:transition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20288D-000E-A934-C79A-348A1944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27065-8E55-28A4-6CC3-263A87408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B1B030-DCF5-E1C2-5F32-6EB4D31FA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346DCC-06DD-B755-55A2-088A5CE5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FB730A-FB6E-4CE3-AEE4-FE8544EC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878470-B790-211A-1F65-4612F17D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9FBAF-4483-4C49-A090-0D09D544543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231782132"/>
      </p:ext>
    </p:extLst>
  </p:cSld>
  <p:clrMapOvr>
    <a:masterClrMapping/>
  </p:clrMapOvr>
  <p:transition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C909-A789-7496-4422-64747A2E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AE1B41-EAD3-1EAA-F8B2-FEAE963EE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871859-4DB3-5F54-E709-912FF2B8C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C65962B-D2F7-CE62-EFF5-C19BFDD7F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90AD26A-2E8A-455B-188B-90D057361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215A0E-AD19-E247-A07B-1B4233CC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018330-4C5B-EEE0-06E1-C773C753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495DB73-2695-09A5-C2C3-587B64DA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FD1B6-FBE4-4228-99F1-F69790B6572E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34692373"/>
      </p:ext>
    </p:extLst>
  </p:cSld>
  <p:clrMapOvr>
    <a:masterClrMapping/>
  </p:clrMapOvr>
  <p:transition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F43983-D3BC-DB99-974C-A553279AB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6D9F69-2FD4-F0A5-1235-D2C77FC1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94FCD5-9D4D-10E9-4A29-C890FB7E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C0C433-9A2B-1AC2-A377-872D260E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B028C-1E4D-4084-982D-CB848F54703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32942805"/>
      </p:ext>
    </p:extLst>
  </p:cSld>
  <p:clrMapOvr>
    <a:masterClrMapping/>
  </p:clrMapOvr>
  <p:transition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35446C6-23A4-86A4-8658-BF3E676F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7BD292C-7732-E63C-502A-A755D898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353966-2C72-29D7-F13D-CA6862CC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79E9B-4974-45F5-B112-1F922763A86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77322897"/>
      </p:ext>
    </p:extLst>
  </p:cSld>
  <p:clrMapOvr>
    <a:masterClrMapping/>
  </p:clrMapOvr>
  <p:transition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30859-DAC4-1DCE-A4FC-F313300F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622F41-841B-5861-6E71-749AC3E6A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70736A-0963-C7F4-B4EE-BD9388E47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70FD44-E4D9-2187-1F0C-7C4E73A3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B5ECEE-C061-0181-329C-6461AC48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ACAAA5-791A-F848-DA9E-B5C02F620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39469-50F4-45F8-B2B0-45E095691548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95539154"/>
      </p:ext>
    </p:extLst>
  </p:cSld>
  <p:clrMapOvr>
    <a:masterClrMapping/>
  </p:clrMapOvr>
  <p:transition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BF07E1-188C-857E-5F54-0B7CD9B42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913054-2F5C-35B8-B5C6-5DD5002C7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19E1AA-4200-86C1-C07C-C5FD92125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B3731F-330E-FA66-D28D-FE28C404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BD78E8-3416-E7B8-13F3-D8E4E51F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4F871B-5A67-6EBB-07BA-82576ECE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D0FAC-79ED-4E0F-B02D-1EF10F1F599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88168322"/>
      </p:ext>
    </p:extLst>
  </p:cSld>
  <p:clrMapOvr>
    <a:masterClrMapping/>
  </p:clrMapOvr>
  <p:transition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1">
                <a:lumMod val="50000"/>
              </a:schemeClr>
            </a:gs>
            <a:gs pos="97000">
              <a:schemeClr val="accent6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AC0731-891A-605B-ADD5-35F6A0215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685476D-B4F9-E089-D771-B256D58DE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5DD09F-272B-9615-DD33-2528CA0597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E4108F-C945-0ED7-A127-FFF47BAA6D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it-IT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CC17B4-5D62-C32E-1AED-F46E5746B9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6942B92-872B-4802-A833-9549D87F3F5F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l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0188" y="533558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https://it.m.wikipedia.org/wiki/Geologia_delle_Alpi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489442-741D-327D-72A8-B3F2D3B3A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692696"/>
            <a:ext cx="7925487" cy="4426080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315F53D-9B84-E025-B6EA-76F0A572C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55" y="0"/>
            <a:ext cx="6904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6389"/>
      </p:ext>
    </p:extLst>
  </p:cSld>
  <p:clrMapOvr>
    <a:masterClrMapping/>
  </p:clrMapOvr>
  <p:transition>
    <p:cover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A1B300-3F7F-C0E1-2C33-D77212556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" y="44625"/>
            <a:ext cx="3314426" cy="37424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2391EA-2523-9A33-9E98-900CDF199E63}"/>
              </a:ext>
            </a:extLst>
          </p:cNvPr>
          <p:cNvSpPr txBox="1"/>
          <p:nvPr/>
        </p:nvSpPr>
        <p:spPr>
          <a:xfrm>
            <a:off x="539552" y="393305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Picotti</a:t>
            </a:r>
            <a:r>
              <a:rPr lang="en-US" sz="1400" dirty="0">
                <a:solidFill>
                  <a:schemeClr val="bg2"/>
                </a:solidFill>
              </a:rPr>
              <a:t> and Pini, 1988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DFAEFD3-6D38-2DEF-ABBA-5758CE2640F3}"/>
              </a:ext>
            </a:extLst>
          </p:cNvPr>
          <p:cNvCxnSpPr>
            <a:cxnSpLocks/>
          </p:cNvCxnSpPr>
          <p:nvPr/>
        </p:nvCxnSpPr>
        <p:spPr bwMode="auto">
          <a:xfrm flipV="1">
            <a:off x="7020272" y="3861048"/>
            <a:ext cx="576064" cy="1440160"/>
          </a:xfrm>
          <a:prstGeom prst="line">
            <a:avLst/>
          </a:prstGeom>
          <a:noFill/>
          <a:ln w="28575" cap="flat" cmpd="sng" algn="ctr">
            <a:solidFill>
              <a:srgbClr val="FF0000">
                <a:alpha val="79000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16" name="Picture 2" descr="PIEGA 10">
            <a:extLst>
              <a:ext uri="{FF2B5EF4-FFF2-40B4-BE49-F238E27FC236}">
                <a16:creationId xmlns:a16="http://schemas.microsoft.com/office/drawing/2014/main" id="{4B1D268B-5A8C-AC35-C501-41A609468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1" t="12123" r="-66054" b="19623"/>
          <a:stretch/>
        </p:blipFill>
        <p:spPr bwMode="auto">
          <a:xfrm rot="3122901">
            <a:off x="3379143" y="2079383"/>
            <a:ext cx="5966605" cy="231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6F9AE19-FCE4-BB9E-2E40-84F33A9A9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56" y="2996952"/>
            <a:ext cx="5546674" cy="3688118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25DDCD6-DBC9-542F-CD41-B811D925A2E3}"/>
              </a:ext>
            </a:extLst>
          </p:cNvPr>
          <p:cNvCxnSpPr>
            <a:cxnSpLocks/>
          </p:cNvCxnSpPr>
          <p:nvPr/>
        </p:nvCxnSpPr>
        <p:spPr bwMode="auto">
          <a:xfrm flipV="1">
            <a:off x="7020272" y="3861048"/>
            <a:ext cx="576064" cy="1464418"/>
          </a:xfrm>
          <a:prstGeom prst="line">
            <a:avLst/>
          </a:prstGeom>
          <a:noFill/>
          <a:ln w="28575" cap="flat" cmpd="sng" algn="ctr">
            <a:solidFill>
              <a:srgbClr val="FF0000">
                <a:alpha val="79000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36435E2-ABC1-AB3B-4674-1FCD35D73823}"/>
              </a:ext>
            </a:extLst>
          </p:cNvPr>
          <p:cNvCxnSpPr/>
          <p:nvPr/>
        </p:nvCxnSpPr>
        <p:spPr bwMode="auto">
          <a:xfrm>
            <a:off x="7481584" y="4664381"/>
            <a:ext cx="864096" cy="35325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CBE3530-0744-BC05-BE04-74D8F0F6A937}"/>
              </a:ext>
            </a:extLst>
          </p:cNvPr>
          <p:cNvSpPr txBox="1"/>
          <p:nvPr/>
        </p:nvSpPr>
        <p:spPr>
          <a:xfrm>
            <a:off x="181548" y="4587909"/>
            <a:ext cx="286081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 </a:t>
            </a:r>
            <a:r>
              <a:rPr lang="en-US" dirty="0" err="1"/>
              <a:t>pieghe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causate</a:t>
            </a:r>
            <a:r>
              <a:rPr lang="en-US" dirty="0"/>
              <a:t> dal </a:t>
            </a:r>
            <a:r>
              <a:rPr lang="en-US" dirty="0" err="1"/>
              <a:t>trascinamento</a:t>
            </a:r>
            <a:r>
              <a:rPr lang="en-US" dirty="0"/>
              <a:t> </a:t>
            </a:r>
            <a:r>
              <a:rPr lang="en-US" dirty="0" err="1"/>
              <a:t>dato</a:t>
            </a:r>
            <a:r>
              <a:rPr lang="en-US" dirty="0"/>
              <a:t> dal </a:t>
            </a:r>
            <a:r>
              <a:rPr lang="en-US" dirty="0" err="1"/>
              <a:t>sovrascorrimento</a:t>
            </a:r>
            <a:r>
              <a:rPr lang="en-US" dirty="0"/>
              <a:t>, </a:t>
            </a:r>
          </a:p>
          <a:p>
            <a:r>
              <a:rPr lang="en-US" dirty="0" err="1"/>
              <a:t>Quindi</a:t>
            </a:r>
            <a:r>
              <a:rPr lang="en-US" dirty="0"/>
              <a:t> ne </a:t>
            </a:r>
            <a:r>
              <a:rPr lang="en-US" dirty="0" err="1"/>
              <a:t>indicano</a:t>
            </a:r>
            <a:r>
              <a:rPr lang="en-US" dirty="0"/>
              <a:t> il </a:t>
            </a:r>
            <a:r>
              <a:rPr lang="en-US" dirty="0" err="1"/>
              <a:t>movimento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82242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553F893-B88E-9525-667F-DB61E4615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" y="0"/>
            <a:ext cx="3203044" cy="421150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D87AF92-5A1B-FDBB-89A7-A54E84C55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3504338" cy="50131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9166AC1-48F8-7BE2-CF13-4E680931A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501008"/>
            <a:ext cx="3792079" cy="323965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D97C58-F72E-5BAB-EFB8-AC2D34BCECFD}"/>
              </a:ext>
            </a:extLst>
          </p:cNvPr>
          <p:cNvSpPr txBox="1"/>
          <p:nvPr/>
        </p:nvSpPr>
        <p:spPr>
          <a:xfrm>
            <a:off x="6728417" y="6093296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Pini, 1992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46DF13-B6BC-D4DE-636D-A8DFFE583B32}"/>
              </a:ext>
            </a:extLst>
          </p:cNvPr>
          <p:cNvSpPr txBox="1"/>
          <p:nvPr/>
        </p:nvSpPr>
        <p:spPr>
          <a:xfrm>
            <a:off x="3203849" y="1124744"/>
            <a:ext cx="1908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Studio </a:t>
            </a:r>
            <a:r>
              <a:rPr lang="en-US" sz="1800" dirty="0" err="1">
                <a:solidFill>
                  <a:schemeClr val="bg2"/>
                </a:solidFill>
              </a:rPr>
              <a:t>delle</a:t>
            </a:r>
            <a:r>
              <a:rPr lang="en-US" sz="1800" dirty="0">
                <a:solidFill>
                  <a:schemeClr val="bg2"/>
                </a:solidFill>
              </a:rPr>
              <a:t> zone di </a:t>
            </a:r>
            <a:r>
              <a:rPr lang="en-US" sz="1800" dirty="0" err="1">
                <a:solidFill>
                  <a:schemeClr val="bg2"/>
                </a:solidFill>
              </a:rPr>
              <a:t>faglia</a:t>
            </a:r>
            <a:r>
              <a:rPr lang="en-US" sz="1800" dirty="0">
                <a:solidFill>
                  <a:schemeClr val="bg2"/>
                </a:solidFill>
              </a:rPr>
              <a:t>: </a:t>
            </a:r>
            <a:r>
              <a:rPr lang="en-US" sz="1800" dirty="0" err="1">
                <a:solidFill>
                  <a:schemeClr val="bg2"/>
                </a:solidFill>
              </a:rPr>
              <a:t>indicatori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cinematici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0420"/>
      </p:ext>
    </p:extLst>
  </p:cSld>
  <p:clrMapOvr>
    <a:masterClrMapping/>
  </p:clrMapOvr>
  <p:transition>
    <p:cover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F4B7C7-B18C-F17B-D94F-75816E8F0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0" y="0"/>
            <a:ext cx="2793038" cy="36724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9DBA93F-72F0-CF74-B25F-312B8C2F2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8281"/>
            <a:ext cx="4001767" cy="57573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70851C-BCF6-E041-702B-E60583EDE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58" y="2876561"/>
            <a:ext cx="3622790" cy="39543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5C9095-11D0-FC4D-E030-DAED733AA5D4}"/>
              </a:ext>
            </a:extLst>
          </p:cNvPr>
          <p:cNvSpPr txBox="1"/>
          <p:nvPr/>
        </p:nvSpPr>
        <p:spPr>
          <a:xfrm>
            <a:off x="3424943" y="2492896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Pini, 1992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D4C732-7BB7-7580-E01E-91F01E48AE12}"/>
              </a:ext>
            </a:extLst>
          </p:cNvPr>
          <p:cNvSpPr txBox="1"/>
          <p:nvPr/>
        </p:nvSpPr>
        <p:spPr>
          <a:xfrm>
            <a:off x="2931727" y="836712"/>
            <a:ext cx="190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Studio </a:t>
            </a:r>
            <a:r>
              <a:rPr lang="en-US" sz="1800" dirty="0" err="1">
                <a:solidFill>
                  <a:schemeClr val="bg2"/>
                </a:solidFill>
              </a:rPr>
              <a:t>delle</a:t>
            </a:r>
            <a:r>
              <a:rPr lang="en-US" sz="1800" dirty="0">
                <a:solidFill>
                  <a:schemeClr val="bg2"/>
                </a:solidFill>
              </a:rPr>
              <a:t> zone di </a:t>
            </a:r>
            <a:r>
              <a:rPr lang="en-US" sz="1800" dirty="0" err="1">
                <a:solidFill>
                  <a:schemeClr val="bg2"/>
                </a:solidFill>
              </a:rPr>
              <a:t>faglia</a:t>
            </a:r>
            <a:r>
              <a:rPr lang="en-US" sz="1800" dirty="0">
                <a:solidFill>
                  <a:schemeClr val="bg2"/>
                </a:solidFill>
              </a:rPr>
              <a:t>: </a:t>
            </a:r>
            <a:r>
              <a:rPr lang="en-US" sz="1800" dirty="0" err="1">
                <a:solidFill>
                  <a:schemeClr val="bg2"/>
                </a:solidFill>
              </a:rPr>
              <a:t>risultati</a:t>
            </a:r>
            <a:r>
              <a:rPr lang="en-US" sz="1800" dirty="0">
                <a:solidFill>
                  <a:schemeClr val="bg2"/>
                </a:solidFill>
              </a:rPr>
              <a:t>, </a:t>
            </a:r>
            <a:r>
              <a:rPr lang="en-US" sz="1800" dirty="0" err="1">
                <a:solidFill>
                  <a:schemeClr val="bg2"/>
                </a:solidFill>
              </a:rPr>
              <a:t>vettori</a:t>
            </a:r>
            <a:r>
              <a:rPr lang="en-US" sz="1800" dirty="0">
                <a:solidFill>
                  <a:schemeClr val="bg2"/>
                </a:solidFill>
              </a:rPr>
              <a:t> di </a:t>
            </a:r>
            <a:r>
              <a:rPr lang="en-US" sz="1800" dirty="0" err="1">
                <a:solidFill>
                  <a:schemeClr val="bg2"/>
                </a:solidFill>
              </a:rPr>
              <a:t>trasporto</a:t>
            </a:r>
            <a:endParaRPr lang="en-US" sz="1800" dirty="0">
              <a:solidFill>
                <a:schemeClr val="bg2"/>
              </a:solidFill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061D0DC-A3D2-EFE2-2725-11EE1D7E626D}"/>
              </a:ext>
            </a:extLst>
          </p:cNvPr>
          <p:cNvCxnSpPr/>
          <p:nvPr/>
        </p:nvCxnSpPr>
        <p:spPr bwMode="auto">
          <a:xfrm flipH="1">
            <a:off x="1763688" y="3933056"/>
            <a:ext cx="576064" cy="512842"/>
          </a:xfrm>
          <a:prstGeom prst="straightConnector1">
            <a:avLst/>
          </a:prstGeom>
          <a:noFill/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9C39999-1D01-A8A5-2991-0A93E3B3A3AB}"/>
              </a:ext>
            </a:extLst>
          </p:cNvPr>
          <p:cNvCxnSpPr/>
          <p:nvPr/>
        </p:nvCxnSpPr>
        <p:spPr bwMode="auto">
          <a:xfrm flipH="1">
            <a:off x="2195736" y="3933056"/>
            <a:ext cx="144016" cy="720080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E64B280-C800-78BD-A5F0-C3E18184283F}"/>
              </a:ext>
            </a:extLst>
          </p:cNvPr>
          <p:cNvCxnSpPr/>
          <p:nvPr/>
        </p:nvCxnSpPr>
        <p:spPr bwMode="auto">
          <a:xfrm>
            <a:off x="2339752" y="3933056"/>
            <a:ext cx="382430" cy="14401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324FFA77-60B2-0FCD-2082-9A7AA49645DE}"/>
              </a:ext>
            </a:extLst>
          </p:cNvPr>
          <p:cNvCxnSpPr/>
          <p:nvPr/>
        </p:nvCxnSpPr>
        <p:spPr bwMode="auto">
          <a:xfrm>
            <a:off x="6228184" y="1412776"/>
            <a:ext cx="773107" cy="23257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D502DB1-E60A-46D9-39AA-CFFF869C74E2}"/>
              </a:ext>
            </a:extLst>
          </p:cNvPr>
          <p:cNvCxnSpPr/>
          <p:nvPr/>
        </p:nvCxnSpPr>
        <p:spPr bwMode="auto">
          <a:xfrm>
            <a:off x="6228184" y="1412776"/>
            <a:ext cx="216024" cy="720080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24685DA-422E-C6D4-2657-41FCCC40162F}"/>
              </a:ext>
            </a:extLst>
          </p:cNvPr>
          <p:cNvCxnSpPr/>
          <p:nvPr/>
        </p:nvCxnSpPr>
        <p:spPr bwMode="auto">
          <a:xfrm flipH="1" flipV="1">
            <a:off x="5868144" y="620688"/>
            <a:ext cx="360040" cy="792088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F0115BB-C696-31DD-A311-219D1DBA1D5A}"/>
              </a:ext>
            </a:extLst>
          </p:cNvPr>
          <p:cNvCxnSpPr/>
          <p:nvPr/>
        </p:nvCxnSpPr>
        <p:spPr bwMode="auto">
          <a:xfrm flipH="1">
            <a:off x="6064340" y="1340768"/>
            <a:ext cx="162781" cy="792088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9962A3F-DE4B-B8BC-6ADA-FF34A8AD10A2}"/>
              </a:ext>
            </a:extLst>
          </p:cNvPr>
          <p:cNvCxnSpPr/>
          <p:nvPr/>
        </p:nvCxnSpPr>
        <p:spPr bwMode="auto">
          <a:xfrm>
            <a:off x="3851920" y="5445224"/>
            <a:ext cx="864096" cy="14401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7C9680B-7B9C-BA1F-BE5A-2F95824AAFBE}"/>
              </a:ext>
            </a:extLst>
          </p:cNvPr>
          <p:cNvCxnSpPr/>
          <p:nvPr/>
        </p:nvCxnSpPr>
        <p:spPr bwMode="auto">
          <a:xfrm>
            <a:off x="7956376" y="1340768"/>
            <a:ext cx="720080" cy="14401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98742527-7C36-479A-C820-D1D6B38734F4}"/>
              </a:ext>
            </a:extLst>
          </p:cNvPr>
          <p:cNvCxnSpPr/>
          <p:nvPr/>
        </p:nvCxnSpPr>
        <p:spPr bwMode="auto">
          <a:xfrm>
            <a:off x="7956376" y="1340768"/>
            <a:ext cx="341059" cy="918102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FED1833B-CCC4-5519-F28C-C9713034D4FA}"/>
              </a:ext>
            </a:extLst>
          </p:cNvPr>
          <p:cNvCxnSpPr/>
          <p:nvPr/>
        </p:nvCxnSpPr>
        <p:spPr bwMode="auto">
          <a:xfrm flipH="1">
            <a:off x="7740352" y="1340768"/>
            <a:ext cx="216024" cy="720080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935D4637-F186-3B3B-DFE9-1A8E0AAC6C38}"/>
              </a:ext>
            </a:extLst>
          </p:cNvPr>
          <p:cNvCxnSpPr/>
          <p:nvPr/>
        </p:nvCxnSpPr>
        <p:spPr bwMode="auto">
          <a:xfrm>
            <a:off x="7956376" y="3068960"/>
            <a:ext cx="869419" cy="28803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72E569D8-7D30-F212-C4E8-FEEAC687D8FC}"/>
              </a:ext>
            </a:extLst>
          </p:cNvPr>
          <p:cNvCxnSpPr/>
          <p:nvPr/>
        </p:nvCxnSpPr>
        <p:spPr bwMode="auto">
          <a:xfrm>
            <a:off x="7956376" y="3068960"/>
            <a:ext cx="504056" cy="75608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84DA5A52-9A42-FCBC-75DC-8983B4AA17E4}"/>
              </a:ext>
            </a:extLst>
          </p:cNvPr>
          <p:cNvCxnSpPr/>
          <p:nvPr/>
        </p:nvCxnSpPr>
        <p:spPr bwMode="auto">
          <a:xfrm flipH="1">
            <a:off x="7668344" y="3068960"/>
            <a:ext cx="288032" cy="576064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06F45EDD-4F13-C914-5755-582816E8A450}"/>
              </a:ext>
            </a:extLst>
          </p:cNvPr>
          <p:cNvCxnSpPr/>
          <p:nvPr/>
        </p:nvCxnSpPr>
        <p:spPr bwMode="auto">
          <a:xfrm>
            <a:off x="7956376" y="4869160"/>
            <a:ext cx="252028" cy="827267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E1E0C74E-C8FF-AB54-C3AE-F3CF52B085B0}"/>
              </a:ext>
            </a:extLst>
          </p:cNvPr>
          <p:cNvCxnSpPr/>
          <p:nvPr/>
        </p:nvCxnSpPr>
        <p:spPr bwMode="auto">
          <a:xfrm flipH="1">
            <a:off x="7740352" y="4869160"/>
            <a:ext cx="216024" cy="576064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B5A2BAC5-EEF6-D46A-DFC9-800E77293692}"/>
              </a:ext>
            </a:extLst>
          </p:cNvPr>
          <p:cNvCxnSpPr/>
          <p:nvPr/>
        </p:nvCxnSpPr>
        <p:spPr bwMode="auto">
          <a:xfrm flipH="1">
            <a:off x="7452320" y="4869160"/>
            <a:ext cx="504056" cy="485642"/>
          </a:xfrm>
          <a:prstGeom prst="straightConnector1">
            <a:avLst/>
          </a:prstGeom>
          <a:noFill/>
          <a:ln w="9525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EF9EDAA6-2307-E862-0DCD-DFD5E4395949}"/>
              </a:ext>
            </a:extLst>
          </p:cNvPr>
          <p:cNvCxnSpPr/>
          <p:nvPr/>
        </p:nvCxnSpPr>
        <p:spPr bwMode="auto">
          <a:xfrm>
            <a:off x="3885965" y="3933056"/>
            <a:ext cx="375392" cy="767897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3AAD197B-CD3F-21A8-1358-B98D69CD12A3}"/>
              </a:ext>
            </a:extLst>
          </p:cNvPr>
          <p:cNvCxnSpPr/>
          <p:nvPr/>
        </p:nvCxnSpPr>
        <p:spPr bwMode="auto">
          <a:xfrm flipH="1">
            <a:off x="3707904" y="3933056"/>
            <a:ext cx="178061" cy="720080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6E688BDB-6F74-3C79-3048-058B10C6637E}"/>
              </a:ext>
            </a:extLst>
          </p:cNvPr>
          <p:cNvCxnSpPr/>
          <p:nvPr/>
        </p:nvCxnSpPr>
        <p:spPr bwMode="auto">
          <a:xfrm>
            <a:off x="3885965" y="5445224"/>
            <a:ext cx="289714" cy="648072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34560ADE-63BC-271D-1810-8E7D54B2AE2C}"/>
              </a:ext>
            </a:extLst>
          </p:cNvPr>
          <p:cNvCxnSpPr/>
          <p:nvPr/>
        </p:nvCxnSpPr>
        <p:spPr bwMode="auto">
          <a:xfrm flipH="1">
            <a:off x="3707904" y="5441914"/>
            <a:ext cx="178061" cy="723390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16058159-C2E5-8035-29AC-13A7350163C6}"/>
              </a:ext>
            </a:extLst>
          </p:cNvPr>
          <p:cNvCxnSpPr/>
          <p:nvPr/>
        </p:nvCxnSpPr>
        <p:spPr bwMode="auto">
          <a:xfrm>
            <a:off x="6227121" y="4869160"/>
            <a:ext cx="774170" cy="24282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510B284D-6839-2CE7-5CB3-95615A50CB0E}"/>
              </a:ext>
            </a:extLst>
          </p:cNvPr>
          <p:cNvCxnSpPr/>
          <p:nvPr/>
        </p:nvCxnSpPr>
        <p:spPr bwMode="auto">
          <a:xfrm>
            <a:off x="6227121" y="4869160"/>
            <a:ext cx="505119" cy="57275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D605671D-93A8-64B9-CA38-A3BA44560A2E}"/>
              </a:ext>
            </a:extLst>
          </p:cNvPr>
          <p:cNvCxnSpPr/>
          <p:nvPr/>
        </p:nvCxnSpPr>
        <p:spPr bwMode="auto">
          <a:xfrm>
            <a:off x="2366160" y="5499642"/>
            <a:ext cx="792088" cy="17919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46ACEFA5-4759-86E0-BCE6-3B473AF2B81B}"/>
              </a:ext>
            </a:extLst>
          </p:cNvPr>
          <p:cNvCxnSpPr/>
          <p:nvPr/>
        </p:nvCxnSpPr>
        <p:spPr bwMode="auto">
          <a:xfrm flipH="1">
            <a:off x="1835696" y="5499642"/>
            <a:ext cx="530464" cy="449638"/>
          </a:xfrm>
          <a:prstGeom prst="straightConnector1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B2967695-C8A3-BB72-053B-C0E9750DBA61}"/>
              </a:ext>
            </a:extLst>
          </p:cNvPr>
          <p:cNvCxnSpPr/>
          <p:nvPr/>
        </p:nvCxnSpPr>
        <p:spPr bwMode="auto">
          <a:xfrm>
            <a:off x="6227121" y="3140968"/>
            <a:ext cx="387085" cy="684076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Connettore 2 91">
            <a:extLst>
              <a:ext uri="{FF2B5EF4-FFF2-40B4-BE49-F238E27FC236}">
                <a16:creationId xmlns:a16="http://schemas.microsoft.com/office/drawing/2014/main" id="{AADA3EED-9B9C-2E22-914B-B12E3860D81F}"/>
              </a:ext>
            </a:extLst>
          </p:cNvPr>
          <p:cNvCxnSpPr/>
          <p:nvPr/>
        </p:nvCxnSpPr>
        <p:spPr bwMode="auto">
          <a:xfrm>
            <a:off x="6227121" y="3140968"/>
            <a:ext cx="774170" cy="30603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F4563F42-CCAE-13D7-83AD-2D991735B994}"/>
              </a:ext>
            </a:extLst>
          </p:cNvPr>
          <p:cNvSpPr txBox="1"/>
          <p:nvPr/>
        </p:nvSpPr>
        <p:spPr>
          <a:xfrm>
            <a:off x="1548437" y="5803609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</a:rPr>
              <a:t>1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83E0BA1C-8159-D040-99FB-0B731D4F0748}"/>
              </a:ext>
            </a:extLst>
          </p:cNvPr>
          <p:cNvSpPr txBox="1"/>
          <p:nvPr/>
        </p:nvSpPr>
        <p:spPr>
          <a:xfrm>
            <a:off x="1480761" y="4276621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</a:rPr>
              <a:t>1</a:t>
            </a: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A6F3A3F1-4E83-B5A6-B4AA-2425FEFE808D}"/>
              </a:ext>
            </a:extLst>
          </p:cNvPr>
          <p:cNvSpPr txBox="1"/>
          <p:nvPr/>
        </p:nvSpPr>
        <p:spPr>
          <a:xfrm>
            <a:off x="1930941" y="4515200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3C5B55DA-84EE-C29B-1FC7-C0BD8FCF062B}"/>
              </a:ext>
            </a:extLst>
          </p:cNvPr>
          <p:cNvSpPr txBox="1"/>
          <p:nvPr/>
        </p:nvSpPr>
        <p:spPr>
          <a:xfrm>
            <a:off x="3420645" y="4487525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0EB7C5C1-92EC-EE72-C1D9-765CC3FB4295}"/>
              </a:ext>
            </a:extLst>
          </p:cNvPr>
          <p:cNvSpPr txBox="1"/>
          <p:nvPr/>
        </p:nvSpPr>
        <p:spPr>
          <a:xfrm>
            <a:off x="3427431" y="5972886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0F287D28-0BA5-5836-8A9C-475E3F1F9D14}"/>
              </a:ext>
            </a:extLst>
          </p:cNvPr>
          <p:cNvSpPr txBox="1"/>
          <p:nvPr/>
        </p:nvSpPr>
        <p:spPr>
          <a:xfrm>
            <a:off x="7219840" y="5178678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</a:rPr>
              <a:t>1</a:t>
            </a: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72E8FE26-B081-C139-BEE0-7FF31D1D8DC5}"/>
              </a:ext>
            </a:extLst>
          </p:cNvPr>
          <p:cNvSpPr txBox="1"/>
          <p:nvPr/>
        </p:nvSpPr>
        <p:spPr>
          <a:xfrm>
            <a:off x="7561105" y="5413002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E65D1281-3047-1EE9-47A3-4AADCCFB54B8}"/>
              </a:ext>
            </a:extLst>
          </p:cNvPr>
          <p:cNvSpPr txBox="1"/>
          <p:nvPr/>
        </p:nvSpPr>
        <p:spPr>
          <a:xfrm>
            <a:off x="5815886" y="2047155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312F63F6-EDE4-1F04-2499-5BF3DE1584AA}"/>
              </a:ext>
            </a:extLst>
          </p:cNvPr>
          <p:cNvSpPr txBox="1"/>
          <p:nvPr/>
        </p:nvSpPr>
        <p:spPr>
          <a:xfrm>
            <a:off x="7441401" y="3579327"/>
            <a:ext cx="28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0C75170F-AD91-D257-B78B-5B09C6188C8F}"/>
              </a:ext>
            </a:extLst>
          </p:cNvPr>
          <p:cNvSpPr txBox="1"/>
          <p:nvPr/>
        </p:nvSpPr>
        <p:spPr>
          <a:xfrm>
            <a:off x="7499027" y="1975345"/>
            <a:ext cx="299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B9EF2DC9-1D0B-2A9A-5C51-6070CE225BC5}"/>
              </a:ext>
            </a:extLst>
          </p:cNvPr>
          <p:cNvSpPr txBox="1"/>
          <p:nvPr/>
        </p:nvSpPr>
        <p:spPr>
          <a:xfrm>
            <a:off x="4189292" y="4362399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5FD97B7C-208B-C819-0992-2A8DCA9A8F65}"/>
              </a:ext>
            </a:extLst>
          </p:cNvPr>
          <p:cNvSpPr txBox="1"/>
          <p:nvPr/>
        </p:nvSpPr>
        <p:spPr>
          <a:xfrm>
            <a:off x="4101559" y="5972886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5FCE21A1-2F6D-80F5-2420-8C0D975AEDC7}"/>
              </a:ext>
            </a:extLst>
          </p:cNvPr>
          <p:cNvSpPr txBox="1"/>
          <p:nvPr/>
        </p:nvSpPr>
        <p:spPr>
          <a:xfrm>
            <a:off x="6574167" y="5398388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89C5F39E-4AA2-D691-4B02-864A47723A5C}"/>
              </a:ext>
            </a:extLst>
          </p:cNvPr>
          <p:cNvSpPr txBox="1"/>
          <p:nvPr/>
        </p:nvSpPr>
        <p:spPr>
          <a:xfrm>
            <a:off x="8149658" y="5509560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2A384AB4-B726-92B4-173C-349E93854B45}"/>
              </a:ext>
            </a:extLst>
          </p:cNvPr>
          <p:cNvSpPr txBox="1"/>
          <p:nvPr/>
        </p:nvSpPr>
        <p:spPr>
          <a:xfrm>
            <a:off x="6504669" y="3779090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CBBBB3D9-BDB6-06B0-DC53-4CE0F8B52E43}"/>
              </a:ext>
            </a:extLst>
          </p:cNvPr>
          <p:cNvSpPr txBox="1"/>
          <p:nvPr/>
        </p:nvSpPr>
        <p:spPr>
          <a:xfrm>
            <a:off x="8377374" y="3665378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28F54CA7-96E9-9283-6922-A3C864E6E662}"/>
              </a:ext>
            </a:extLst>
          </p:cNvPr>
          <p:cNvSpPr txBox="1"/>
          <p:nvPr/>
        </p:nvSpPr>
        <p:spPr>
          <a:xfrm>
            <a:off x="8252685" y="2029304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9A1E2543-81FD-1CEA-1966-9FB99997884D}"/>
              </a:ext>
            </a:extLst>
          </p:cNvPr>
          <p:cNvSpPr txBox="1"/>
          <p:nvPr/>
        </p:nvSpPr>
        <p:spPr>
          <a:xfrm>
            <a:off x="4663279" y="5364876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A591CBC1-8C3B-ADBC-CF8A-845F946DAFD2}"/>
              </a:ext>
            </a:extLst>
          </p:cNvPr>
          <p:cNvSpPr txBox="1"/>
          <p:nvPr/>
        </p:nvSpPr>
        <p:spPr>
          <a:xfrm>
            <a:off x="2842298" y="5610726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A2F53D89-E52F-CCE9-857D-9072FA05E6D0}"/>
              </a:ext>
            </a:extLst>
          </p:cNvPr>
          <p:cNvSpPr txBox="1"/>
          <p:nvPr/>
        </p:nvSpPr>
        <p:spPr>
          <a:xfrm>
            <a:off x="6865162" y="5065771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3F6DA2B0-7004-37EF-9544-3847547781CF}"/>
              </a:ext>
            </a:extLst>
          </p:cNvPr>
          <p:cNvSpPr txBox="1"/>
          <p:nvPr/>
        </p:nvSpPr>
        <p:spPr>
          <a:xfrm>
            <a:off x="8629940" y="3341908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CF28E2B5-98D3-999B-89E3-ADA0E7DF8AA1}"/>
              </a:ext>
            </a:extLst>
          </p:cNvPr>
          <p:cNvSpPr txBox="1"/>
          <p:nvPr/>
        </p:nvSpPr>
        <p:spPr>
          <a:xfrm>
            <a:off x="6819680" y="3420929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F095C91E-F8C5-1157-69A2-17EBF3D28DA2}"/>
              </a:ext>
            </a:extLst>
          </p:cNvPr>
          <p:cNvSpPr txBox="1"/>
          <p:nvPr/>
        </p:nvSpPr>
        <p:spPr>
          <a:xfrm>
            <a:off x="6802536" y="1603539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FD7F1181-BB41-A533-12B3-2800A2D5B708}"/>
              </a:ext>
            </a:extLst>
          </p:cNvPr>
          <p:cNvSpPr txBox="1"/>
          <p:nvPr/>
        </p:nvSpPr>
        <p:spPr>
          <a:xfrm>
            <a:off x="8629940" y="1325976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17AF43B0-8231-160A-D891-1C5A88AA88BF}"/>
              </a:ext>
            </a:extLst>
          </p:cNvPr>
          <p:cNvSpPr txBox="1"/>
          <p:nvPr/>
        </p:nvSpPr>
        <p:spPr>
          <a:xfrm>
            <a:off x="6440443" y="2011156"/>
            <a:ext cx="310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3044876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2B64A41-CE6C-FB22-B50F-54400ECE3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28" y="-99392"/>
            <a:ext cx="5453221" cy="66247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9E5CA9-D4E4-7C4E-2F81-CEBF783594AF}"/>
              </a:ext>
            </a:extLst>
          </p:cNvPr>
          <p:cNvSpPr txBox="1"/>
          <p:nvPr/>
        </p:nvSpPr>
        <p:spPr>
          <a:xfrm>
            <a:off x="179512" y="692696"/>
            <a:ext cx="19084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Studio </a:t>
            </a:r>
            <a:r>
              <a:rPr lang="en-US" sz="1800" dirty="0" err="1">
                <a:solidFill>
                  <a:schemeClr val="bg2"/>
                </a:solidFill>
              </a:rPr>
              <a:t>delle</a:t>
            </a:r>
            <a:r>
              <a:rPr lang="en-US" sz="1800" dirty="0">
                <a:solidFill>
                  <a:schemeClr val="bg2"/>
                </a:solidFill>
              </a:rPr>
              <a:t> zone di </a:t>
            </a:r>
            <a:r>
              <a:rPr lang="en-US" sz="1800" dirty="0" err="1">
                <a:solidFill>
                  <a:schemeClr val="bg2"/>
                </a:solidFill>
              </a:rPr>
              <a:t>faglia</a:t>
            </a:r>
            <a:r>
              <a:rPr lang="en-US" sz="1800" dirty="0">
                <a:solidFill>
                  <a:schemeClr val="bg2"/>
                </a:solidFill>
              </a:rPr>
              <a:t>: </a:t>
            </a:r>
            <a:r>
              <a:rPr lang="en-US" sz="1800" dirty="0" err="1">
                <a:solidFill>
                  <a:schemeClr val="bg2"/>
                </a:solidFill>
              </a:rPr>
              <a:t>sistemi</a:t>
            </a:r>
            <a:r>
              <a:rPr lang="en-US" sz="1800" dirty="0">
                <a:solidFill>
                  <a:schemeClr val="bg2"/>
                </a:solidFill>
              </a:rPr>
              <a:t> di </a:t>
            </a:r>
            <a:r>
              <a:rPr lang="en-US" sz="1800" dirty="0" err="1">
                <a:solidFill>
                  <a:schemeClr val="bg2"/>
                </a:solidFill>
              </a:rPr>
              <a:t>pieghe</a:t>
            </a:r>
            <a:r>
              <a:rPr lang="en-US" sz="1800" dirty="0">
                <a:solidFill>
                  <a:schemeClr val="bg2"/>
                </a:solidFill>
              </a:rPr>
              <a:t> subito sotto ad </a:t>
            </a:r>
            <a:r>
              <a:rPr lang="en-US" sz="1800" dirty="0" err="1">
                <a:solidFill>
                  <a:schemeClr val="bg2"/>
                </a:solidFill>
              </a:rPr>
              <a:t>accavallamenti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BE253D-F4CF-5860-416B-85891A03022D}"/>
              </a:ext>
            </a:extLst>
          </p:cNvPr>
          <p:cNvSpPr txBox="1"/>
          <p:nvPr/>
        </p:nvSpPr>
        <p:spPr>
          <a:xfrm>
            <a:off x="5076056" y="6453336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Pini, 1992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065C2B-AD6E-0A82-6064-B99BF757A81D}"/>
              </a:ext>
            </a:extLst>
          </p:cNvPr>
          <p:cNvSpPr txBox="1"/>
          <p:nvPr/>
        </p:nvSpPr>
        <p:spPr>
          <a:xfrm>
            <a:off x="552942" y="5135687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Picotti</a:t>
            </a:r>
            <a:r>
              <a:rPr lang="en-US" sz="1400" dirty="0">
                <a:solidFill>
                  <a:schemeClr val="bg2"/>
                </a:solidFill>
              </a:rPr>
              <a:t> and Pini, 1988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EDC6D574-04AD-058A-845A-43AA8232F88D}"/>
              </a:ext>
            </a:extLst>
          </p:cNvPr>
          <p:cNvCxnSpPr/>
          <p:nvPr/>
        </p:nvCxnSpPr>
        <p:spPr bwMode="auto">
          <a:xfrm>
            <a:off x="4211960" y="5135687"/>
            <a:ext cx="1080120" cy="66957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596319E-0EF5-C068-755E-C0E342F488B0}"/>
              </a:ext>
            </a:extLst>
          </p:cNvPr>
          <p:cNvCxnSpPr/>
          <p:nvPr/>
        </p:nvCxnSpPr>
        <p:spPr bwMode="auto">
          <a:xfrm>
            <a:off x="4716016" y="4869160"/>
            <a:ext cx="72008" cy="1224136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EC02F947-E687-301F-E6A1-6BBC7439DE60}"/>
              </a:ext>
            </a:extLst>
          </p:cNvPr>
          <p:cNvGrpSpPr/>
          <p:nvPr/>
        </p:nvGrpSpPr>
        <p:grpSpPr>
          <a:xfrm>
            <a:off x="39938" y="3190880"/>
            <a:ext cx="2970224" cy="1974974"/>
            <a:chOff x="3359656" y="2996952"/>
            <a:chExt cx="5546674" cy="368811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842F780-5AE2-0254-47BD-E91EC805B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6" y="2996952"/>
              <a:ext cx="5546674" cy="3688118"/>
            </a:xfrm>
            <a:prstGeom prst="rect">
              <a:avLst/>
            </a:prstGeom>
          </p:spPr>
        </p:pic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93F9699F-6832-CB3C-48BF-C1AB6791E13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20272" y="3861048"/>
              <a:ext cx="576064" cy="1464418"/>
            </a:xfrm>
            <a:prstGeom prst="line">
              <a:avLst/>
            </a:prstGeom>
            <a:noFill/>
            <a:ln w="28575" cap="flat" cmpd="sng" algn="ctr">
              <a:solidFill>
                <a:srgbClr val="FF0000">
                  <a:alpha val="79000"/>
                </a:srgbClr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92735AED-A819-4A20-83F8-8BD2D3985F5D}"/>
                </a:ext>
              </a:extLst>
            </p:cNvPr>
            <p:cNvCxnSpPr/>
            <p:nvPr/>
          </p:nvCxnSpPr>
          <p:spPr bwMode="auto">
            <a:xfrm>
              <a:off x="7481584" y="4664381"/>
              <a:ext cx="864096" cy="35325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72957895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D378EA-5DE4-B0B7-22B7-8A8F97AC6BBD}"/>
              </a:ext>
            </a:extLst>
          </p:cNvPr>
          <p:cNvSpPr txBox="1"/>
          <p:nvPr/>
        </p:nvSpPr>
        <p:spPr>
          <a:xfrm>
            <a:off x="4572000" y="-762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Pini, 1992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999389-671E-9FB6-44B9-1EE85736B591}"/>
              </a:ext>
            </a:extLst>
          </p:cNvPr>
          <p:cNvSpPr txBox="1"/>
          <p:nvPr/>
        </p:nvSpPr>
        <p:spPr>
          <a:xfrm>
            <a:off x="6032098" y="980728"/>
            <a:ext cx="2633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2"/>
                </a:solidFill>
              </a:rPr>
              <a:t>Sistemi</a:t>
            </a:r>
            <a:r>
              <a:rPr lang="en-US" sz="1800" dirty="0">
                <a:solidFill>
                  <a:schemeClr val="bg2"/>
                </a:solidFill>
              </a:rPr>
              <a:t> di </a:t>
            </a:r>
            <a:r>
              <a:rPr lang="en-US" sz="1800" dirty="0" err="1">
                <a:solidFill>
                  <a:schemeClr val="bg2"/>
                </a:solidFill>
              </a:rPr>
              <a:t>pieghe</a:t>
            </a:r>
            <a:r>
              <a:rPr lang="en-US" sz="1800" dirty="0">
                <a:solidFill>
                  <a:schemeClr val="bg2"/>
                </a:solidFill>
              </a:rPr>
              <a:t> diffuse (al </a:t>
            </a:r>
            <a:r>
              <a:rPr lang="en-US" sz="1800" dirty="0" err="1">
                <a:solidFill>
                  <a:schemeClr val="bg2"/>
                </a:solidFill>
              </a:rPr>
              <a:t>tetto</a:t>
            </a:r>
            <a:r>
              <a:rPr lang="en-US" sz="1800" dirty="0">
                <a:solidFill>
                  <a:schemeClr val="bg2"/>
                </a:solidFill>
              </a:rPr>
              <a:t> e al </a:t>
            </a:r>
            <a:r>
              <a:rPr lang="en-US" sz="1800" dirty="0" err="1">
                <a:solidFill>
                  <a:schemeClr val="bg2"/>
                </a:solidFill>
              </a:rPr>
              <a:t>letto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sovrascorrimenti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BD7D8B-88C3-2AC7-DADD-51D1B13AC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76672"/>
            <a:ext cx="5735877" cy="6154840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C857F0B9-0E28-D2C4-6801-6E2638DC0E34}"/>
              </a:ext>
            </a:extLst>
          </p:cNvPr>
          <p:cNvCxnSpPr/>
          <p:nvPr/>
        </p:nvCxnSpPr>
        <p:spPr bwMode="auto">
          <a:xfrm flipH="1">
            <a:off x="1259632" y="980728"/>
            <a:ext cx="792088" cy="16561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660FDB3-1BE0-35DB-F6EB-1FC13300161B}"/>
              </a:ext>
            </a:extLst>
          </p:cNvPr>
          <p:cNvCxnSpPr/>
          <p:nvPr/>
        </p:nvCxnSpPr>
        <p:spPr bwMode="auto">
          <a:xfrm flipV="1">
            <a:off x="683568" y="1700808"/>
            <a:ext cx="1944216" cy="144016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1497726D-BCAE-AB6B-0324-7C8B289F4C5F}"/>
              </a:ext>
            </a:extLst>
          </p:cNvPr>
          <p:cNvGrpSpPr/>
          <p:nvPr/>
        </p:nvGrpSpPr>
        <p:grpSpPr>
          <a:xfrm rot="193407">
            <a:off x="872679" y="1368269"/>
            <a:ext cx="1565993" cy="809094"/>
            <a:chOff x="4877925" y="1224350"/>
            <a:chExt cx="1565993" cy="809094"/>
          </a:xfrm>
        </p:grpSpPr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8051BB6D-1819-9128-5FF9-E3D471544105}"/>
                </a:ext>
              </a:extLst>
            </p:cNvPr>
            <p:cNvCxnSpPr/>
            <p:nvPr/>
          </p:nvCxnSpPr>
          <p:spPr bwMode="auto">
            <a:xfrm>
              <a:off x="4877925" y="1224350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CA3EBD28-E378-ADB7-4DC6-027F7AFA8382}"/>
                </a:ext>
              </a:extLst>
            </p:cNvPr>
            <p:cNvCxnSpPr/>
            <p:nvPr/>
          </p:nvCxnSpPr>
          <p:spPr bwMode="auto">
            <a:xfrm rot="10800000">
              <a:off x="6121526" y="1883386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DB5566C-2B17-CFA5-D911-A84D05C253CD}"/>
              </a:ext>
            </a:extLst>
          </p:cNvPr>
          <p:cNvGrpSpPr/>
          <p:nvPr/>
        </p:nvGrpSpPr>
        <p:grpSpPr>
          <a:xfrm rot="230403">
            <a:off x="1472152" y="947592"/>
            <a:ext cx="367880" cy="1675256"/>
            <a:chOff x="5505083" y="802857"/>
            <a:chExt cx="367880" cy="1675256"/>
          </a:xfrm>
        </p:grpSpPr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EE824C02-83E4-9923-E5C1-E83DDC8D5E8C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5D79AF2F-35A6-205E-B5A4-9CB22B2E6D84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4273D2A-1364-9454-3F42-6407D4CF3562}"/>
              </a:ext>
            </a:extLst>
          </p:cNvPr>
          <p:cNvCxnSpPr/>
          <p:nvPr/>
        </p:nvCxnSpPr>
        <p:spPr bwMode="auto">
          <a:xfrm flipH="1">
            <a:off x="1218548" y="3861048"/>
            <a:ext cx="833172" cy="172819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E21DBE29-8DB6-46CC-BF1A-1672B3DD54CA}"/>
              </a:ext>
            </a:extLst>
          </p:cNvPr>
          <p:cNvCxnSpPr/>
          <p:nvPr/>
        </p:nvCxnSpPr>
        <p:spPr bwMode="auto">
          <a:xfrm flipV="1">
            <a:off x="683568" y="4653136"/>
            <a:ext cx="1944216" cy="144016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CBE61177-99F1-4C81-0F68-A38F22AD93F1}"/>
              </a:ext>
            </a:extLst>
          </p:cNvPr>
          <p:cNvGrpSpPr/>
          <p:nvPr/>
        </p:nvGrpSpPr>
        <p:grpSpPr>
          <a:xfrm rot="159768">
            <a:off x="835621" y="4356057"/>
            <a:ext cx="1565993" cy="809094"/>
            <a:chOff x="4877925" y="1224350"/>
            <a:chExt cx="1565993" cy="809094"/>
          </a:xfrm>
        </p:grpSpPr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C81AFCF0-5637-D1D7-FEC6-616BAFB94087}"/>
                </a:ext>
              </a:extLst>
            </p:cNvPr>
            <p:cNvCxnSpPr/>
            <p:nvPr/>
          </p:nvCxnSpPr>
          <p:spPr bwMode="auto">
            <a:xfrm>
              <a:off x="4877925" y="1224350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81382715-D8F6-7A91-1449-8B1081F66C64}"/>
                </a:ext>
              </a:extLst>
            </p:cNvPr>
            <p:cNvCxnSpPr/>
            <p:nvPr/>
          </p:nvCxnSpPr>
          <p:spPr bwMode="auto">
            <a:xfrm rot="10800000">
              <a:off x="6121526" y="1883386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D075841F-E999-E0A9-E219-E26C64445730}"/>
              </a:ext>
            </a:extLst>
          </p:cNvPr>
          <p:cNvGrpSpPr/>
          <p:nvPr/>
        </p:nvGrpSpPr>
        <p:grpSpPr>
          <a:xfrm rot="314658">
            <a:off x="1471736" y="3863686"/>
            <a:ext cx="367880" cy="1675256"/>
            <a:chOff x="5505083" y="802857"/>
            <a:chExt cx="367880" cy="1675256"/>
          </a:xfrm>
        </p:grpSpPr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12C8AEC0-6974-0096-15ED-386AC871379A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035A814E-64B1-7D60-873A-CB2825E6E648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01211319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FDDEBC-8352-465B-47B2-EB2B66101C6E}"/>
              </a:ext>
            </a:extLst>
          </p:cNvPr>
          <p:cNvSpPr txBox="1"/>
          <p:nvPr/>
        </p:nvSpPr>
        <p:spPr>
          <a:xfrm>
            <a:off x="1979712" y="260648"/>
            <a:ext cx="3858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Sistemi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diffusi</a:t>
            </a:r>
            <a:r>
              <a:rPr lang="en-US" dirty="0">
                <a:solidFill>
                  <a:schemeClr val="tx1"/>
                </a:solidFill>
              </a:rPr>
              <a:t> di pressure solution cleavage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29270B-EDDC-9898-01EF-02671567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99202"/>
            <a:ext cx="6264696" cy="58238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73BE09-0ED2-1496-44CD-EC601740AF7C}"/>
              </a:ext>
            </a:extLst>
          </p:cNvPr>
          <p:cNvSpPr txBox="1"/>
          <p:nvPr/>
        </p:nvSpPr>
        <p:spPr>
          <a:xfrm>
            <a:off x="1417705" y="6502912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Pini, 1992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6765CB-E3B6-5B1A-17C4-7E5D624FC332}"/>
              </a:ext>
            </a:extLst>
          </p:cNvPr>
          <p:cNvSpPr txBox="1"/>
          <p:nvPr/>
        </p:nvSpPr>
        <p:spPr>
          <a:xfrm>
            <a:off x="4139952" y="1461562"/>
            <a:ext cx="1323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Poli </a:t>
            </a:r>
            <a:r>
              <a:rPr lang="en-US" dirty="0" err="1">
                <a:solidFill>
                  <a:srgbClr val="C00000"/>
                </a:solidFill>
              </a:rPr>
              <a:t>dei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piani</a:t>
            </a:r>
            <a:r>
              <a:rPr lang="en-US" dirty="0">
                <a:solidFill>
                  <a:srgbClr val="C00000"/>
                </a:solidFill>
              </a:rPr>
              <a:t> (</a:t>
            </a:r>
            <a:r>
              <a:rPr lang="en-US" dirty="0" err="1">
                <a:solidFill>
                  <a:srgbClr val="C00000"/>
                </a:solidFill>
              </a:rPr>
              <a:t>direzioni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dei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picchi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stilolitici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10F45B5-18F2-15B4-7164-2090F34264C2}"/>
              </a:ext>
            </a:extLst>
          </p:cNvPr>
          <p:cNvGrpSpPr/>
          <p:nvPr/>
        </p:nvGrpSpPr>
        <p:grpSpPr>
          <a:xfrm rot="21223334">
            <a:off x="3132492" y="1427185"/>
            <a:ext cx="367880" cy="1902664"/>
            <a:chOff x="5505083" y="802857"/>
            <a:chExt cx="367880" cy="1675256"/>
          </a:xfrm>
        </p:grpSpPr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D5ACF8EA-C42E-8116-02CE-12F45385299F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19AED7D9-6D99-0C3B-6269-AA82A68F2A0B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7D7536E-99FE-3E85-B35B-7E07594B2599}"/>
              </a:ext>
            </a:extLst>
          </p:cNvPr>
          <p:cNvGrpSpPr/>
          <p:nvPr/>
        </p:nvGrpSpPr>
        <p:grpSpPr>
          <a:xfrm rot="3728503">
            <a:off x="3150492" y="1471656"/>
            <a:ext cx="367880" cy="1902664"/>
            <a:chOff x="5505083" y="802857"/>
            <a:chExt cx="367880" cy="1675256"/>
          </a:xfrm>
        </p:grpSpPr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7B607554-28B9-87FD-D93A-78258EC2313D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0066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114412A0-E9C8-0417-F4CF-33EEDDC5DF31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0066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E09B675-0A80-068C-BC1D-A5E05A92C02A}"/>
              </a:ext>
            </a:extLst>
          </p:cNvPr>
          <p:cNvGrpSpPr/>
          <p:nvPr/>
        </p:nvGrpSpPr>
        <p:grpSpPr>
          <a:xfrm rot="18688335">
            <a:off x="3139165" y="1475538"/>
            <a:ext cx="367880" cy="1902664"/>
            <a:chOff x="5505083" y="802857"/>
            <a:chExt cx="367880" cy="1675256"/>
          </a:xfrm>
        </p:grpSpPr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61AF7D75-54F8-976C-51BC-A80B1F2AF440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FA10A798-2136-8DF9-BDCA-F29E854F9F79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12915719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merc-41">
            <a:extLst>
              <a:ext uri="{FF2B5EF4-FFF2-40B4-BE49-F238E27FC236}">
                <a16:creationId xmlns:a16="http://schemas.microsoft.com/office/drawing/2014/main" id="{EA82F146-2D60-F7FA-0B34-CD15C0C6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57751"/>
            <a:ext cx="7056784" cy="536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508AEFD-784F-AA1A-CC9F-10F059162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79257"/>
            <a:ext cx="44005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it-IT" altLang="it-IT" sz="1500" b="1" dirty="0"/>
              <a:t>Modello di Anderson (1951)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C67A74-E8E4-A14D-A13B-DD9F1D38BAAC}"/>
              </a:ext>
            </a:extLst>
          </p:cNvPr>
          <p:cNvSpPr txBox="1"/>
          <p:nvPr/>
        </p:nvSpPr>
        <p:spPr>
          <a:xfrm>
            <a:off x="573367" y="6381328"/>
            <a:ext cx="2167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/>
                </a:solidFill>
              </a:rPr>
              <a:t>Da </a:t>
            </a:r>
            <a:r>
              <a:rPr lang="it-IT" sz="1400" dirty="0" err="1">
                <a:solidFill>
                  <a:schemeClr val="bg2"/>
                </a:solidFill>
              </a:rPr>
              <a:t>Mercier</a:t>
            </a:r>
            <a:r>
              <a:rPr lang="it-IT" sz="1400" dirty="0">
                <a:solidFill>
                  <a:schemeClr val="bg2"/>
                </a:solidFill>
              </a:rPr>
              <a:t> e </a:t>
            </a:r>
            <a:r>
              <a:rPr lang="it-IT" sz="1400" dirty="0" err="1">
                <a:solidFill>
                  <a:schemeClr val="bg2"/>
                </a:solidFill>
              </a:rPr>
              <a:t>Vergely</a:t>
            </a:r>
            <a:r>
              <a:rPr lang="it-IT" sz="1400" dirty="0">
                <a:solidFill>
                  <a:schemeClr val="bg2"/>
                </a:solidFill>
              </a:rPr>
              <a:t>, 1996</a:t>
            </a:r>
          </a:p>
        </p:txBody>
      </p:sp>
    </p:spTree>
    <p:extLst>
      <p:ext uri="{BB962C8B-B14F-4D97-AF65-F5344CB8AC3E}">
        <p14:creationId xmlns:p14="http://schemas.microsoft.com/office/powerpoint/2010/main" val="1677975437"/>
      </p:ext>
    </p:extLst>
  </p:cSld>
  <p:clrMapOvr>
    <a:masterClrMapping/>
  </p:clrMapOvr>
  <p:transition>
    <p:cover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 GRAD CALC 3">
            <a:extLst>
              <a:ext uri="{FF2B5EF4-FFF2-40B4-BE49-F238E27FC236}">
                <a16:creationId xmlns:a16="http://schemas.microsoft.com/office/drawing/2014/main" id="{385AFF4B-209A-DB38-BDFC-C4E2DB17F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" r="549"/>
          <a:stretch>
            <a:fillRect/>
          </a:stretch>
        </p:blipFill>
        <p:spPr bwMode="auto">
          <a:xfrm>
            <a:off x="323528" y="260648"/>
            <a:ext cx="2635945" cy="40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3 GRAD CALC 2">
            <a:extLst>
              <a:ext uri="{FF2B5EF4-FFF2-40B4-BE49-F238E27FC236}">
                <a16:creationId xmlns:a16="http://schemas.microsoft.com/office/drawing/2014/main" id="{11E9B6D4-4900-E444-26A4-EC21654B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32"/>
          <a:stretch>
            <a:fillRect/>
          </a:stretch>
        </p:blipFill>
        <p:spPr bwMode="auto">
          <a:xfrm>
            <a:off x="3810384" y="427756"/>
            <a:ext cx="4748290" cy="300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B13138-A551-AD6C-171B-80922DD1574E}"/>
              </a:ext>
            </a:extLst>
          </p:cNvPr>
          <p:cNvSpPr txBox="1"/>
          <p:nvPr/>
        </p:nvSpPr>
        <p:spPr>
          <a:xfrm>
            <a:off x="6268016" y="3465004"/>
            <a:ext cx="2259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/>
                </a:solidFill>
              </a:rPr>
              <a:t>Da </a:t>
            </a:r>
            <a:r>
              <a:rPr lang="it-IT" sz="1400" dirty="0" err="1">
                <a:solidFill>
                  <a:schemeClr val="bg2"/>
                </a:solidFill>
              </a:rPr>
              <a:t>Ramsay</a:t>
            </a:r>
            <a:r>
              <a:rPr lang="it-IT" sz="1400" dirty="0">
                <a:solidFill>
                  <a:schemeClr val="bg2"/>
                </a:solidFill>
              </a:rPr>
              <a:t> and </a:t>
            </a:r>
            <a:r>
              <a:rPr lang="it-IT" sz="1400" dirty="0" err="1">
                <a:solidFill>
                  <a:schemeClr val="bg2"/>
                </a:solidFill>
              </a:rPr>
              <a:t>Huber</a:t>
            </a:r>
            <a:r>
              <a:rPr lang="it-IT" sz="1400" dirty="0">
                <a:solidFill>
                  <a:schemeClr val="bg2"/>
                </a:solidFill>
              </a:rPr>
              <a:t>, 1984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FB47C1-EEC8-7F7A-6A82-DE7A0A747B8F}"/>
              </a:ext>
            </a:extLst>
          </p:cNvPr>
          <p:cNvSpPr txBox="1"/>
          <p:nvPr/>
        </p:nvSpPr>
        <p:spPr>
          <a:xfrm>
            <a:off x="-1332656" y="432514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1600" dirty="0">
                <a:solidFill>
                  <a:schemeClr val="bg2"/>
                </a:solidFill>
              </a:rPr>
              <a:t>Foto di L. Selli</a:t>
            </a:r>
          </a:p>
        </p:txBody>
      </p:sp>
      <p:pic>
        <p:nvPicPr>
          <p:cNvPr id="8" name="Picture 4" descr="Immagine58">
            <a:extLst>
              <a:ext uri="{FF2B5EF4-FFF2-40B4-BE49-F238E27FC236}">
                <a16:creationId xmlns:a16="http://schemas.microsoft.com/office/drawing/2014/main" id="{8E84ECE1-1642-D380-D20F-2669A5B6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15783"/>
            <a:ext cx="3186295" cy="337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049984"/>
      </p:ext>
    </p:extLst>
  </p:cSld>
  <p:clrMapOvr>
    <a:masterClrMapping/>
  </p:clrMapOvr>
  <p:transition>
    <p:cover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8FB2D85-9302-5BF1-2508-6572588EC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010275" cy="43148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1D3834-F4D4-42A6-206B-C69F27EE714C}"/>
              </a:ext>
            </a:extLst>
          </p:cNvPr>
          <p:cNvSpPr txBox="1"/>
          <p:nvPr/>
        </p:nvSpPr>
        <p:spPr>
          <a:xfrm>
            <a:off x="107504" y="4431457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2"/>
                </a:solidFill>
              </a:rPr>
              <a:t>Da </a:t>
            </a:r>
            <a:r>
              <a:rPr lang="it-IT" sz="1400" dirty="0" err="1">
                <a:solidFill>
                  <a:schemeClr val="bg2"/>
                </a:solidFill>
              </a:rPr>
              <a:t>Sippel</a:t>
            </a:r>
            <a:r>
              <a:rPr lang="it-IT" sz="1400" dirty="0">
                <a:solidFill>
                  <a:schemeClr val="bg2"/>
                </a:solidFill>
              </a:rPr>
              <a:t> et al., 2009</a:t>
            </a:r>
          </a:p>
        </p:txBody>
      </p:sp>
    </p:spTree>
    <p:extLst>
      <p:ext uri="{BB962C8B-B14F-4D97-AF65-F5344CB8AC3E}">
        <p14:creationId xmlns:p14="http://schemas.microsoft.com/office/powerpoint/2010/main" val="1884015258"/>
      </p:ext>
    </p:extLst>
  </p:cSld>
  <p:clrMapOvr>
    <a:masterClrMapping/>
  </p:clrMapOvr>
  <p:transition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612BBF3-790A-D3F8-8372-A2E4FEDEC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6264696" cy="41747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28CAF91-BDDE-0BDE-7716-0A3820B08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04" y="4509120"/>
            <a:ext cx="4284538" cy="2266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8AE7E83-47FD-1980-A724-A3D14447B643}"/>
              </a:ext>
            </a:extLst>
          </p:cNvPr>
          <p:cNvSpPr/>
          <p:nvPr/>
        </p:nvSpPr>
        <p:spPr>
          <a:xfrm>
            <a:off x="1259632" y="4581128"/>
            <a:ext cx="216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https://it.m.wikipedia.org/wiki/Geologia_delle_Alpi</a:t>
            </a:r>
          </a:p>
        </p:txBody>
      </p:sp>
    </p:spTree>
    <p:extLst>
      <p:ext uri="{BB962C8B-B14F-4D97-AF65-F5344CB8AC3E}">
        <p14:creationId xmlns:p14="http://schemas.microsoft.com/office/powerpoint/2010/main" val="4216474375"/>
      </p:ext>
    </p:extLst>
  </p:cSld>
  <p:clrMapOvr>
    <a:masterClrMapping/>
  </p:clrMapOvr>
  <p:transition>
    <p:cover dir="l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A87FBC-319B-0BAA-15DB-B160F7BFC0A6}"/>
              </a:ext>
            </a:extLst>
          </p:cNvPr>
          <p:cNvSpPr txBox="1"/>
          <p:nvPr/>
        </p:nvSpPr>
        <p:spPr>
          <a:xfrm>
            <a:off x="1712242" y="260648"/>
            <a:ext cx="439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bg2"/>
                </a:solidFill>
              </a:rPr>
              <a:t>Sistemi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dirty="0" err="1">
                <a:solidFill>
                  <a:schemeClr val="bg2"/>
                </a:solidFill>
              </a:rPr>
              <a:t>diffusi</a:t>
            </a:r>
            <a:r>
              <a:rPr lang="en-US" sz="1800" dirty="0">
                <a:solidFill>
                  <a:schemeClr val="bg2"/>
                </a:solidFill>
              </a:rPr>
              <a:t> di </a:t>
            </a:r>
            <a:r>
              <a:rPr lang="en-US" sz="1800" dirty="0" err="1">
                <a:solidFill>
                  <a:schemeClr val="bg2"/>
                </a:solidFill>
              </a:rPr>
              <a:t>mesofaglia</a:t>
            </a:r>
            <a:r>
              <a:rPr lang="en-US" sz="1800" dirty="0">
                <a:solidFill>
                  <a:schemeClr val="bg2"/>
                </a:solidFill>
              </a:rPr>
              <a:t>: stress inversion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D14F36-4EF1-AB4B-38A6-D94BA6C95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5" y="866553"/>
            <a:ext cx="4699759" cy="56587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C16B997-2946-DCB0-78BA-5B8CEE8FB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45" y="1526825"/>
            <a:ext cx="4236030" cy="478419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C83F1E-782F-8F82-EB67-B1C36CBAB5ED}"/>
              </a:ext>
            </a:extLst>
          </p:cNvPr>
          <p:cNvSpPr txBox="1"/>
          <p:nvPr/>
        </p:nvSpPr>
        <p:spPr>
          <a:xfrm>
            <a:off x="5418609" y="6443463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Pini, 1992</a:t>
            </a:r>
          </a:p>
        </p:txBody>
      </p:sp>
    </p:spTree>
    <p:extLst>
      <p:ext uri="{BB962C8B-B14F-4D97-AF65-F5344CB8AC3E}">
        <p14:creationId xmlns:p14="http://schemas.microsoft.com/office/powerpoint/2010/main" val="2798259271"/>
      </p:ext>
    </p:extLst>
  </p:cSld>
  <p:clrMapOvr>
    <a:masterClrMapping/>
  </p:clrMapOvr>
  <p:transition>
    <p:cover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B9A8FCC-D4B5-75C2-7006-107A78963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6868"/>
            <a:ext cx="5955792" cy="66842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90F61B-B87E-3B89-B584-5087B83B157A}"/>
              </a:ext>
            </a:extLst>
          </p:cNvPr>
          <p:cNvSpPr txBox="1"/>
          <p:nvPr/>
        </p:nvSpPr>
        <p:spPr>
          <a:xfrm>
            <a:off x="6444208" y="6093296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Castellarin</a:t>
            </a:r>
            <a:r>
              <a:rPr lang="en-US" sz="1400" dirty="0">
                <a:solidFill>
                  <a:schemeClr val="bg2"/>
                </a:solidFill>
              </a:rPr>
              <a:t> et al, 1988</a:t>
            </a:r>
          </a:p>
        </p:txBody>
      </p:sp>
    </p:spTree>
    <p:extLst>
      <p:ext uri="{BB962C8B-B14F-4D97-AF65-F5344CB8AC3E}">
        <p14:creationId xmlns:p14="http://schemas.microsoft.com/office/powerpoint/2010/main" val="513807870"/>
      </p:ext>
    </p:extLst>
  </p:cSld>
  <p:clrMapOvr>
    <a:masterClrMapping/>
  </p:clrMapOvr>
  <p:transition>
    <p:cover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A6625F6-889D-8C8F-8687-5573B9C56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28"/>
            <a:ext cx="9144000" cy="62801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12140B-906A-FFC0-DC4C-DBDBEFDB42D3}"/>
              </a:ext>
            </a:extLst>
          </p:cNvPr>
          <p:cNvSpPr txBox="1"/>
          <p:nvPr/>
        </p:nvSpPr>
        <p:spPr>
          <a:xfrm>
            <a:off x="6804248" y="6545991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1"/>
                </a:solidFill>
              </a:rPr>
              <a:t>Picotti</a:t>
            </a:r>
            <a:r>
              <a:rPr lang="en-US" sz="1400" dirty="0">
                <a:solidFill>
                  <a:schemeClr val="tx1"/>
                </a:solidFill>
              </a:rPr>
              <a:t> et al., 1997</a:t>
            </a:r>
          </a:p>
        </p:txBody>
      </p:sp>
    </p:spTree>
    <p:extLst>
      <p:ext uri="{BB962C8B-B14F-4D97-AF65-F5344CB8AC3E}">
        <p14:creationId xmlns:p14="http://schemas.microsoft.com/office/powerpoint/2010/main" val="3632522984"/>
      </p:ext>
    </p:extLst>
  </p:cSld>
  <p:clrMapOvr>
    <a:masterClrMapping/>
  </p:clrMapOvr>
  <p:transition>
    <p:cover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646B18-7534-8DA3-3E1E-7837B519A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938"/>
            <a:ext cx="9144000" cy="61261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EAFBD-B1B3-FD3A-9D3B-1C65F831D003}"/>
              </a:ext>
            </a:extLst>
          </p:cNvPr>
          <p:cNvSpPr txBox="1"/>
          <p:nvPr/>
        </p:nvSpPr>
        <p:spPr>
          <a:xfrm>
            <a:off x="6804248" y="6545991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1"/>
                </a:solidFill>
              </a:rPr>
              <a:t>Picotti</a:t>
            </a:r>
            <a:r>
              <a:rPr lang="en-US" sz="1400" dirty="0">
                <a:solidFill>
                  <a:schemeClr val="tx1"/>
                </a:solidFill>
              </a:rPr>
              <a:t> et al., 1997</a:t>
            </a:r>
          </a:p>
        </p:txBody>
      </p:sp>
    </p:spTree>
    <p:extLst>
      <p:ext uri="{BB962C8B-B14F-4D97-AF65-F5344CB8AC3E}">
        <p14:creationId xmlns:p14="http://schemas.microsoft.com/office/powerpoint/2010/main" val="1581139909"/>
      </p:ext>
    </p:extLst>
  </p:cSld>
  <p:clrMapOvr>
    <a:masterClrMapping/>
  </p:clrMapOvr>
  <p:transition>
    <p:cover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D1377EE-4A9D-4171-0F41-CEAB5E02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041787" cy="600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9506"/>
      </p:ext>
    </p:extLst>
  </p:cSld>
  <p:clrMapOvr>
    <a:masterClrMapping/>
  </p:clrMapOvr>
  <p:transition>
    <p:cover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e 25">
            <a:extLst>
              <a:ext uri="{FF2B5EF4-FFF2-40B4-BE49-F238E27FC236}">
                <a16:creationId xmlns:a16="http://schemas.microsoft.com/office/drawing/2014/main" id="{E254BAAF-C173-25A0-6EAA-F54BE2B3EE56}"/>
              </a:ext>
            </a:extLst>
          </p:cNvPr>
          <p:cNvSpPr/>
          <p:nvPr/>
        </p:nvSpPr>
        <p:spPr bwMode="auto">
          <a:xfrm>
            <a:off x="177735" y="261482"/>
            <a:ext cx="972108" cy="972108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4" name="Ovale 113">
            <a:extLst>
              <a:ext uri="{FF2B5EF4-FFF2-40B4-BE49-F238E27FC236}">
                <a16:creationId xmlns:a16="http://schemas.microsoft.com/office/drawing/2014/main" id="{4B3BFA02-55B9-C022-A8F9-41560460A7C4}"/>
              </a:ext>
            </a:extLst>
          </p:cNvPr>
          <p:cNvSpPr/>
          <p:nvPr/>
        </p:nvSpPr>
        <p:spPr bwMode="auto">
          <a:xfrm>
            <a:off x="159576" y="1518712"/>
            <a:ext cx="972108" cy="972108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7" name="Ovale 86">
            <a:extLst>
              <a:ext uri="{FF2B5EF4-FFF2-40B4-BE49-F238E27FC236}">
                <a16:creationId xmlns:a16="http://schemas.microsoft.com/office/drawing/2014/main" id="{F90732C8-032E-E359-F4AD-21C50C2C1778}"/>
              </a:ext>
            </a:extLst>
          </p:cNvPr>
          <p:cNvSpPr/>
          <p:nvPr/>
        </p:nvSpPr>
        <p:spPr bwMode="auto">
          <a:xfrm>
            <a:off x="196402" y="2806093"/>
            <a:ext cx="972108" cy="972108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7806E728-C75F-4977-7749-B87B8C983B9C}"/>
              </a:ext>
            </a:extLst>
          </p:cNvPr>
          <p:cNvCxnSpPr>
            <a:stCxn id="87" idx="2"/>
            <a:endCxn id="87" idx="6"/>
          </p:cNvCxnSpPr>
          <p:nvPr/>
        </p:nvCxnSpPr>
        <p:spPr bwMode="auto">
          <a:xfrm>
            <a:off x="196402" y="3292147"/>
            <a:ext cx="97210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EF469C9-965E-12B8-5FCE-2284D52C7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085" r="-1515" b="30158"/>
          <a:stretch/>
        </p:blipFill>
        <p:spPr>
          <a:xfrm rot="-60000">
            <a:off x="3017998" y="404664"/>
            <a:ext cx="6141729" cy="6048672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BA9FA161-50DF-DF61-290E-5C89E3F55F3F}"/>
              </a:ext>
            </a:extLst>
          </p:cNvPr>
          <p:cNvGrpSpPr/>
          <p:nvPr/>
        </p:nvGrpSpPr>
        <p:grpSpPr>
          <a:xfrm rot="18498634">
            <a:off x="571820" y="325250"/>
            <a:ext cx="183940" cy="951332"/>
            <a:chOff x="5505083" y="802857"/>
            <a:chExt cx="367880" cy="1675256"/>
          </a:xfrm>
        </p:grpSpPr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D0E180B-E7D0-346A-7E4C-0396C64A89BF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C2A74004-71A1-7A99-0B5B-46B5AD216A30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B305CCC1-740D-E68C-7434-C6A0745E583E}"/>
              </a:ext>
            </a:extLst>
          </p:cNvPr>
          <p:cNvCxnSpPr>
            <a:stCxn id="26" idx="0"/>
            <a:endCxn id="26" idx="4"/>
          </p:cNvCxnSpPr>
          <p:nvPr/>
        </p:nvCxnSpPr>
        <p:spPr bwMode="auto">
          <a:xfrm>
            <a:off x="663789" y="261482"/>
            <a:ext cx="0" cy="97210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51A1411B-166D-47A5-150C-79AA13B162C9}"/>
              </a:ext>
            </a:extLst>
          </p:cNvPr>
          <p:cNvCxnSpPr>
            <a:stCxn id="26" idx="2"/>
            <a:endCxn id="26" idx="6"/>
          </p:cNvCxnSpPr>
          <p:nvPr/>
        </p:nvCxnSpPr>
        <p:spPr bwMode="auto">
          <a:xfrm>
            <a:off x="177735" y="747536"/>
            <a:ext cx="97210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0163D08-84E9-186C-42AB-AFFD89983F4D}"/>
              </a:ext>
            </a:extLst>
          </p:cNvPr>
          <p:cNvSpPr txBox="1"/>
          <p:nvPr/>
        </p:nvSpPr>
        <p:spPr>
          <a:xfrm>
            <a:off x="586823" y="6967"/>
            <a:ext cx="16607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F37DEDFF-7DB3-C294-CCB6-7A14BF22057F}"/>
              </a:ext>
            </a:extLst>
          </p:cNvPr>
          <p:cNvSpPr/>
          <p:nvPr/>
        </p:nvSpPr>
        <p:spPr bwMode="auto">
          <a:xfrm>
            <a:off x="5220072" y="2780928"/>
            <a:ext cx="914400" cy="914400"/>
          </a:xfrm>
          <a:prstGeom prst="rect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09844876-22D3-7C52-FD94-25D701A9E7B1}"/>
              </a:ext>
            </a:extLst>
          </p:cNvPr>
          <p:cNvSpPr/>
          <p:nvPr/>
        </p:nvSpPr>
        <p:spPr bwMode="auto">
          <a:xfrm>
            <a:off x="1684992" y="1630388"/>
            <a:ext cx="1492597" cy="4678929"/>
          </a:xfrm>
          <a:prstGeom prst="rect">
            <a:avLst/>
          </a:prstGeom>
          <a:solidFill>
            <a:srgbClr val="0066CC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119" name="Gruppo 118">
            <a:extLst>
              <a:ext uri="{FF2B5EF4-FFF2-40B4-BE49-F238E27FC236}">
                <a16:creationId xmlns:a16="http://schemas.microsoft.com/office/drawing/2014/main" id="{D86EB64E-909E-BB45-BE38-A1FDB15ACB1A}"/>
              </a:ext>
            </a:extLst>
          </p:cNvPr>
          <p:cNvGrpSpPr/>
          <p:nvPr/>
        </p:nvGrpSpPr>
        <p:grpSpPr>
          <a:xfrm>
            <a:off x="1905567" y="3208784"/>
            <a:ext cx="972108" cy="1228919"/>
            <a:chOff x="1905567" y="3208784"/>
            <a:chExt cx="972108" cy="1228919"/>
          </a:xfrm>
        </p:grpSpPr>
        <p:sp>
          <p:nvSpPr>
            <p:cNvPr id="52" name="Ovale 51">
              <a:extLst>
                <a:ext uri="{FF2B5EF4-FFF2-40B4-BE49-F238E27FC236}">
                  <a16:creationId xmlns:a16="http://schemas.microsoft.com/office/drawing/2014/main" id="{CF5BA309-AE2D-A2CA-D7E9-0EAB8DA5AFE8}"/>
                </a:ext>
              </a:extLst>
            </p:cNvPr>
            <p:cNvSpPr/>
            <p:nvPr/>
          </p:nvSpPr>
          <p:spPr bwMode="auto">
            <a:xfrm>
              <a:off x="1905567" y="3463299"/>
              <a:ext cx="972108" cy="972108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panose="02020603050405020304" pitchFamily="18" charset="0"/>
              </a:endParaRPr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2F43BD9A-6D29-7D95-65D8-21115D7A4729}"/>
                </a:ext>
              </a:extLst>
            </p:cNvPr>
            <p:cNvGrpSpPr/>
            <p:nvPr/>
          </p:nvGrpSpPr>
          <p:grpSpPr>
            <a:xfrm rot="20792654">
              <a:off x="2330893" y="3462438"/>
              <a:ext cx="183940" cy="951332"/>
              <a:chOff x="5505083" y="802857"/>
              <a:chExt cx="367880" cy="1675256"/>
            </a:xfrm>
          </p:grpSpPr>
          <p:cxnSp>
            <p:nvCxnSpPr>
              <p:cNvPr id="41" name="Connettore 2 40">
                <a:extLst>
                  <a:ext uri="{FF2B5EF4-FFF2-40B4-BE49-F238E27FC236}">
                    <a16:creationId xmlns:a16="http://schemas.microsoft.com/office/drawing/2014/main" id="{D39609B4-EF89-2806-2557-19D30D618B3A}"/>
                  </a:ext>
                </a:extLst>
              </p:cNvPr>
              <p:cNvCxnSpPr/>
              <p:nvPr/>
            </p:nvCxnSpPr>
            <p:spPr bwMode="auto">
              <a:xfrm rot="3409634">
                <a:off x="5418916" y="889024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Connettore 2 41">
                <a:extLst>
                  <a:ext uri="{FF2B5EF4-FFF2-40B4-BE49-F238E27FC236}">
                    <a16:creationId xmlns:a16="http://schemas.microsoft.com/office/drawing/2014/main" id="{C1829886-8245-C5D5-80DF-26B800D1F46A}"/>
                  </a:ext>
                </a:extLst>
              </p:cNvPr>
              <p:cNvCxnSpPr/>
              <p:nvPr/>
            </p:nvCxnSpPr>
            <p:spPr bwMode="auto">
              <a:xfrm rot="14209634">
                <a:off x="5636738" y="2241888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4525C10F-A5D3-5C02-C5A6-0DAC897DFF52}"/>
                </a:ext>
              </a:extLst>
            </p:cNvPr>
            <p:cNvGrpSpPr/>
            <p:nvPr/>
          </p:nvGrpSpPr>
          <p:grpSpPr>
            <a:xfrm rot="4087194">
              <a:off x="2299651" y="3459998"/>
              <a:ext cx="183940" cy="951332"/>
              <a:chOff x="5505083" y="802857"/>
              <a:chExt cx="367880" cy="1675256"/>
            </a:xfrm>
          </p:grpSpPr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D99BA5C6-0F8A-5D47-E80B-E1AC21BEA218}"/>
                  </a:ext>
                </a:extLst>
              </p:cNvPr>
              <p:cNvCxnSpPr/>
              <p:nvPr/>
            </p:nvCxnSpPr>
            <p:spPr bwMode="auto">
              <a:xfrm rot="3409634">
                <a:off x="5418916" y="889024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0066CC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Connettore 2 44">
                <a:extLst>
                  <a:ext uri="{FF2B5EF4-FFF2-40B4-BE49-F238E27FC236}">
                    <a16:creationId xmlns:a16="http://schemas.microsoft.com/office/drawing/2014/main" id="{9F769EA2-892D-E936-B7E3-6829582AF4F1}"/>
                  </a:ext>
                </a:extLst>
              </p:cNvPr>
              <p:cNvCxnSpPr/>
              <p:nvPr/>
            </p:nvCxnSpPr>
            <p:spPr bwMode="auto">
              <a:xfrm rot="14209634">
                <a:off x="5636738" y="2241888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0066CC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C0DC7DED-216F-986F-95CE-1240E730D75F}"/>
                </a:ext>
              </a:extLst>
            </p:cNvPr>
            <p:cNvGrpSpPr/>
            <p:nvPr/>
          </p:nvGrpSpPr>
          <p:grpSpPr>
            <a:xfrm rot="18498634">
              <a:off x="2299652" y="3527067"/>
              <a:ext cx="183940" cy="951332"/>
              <a:chOff x="5505083" y="802857"/>
              <a:chExt cx="367880" cy="1675256"/>
            </a:xfrm>
          </p:grpSpPr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02D41B8F-BB11-FC12-AE98-D8FBBAFFF56D}"/>
                  </a:ext>
                </a:extLst>
              </p:cNvPr>
              <p:cNvCxnSpPr/>
              <p:nvPr/>
            </p:nvCxnSpPr>
            <p:spPr bwMode="auto">
              <a:xfrm rot="3409634">
                <a:off x="5418916" y="889024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0AA7E3D4-2844-2F6A-EDC0-6A9933E4DACA}"/>
                  </a:ext>
                </a:extLst>
              </p:cNvPr>
              <p:cNvCxnSpPr/>
              <p:nvPr/>
            </p:nvCxnSpPr>
            <p:spPr bwMode="auto">
              <a:xfrm rot="14209634">
                <a:off x="5636738" y="2241888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E04DE5A8-3CDA-3C0C-1504-4336ABFB134E}"/>
                </a:ext>
              </a:extLst>
            </p:cNvPr>
            <p:cNvGrpSpPr/>
            <p:nvPr/>
          </p:nvGrpSpPr>
          <p:grpSpPr>
            <a:xfrm rot="2195832">
              <a:off x="2347592" y="3486371"/>
              <a:ext cx="183940" cy="951332"/>
              <a:chOff x="5505083" y="802857"/>
              <a:chExt cx="367880" cy="1675256"/>
            </a:xfrm>
          </p:grpSpPr>
          <p:cxnSp>
            <p:nvCxnSpPr>
              <p:cNvPr id="50" name="Connettore 2 49">
                <a:extLst>
                  <a:ext uri="{FF2B5EF4-FFF2-40B4-BE49-F238E27FC236}">
                    <a16:creationId xmlns:a16="http://schemas.microsoft.com/office/drawing/2014/main" id="{5DF1D382-37B7-72CB-9055-F99205E14C5B}"/>
                  </a:ext>
                </a:extLst>
              </p:cNvPr>
              <p:cNvCxnSpPr/>
              <p:nvPr/>
            </p:nvCxnSpPr>
            <p:spPr bwMode="auto">
              <a:xfrm rot="3409634">
                <a:off x="5418916" y="889024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Connettore 2 50">
                <a:extLst>
                  <a:ext uri="{FF2B5EF4-FFF2-40B4-BE49-F238E27FC236}">
                    <a16:creationId xmlns:a16="http://schemas.microsoft.com/office/drawing/2014/main" id="{ADCF2319-84B8-C05F-3ACC-060C29140EEC}"/>
                  </a:ext>
                </a:extLst>
              </p:cNvPr>
              <p:cNvCxnSpPr/>
              <p:nvPr/>
            </p:nvCxnSpPr>
            <p:spPr bwMode="auto">
              <a:xfrm rot="14209634">
                <a:off x="5636738" y="2241888"/>
                <a:ext cx="322392" cy="150058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E6F154D9-03CA-F01C-B98C-6474468C0613}"/>
                </a:ext>
              </a:extLst>
            </p:cNvPr>
            <p:cNvCxnSpPr>
              <a:stCxn id="52" idx="0"/>
              <a:endCxn id="52" idx="4"/>
            </p:cNvCxnSpPr>
            <p:nvPr/>
          </p:nvCxnSpPr>
          <p:spPr bwMode="auto">
            <a:xfrm>
              <a:off x="2391621" y="3463299"/>
              <a:ext cx="0" cy="97210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0936BBBB-A686-568E-DA79-05B95611FCCA}"/>
                </a:ext>
              </a:extLst>
            </p:cNvPr>
            <p:cNvCxnSpPr>
              <a:stCxn id="52" idx="2"/>
              <a:endCxn id="52" idx="6"/>
            </p:cNvCxnSpPr>
            <p:nvPr/>
          </p:nvCxnSpPr>
          <p:spPr bwMode="auto">
            <a:xfrm>
              <a:off x="1905567" y="3949353"/>
              <a:ext cx="972108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A5663AD0-45C1-DA1F-3497-63CE9CCD4DE5}"/>
                </a:ext>
              </a:extLst>
            </p:cNvPr>
            <p:cNvSpPr txBox="1"/>
            <p:nvPr/>
          </p:nvSpPr>
          <p:spPr>
            <a:xfrm>
              <a:off x="2314655" y="3208784"/>
              <a:ext cx="16607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N</a:t>
              </a:r>
            </a:p>
          </p:txBody>
        </p:sp>
      </p:grpSp>
      <p:sp>
        <p:nvSpPr>
          <p:cNvPr id="74" name="Rettangolo 73">
            <a:extLst>
              <a:ext uri="{FF2B5EF4-FFF2-40B4-BE49-F238E27FC236}">
                <a16:creationId xmlns:a16="http://schemas.microsoft.com/office/drawing/2014/main" id="{477BF90D-B8C0-F9E9-6E9B-31B07A628714}"/>
              </a:ext>
            </a:extLst>
          </p:cNvPr>
          <p:cNvSpPr/>
          <p:nvPr/>
        </p:nvSpPr>
        <p:spPr bwMode="auto">
          <a:xfrm>
            <a:off x="1634799" y="1124743"/>
            <a:ext cx="1542790" cy="505645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EDD8AE26-01B7-DD4C-B8F9-AEC20796FCF1}"/>
              </a:ext>
            </a:extLst>
          </p:cNvPr>
          <p:cNvGrpSpPr/>
          <p:nvPr/>
        </p:nvGrpSpPr>
        <p:grpSpPr>
          <a:xfrm rot="20792654">
            <a:off x="621728" y="2805232"/>
            <a:ext cx="183940" cy="951332"/>
            <a:chOff x="5505083" y="802857"/>
            <a:chExt cx="367880" cy="1675256"/>
          </a:xfrm>
        </p:grpSpPr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102EAE6F-D003-96CA-D4B3-DDBBF9AF8D63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Connettore 2 76">
              <a:extLst>
                <a:ext uri="{FF2B5EF4-FFF2-40B4-BE49-F238E27FC236}">
                  <a16:creationId xmlns:a16="http://schemas.microsoft.com/office/drawing/2014/main" id="{9248C308-4E7F-CB09-B534-38A751E5050D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FA39AE02-B720-65F5-A86B-FDADBF6CDF28}"/>
              </a:ext>
            </a:extLst>
          </p:cNvPr>
          <p:cNvGrpSpPr/>
          <p:nvPr/>
        </p:nvGrpSpPr>
        <p:grpSpPr>
          <a:xfrm rot="18498634">
            <a:off x="590487" y="2869861"/>
            <a:ext cx="183940" cy="951332"/>
            <a:chOff x="5505083" y="802857"/>
            <a:chExt cx="367880" cy="1675256"/>
          </a:xfrm>
        </p:grpSpPr>
        <p:cxnSp>
          <p:nvCxnSpPr>
            <p:cNvPr id="82" name="Connettore 2 81">
              <a:extLst>
                <a:ext uri="{FF2B5EF4-FFF2-40B4-BE49-F238E27FC236}">
                  <a16:creationId xmlns:a16="http://schemas.microsoft.com/office/drawing/2014/main" id="{E6804CFC-68A9-C559-A754-B373EBC5FAD6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Connettore 2 82">
              <a:extLst>
                <a:ext uri="{FF2B5EF4-FFF2-40B4-BE49-F238E27FC236}">
                  <a16:creationId xmlns:a16="http://schemas.microsoft.com/office/drawing/2014/main" id="{EDEF8E06-0DB0-94CB-1493-E9EA74124AA1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254CDF67-4E4D-8CBD-AF84-0FA9ADCDC502}"/>
              </a:ext>
            </a:extLst>
          </p:cNvPr>
          <p:cNvGrpSpPr/>
          <p:nvPr/>
        </p:nvGrpSpPr>
        <p:grpSpPr>
          <a:xfrm rot="2195832">
            <a:off x="638427" y="2829165"/>
            <a:ext cx="183940" cy="951332"/>
            <a:chOff x="5505083" y="802857"/>
            <a:chExt cx="367880" cy="1675256"/>
          </a:xfrm>
        </p:grpSpPr>
        <p:cxnSp>
          <p:nvCxnSpPr>
            <p:cNvPr id="85" name="Connettore 2 84">
              <a:extLst>
                <a:ext uri="{FF2B5EF4-FFF2-40B4-BE49-F238E27FC236}">
                  <a16:creationId xmlns:a16="http://schemas.microsoft.com/office/drawing/2014/main" id="{B9017D41-7C6E-30FE-A150-BD7150C8B0AA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Connettore 2 85">
              <a:extLst>
                <a:ext uri="{FF2B5EF4-FFF2-40B4-BE49-F238E27FC236}">
                  <a16:creationId xmlns:a16="http://schemas.microsoft.com/office/drawing/2014/main" id="{D8CAC68F-45E2-61D5-AB95-C3E470350C77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8" name="Connettore diritto 87">
            <a:extLst>
              <a:ext uri="{FF2B5EF4-FFF2-40B4-BE49-F238E27FC236}">
                <a16:creationId xmlns:a16="http://schemas.microsoft.com/office/drawing/2014/main" id="{A209415D-6A50-B51F-A02A-9B3F979DB3CB}"/>
              </a:ext>
            </a:extLst>
          </p:cNvPr>
          <p:cNvCxnSpPr>
            <a:stCxn id="87" idx="0"/>
            <a:endCxn id="87" idx="4"/>
          </p:cNvCxnSpPr>
          <p:nvPr/>
        </p:nvCxnSpPr>
        <p:spPr bwMode="auto">
          <a:xfrm>
            <a:off x="682456" y="2806093"/>
            <a:ext cx="0" cy="97210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92FAA1E8-7DD2-D4A3-FD83-121B48F1DF3C}"/>
              </a:ext>
            </a:extLst>
          </p:cNvPr>
          <p:cNvSpPr txBox="1"/>
          <p:nvPr/>
        </p:nvSpPr>
        <p:spPr>
          <a:xfrm>
            <a:off x="605490" y="2551578"/>
            <a:ext cx="16607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1" name="Rettangolo 90">
            <a:extLst>
              <a:ext uri="{FF2B5EF4-FFF2-40B4-BE49-F238E27FC236}">
                <a16:creationId xmlns:a16="http://schemas.microsoft.com/office/drawing/2014/main" id="{634FFF08-A4D2-38ED-0C1C-E85E7BDC4625}"/>
              </a:ext>
            </a:extLst>
          </p:cNvPr>
          <p:cNvSpPr/>
          <p:nvPr/>
        </p:nvSpPr>
        <p:spPr bwMode="auto">
          <a:xfrm>
            <a:off x="1578447" y="908720"/>
            <a:ext cx="1599142" cy="2129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6056F437-7C2C-2709-7506-61D8DE245855}"/>
              </a:ext>
            </a:extLst>
          </p:cNvPr>
          <p:cNvSpPr/>
          <p:nvPr/>
        </p:nvSpPr>
        <p:spPr bwMode="auto">
          <a:xfrm>
            <a:off x="1475656" y="692696"/>
            <a:ext cx="1712559" cy="21299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B734D9DA-3C44-E0D0-8499-CC2C4AA110B4}"/>
              </a:ext>
            </a:extLst>
          </p:cNvPr>
          <p:cNvGrpSpPr/>
          <p:nvPr/>
        </p:nvGrpSpPr>
        <p:grpSpPr>
          <a:xfrm rot="20792654">
            <a:off x="584902" y="1517851"/>
            <a:ext cx="183940" cy="951332"/>
            <a:chOff x="5505083" y="802857"/>
            <a:chExt cx="367880" cy="1675256"/>
          </a:xfrm>
        </p:grpSpPr>
        <p:cxnSp>
          <p:nvCxnSpPr>
            <p:cNvPr id="106" name="Connettore 2 105">
              <a:extLst>
                <a:ext uri="{FF2B5EF4-FFF2-40B4-BE49-F238E27FC236}">
                  <a16:creationId xmlns:a16="http://schemas.microsoft.com/office/drawing/2014/main" id="{E8E3485B-D9F8-E896-0624-7464344C05E7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Connettore 2 106">
              <a:extLst>
                <a:ext uri="{FF2B5EF4-FFF2-40B4-BE49-F238E27FC236}">
                  <a16:creationId xmlns:a16="http://schemas.microsoft.com/office/drawing/2014/main" id="{0C517565-1B7A-BE8D-6DB7-A0CA9409DF49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441F5AEB-E83E-DCE2-1BAD-D6EE4E1269B1}"/>
              </a:ext>
            </a:extLst>
          </p:cNvPr>
          <p:cNvGrpSpPr/>
          <p:nvPr/>
        </p:nvGrpSpPr>
        <p:grpSpPr>
          <a:xfrm rot="18498634">
            <a:off x="553661" y="1582480"/>
            <a:ext cx="183940" cy="951332"/>
            <a:chOff x="5505083" y="802857"/>
            <a:chExt cx="367880" cy="1675256"/>
          </a:xfrm>
        </p:grpSpPr>
        <p:cxnSp>
          <p:nvCxnSpPr>
            <p:cNvPr id="109" name="Connettore 2 108">
              <a:extLst>
                <a:ext uri="{FF2B5EF4-FFF2-40B4-BE49-F238E27FC236}">
                  <a16:creationId xmlns:a16="http://schemas.microsoft.com/office/drawing/2014/main" id="{E9D16278-8FF6-BFC8-E8AB-15EFD3F01974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Connettore 2 109">
              <a:extLst>
                <a:ext uri="{FF2B5EF4-FFF2-40B4-BE49-F238E27FC236}">
                  <a16:creationId xmlns:a16="http://schemas.microsoft.com/office/drawing/2014/main" id="{CE944834-3E6C-F3B0-2454-200F8A439E41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15" name="Connettore diritto 114">
            <a:extLst>
              <a:ext uri="{FF2B5EF4-FFF2-40B4-BE49-F238E27FC236}">
                <a16:creationId xmlns:a16="http://schemas.microsoft.com/office/drawing/2014/main" id="{7107DB79-114B-18FD-6AA2-BB85F98892D5}"/>
              </a:ext>
            </a:extLst>
          </p:cNvPr>
          <p:cNvCxnSpPr>
            <a:stCxn id="114" idx="0"/>
            <a:endCxn id="114" idx="4"/>
          </p:cNvCxnSpPr>
          <p:nvPr/>
        </p:nvCxnSpPr>
        <p:spPr bwMode="auto">
          <a:xfrm>
            <a:off x="645630" y="1518712"/>
            <a:ext cx="0" cy="97210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Connettore diritto 115">
            <a:extLst>
              <a:ext uri="{FF2B5EF4-FFF2-40B4-BE49-F238E27FC236}">
                <a16:creationId xmlns:a16="http://schemas.microsoft.com/office/drawing/2014/main" id="{5087A675-44B1-0173-73FD-4F9468330BFE}"/>
              </a:ext>
            </a:extLst>
          </p:cNvPr>
          <p:cNvCxnSpPr>
            <a:stCxn id="114" idx="2"/>
            <a:endCxn id="114" idx="6"/>
          </p:cNvCxnSpPr>
          <p:nvPr/>
        </p:nvCxnSpPr>
        <p:spPr bwMode="auto">
          <a:xfrm>
            <a:off x="159576" y="2004766"/>
            <a:ext cx="97210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28DD2A4D-B8CF-A104-B4E7-2E0729C8CC87}"/>
              </a:ext>
            </a:extLst>
          </p:cNvPr>
          <p:cNvSpPr txBox="1"/>
          <p:nvPr/>
        </p:nvSpPr>
        <p:spPr>
          <a:xfrm>
            <a:off x="568664" y="1264197"/>
            <a:ext cx="16607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8DC2A07E-82ED-3CB3-801F-76E461AC3BC0}"/>
              </a:ext>
            </a:extLst>
          </p:cNvPr>
          <p:cNvCxnSpPr>
            <a:cxnSpLocks/>
            <a:stCxn id="87" idx="7"/>
            <a:endCxn id="74" idx="1"/>
          </p:cNvCxnSpPr>
          <p:nvPr/>
        </p:nvCxnSpPr>
        <p:spPr bwMode="auto">
          <a:xfrm flipV="1">
            <a:off x="1026148" y="1377566"/>
            <a:ext cx="608651" cy="1570889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Connettore diritto 122">
            <a:extLst>
              <a:ext uri="{FF2B5EF4-FFF2-40B4-BE49-F238E27FC236}">
                <a16:creationId xmlns:a16="http://schemas.microsoft.com/office/drawing/2014/main" id="{0F6BECD8-D81B-FEF7-9444-626E152D7690}"/>
              </a:ext>
            </a:extLst>
          </p:cNvPr>
          <p:cNvCxnSpPr>
            <a:stCxn id="114" idx="7"/>
            <a:endCxn id="91" idx="1"/>
          </p:cNvCxnSpPr>
          <p:nvPr/>
        </p:nvCxnSpPr>
        <p:spPr bwMode="auto">
          <a:xfrm flipV="1">
            <a:off x="989322" y="1015219"/>
            <a:ext cx="589125" cy="645855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Connettore diritto 124">
            <a:extLst>
              <a:ext uri="{FF2B5EF4-FFF2-40B4-BE49-F238E27FC236}">
                <a16:creationId xmlns:a16="http://schemas.microsoft.com/office/drawing/2014/main" id="{58B72ADC-5D54-2B22-5431-5E697BC46527}"/>
              </a:ext>
            </a:extLst>
          </p:cNvPr>
          <p:cNvCxnSpPr>
            <a:stCxn id="26" idx="6"/>
            <a:endCxn id="92" idx="1"/>
          </p:cNvCxnSpPr>
          <p:nvPr/>
        </p:nvCxnSpPr>
        <p:spPr bwMode="auto">
          <a:xfrm>
            <a:off x="1149843" y="747536"/>
            <a:ext cx="325813" cy="5166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31627866"/>
      </p:ext>
    </p:extLst>
  </p:cSld>
  <p:clrMapOvr>
    <a:masterClrMapping/>
  </p:clrMapOvr>
  <p:transition>
    <p:cover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AA8423E-EF42-BA39-321F-87C757C14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44606"/>
            <a:ext cx="4234800" cy="35405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C7887C-9512-D3D6-A628-1121E4AD6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24" y="1544605"/>
            <a:ext cx="3816424" cy="3540578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BDFF8524-31E8-5B5E-7996-C5F3D14FA90C}"/>
              </a:ext>
            </a:extLst>
          </p:cNvPr>
          <p:cNvSpPr/>
          <p:nvPr/>
        </p:nvSpPr>
        <p:spPr bwMode="auto">
          <a:xfrm>
            <a:off x="4451706" y="1706254"/>
            <a:ext cx="714634" cy="714634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8040656C-7F6A-7741-5DE0-EDD82E4D2E21}"/>
              </a:ext>
            </a:extLst>
          </p:cNvPr>
          <p:cNvSpPr/>
          <p:nvPr/>
        </p:nvSpPr>
        <p:spPr bwMode="auto">
          <a:xfrm>
            <a:off x="4438357" y="2745078"/>
            <a:ext cx="714634" cy="714634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3DD5F8E-8980-DE44-32F6-CBCD4BB691AC}"/>
              </a:ext>
            </a:extLst>
          </p:cNvPr>
          <p:cNvSpPr/>
          <p:nvPr/>
        </p:nvSpPr>
        <p:spPr bwMode="auto">
          <a:xfrm>
            <a:off x="4465428" y="3871921"/>
            <a:ext cx="714634" cy="714634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1113EA8-D0D8-9318-A0EE-6A140BE01A13}"/>
              </a:ext>
            </a:extLst>
          </p:cNvPr>
          <p:cNvCxnSpPr>
            <a:stCxn id="9" idx="2"/>
            <a:endCxn id="9" idx="6"/>
          </p:cNvCxnSpPr>
          <p:nvPr/>
        </p:nvCxnSpPr>
        <p:spPr bwMode="auto">
          <a:xfrm>
            <a:off x="4465428" y="4229238"/>
            <a:ext cx="71463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EFB7C7E-6281-0006-95A8-24809E4C8625}"/>
              </a:ext>
            </a:extLst>
          </p:cNvPr>
          <p:cNvGrpSpPr/>
          <p:nvPr/>
        </p:nvGrpSpPr>
        <p:grpSpPr>
          <a:xfrm rot="18498634">
            <a:off x="4741413" y="1753132"/>
            <a:ext cx="135221" cy="699361"/>
            <a:chOff x="5505083" y="802857"/>
            <a:chExt cx="367880" cy="1675256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814D4489-F0CC-BFAB-30C5-0BF458B225BA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3738E290-B5FF-D244-464C-513D4838F604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A2E20BD-0561-7F36-0A22-F6B337B665A7}"/>
              </a:ext>
            </a:extLst>
          </p:cNvPr>
          <p:cNvCxnSpPr>
            <a:stCxn id="7" idx="0"/>
            <a:endCxn id="7" idx="4"/>
          </p:cNvCxnSpPr>
          <p:nvPr/>
        </p:nvCxnSpPr>
        <p:spPr bwMode="auto">
          <a:xfrm>
            <a:off x="4809023" y="1706254"/>
            <a:ext cx="0" cy="71463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DC5CF4C-906A-592A-9A39-FB5F8023AFCD}"/>
              </a:ext>
            </a:extLst>
          </p:cNvPr>
          <p:cNvCxnSpPr>
            <a:stCxn id="7" idx="2"/>
            <a:endCxn id="7" idx="6"/>
          </p:cNvCxnSpPr>
          <p:nvPr/>
        </p:nvCxnSpPr>
        <p:spPr bwMode="auto">
          <a:xfrm>
            <a:off x="4451706" y="2063571"/>
            <a:ext cx="71463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0585F6-AE66-422A-B8B2-6F675EEF9B6B}"/>
              </a:ext>
            </a:extLst>
          </p:cNvPr>
          <p:cNvSpPr txBox="1"/>
          <p:nvPr/>
        </p:nvSpPr>
        <p:spPr>
          <a:xfrm>
            <a:off x="4751620" y="1420226"/>
            <a:ext cx="122086" cy="12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8BD20D6-B890-734C-9C94-5DBC74AB5411}"/>
              </a:ext>
            </a:extLst>
          </p:cNvPr>
          <p:cNvGrpSpPr/>
          <p:nvPr/>
        </p:nvGrpSpPr>
        <p:grpSpPr>
          <a:xfrm rot="20792654">
            <a:off x="4778102" y="3871288"/>
            <a:ext cx="135221" cy="699361"/>
            <a:chOff x="5505083" y="802857"/>
            <a:chExt cx="367880" cy="1675256"/>
          </a:xfrm>
        </p:grpSpPr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419F3DB-A1F8-287D-081A-41484BD7F37F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C5CBA41-83F3-5A26-2B0F-637F5E6A7CE1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2AFE10AD-D034-35E2-E6AA-3B590EF978E8}"/>
              </a:ext>
            </a:extLst>
          </p:cNvPr>
          <p:cNvGrpSpPr/>
          <p:nvPr/>
        </p:nvGrpSpPr>
        <p:grpSpPr>
          <a:xfrm rot="18498634">
            <a:off x="4755135" y="3918799"/>
            <a:ext cx="135221" cy="699361"/>
            <a:chOff x="5505083" y="802857"/>
            <a:chExt cx="367880" cy="1675256"/>
          </a:xfrm>
        </p:grpSpPr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769440AA-CE0F-EE0C-F0E4-5C99CF6772AE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758BBD4C-976C-3126-8926-D61353A7852F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92A32DB-E85F-C485-EAA2-F600940B0806}"/>
              </a:ext>
            </a:extLst>
          </p:cNvPr>
          <p:cNvGrpSpPr/>
          <p:nvPr/>
        </p:nvGrpSpPr>
        <p:grpSpPr>
          <a:xfrm rot="2195832">
            <a:off x="4790378" y="3888882"/>
            <a:ext cx="135221" cy="699361"/>
            <a:chOff x="5505083" y="802857"/>
            <a:chExt cx="367880" cy="1675256"/>
          </a:xfrm>
        </p:grpSpPr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7F09EDFC-CDD5-7D2E-6F0F-76E75E11D0E3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4364E1D5-DC74-E1F8-955A-86573F75B589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60C411FA-F354-1E21-D6FF-5A7F80F3F5EA}"/>
              </a:ext>
            </a:extLst>
          </p:cNvPr>
          <p:cNvCxnSpPr>
            <a:stCxn id="9" idx="0"/>
            <a:endCxn id="9" idx="4"/>
          </p:cNvCxnSpPr>
          <p:nvPr/>
        </p:nvCxnSpPr>
        <p:spPr bwMode="auto">
          <a:xfrm>
            <a:off x="4822745" y="3871921"/>
            <a:ext cx="0" cy="71463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AE27774-E673-2C12-EA44-6ECEEECFC379}"/>
              </a:ext>
            </a:extLst>
          </p:cNvPr>
          <p:cNvSpPr txBox="1"/>
          <p:nvPr/>
        </p:nvSpPr>
        <p:spPr>
          <a:xfrm>
            <a:off x="4761702" y="3602369"/>
            <a:ext cx="122086" cy="12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07344F09-13CF-AD11-8BA8-AF9D17BF82AD}"/>
              </a:ext>
            </a:extLst>
          </p:cNvPr>
          <p:cNvGrpSpPr/>
          <p:nvPr/>
        </p:nvGrpSpPr>
        <p:grpSpPr>
          <a:xfrm rot="20792654">
            <a:off x="4751030" y="2744445"/>
            <a:ext cx="135221" cy="699361"/>
            <a:chOff x="5505083" y="802857"/>
            <a:chExt cx="367880" cy="1675256"/>
          </a:xfrm>
        </p:grpSpPr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23344E83-94D1-C52C-9C71-C634479104EA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150F4F8A-D9E7-B383-DBBC-966CB97EECFB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056A8232-61B5-1926-FF8D-84CA4A19ACE2}"/>
              </a:ext>
            </a:extLst>
          </p:cNvPr>
          <p:cNvGrpSpPr/>
          <p:nvPr/>
        </p:nvGrpSpPr>
        <p:grpSpPr>
          <a:xfrm rot="18498634">
            <a:off x="4728064" y="2791957"/>
            <a:ext cx="135221" cy="699361"/>
            <a:chOff x="5505083" y="802857"/>
            <a:chExt cx="367880" cy="1675256"/>
          </a:xfrm>
        </p:grpSpPr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D3263E7D-2D52-29EA-3CE3-18B13B82D1CB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1884E59C-67CF-5E55-2936-C6AA9775F006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B9EB8C70-617D-C6CB-C9C0-71E6857340F4}"/>
              </a:ext>
            </a:extLst>
          </p:cNvPr>
          <p:cNvCxnSpPr>
            <a:stCxn id="8" idx="0"/>
            <a:endCxn id="8" idx="4"/>
          </p:cNvCxnSpPr>
          <p:nvPr/>
        </p:nvCxnSpPr>
        <p:spPr bwMode="auto">
          <a:xfrm>
            <a:off x="4795674" y="2745078"/>
            <a:ext cx="0" cy="71463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23E4E027-96A1-5930-F423-0E509B3DC3B9}"/>
              </a:ext>
            </a:extLst>
          </p:cNvPr>
          <p:cNvCxnSpPr>
            <a:stCxn id="8" idx="2"/>
            <a:endCxn id="8" idx="6"/>
          </p:cNvCxnSpPr>
          <p:nvPr/>
        </p:nvCxnSpPr>
        <p:spPr bwMode="auto">
          <a:xfrm>
            <a:off x="4438357" y="3102395"/>
            <a:ext cx="71463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87808AE-257C-7957-C077-E4A082AD2799}"/>
              </a:ext>
            </a:extLst>
          </p:cNvPr>
          <p:cNvSpPr txBox="1"/>
          <p:nvPr/>
        </p:nvSpPr>
        <p:spPr>
          <a:xfrm>
            <a:off x="4739832" y="2480342"/>
            <a:ext cx="122086" cy="12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1DF3065-2F95-75FB-0002-07C449500942}"/>
              </a:ext>
            </a:extLst>
          </p:cNvPr>
          <p:cNvSpPr txBox="1"/>
          <p:nvPr/>
        </p:nvSpPr>
        <p:spPr>
          <a:xfrm>
            <a:off x="-28228" y="5085183"/>
            <a:ext cx="1762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Castellarin</a:t>
            </a:r>
            <a:r>
              <a:rPr lang="en-US" sz="1400" dirty="0">
                <a:solidFill>
                  <a:schemeClr val="bg2"/>
                </a:solidFill>
              </a:rPr>
              <a:t> et al, 1992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9BF5F01-6225-F433-6F70-3A3B6D1EDAE0}"/>
              </a:ext>
            </a:extLst>
          </p:cNvPr>
          <p:cNvSpPr txBox="1"/>
          <p:nvPr/>
        </p:nvSpPr>
        <p:spPr>
          <a:xfrm>
            <a:off x="5220072" y="5085183"/>
            <a:ext cx="1762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Castellarin</a:t>
            </a:r>
            <a:r>
              <a:rPr lang="en-US" sz="1400" dirty="0">
                <a:solidFill>
                  <a:schemeClr val="bg2"/>
                </a:solidFill>
              </a:rPr>
              <a:t> et al, 1992</a:t>
            </a:r>
          </a:p>
        </p:txBody>
      </p:sp>
    </p:spTree>
    <p:extLst>
      <p:ext uri="{BB962C8B-B14F-4D97-AF65-F5344CB8AC3E}">
        <p14:creationId xmlns:p14="http://schemas.microsoft.com/office/powerpoint/2010/main" val="4074486681"/>
      </p:ext>
    </p:extLst>
  </p:cSld>
  <p:clrMapOvr>
    <a:masterClrMapping/>
  </p:clrMapOvr>
  <p:transition>
    <p:cover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B6FB1E5-9213-F19E-73A6-5CBB31980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4664"/>
            <a:ext cx="5112568" cy="40642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7F9B95-F4DC-E12B-38B6-2D5017D1D4F1}"/>
              </a:ext>
            </a:extLst>
          </p:cNvPr>
          <p:cNvSpPr txBox="1"/>
          <p:nvPr/>
        </p:nvSpPr>
        <p:spPr>
          <a:xfrm>
            <a:off x="3019480" y="5013176"/>
            <a:ext cx="2331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Castellarin</a:t>
            </a:r>
            <a:r>
              <a:rPr lang="en-US" sz="1400" dirty="0">
                <a:solidFill>
                  <a:schemeClr val="bg2"/>
                </a:solidFill>
              </a:rPr>
              <a:t> and </a:t>
            </a:r>
            <a:r>
              <a:rPr lang="en-US" sz="1400" dirty="0" err="1">
                <a:solidFill>
                  <a:schemeClr val="bg2"/>
                </a:solidFill>
              </a:rPr>
              <a:t>Cantelli</a:t>
            </a:r>
            <a:r>
              <a:rPr lang="en-US" sz="1400" dirty="0">
                <a:solidFill>
                  <a:schemeClr val="bg2"/>
                </a:solidFill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205569891"/>
      </p:ext>
    </p:extLst>
  </p:cSld>
  <p:clrMapOvr>
    <a:masterClrMapping/>
  </p:clrMapOvr>
  <p:transition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2DC997C-B813-D5B4-3D2E-768E94E21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2656"/>
            <a:ext cx="4451309" cy="64480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1A656F-AFD4-A22F-A37C-259CC4B02371}"/>
              </a:ext>
            </a:extLst>
          </p:cNvPr>
          <p:cNvSpPr txBox="1"/>
          <p:nvPr/>
        </p:nvSpPr>
        <p:spPr>
          <a:xfrm>
            <a:off x="539552" y="6381328"/>
            <a:ext cx="1798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</a:rPr>
              <a:t>Da </a:t>
            </a:r>
            <a:r>
              <a:rPr lang="it-IT" sz="1400" dirty="0" err="1">
                <a:solidFill>
                  <a:schemeClr val="tx1"/>
                </a:solidFill>
              </a:rPr>
              <a:t>Schmid</a:t>
            </a:r>
            <a:r>
              <a:rPr lang="it-IT" sz="1400" dirty="0">
                <a:solidFill>
                  <a:schemeClr val="tx1"/>
                </a:solidFill>
              </a:rPr>
              <a:t> et al 2004</a:t>
            </a:r>
          </a:p>
        </p:txBody>
      </p:sp>
    </p:spTree>
    <p:extLst>
      <p:ext uri="{BB962C8B-B14F-4D97-AF65-F5344CB8AC3E}">
        <p14:creationId xmlns:p14="http://schemas.microsoft.com/office/powerpoint/2010/main" val="827388584"/>
      </p:ext>
    </p:extLst>
  </p:cSld>
  <p:clrMapOvr>
    <a:masterClrMapping/>
  </p:clrMapOvr>
  <p:transition>
    <p:cover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A87201-5708-393D-83A5-F2A379A3F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3728" y="507109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2000" dirty="0">
                <a:solidFill>
                  <a:schemeClr val="bg2"/>
                </a:solidFill>
              </a:rPr>
              <a:t>Le Alpi: sistema di falde (nappe </a:t>
            </a:r>
            <a:r>
              <a:rPr lang="it-IT" altLang="it-IT" sz="2000" dirty="0" err="1">
                <a:solidFill>
                  <a:schemeClr val="bg2"/>
                </a:solidFill>
              </a:rPr>
              <a:t>system</a:t>
            </a:r>
            <a:r>
              <a:rPr lang="it-IT" altLang="it-IT" sz="2000" dirty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4" name="Picture 3" descr="Senza titolo-9">
            <a:extLst>
              <a:ext uri="{FF2B5EF4-FFF2-40B4-BE49-F238E27FC236}">
                <a16:creationId xmlns:a16="http://schemas.microsoft.com/office/drawing/2014/main" id="{60AB59A4-E65E-402A-5397-BB5AA342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18"/>
            <a:ext cx="8964488" cy="456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25BAFF6-66FD-A1B8-1DE0-5C7E0C59E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396" y="4772009"/>
            <a:ext cx="20329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200" dirty="0">
                <a:solidFill>
                  <a:schemeClr val="bg2"/>
                </a:solidFill>
                <a:latin typeface="+mn-lt"/>
              </a:rPr>
              <a:t>Da  Price and </a:t>
            </a:r>
            <a:r>
              <a:rPr lang="it-IT" altLang="it-IT" sz="1200" dirty="0" err="1">
                <a:solidFill>
                  <a:schemeClr val="bg2"/>
                </a:solidFill>
                <a:latin typeface="+mn-lt"/>
              </a:rPr>
              <a:t>Cosgrove</a:t>
            </a:r>
            <a:r>
              <a:rPr lang="it-IT" altLang="it-IT" sz="1200" dirty="0">
                <a:solidFill>
                  <a:schemeClr val="bg2"/>
                </a:solidFill>
                <a:latin typeface="+mn-lt"/>
              </a:rPr>
              <a:t>, 1990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8F565DC-3EB7-B867-422F-0D9DE8E29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54" y="5032465"/>
            <a:ext cx="3127062" cy="165493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099C949-22E9-8C40-A10D-40CA73DCF93A}"/>
              </a:ext>
            </a:extLst>
          </p:cNvPr>
          <p:cNvSpPr/>
          <p:nvPr/>
        </p:nvSpPr>
        <p:spPr>
          <a:xfrm>
            <a:off x="3635896" y="6164183"/>
            <a:ext cx="2162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https://it.m.wikipedia.org/wiki/Geologia_delle_Alpi</a:t>
            </a:r>
          </a:p>
        </p:txBody>
      </p:sp>
    </p:spTree>
    <p:extLst>
      <p:ext uri="{BB962C8B-B14F-4D97-AF65-F5344CB8AC3E}">
        <p14:creationId xmlns:p14="http://schemas.microsoft.com/office/powerpoint/2010/main" val="2415134775"/>
      </p:ext>
    </p:extLst>
  </p:cSld>
  <p:clrMapOvr>
    <a:masterClrMapping/>
  </p:clrMapOvr>
  <p:transition>
    <p:cover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sz="2400" dirty="0">
                <a:solidFill>
                  <a:schemeClr val="bg2"/>
                </a:solidFill>
              </a:rPr>
              <a:t>le Alpi: </a:t>
            </a:r>
            <a:r>
              <a:rPr lang="it-IT" altLang="it-IT" sz="2400" dirty="0" err="1">
                <a:solidFill>
                  <a:schemeClr val="bg2"/>
                </a:solidFill>
              </a:rPr>
              <a:t>avanfosse</a:t>
            </a:r>
            <a:r>
              <a:rPr lang="it-IT" altLang="it-IT" sz="2400" dirty="0">
                <a:solidFill>
                  <a:schemeClr val="bg2"/>
                </a:solidFill>
              </a:rPr>
              <a:t> e </a:t>
            </a:r>
            <a:r>
              <a:rPr lang="it-IT" altLang="it-IT" sz="2400" i="1" dirty="0" err="1">
                <a:solidFill>
                  <a:schemeClr val="bg2"/>
                </a:solidFill>
              </a:rPr>
              <a:t>foreland</a:t>
            </a:r>
            <a:r>
              <a:rPr lang="it-IT" altLang="it-IT" sz="2400" i="1" dirty="0">
                <a:solidFill>
                  <a:schemeClr val="bg2"/>
                </a:solidFill>
              </a:rPr>
              <a:t> </a:t>
            </a:r>
            <a:r>
              <a:rPr lang="it-IT" altLang="it-IT" sz="2400" i="1" dirty="0" err="1">
                <a:solidFill>
                  <a:schemeClr val="bg2"/>
                </a:solidFill>
              </a:rPr>
              <a:t>fold</a:t>
            </a:r>
            <a:r>
              <a:rPr lang="it-IT" altLang="it-IT" sz="2400" i="1" dirty="0">
                <a:solidFill>
                  <a:schemeClr val="bg2"/>
                </a:solidFill>
              </a:rPr>
              <a:t> and </a:t>
            </a:r>
            <a:r>
              <a:rPr lang="it-IT" altLang="it-IT" sz="2400" i="1" dirty="0" err="1">
                <a:solidFill>
                  <a:schemeClr val="bg2"/>
                </a:solidFill>
              </a:rPr>
              <a:t>thrust</a:t>
            </a:r>
            <a:r>
              <a:rPr lang="it-IT" altLang="it-IT" sz="2400" i="1" dirty="0">
                <a:solidFill>
                  <a:schemeClr val="bg2"/>
                </a:solidFill>
              </a:rPr>
              <a:t> </a:t>
            </a:r>
            <a:r>
              <a:rPr lang="it-IT" altLang="it-IT" sz="2400" i="1" dirty="0" err="1">
                <a:solidFill>
                  <a:schemeClr val="bg2"/>
                </a:solidFill>
              </a:rPr>
              <a:t>belt</a:t>
            </a:r>
            <a:r>
              <a:rPr lang="it-IT" altLang="it-IT" sz="2400" i="1" dirty="0">
                <a:solidFill>
                  <a:schemeClr val="bg2"/>
                </a:solidFill>
              </a:rPr>
              <a:t> </a:t>
            </a:r>
            <a:r>
              <a:rPr lang="it-IT" altLang="it-IT" sz="2400" dirty="0">
                <a:solidFill>
                  <a:schemeClr val="bg2"/>
                </a:solidFill>
              </a:rPr>
              <a:t>meridionale (Alpi Meridionali)</a:t>
            </a:r>
          </a:p>
        </p:txBody>
      </p:sp>
      <p:pic>
        <p:nvPicPr>
          <p:cNvPr id="11267" name="Picture 3" descr="NFP-ECORS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610600" cy="33067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6" name="Freeform 4"/>
          <p:cNvSpPr>
            <a:spLocks/>
          </p:cNvSpPr>
          <p:nvPr/>
        </p:nvSpPr>
        <p:spPr bwMode="auto">
          <a:xfrm>
            <a:off x="4800600" y="2209800"/>
            <a:ext cx="685800" cy="1219200"/>
          </a:xfrm>
          <a:custGeom>
            <a:avLst/>
            <a:gdLst>
              <a:gd name="T0" fmla="*/ 0 w 432"/>
              <a:gd name="T1" fmla="*/ 2147483646 h 768"/>
              <a:gd name="T2" fmla="*/ 2147483646 w 432"/>
              <a:gd name="T3" fmla="*/ 2147483646 h 768"/>
              <a:gd name="T4" fmla="*/ 2147483646 w 432"/>
              <a:gd name="T5" fmla="*/ 2147483646 h 768"/>
              <a:gd name="T6" fmla="*/ 2147483646 w 432"/>
              <a:gd name="T7" fmla="*/ 0 h 7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768">
                <a:moveTo>
                  <a:pt x="0" y="768"/>
                </a:moveTo>
                <a:cubicBezTo>
                  <a:pt x="72" y="692"/>
                  <a:pt x="144" y="616"/>
                  <a:pt x="192" y="528"/>
                </a:cubicBezTo>
                <a:cubicBezTo>
                  <a:pt x="240" y="440"/>
                  <a:pt x="248" y="328"/>
                  <a:pt x="288" y="240"/>
                </a:cubicBezTo>
                <a:cubicBezTo>
                  <a:pt x="328" y="152"/>
                  <a:pt x="380" y="76"/>
                  <a:pt x="432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grpSp>
        <p:nvGrpSpPr>
          <p:cNvPr id="187401" name="Group 9"/>
          <p:cNvGrpSpPr>
            <a:grpSpLocks/>
          </p:cNvGrpSpPr>
          <p:nvPr/>
        </p:nvGrpSpPr>
        <p:grpSpPr bwMode="auto">
          <a:xfrm>
            <a:off x="2286000" y="1981200"/>
            <a:ext cx="2819400" cy="609600"/>
            <a:chOff x="1440" y="1248"/>
            <a:chExt cx="1776" cy="384"/>
          </a:xfrm>
        </p:grpSpPr>
        <p:sp>
          <p:nvSpPr>
            <p:cNvPr id="11293" name="Text Box 10"/>
            <p:cNvSpPr txBox="1">
              <a:spLocks noChangeArrowheads="1"/>
            </p:cNvSpPr>
            <p:nvPr/>
          </p:nvSpPr>
          <p:spPr bwMode="auto">
            <a:xfrm>
              <a:off x="1723" y="1248"/>
              <a:ext cx="845" cy="218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Nappe</a:t>
              </a:r>
              <a:r>
                <a:rPr lang="it-IT" altLang="it-IT" sz="16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it-IT" altLang="it-IT" sz="16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</a:rPr>
                <a:t>system</a:t>
              </a:r>
              <a:endParaRPr lang="it-IT" altLang="it-IT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94" name="Line 11"/>
            <p:cNvSpPr>
              <a:spLocks noChangeShapeType="1"/>
            </p:cNvSpPr>
            <p:nvPr/>
          </p:nvSpPr>
          <p:spPr bwMode="auto">
            <a:xfrm flipH="1">
              <a:off x="1440" y="1440"/>
              <a:ext cx="720" cy="192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1295" name="Line 12"/>
            <p:cNvSpPr>
              <a:spLocks noChangeShapeType="1"/>
            </p:cNvSpPr>
            <p:nvPr/>
          </p:nvSpPr>
          <p:spPr bwMode="auto">
            <a:xfrm>
              <a:off x="2544" y="1440"/>
              <a:ext cx="672" cy="192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grpSp>
        <p:nvGrpSpPr>
          <p:cNvPr id="187405" name="Group 13"/>
          <p:cNvGrpSpPr>
            <a:grpSpLocks/>
          </p:cNvGrpSpPr>
          <p:nvPr/>
        </p:nvGrpSpPr>
        <p:grpSpPr bwMode="auto">
          <a:xfrm>
            <a:off x="376238" y="3048000"/>
            <a:ext cx="1795462" cy="879475"/>
            <a:chOff x="237" y="1920"/>
            <a:chExt cx="1131" cy="554"/>
          </a:xfrm>
        </p:grpSpPr>
        <p:sp>
          <p:nvSpPr>
            <p:cNvPr id="11291" name="Line 14"/>
            <p:cNvSpPr>
              <a:spLocks noChangeShapeType="1"/>
            </p:cNvSpPr>
            <p:nvPr/>
          </p:nvSpPr>
          <p:spPr bwMode="auto">
            <a:xfrm flipH="1" flipV="1">
              <a:off x="528" y="1920"/>
              <a:ext cx="48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1292" name="Text Box 15"/>
            <p:cNvSpPr txBox="1">
              <a:spLocks noChangeArrowheads="1"/>
            </p:cNvSpPr>
            <p:nvPr/>
          </p:nvSpPr>
          <p:spPr bwMode="auto">
            <a:xfrm>
              <a:off x="237" y="2256"/>
              <a:ext cx="1131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Foredeep</a:t>
              </a:r>
              <a:r>
                <a:rPr lang="it-IT" altLang="it-IT" sz="16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(molassa)</a:t>
              </a:r>
            </a:p>
          </p:txBody>
        </p:sp>
      </p:grpSp>
      <p:grpSp>
        <p:nvGrpSpPr>
          <p:cNvPr id="187408" name="Group 16"/>
          <p:cNvGrpSpPr>
            <a:grpSpLocks/>
          </p:cNvGrpSpPr>
          <p:nvPr/>
        </p:nvGrpSpPr>
        <p:grpSpPr bwMode="auto">
          <a:xfrm>
            <a:off x="4270375" y="3124200"/>
            <a:ext cx="1520825" cy="1490663"/>
            <a:chOff x="2690" y="1968"/>
            <a:chExt cx="958" cy="939"/>
          </a:xfrm>
        </p:grpSpPr>
        <p:sp>
          <p:nvSpPr>
            <p:cNvPr id="11289" name="Line 17"/>
            <p:cNvSpPr>
              <a:spLocks noChangeShapeType="1"/>
            </p:cNvSpPr>
            <p:nvPr/>
          </p:nvSpPr>
          <p:spPr bwMode="auto">
            <a:xfrm flipV="1">
              <a:off x="3360" y="1968"/>
              <a:ext cx="288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1290" name="Text Box 18"/>
            <p:cNvSpPr txBox="1">
              <a:spLocks noChangeArrowheads="1"/>
            </p:cNvSpPr>
            <p:nvPr/>
          </p:nvSpPr>
          <p:spPr bwMode="auto">
            <a:xfrm>
              <a:off x="2690" y="2535"/>
              <a:ext cx="863" cy="37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Thick-skinned</a:t>
              </a:r>
              <a:endParaRPr lang="it-IT" altLang="it-IT" sz="16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tectonics</a:t>
              </a:r>
              <a:endParaRPr lang="it-IT" altLang="it-IT" sz="16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7411" name="Group 19"/>
          <p:cNvGrpSpPr>
            <a:grpSpLocks/>
          </p:cNvGrpSpPr>
          <p:nvPr/>
        </p:nvGrpSpPr>
        <p:grpSpPr bwMode="auto">
          <a:xfrm>
            <a:off x="5786438" y="3200400"/>
            <a:ext cx="1279525" cy="1260475"/>
            <a:chOff x="3645" y="2016"/>
            <a:chExt cx="806" cy="794"/>
          </a:xfrm>
        </p:grpSpPr>
        <p:sp>
          <p:nvSpPr>
            <p:cNvPr id="11287" name="Line 20"/>
            <p:cNvSpPr>
              <a:spLocks noChangeShapeType="1"/>
            </p:cNvSpPr>
            <p:nvPr/>
          </p:nvSpPr>
          <p:spPr bwMode="auto">
            <a:xfrm flipV="1">
              <a:off x="3936" y="2016"/>
              <a:ext cx="384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1288" name="Text Box 21"/>
            <p:cNvSpPr txBox="1">
              <a:spLocks noChangeArrowheads="1"/>
            </p:cNvSpPr>
            <p:nvPr/>
          </p:nvSpPr>
          <p:spPr bwMode="auto">
            <a:xfrm>
              <a:off x="3645" y="2592"/>
              <a:ext cx="806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Thin-skinned</a:t>
              </a:r>
              <a:endParaRPr lang="it-IT" altLang="it-IT" sz="16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7414" name="Group 22"/>
          <p:cNvGrpSpPr>
            <a:grpSpLocks/>
          </p:cNvGrpSpPr>
          <p:nvPr/>
        </p:nvGrpSpPr>
        <p:grpSpPr bwMode="auto">
          <a:xfrm>
            <a:off x="5638800" y="2424113"/>
            <a:ext cx="1477963" cy="623887"/>
            <a:chOff x="3552" y="1527"/>
            <a:chExt cx="931" cy="393"/>
          </a:xfrm>
        </p:grpSpPr>
        <p:sp>
          <p:nvSpPr>
            <p:cNvPr id="11284" name="Text Box 23"/>
            <p:cNvSpPr txBox="1">
              <a:spLocks noChangeArrowheads="1"/>
            </p:cNvSpPr>
            <p:nvPr/>
          </p:nvSpPr>
          <p:spPr bwMode="auto">
            <a:xfrm>
              <a:off x="3680" y="1527"/>
              <a:ext cx="803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Thrust sheets</a:t>
              </a:r>
            </a:p>
          </p:txBody>
        </p:sp>
        <p:sp>
          <p:nvSpPr>
            <p:cNvPr id="11285" name="Line 24"/>
            <p:cNvSpPr>
              <a:spLocks noChangeShapeType="1"/>
            </p:cNvSpPr>
            <p:nvPr/>
          </p:nvSpPr>
          <p:spPr bwMode="auto">
            <a:xfrm flipH="1">
              <a:off x="3552" y="1680"/>
              <a:ext cx="192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1286" name="Line 25"/>
            <p:cNvSpPr>
              <a:spLocks noChangeShapeType="1"/>
            </p:cNvSpPr>
            <p:nvPr/>
          </p:nvSpPr>
          <p:spPr bwMode="auto">
            <a:xfrm flipH="1">
              <a:off x="4368" y="1728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grpSp>
        <p:nvGrpSpPr>
          <p:cNvPr id="187418" name="Group 26"/>
          <p:cNvGrpSpPr>
            <a:grpSpLocks/>
          </p:cNvGrpSpPr>
          <p:nvPr/>
        </p:nvGrpSpPr>
        <p:grpSpPr bwMode="auto">
          <a:xfrm>
            <a:off x="5867400" y="1905000"/>
            <a:ext cx="2308225" cy="2160588"/>
            <a:chOff x="3696" y="1200"/>
            <a:chExt cx="1454" cy="1361"/>
          </a:xfrm>
        </p:grpSpPr>
        <p:grpSp>
          <p:nvGrpSpPr>
            <p:cNvPr id="11277" name="Group 27"/>
            <p:cNvGrpSpPr>
              <a:grpSpLocks/>
            </p:cNvGrpSpPr>
            <p:nvPr/>
          </p:nvGrpSpPr>
          <p:grpSpPr bwMode="auto">
            <a:xfrm>
              <a:off x="3923" y="1200"/>
              <a:ext cx="1227" cy="1361"/>
              <a:chOff x="3923" y="1200"/>
              <a:chExt cx="1227" cy="1361"/>
            </a:xfrm>
          </p:grpSpPr>
          <p:grpSp>
            <p:nvGrpSpPr>
              <p:cNvPr id="11280" name="Group 28"/>
              <p:cNvGrpSpPr>
                <a:grpSpLocks/>
              </p:cNvGrpSpPr>
              <p:nvPr/>
            </p:nvGrpSpPr>
            <p:grpSpPr bwMode="auto">
              <a:xfrm>
                <a:off x="4551" y="1920"/>
                <a:ext cx="599" cy="641"/>
                <a:chOff x="4551" y="1920"/>
                <a:chExt cx="599" cy="641"/>
              </a:xfrm>
            </p:grpSpPr>
            <p:sp>
              <p:nvSpPr>
                <p:cNvPr id="11282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4848" y="1920"/>
                  <a:ext cx="48" cy="43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28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551" y="2343"/>
                  <a:ext cx="599" cy="218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it-IT" altLang="it-IT" sz="160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Foredeep</a:t>
                  </a:r>
                </a:p>
              </p:txBody>
            </p:sp>
          </p:grpSp>
          <p:sp>
            <p:nvSpPr>
              <p:cNvPr id="11281" name="Text Box 31"/>
              <p:cNvSpPr txBox="1">
                <a:spLocks noChangeArrowheads="1"/>
              </p:cNvSpPr>
              <p:nvPr/>
            </p:nvSpPr>
            <p:spPr bwMode="auto">
              <a:xfrm>
                <a:off x="3923" y="1200"/>
                <a:ext cx="1146" cy="218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it-IT" sz="16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Fold-and-thrust belt</a:t>
                </a:r>
              </a:p>
            </p:txBody>
          </p:sp>
        </p:grpSp>
        <p:sp>
          <p:nvSpPr>
            <p:cNvPr id="11278" name="Line 32"/>
            <p:cNvSpPr>
              <a:spLocks noChangeShapeType="1"/>
            </p:cNvSpPr>
            <p:nvPr/>
          </p:nvSpPr>
          <p:spPr bwMode="auto">
            <a:xfrm flipH="1">
              <a:off x="3696" y="1344"/>
              <a:ext cx="288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1279" name="Line 33"/>
            <p:cNvSpPr>
              <a:spLocks noChangeShapeType="1"/>
            </p:cNvSpPr>
            <p:nvPr/>
          </p:nvSpPr>
          <p:spPr bwMode="auto">
            <a:xfrm>
              <a:off x="4896" y="1392"/>
              <a:ext cx="0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D9E7693-09D9-4717-959B-903D0CA043CB}"/>
              </a:ext>
            </a:extLst>
          </p:cNvPr>
          <p:cNvSpPr txBox="1"/>
          <p:nvPr/>
        </p:nvSpPr>
        <p:spPr>
          <a:xfrm>
            <a:off x="1007814" y="5805487"/>
            <a:ext cx="7128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 err="1">
                <a:solidFill>
                  <a:schemeClr val="bg2"/>
                </a:solidFill>
                <a:latin typeface="+mn-lt"/>
              </a:rPr>
              <a:t>Thick-skinned</a:t>
            </a:r>
            <a:r>
              <a:rPr lang="it-IT" altLang="it-IT" dirty="0">
                <a:solidFill>
                  <a:schemeClr val="bg2"/>
                </a:solidFill>
                <a:latin typeface="+mn-lt"/>
              </a:rPr>
              <a:t> e </a:t>
            </a:r>
            <a:r>
              <a:rPr lang="it-IT" altLang="it-IT" dirty="0" err="1">
                <a:solidFill>
                  <a:schemeClr val="bg2"/>
                </a:solidFill>
                <a:latin typeface="+mn-lt"/>
              </a:rPr>
              <a:t>thin-skinned</a:t>
            </a:r>
            <a:r>
              <a:rPr lang="it-IT" altLang="it-IT" dirty="0">
                <a:solidFill>
                  <a:schemeClr val="bg2"/>
                </a:solidFill>
                <a:latin typeface="+mn-lt"/>
              </a:rPr>
              <a:t> </a:t>
            </a:r>
            <a:r>
              <a:rPr lang="it-IT" altLang="it-IT" sz="1800" dirty="0" err="1">
                <a:solidFill>
                  <a:schemeClr val="bg2"/>
                </a:solidFill>
                <a:latin typeface="+mn-lt"/>
              </a:rPr>
              <a:t>tectonics</a:t>
            </a:r>
            <a:r>
              <a:rPr lang="it-IT" altLang="it-IT" sz="1800" dirty="0">
                <a:solidFill>
                  <a:schemeClr val="bg2"/>
                </a:solidFill>
                <a:latin typeface="+mn-lt"/>
              </a:rPr>
              <a:t>, sistemi di falde = dicotomia tra basamenti e coperture</a:t>
            </a:r>
          </a:p>
        </p:txBody>
      </p:sp>
      <p:sp>
        <p:nvSpPr>
          <p:cNvPr id="33" name="Text Box 34">
            <a:extLst>
              <a:ext uri="{FF2B5EF4-FFF2-40B4-BE49-F238E27FC236}">
                <a16:creationId xmlns:a16="http://schemas.microsoft.com/office/drawing/2014/main" id="{F1F6ACE3-50A3-43CE-B626-71E390484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281" y="5287963"/>
            <a:ext cx="1830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dirty="0">
                <a:solidFill>
                  <a:schemeClr val="bg2"/>
                </a:solidFill>
                <a:latin typeface="+mn-lt"/>
              </a:rPr>
              <a:t>Da Schmid et al., 1996</a:t>
            </a:r>
          </a:p>
        </p:txBody>
      </p:sp>
    </p:spTree>
    <p:extLst>
      <p:ext uri="{BB962C8B-B14F-4D97-AF65-F5344CB8AC3E}">
        <p14:creationId xmlns:p14="http://schemas.microsoft.com/office/powerpoint/2010/main" val="1345835416"/>
      </p:ext>
    </p:extLst>
  </p:cSld>
  <p:clrMapOvr>
    <a:masterClrMapping/>
  </p:clrMapOvr>
  <p:transition>
    <p:cover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885017-B639-D718-6B7E-8C5DDF8C6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" y="0"/>
            <a:ext cx="4722481" cy="50131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A40239-BEC5-25A4-9DC8-6346CE005B0F}"/>
              </a:ext>
            </a:extLst>
          </p:cNvPr>
          <p:cNvSpPr txBox="1"/>
          <p:nvPr/>
        </p:nvSpPr>
        <p:spPr>
          <a:xfrm>
            <a:off x="4750297" y="260648"/>
            <a:ext cx="2238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Structural Model of Italy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000AA3-B64D-545E-7496-548C7CBDD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96952"/>
            <a:ext cx="579468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23545"/>
      </p:ext>
    </p:extLst>
  </p:cSld>
  <p:clrMapOvr>
    <a:masterClrMapping/>
  </p:clrMapOvr>
  <p:transition>
    <p:cover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F4E10C-CE69-B460-07DC-82824D016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1566"/>
            <a:ext cx="7704856" cy="602303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8A6B77-C055-04E8-F074-88AF48483D2B}"/>
              </a:ext>
            </a:extLst>
          </p:cNvPr>
          <p:cNvSpPr txBox="1"/>
          <p:nvPr/>
        </p:nvSpPr>
        <p:spPr>
          <a:xfrm>
            <a:off x="1691680" y="630932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2"/>
                </a:solidFill>
              </a:rPr>
              <a:t>Castellarin</a:t>
            </a:r>
            <a:r>
              <a:rPr lang="en-US" sz="1600" dirty="0">
                <a:solidFill>
                  <a:schemeClr val="bg2"/>
                </a:solidFill>
              </a:rPr>
              <a:t> and </a:t>
            </a:r>
            <a:r>
              <a:rPr lang="en-US" sz="1600" dirty="0" err="1">
                <a:solidFill>
                  <a:schemeClr val="bg2"/>
                </a:solidFill>
              </a:rPr>
              <a:t>Cantelli</a:t>
            </a:r>
            <a:r>
              <a:rPr lang="en-US" sz="1600" dirty="0">
                <a:solidFill>
                  <a:schemeClr val="bg2"/>
                </a:solidFill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2440978918"/>
      </p:ext>
    </p:extLst>
  </p:cSld>
  <p:clrMapOvr>
    <a:masterClrMapping/>
  </p:clrMapOvr>
  <p:transition>
    <p:cover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EA65F2-0250-8D4D-CA82-D4264E47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Analisi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mesostrutturale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regionale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209738-2FC4-8BEB-4D4C-CA84AA382FF7}"/>
              </a:ext>
            </a:extLst>
          </p:cNvPr>
          <p:cNvSpPr txBox="1"/>
          <p:nvPr/>
        </p:nvSpPr>
        <p:spPr>
          <a:xfrm>
            <a:off x="1944358" y="2564904"/>
            <a:ext cx="37930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Strutture</a:t>
            </a:r>
            <a:r>
              <a:rPr lang="en-US" sz="2400" dirty="0">
                <a:solidFill>
                  <a:schemeClr val="bg2"/>
                </a:solidFill>
              </a:rPr>
              <a:t> considerate: </a:t>
            </a:r>
          </a:p>
          <a:p>
            <a:pPr marL="342900" indent="-342900" algn="l">
              <a:buAutoNum type="arabicParenR"/>
            </a:pPr>
            <a:r>
              <a:rPr lang="en-US" sz="2400" dirty="0" err="1">
                <a:solidFill>
                  <a:schemeClr val="bg2"/>
                </a:solidFill>
              </a:rPr>
              <a:t>sistemi</a:t>
            </a:r>
            <a:r>
              <a:rPr lang="en-US" sz="2400" dirty="0">
                <a:solidFill>
                  <a:schemeClr val="bg2"/>
                </a:solidFill>
              </a:rPr>
              <a:t> di </a:t>
            </a:r>
            <a:r>
              <a:rPr lang="en-US" sz="2400" dirty="0" err="1">
                <a:solidFill>
                  <a:schemeClr val="bg2"/>
                </a:solidFill>
              </a:rPr>
              <a:t>faglie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 algn="l">
              <a:buAutoNum type="arabicParenR"/>
            </a:pPr>
            <a:r>
              <a:rPr lang="en-US" sz="2400" dirty="0" err="1">
                <a:solidFill>
                  <a:schemeClr val="bg2"/>
                </a:solidFill>
              </a:rPr>
              <a:t>pieghe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2"/>
                </a:solidFill>
              </a:rPr>
              <a:t>pressure solution cleavage</a:t>
            </a:r>
          </a:p>
        </p:txBody>
      </p:sp>
    </p:spTree>
    <p:extLst>
      <p:ext uri="{BB962C8B-B14F-4D97-AF65-F5344CB8AC3E}">
        <p14:creationId xmlns:p14="http://schemas.microsoft.com/office/powerpoint/2010/main" val="3967755076"/>
      </p:ext>
    </p:extLst>
  </p:cSld>
  <p:clrMapOvr>
    <a:masterClrMapping/>
  </p:clrMapOvr>
  <p:transition>
    <p:cover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BB7359-F8A7-F25E-FFB1-6CE478BCB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37" y="82317"/>
            <a:ext cx="4295539" cy="306986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E70EDC3-AB10-32DF-D143-DC316F6AB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8" y="3345442"/>
            <a:ext cx="2778107" cy="32382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F5228F-DC3F-D232-FA9A-23CF45E07A55}"/>
              </a:ext>
            </a:extLst>
          </p:cNvPr>
          <p:cNvSpPr txBox="1"/>
          <p:nvPr/>
        </p:nvSpPr>
        <p:spPr>
          <a:xfrm>
            <a:off x="3993843" y="3573016"/>
            <a:ext cx="113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Picotti</a:t>
            </a:r>
            <a:r>
              <a:rPr lang="en-US" sz="1400" dirty="0">
                <a:solidFill>
                  <a:schemeClr val="bg2"/>
                </a:solidFill>
              </a:rPr>
              <a:t> and Pini, 1988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8707D5-D0D2-BC48-5909-DF19E61C6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0" y="80666"/>
            <a:ext cx="3511811" cy="39653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B5842A-6DD2-206C-CCFC-764068810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67749"/>
            <a:ext cx="4092446" cy="2721166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A9AD292-9A03-57D6-C896-BD974280DBC0}"/>
              </a:ext>
            </a:extLst>
          </p:cNvPr>
          <p:cNvCxnSpPr/>
          <p:nvPr/>
        </p:nvCxnSpPr>
        <p:spPr bwMode="auto">
          <a:xfrm flipV="1">
            <a:off x="430185" y="404664"/>
            <a:ext cx="3096423" cy="3024336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AA6AB9C-6FD0-888C-949F-38B814ABCCB0}"/>
              </a:ext>
            </a:extLst>
          </p:cNvPr>
          <p:cNvCxnSpPr/>
          <p:nvPr/>
        </p:nvCxnSpPr>
        <p:spPr bwMode="auto">
          <a:xfrm flipV="1">
            <a:off x="2915816" y="4653136"/>
            <a:ext cx="360040" cy="1152128"/>
          </a:xfrm>
          <a:prstGeom prst="line">
            <a:avLst/>
          </a:prstGeom>
          <a:noFill/>
          <a:ln w="28575" cap="flat" cmpd="sng" algn="ctr">
            <a:solidFill>
              <a:srgbClr val="FF0000">
                <a:alpha val="79000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3926DDC7-F647-AAEE-6EFC-CED122FB3EEF}"/>
              </a:ext>
            </a:extLst>
          </p:cNvPr>
          <p:cNvGrpSpPr/>
          <p:nvPr/>
        </p:nvGrpSpPr>
        <p:grpSpPr>
          <a:xfrm rot="21352282">
            <a:off x="2511784" y="4996864"/>
            <a:ext cx="1168105" cy="464671"/>
            <a:chOff x="2511577" y="4944189"/>
            <a:chExt cx="1168105" cy="464671"/>
          </a:xfrm>
        </p:grpSpPr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1EF4CC97-822A-87DD-9666-3A04A8432704}"/>
                </a:ext>
              </a:extLst>
            </p:cNvPr>
            <p:cNvCxnSpPr/>
            <p:nvPr/>
          </p:nvCxnSpPr>
          <p:spPr bwMode="auto">
            <a:xfrm rot="21171160">
              <a:off x="2511577" y="4944189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9CB2B57-E202-4A30-3B72-09EF1736CEC7}"/>
                </a:ext>
              </a:extLst>
            </p:cNvPr>
            <p:cNvCxnSpPr/>
            <p:nvPr/>
          </p:nvCxnSpPr>
          <p:spPr bwMode="auto">
            <a:xfrm rot="10371160">
              <a:off x="3357290" y="5258802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D0D770C-2084-64B7-E8C0-D9DF15879707}"/>
              </a:ext>
            </a:extLst>
          </p:cNvPr>
          <p:cNvCxnSpPr>
            <a:cxnSpLocks/>
          </p:cNvCxnSpPr>
          <p:nvPr/>
        </p:nvCxnSpPr>
        <p:spPr bwMode="auto">
          <a:xfrm flipH="1">
            <a:off x="5292080" y="908720"/>
            <a:ext cx="792088" cy="1584176"/>
          </a:xfrm>
          <a:prstGeom prst="line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A0A26A86-CB12-ECB5-5488-8015CAAA559D}"/>
              </a:ext>
            </a:extLst>
          </p:cNvPr>
          <p:cNvCxnSpPr>
            <a:cxnSpLocks/>
          </p:cNvCxnSpPr>
          <p:nvPr/>
        </p:nvCxnSpPr>
        <p:spPr bwMode="auto">
          <a:xfrm flipH="1">
            <a:off x="7509226" y="764704"/>
            <a:ext cx="519158" cy="1728192"/>
          </a:xfrm>
          <a:prstGeom prst="line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11BDADF9-D364-9D81-1366-8E04C6C28F33}"/>
              </a:ext>
            </a:extLst>
          </p:cNvPr>
          <p:cNvGrpSpPr/>
          <p:nvPr/>
        </p:nvGrpSpPr>
        <p:grpSpPr>
          <a:xfrm>
            <a:off x="4877925" y="1224350"/>
            <a:ext cx="1565993" cy="809094"/>
            <a:chOff x="4877925" y="1224350"/>
            <a:chExt cx="1565993" cy="809094"/>
          </a:xfrm>
        </p:grpSpPr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8DE9938A-0386-4A67-8B34-1AA7CD55AA17}"/>
                </a:ext>
              </a:extLst>
            </p:cNvPr>
            <p:cNvCxnSpPr/>
            <p:nvPr/>
          </p:nvCxnSpPr>
          <p:spPr bwMode="auto">
            <a:xfrm>
              <a:off x="4877925" y="1224350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609E1255-56A2-2E26-A3AE-84E54BB8B3E4}"/>
                </a:ext>
              </a:extLst>
            </p:cNvPr>
            <p:cNvCxnSpPr/>
            <p:nvPr/>
          </p:nvCxnSpPr>
          <p:spPr bwMode="auto">
            <a:xfrm rot="10800000">
              <a:off x="6121526" y="1883386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C0331C78-6F35-4E86-B177-192492F385A3}"/>
              </a:ext>
            </a:extLst>
          </p:cNvPr>
          <p:cNvGrpSpPr>
            <a:grpSpLocks noChangeAspect="1"/>
          </p:cNvGrpSpPr>
          <p:nvPr/>
        </p:nvGrpSpPr>
        <p:grpSpPr>
          <a:xfrm rot="841766">
            <a:off x="6569432" y="3371502"/>
            <a:ext cx="506006" cy="2304256"/>
            <a:chOff x="5505083" y="802857"/>
            <a:chExt cx="367880" cy="1675256"/>
          </a:xfrm>
        </p:grpSpPr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01F580C0-E36C-5F9E-E35C-D254392AE78E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12EA09F8-DE34-34CC-9283-2DEE1585B689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9121FCF7-D1D0-6623-4318-0263353F17E1}"/>
              </a:ext>
            </a:extLst>
          </p:cNvPr>
          <p:cNvGrpSpPr/>
          <p:nvPr/>
        </p:nvGrpSpPr>
        <p:grpSpPr>
          <a:xfrm>
            <a:off x="7626644" y="800296"/>
            <a:ext cx="174692" cy="1640445"/>
            <a:chOff x="7626644" y="800296"/>
            <a:chExt cx="174692" cy="1640445"/>
          </a:xfrm>
        </p:grpSpPr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DB04B303-2BEE-DB7C-D49D-60C89AACC8CC}"/>
                </a:ext>
              </a:extLst>
            </p:cNvPr>
            <p:cNvCxnSpPr/>
            <p:nvPr/>
          </p:nvCxnSpPr>
          <p:spPr bwMode="auto">
            <a:xfrm rot="3993027">
              <a:off x="7565111" y="886463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7F40FAF6-C0E2-32CD-6C83-7D8EEFE44A01}"/>
                </a:ext>
              </a:extLst>
            </p:cNvPr>
            <p:cNvCxnSpPr/>
            <p:nvPr/>
          </p:nvCxnSpPr>
          <p:spPr bwMode="auto">
            <a:xfrm rot="14793027">
              <a:off x="7540477" y="2204516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56A1DF2B-8AAA-8376-77C8-51BF85591E51}"/>
              </a:ext>
            </a:extLst>
          </p:cNvPr>
          <p:cNvCxnSpPr>
            <a:cxnSpLocks/>
          </p:cNvCxnSpPr>
          <p:nvPr/>
        </p:nvCxnSpPr>
        <p:spPr bwMode="auto">
          <a:xfrm flipH="1">
            <a:off x="6809511" y="1617250"/>
            <a:ext cx="1784325" cy="11550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47C815D7-CA41-7589-35F0-60E9FF8E74AE}"/>
              </a:ext>
            </a:extLst>
          </p:cNvPr>
          <p:cNvCxnSpPr>
            <a:cxnSpLocks/>
          </p:cNvCxnSpPr>
          <p:nvPr/>
        </p:nvCxnSpPr>
        <p:spPr bwMode="auto">
          <a:xfrm flipH="1">
            <a:off x="4788024" y="1484784"/>
            <a:ext cx="1728192" cy="288032"/>
          </a:xfrm>
          <a:prstGeom prst="line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F12C4D75-7CB6-286C-CBBC-44A1F26AE4B5}"/>
              </a:ext>
            </a:extLst>
          </p:cNvPr>
          <p:cNvGrpSpPr/>
          <p:nvPr/>
        </p:nvGrpSpPr>
        <p:grpSpPr>
          <a:xfrm>
            <a:off x="6925778" y="1383283"/>
            <a:ext cx="1586536" cy="504607"/>
            <a:chOff x="6925778" y="1383283"/>
            <a:chExt cx="1586536" cy="504607"/>
          </a:xfrm>
        </p:grpSpPr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F8D6FE82-85B5-DD26-CC80-AF53DC6B6933}"/>
                </a:ext>
              </a:extLst>
            </p:cNvPr>
            <p:cNvCxnSpPr/>
            <p:nvPr/>
          </p:nvCxnSpPr>
          <p:spPr bwMode="auto">
            <a:xfrm rot="20859330">
              <a:off x="6925778" y="1383283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2FD88872-3A3D-5F8E-917C-E70007A42250}"/>
                </a:ext>
              </a:extLst>
            </p:cNvPr>
            <p:cNvCxnSpPr/>
            <p:nvPr/>
          </p:nvCxnSpPr>
          <p:spPr bwMode="auto">
            <a:xfrm rot="10059330">
              <a:off x="8189922" y="1737832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4F1B56B9-FC4D-6E06-8898-95F2D05385DC}"/>
              </a:ext>
            </a:extLst>
          </p:cNvPr>
          <p:cNvGrpSpPr>
            <a:grpSpLocks noChangeAspect="1"/>
          </p:cNvGrpSpPr>
          <p:nvPr/>
        </p:nvGrpSpPr>
        <p:grpSpPr>
          <a:xfrm>
            <a:off x="5725207" y="4077072"/>
            <a:ext cx="2229932" cy="1152128"/>
            <a:chOff x="4877925" y="1224350"/>
            <a:chExt cx="1565993" cy="809094"/>
          </a:xfrm>
        </p:grpSpPr>
        <p:cxnSp>
          <p:nvCxnSpPr>
            <p:cNvPr id="61" name="Connettore 2 60">
              <a:extLst>
                <a:ext uri="{FF2B5EF4-FFF2-40B4-BE49-F238E27FC236}">
                  <a16:creationId xmlns:a16="http://schemas.microsoft.com/office/drawing/2014/main" id="{5B2B3A15-D7BB-3276-8AF1-270497D5FB94}"/>
                </a:ext>
              </a:extLst>
            </p:cNvPr>
            <p:cNvCxnSpPr/>
            <p:nvPr/>
          </p:nvCxnSpPr>
          <p:spPr bwMode="auto">
            <a:xfrm>
              <a:off x="4877925" y="1224350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Connettore 2 61">
              <a:extLst>
                <a:ext uri="{FF2B5EF4-FFF2-40B4-BE49-F238E27FC236}">
                  <a16:creationId xmlns:a16="http://schemas.microsoft.com/office/drawing/2014/main" id="{6F566138-ABCE-DECD-FFE4-1B96680DB452}"/>
                </a:ext>
              </a:extLst>
            </p:cNvPr>
            <p:cNvCxnSpPr/>
            <p:nvPr/>
          </p:nvCxnSpPr>
          <p:spPr bwMode="auto">
            <a:xfrm rot="10800000">
              <a:off x="6121526" y="1883386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5DD29B55-3659-D8DB-D05F-507A8D8A6C85}"/>
              </a:ext>
            </a:extLst>
          </p:cNvPr>
          <p:cNvGrpSpPr/>
          <p:nvPr/>
        </p:nvGrpSpPr>
        <p:grpSpPr>
          <a:xfrm>
            <a:off x="5474122" y="807959"/>
            <a:ext cx="367880" cy="1675256"/>
            <a:chOff x="5505083" y="802857"/>
            <a:chExt cx="367880" cy="1675256"/>
          </a:xfrm>
        </p:grpSpPr>
        <p:cxnSp>
          <p:nvCxnSpPr>
            <p:cNvPr id="64" name="Connettore 2 63">
              <a:extLst>
                <a:ext uri="{FF2B5EF4-FFF2-40B4-BE49-F238E27FC236}">
                  <a16:creationId xmlns:a16="http://schemas.microsoft.com/office/drawing/2014/main" id="{3EF91268-6E73-1915-6F7D-B1EF93FD3CE9}"/>
                </a:ext>
              </a:extLst>
            </p:cNvPr>
            <p:cNvCxnSpPr/>
            <p:nvPr/>
          </p:nvCxnSpPr>
          <p:spPr bwMode="auto">
            <a:xfrm rot="3409634">
              <a:off x="5418916" y="889024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ACDA6368-7359-A306-A964-CB85CFEE9E62}"/>
                </a:ext>
              </a:extLst>
            </p:cNvPr>
            <p:cNvCxnSpPr/>
            <p:nvPr/>
          </p:nvCxnSpPr>
          <p:spPr bwMode="auto">
            <a:xfrm rot="14209634">
              <a:off x="5636738" y="2241888"/>
              <a:ext cx="322392" cy="150058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88804406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79C6ED"/>
      </a:lt1>
      <a:dk2>
        <a:srgbClr val="000000"/>
      </a:dk2>
      <a:lt2>
        <a:srgbClr val="FFFFFF"/>
      </a:lt2>
      <a:accent1>
        <a:srgbClr val="FF9900"/>
      </a:accent1>
      <a:accent2>
        <a:srgbClr val="00FFFF"/>
      </a:accent2>
      <a:accent3>
        <a:srgbClr val="BEDFF4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en-US" sz="16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33CC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en-US" sz="16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</TotalTime>
  <Words>348</Words>
  <Application>Microsoft Office PowerPoint</Application>
  <PresentationFormat>Presentazione su schermo (4:3)</PresentationFormat>
  <Paragraphs>85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0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Le Alpi: sistema di falde (nappe system)</vt:lpstr>
      <vt:lpstr>le Alpi: avanfosse e foreland fold and thrust belt meridionale (Alpi Meridionali)</vt:lpstr>
      <vt:lpstr>Presentazione standard di PowerPoint</vt:lpstr>
      <vt:lpstr>Presentazione standard di PowerPoint</vt:lpstr>
      <vt:lpstr>Analisi mesostrutturale regionale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Scienze della Terra-Università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Gian Andrea Pini</dc:creator>
  <cp:lastModifiedBy>Gian Andrea Pini</cp:lastModifiedBy>
  <cp:revision>128</cp:revision>
  <dcterms:created xsi:type="dcterms:W3CDTF">2002-02-28T21:47:13Z</dcterms:created>
  <dcterms:modified xsi:type="dcterms:W3CDTF">2022-06-06T14:35:13Z</dcterms:modified>
</cp:coreProperties>
</file>