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1"/>
  </p:sldMasterIdLst>
  <p:notesMasterIdLst>
    <p:notesMasterId r:id="rId17"/>
  </p:notesMasterIdLst>
  <p:handoutMasterIdLst>
    <p:handoutMasterId r:id="rId18"/>
  </p:handoutMasterIdLst>
  <p:sldIdLst>
    <p:sldId id="381" r:id="rId2"/>
    <p:sldId id="458" r:id="rId3"/>
    <p:sldId id="465" r:id="rId4"/>
    <p:sldId id="463" r:id="rId5"/>
    <p:sldId id="457" r:id="rId6"/>
    <p:sldId id="462" r:id="rId7"/>
    <p:sldId id="460" r:id="rId8"/>
    <p:sldId id="464" r:id="rId9"/>
    <p:sldId id="456" r:id="rId10"/>
    <p:sldId id="455" r:id="rId11"/>
    <p:sldId id="453" r:id="rId12"/>
    <p:sldId id="437" r:id="rId13"/>
    <p:sldId id="454" r:id="rId14"/>
    <p:sldId id="459" r:id="rId15"/>
    <p:sldId id="461" r:id="rId16"/>
  </p:sldIdLst>
  <p:sldSz cx="9144000" cy="6858000" type="screen4x3"/>
  <p:notesSz cx="6858000" cy="9144000"/>
  <p:defaultTextStyle>
    <a:defPPr>
      <a:defRPr lang="it-IT"/>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0093"/>
    <a:srgbClr val="CCFFFF"/>
    <a:srgbClr val="FFFFCC"/>
    <a:srgbClr val="CCFFCC"/>
    <a:srgbClr val="FFCCCC"/>
    <a:srgbClr val="FFFF99"/>
    <a:srgbClr val="DDDDDD"/>
    <a:srgbClr val="CCCCFF"/>
    <a:srgbClr val="0000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48" autoAdjust="0"/>
    <p:restoredTop sz="94780" autoAdjust="0"/>
  </p:normalViewPr>
  <p:slideViewPr>
    <p:cSldViewPr>
      <p:cViewPr varScale="1">
        <p:scale>
          <a:sx n="107" d="100"/>
          <a:sy n="107" d="100"/>
        </p:scale>
        <p:origin x="1668"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r>
              <a:rPr lang="it-IT" smtClean="0"/>
              <a:t>;aurea Triennale in Discipline storiche e filosofiche</a:t>
            </a:r>
            <a:endParaRPr lang="en-GB"/>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A20AC304-4D16-4B9E-82E6-B99059126928}" type="datetime1">
              <a:rPr lang="en-GB"/>
              <a:pPr>
                <a:defRPr/>
              </a:pPr>
              <a:t>25/02/2018</a:t>
            </a:fld>
            <a:endParaRPr lang="en-GB"/>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r>
              <a:rPr lang="it-IT" smtClean="0"/>
              <a:t>Metodologia della ricerca storica 2017-2018</a:t>
            </a:r>
            <a:endParaRPr lang="en-GB"/>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C690D15E-73C5-42BE-B940-251391D1C56B}" type="slidenum">
              <a:rPr lang="en-GB"/>
              <a:pPr>
                <a:defRPr/>
              </a:pPr>
              <a:t>‹N›</a:t>
            </a:fld>
            <a:endParaRPr lang="en-GB"/>
          </a:p>
        </p:txBody>
      </p:sp>
    </p:spTree>
    <p:extLst>
      <p:ext uri="{BB962C8B-B14F-4D97-AF65-F5344CB8AC3E}">
        <p14:creationId xmlns:p14="http://schemas.microsoft.com/office/powerpoint/2010/main" val="3194605244"/>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r>
              <a:rPr lang="it-IT" smtClean="0"/>
              <a:t>;aurea Triennale in Discipline storiche e filosofiche</a:t>
            </a:r>
            <a:endParaRPr lang="en-GB"/>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8FE7F0E3-6B59-4808-ADDB-5D4839FB5393}" type="datetime1">
              <a:rPr lang="en-GB"/>
              <a:pPr>
                <a:defRPr/>
              </a:pPr>
              <a:t>25/02/2018</a:t>
            </a:fld>
            <a:endParaRPr lang="en-GB"/>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endParaRPr lang="en-GB" noProof="0"/>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r>
              <a:rPr lang="it-IT" smtClean="0"/>
              <a:t>Metodologia della ricerca storica 2017-2018</a:t>
            </a:r>
            <a:endParaRPr lang="en-GB"/>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750FB684-A65D-493B-B1FB-453BB8E1A329}" type="slidenum">
              <a:rPr lang="en-GB"/>
              <a:pPr>
                <a:defRPr/>
              </a:pPr>
              <a:t>‹N›</a:t>
            </a:fld>
            <a:endParaRPr lang="en-GB"/>
          </a:p>
        </p:txBody>
      </p:sp>
    </p:spTree>
    <p:extLst>
      <p:ext uri="{BB962C8B-B14F-4D97-AF65-F5344CB8AC3E}">
        <p14:creationId xmlns:p14="http://schemas.microsoft.com/office/powerpoint/2010/main" val="3705281501"/>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750FB684-A65D-493B-B1FB-453BB8E1A329}" type="slidenum">
              <a:rPr lang="en-GB" smtClean="0"/>
              <a:pPr>
                <a:defRPr/>
              </a:pPr>
              <a:t>1</a:t>
            </a:fld>
            <a:endParaRPr lang="en-GB"/>
          </a:p>
        </p:txBody>
      </p:sp>
      <p:sp>
        <p:nvSpPr>
          <p:cNvPr id="5" name="Footer Placeholder 4"/>
          <p:cNvSpPr>
            <a:spLocks noGrp="1"/>
          </p:cNvSpPr>
          <p:nvPr>
            <p:ph type="ftr" sz="quarter" idx="11"/>
          </p:nvPr>
        </p:nvSpPr>
        <p:spPr/>
        <p:txBody>
          <a:bodyPr/>
          <a:lstStyle/>
          <a:p>
            <a:pPr>
              <a:defRPr/>
            </a:pPr>
            <a:r>
              <a:rPr lang="it-IT" smtClean="0"/>
              <a:t>Metodologia della ricerca storica 2017-2018</a:t>
            </a:r>
            <a:endParaRPr lang="en-GB"/>
          </a:p>
        </p:txBody>
      </p:sp>
      <p:sp>
        <p:nvSpPr>
          <p:cNvPr id="6" name="Header Placeholder 5"/>
          <p:cNvSpPr>
            <a:spLocks noGrp="1"/>
          </p:cNvSpPr>
          <p:nvPr>
            <p:ph type="hdr" sz="quarter" idx="12"/>
          </p:nvPr>
        </p:nvSpPr>
        <p:spPr/>
        <p:txBody>
          <a:bodyPr/>
          <a:lstStyle/>
          <a:p>
            <a:pPr>
              <a:defRPr/>
            </a:pPr>
            <a:r>
              <a:rPr lang="it-IT" smtClean="0"/>
              <a:t>;aurea Triennale in Discipline storiche e filosofiche</a:t>
            </a:r>
            <a:endParaRPr lang="en-GB"/>
          </a:p>
        </p:txBody>
      </p:sp>
    </p:spTree>
    <p:extLst>
      <p:ext uri="{BB962C8B-B14F-4D97-AF65-F5344CB8AC3E}">
        <p14:creationId xmlns:p14="http://schemas.microsoft.com/office/powerpoint/2010/main" val="12171541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750FB684-A65D-493B-B1FB-453BB8E1A329}" type="slidenum">
              <a:rPr lang="en-GB" smtClean="0"/>
              <a:pPr>
                <a:defRPr/>
              </a:pPr>
              <a:t>11</a:t>
            </a:fld>
            <a:endParaRPr lang="en-GB"/>
          </a:p>
        </p:txBody>
      </p:sp>
      <p:sp>
        <p:nvSpPr>
          <p:cNvPr id="5" name="Footer Placeholder 4"/>
          <p:cNvSpPr>
            <a:spLocks noGrp="1"/>
          </p:cNvSpPr>
          <p:nvPr>
            <p:ph type="ftr" sz="quarter" idx="11"/>
          </p:nvPr>
        </p:nvSpPr>
        <p:spPr/>
        <p:txBody>
          <a:bodyPr/>
          <a:lstStyle/>
          <a:p>
            <a:pPr>
              <a:defRPr/>
            </a:pPr>
            <a:r>
              <a:rPr lang="it-IT" smtClean="0"/>
              <a:t>Metodologia della ricerca storica 2017-2018</a:t>
            </a:r>
            <a:endParaRPr lang="en-GB"/>
          </a:p>
        </p:txBody>
      </p:sp>
      <p:sp>
        <p:nvSpPr>
          <p:cNvPr id="6" name="Header Placeholder 5"/>
          <p:cNvSpPr>
            <a:spLocks noGrp="1"/>
          </p:cNvSpPr>
          <p:nvPr>
            <p:ph type="hdr" sz="quarter" idx="12"/>
          </p:nvPr>
        </p:nvSpPr>
        <p:spPr/>
        <p:txBody>
          <a:bodyPr/>
          <a:lstStyle/>
          <a:p>
            <a:pPr>
              <a:defRPr/>
            </a:pPr>
            <a:r>
              <a:rPr lang="it-IT" smtClean="0"/>
              <a:t>;aurea Triennale in Discipline storiche e filosofiche</a:t>
            </a:r>
            <a:endParaRPr lang="en-GB"/>
          </a:p>
        </p:txBody>
      </p:sp>
    </p:spTree>
    <p:extLst>
      <p:ext uri="{BB962C8B-B14F-4D97-AF65-F5344CB8AC3E}">
        <p14:creationId xmlns:p14="http://schemas.microsoft.com/office/powerpoint/2010/main" val="207872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p:nvPr/>
        </p:nvSpPr>
        <p:spPr>
          <a:xfrm>
            <a:off x="3175" y="6400800"/>
            <a:ext cx="9140825" cy="457200"/>
          </a:xfrm>
          <a:prstGeom prst="rect">
            <a:avLst/>
          </a:prstGeom>
          <a:solidFill>
            <a:schemeClr val="bg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5" name="Straight Connector 9"/>
          <p:cNvCxnSpPr/>
          <p:nvPr/>
        </p:nvCxnSpPr>
        <p:spPr>
          <a:xfrm>
            <a:off x="906463" y="4343400"/>
            <a:ext cx="740568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6" name="Rectangle 10"/>
          <p:cNvSpPr/>
          <p:nvPr/>
        </p:nvSpPr>
        <p:spPr>
          <a:xfrm>
            <a:off x="0" y="6334125"/>
            <a:ext cx="9144000" cy="666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Date Placeholder 3"/>
          <p:cNvSpPr>
            <a:spLocks noGrp="1"/>
          </p:cNvSpPr>
          <p:nvPr>
            <p:ph type="dt" sz="half" idx="10"/>
          </p:nvPr>
        </p:nvSpPr>
        <p:spPr/>
        <p:txBody>
          <a:bodyPr/>
          <a:lstStyle>
            <a:lvl2pPr lvl="1">
              <a:defRPr/>
            </a:lvl2pPr>
          </a:lstStyle>
          <a:p>
            <a:pPr lvl="1">
              <a:defRPr/>
            </a:pPr>
            <a:endParaRPr lang="en-GB"/>
          </a:p>
        </p:txBody>
      </p:sp>
      <p:sp>
        <p:nvSpPr>
          <p:cNvPr id="8" name="Footer Placeholder 4"/>
          <p:cNvSpPr>
            <a:spLocks noGrp="1"/>
          </p:cNvSpPr>
          <p:nvPr>
            <p:ph type="ftr" sz="quarter" idx="11"/>
          </p:nvPr>
        </p:nvSpPr>
        <p:spPr/>
        <p:txBody>
          <a:bodyPr/>
          <a:lstStyle>
            <a:lvl1pPr>
              <a:defRPr/>
            </a:lvl1pPr>
          </a:lstStyle>
          <a:p>
            <a:pPr>
              <a:defRPr/>
            </a:pPr>
            <a:r>
              <a:rPr lang="it-IT" smtClean="0"/>
              <a:t>Metodologia della ricerca storica 2017-2018</a:t>
            </a:r>
            <a:endParaRPr lang="en-GB"/>
          </a:p>
        </p:txBody>
      </p:sp>
      <p:sp>
        <p:nvSpPr>
          <p:cNvPr id="9" name="Slide Number Placeholder 5"/>
          <p:cNvSpPr>
            <a:spLocks noGrp="1"/>
          </p:cNvSpPr>
          <p:nvPr>
            <p:ph type="sldNum" sz="quarter" idx="12"/>
          </p:nvPr>
        </p:nvSpPr>
        <p:spPr/>
        <p:txBody>
          <a:bodyPr/>
          <a:lstStyle>
            <a:lvl1pPr>
              <a:defRPr/>
            </a:lvl1pPr>
          </a:lstStyle>
          <a:p>
            <a:pPr>
              <a:defRPr/>
            </a:pPr>
            <a:fld id="{2FB05A53-45F4-471D-A02E-EF89A4ED989F}" type="slidenum">
              <a:rPr lang="en-GB"/>
              <a:pPr>
                <a:defRPr/>
              </a:pPr>
              <a:t>‹N›</a:t>
            </a:fld>
            <a:endParaRPr lang="en-GB" dirty="0"/>
          </a:p>
        </p:txBody>
      </p:sp>
    </p:spTree>
    <p:extLst>
      <p:ext uri="{BB962C8B-B14F-4D97-AF65-F5344CB8AC3E}">
        <p14:creationId xmlns:p14="http://schemas.microsoft.com/office/powerpoint/2010/main" val="24038917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2pPr lvl="1">
              <a:defRPr/>
            </a:lvl2pPr>
          </a:lstStyle>
          <a:p>
            <a:pPr lvl="1">
              <a:defRPr/>
            </a:pPr>
            <a:endParaRPr lang="en-GB"/>
          </a:p>
        </p:txBody>
      </p:sp>
      <p:sp>
        <p:nvSpPr>
          <p:cNvPr id="5" name="Footer Placeholder 4"/>
          <p:cNvSpPr>
            <a:spLocks noGrp="1"/>
          </p:cNvSpPr>
          <p:nvPr>
            <p:ph type="ftr" sz="quarter" idx="11"/>
          </p:nvPr>
        </p:nvSpPr>
        <p:spPr/>
        <p:txBody>
          <a:bodyPr/>
          <a:lstStyle>
            <a:lvl1pPr>
              <a:defRPr/>
            </a:lvl1pPr>
          </a:lstStyle>
          <a:p>
            <a:pPr>
              <a:defRPr/>
            </a:pPr>
            <a:r>
              <a:rPr lang="it-IT" smtClean="0"/>
              <a:t>Metodologia della ricerca storica 2017-2018</a:t>
            </a:r>
            <a:endParaRPr lang="en-GB"/>
          </a:p>
        </p:txBody>
      </p:sp>
      <p:sp>
        <p:nvSpPr>
          <p:cNvPr id="6" name="Slide Number Placeholder 5"/>
          <p:cNvSpPr>
            <a:spLocks noGrp="1"/>
          </p:cNvSpPr>
          <p:nvPr>
            <p:ph type="sldNum" sz="quarter" idx="12"/>
          </p:nvPr>
        </p:nvSpPr>
        <p:spPr/>
        <p:txBody>
          <a:bodyPr/>
          <a:lstStyle>
            <a:lvl1pPr>
              <a:defRPr/>
            </a:lvl1pPr>
          </a:lstStyle>
          <a:p>
            <a:pPr>
              <a:defRPr/>
            </a:pPr>
            <a:fld id="{56D782D5-5D61-4638-B704-E61045DE7C35}" type="slidenum">
              <a:rPr lang="en-GB"/>
              <a:pPr>
                <a:defRPr/>
              </a:pPr>
              <a:t>‹N›</a:t>
            </a:fld>
            <a:endParaRPr lang="en-GB" dirty="0"/>
          </a:p>
        </p:txBody>
      </p:sp>
    </p:spTree>
    <p:extLst>
      <p:ext uri="{BB962C8B-B14F-4D97-AF65-F5344CB8AC3E}">
        <p14:creationId xmlns:p14="http://schemas.microsoft.com/office/powerpoint/2010/main" val="4257289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7"/>
          <p:cNvSpPr/>
          <p:nvPr/>
        </p:nvSpPr>
        <p:spPr>
          <a:xfrm>
            <a:off x="3175" y="6400800"/>
            <a:ext cx="9140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9"/>
          <p:cNvSpPr/>
          <p:nvPr/>
        </p:nvSpPr>
        <p:spPr>
          <a:xfrm>
            <a:off x="0" y="6334125"/>
            <a:ext cx="9144000" cy="635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3"/>
          <p:cNvSpPr>
            <a:spLocks noGrp="1"/>
          </p:cNvSpPr>
          <p:nvPr>
            <p:ph type="dt" sz="half" idx="10"/>
          </p:nvPr>
        </p:nvSpPr>
        <p:spPr/>
        <p:txBody>
          <a:bodyPr/>
          <a:lstStyle>
            <a:lvl2pPr lvl="1">
              <a:defRPr/>
            </a:lvl2pPr>
          </a:lstStyle>
          <a:p>
            <a:pPr lvl="1">
              <a:defRPr/>
            </a:pPr>
            <a:endParaRPr lang="en-GB"/>
          </a:p>
        </p:txBody>
      </p:sp>
      <p:sp>
        <p:nvSpPr>
          <p:cNvPr id="7" name="Footer Placeholder 4"/>
          <p:cNvSpPr>
            <a:spLocks noGrp="1"/>
          </p:cNvSpPr>
          <p:nvPr>
            <p:ph type="ftr" sz="quarter" idx="11"/>
          </p:nvPr>
        </p:nvSpPr>
        <p:spPr/>
        <p:txBody>
          <a:bodyPr/>
          <a:lstStyle>
            <a:lvl1pPr>
              <a:defRPr/>
            </a:lvl1pPr>
          </a:lstStyle>
          <a:p>
            <a:pPr>
              <a:defRPr/>
            </a:pPr>
            <a:r>
              <a:rPr lang="it-IT" smtClean="0"/>
              <a:t>Metodologia della ricerca storica 2017-2018</a:t>
            </a:r>
            <a:endParaRPr lang="en-GB"/>
          </a:p>
        </p:txBody>
      </p:sp>
      <p:sp>
        <p:nvSpPr>
          <p:cNvPr id="8" name="Slide Number Placeholder 5"/>
          <p:cNvSpPr>
            <a:spLocks noGrp="1"/>
          </p:cNvSpPr>
          <p:nvPr>
            <p:ph type="sldNum" sz="quarter" idx="12"/>
          </p:nvPr>
        </p:nvSpPr>
        <p:spPr/>
        <p:txBody>
          <a:bodyPr/>
          <a:lstStyle>
            <a:lvl1pPr>
              <a:defRPr/>
            </a:lvl1pPr>
          </a:lstStyle>
          <a:p>
            <a:pPr>
              <a:defRPr/>
            </a:pPr>
            <a:fld id="{5ECD571A-14F1-4380-BDA4-79BD9E0C70E6}" type="slidenum">
              <a:rPr lang="en-GB"/>
              <a:pPr>
                <a:defRPr/>
              </a:pPr>
              <a:t>‹N›</a:t>
            </a:fld>
            <a:endParaRPr lang="en-GB" dirty="0"/>
          </a:p>
        </p:txBody>
      </p:sp>
    </p:spTree>
    <p:extLst>
      <p:ext uri="{BB962C8B-B14F-4D97-AF65-F5344CB8AC3E}">
        <p14:creationId xmlns:p14="http://schemas.microsoft.com/office/powerpoint/2010/main" val="882477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55576" y="332656"/>
            <a:ext cx="7543800" cy="864097"/>
          </a:xfrm>
        </p:spPr>
        <p:txBody>
          <a:bodyPr anchor="ctr" anchorCtr="0"/>
          <a:lstStyle>
            <a:lvl1pPr>
              <a:defRPr sz="4400" b="1">
                <a:solidFill>
                  <a:srgbClr val="FFC000"/>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39553" y="1556792"/>
            <a:ext cx="7737136" cy="4464496"/>
          </a:xfrm>
        </p:spPr>
        <p:txBody>
          <a:bodyPr>
            <a:normAutofit/>
          </a:bodyPr>
          <a:lstStyle>
            <a:lvl1pPr marL="342900" indent="-342900">
              <a:buClr>
                <a:schemeClr val="tx1"/>
              </a:buClr>
              <a:buFont typeface="Arial" panose="020B0604020202020204" pitchFamily="34" charset="0"/>
              <a:buChar char="•"/>
              <a:defRPr sz="2400">
                <a:solidFill>
                  <a:schemeClr val="tx1"/>
                </a:solidFill>
              </a:defRPr>
            </a:lvl1pPr>
            <a:lvl2pPr marL="630238" indent="-430213">
              <a:buClr>
                <a:schemeClr val="tx1"/>
              </a:buClr>
              <a:buFont typeface="Wingdings" panose="05000000000000000000" pitchFamily="2" charset="2"/>
              <a:buChar char="Ø"/>
              <a:defRPr sz="2000">
                <a:solidFill>
                  <a:schemeClr val="tx1"/>
                </a:solidFill>
              </a:defRPr>
            </a:lvl2pPr>
            <a:lvl3pPr marL="630238" indent="-246063">
              <a:buClr>
                <a:schemeClr val="tx1"/>
              </a:buClr>
              <a:buSzPct val="80000"/>
              <a:buFont typeface="Wingdings" panose="05000000000000000000" pitchFamily="2" charset="2"/>
              <a:buChar char="Ø"/>
              <a:defRPr sz="1600">
                <a:solidFill>
                  <a:schemeClr val="tx1"/>
                </a:solidFill>
              </a:defRPr>
            </a:lvl3pPr>
            <a:lvl4pPr marL="985838" indent="-266700">
              <a:buClr>
                <a:schemeClr val="tx1"/>
              </a:buClr>
              <a:buSzPct val="80000"/>
              <a:buFont typeface="Wingdings" panose="05000000000000000000" pitchFamily="2" charset="2"/>
              <a:buChar char="Ø"/>
              <a:tabLst>
                <a:tab pos="1339850" algn="l"/>
              </a:tabLst>
              <a:defRPr sz="1600">
                <a:solidFill>
                  <a:schemeClr val="tx1"/>
                </a:solidFill>
              </a:defRPr>
            </a:lvl4pPr>
            <a:lvl5pPr marL="1252538" indent="-271463">
              <a:buClr>
                <a:schemeClr val="tx1"/>
              </a:buClr>
              <a:buSzPct val="80000"/>
              <a:buFont typeface="Wingdings" panose="05000000000000000000" pitchFamily="2" charset="2"/>
              <a:buChar char="Ø"/>
              <a:defRPr sz="1600">
                <a:solidFill>
                  <a:schemeClr val="tx1"/>
                </a:solidFill>
              </a:defRPr>
            </a:lvl5pPr>
          </a:lstStyle>
          <a:p>
            <a:pPr lvl="0"/>
            <a:r>
              <a:rPr lang="en-US" dirty="0" smtClean="0"/>
              <a:t>Click to edit Master text styles</a:t>
            </a:r>
          </a:p>
          <a:p>
            <a:pPr lvl="1"/>
            <a:r>
              <a:rPr lang="en-US" dirty="0" smtClean="0"/>
              <a:t>Second level</a:t>
            </a:r>
          </a:p>
          <a:p>
            <a:pPr lvl="3"/>
            <a:r>
              <a:rPr lang="en-US" dirty="0" smtClean="0"/>
              <a:t>Third level</a:t>
            </a:r>
          </a:p>
          <a:p>
            <a:pPr lvl="4"/>
            <a:r>
              <a:rPr lang="en-US" dirty="0" smtClean="0"/>
              <a:t>Fifth level</a:t>
            </a:r>
            <a:endParaRPr lang="en-US" dirty="0"/>
          </a:p>
        </p:txBody>
      </p:sp>
      <p:sp>
        <p:nvSpPr>
          <p:cNvPr id="4" name="Footer Placeholder 4"/>
          <p:cNvSpPr>
            <a:spLocks noGrp="1"/>
          </p:cNvSpPr>
          <p:nvPr>
            <p:ph type="ftr" sz="quarter" idx="10"/>
          </p:nvPr>
        </p:nvSpPr>
        <p:spPr>
          <a:xfrm>
            <a:off x="1835150" y="6459538"/>
            <a:ext cx="4691063" cy="365125"/>
          </a:xfrm>
        </p:spPr>
        <p:txBody>
          <a:bodyPr/>
          <a:lstStyle>
            <a:lvl1pPr>
              <a:defRPr sz="1200" b="1" i="1" cap="none" baseline="0">
                <a:solidFill>
                  <a:srgbClr val="FFC000"/>
                </a:solidFill>
              </a:defRPr>
            </a:lvl1pPr>
          </a:lstStyle>
          <a:p>
            <a:pPr>
              <a:defRPr/>
            </a:pPr>
            <a:r>
              <a:rPr lang="it-IT" dirty="0" smtClean="0"/>
              <a:t>Metodologia della ricerca storica 2017-2018</a:t>
            </a:r>
            <a:endParaRPr lang="en-GB" dirty="0"/>
          </a:p>
        </p:txBody>
      </p:sp>
      <p:sp>
        <p:nvSpPr>
          <p:cNvPr id="5" name="Slide Number Placeholder 5"/>
          <p:cNvSpPr>
            <a:spLocks noGrp="1"/>
          </p:cNvSpPr>
          <p:nvPr>
            <p:ph type="sldNum" sz="quarter" idx="11"/>
          </p:nvPr>
        </p:nvSpPr>
        <p:spPr>
          <a:xfrm>
            <a:off x="8277225" y="6459538"/>
            <a:ext cx="663575" cy="365125"/>
          </a:xfrm>
        </p:spPr>
        <p:txBody>
          <a:bodyPr/>
          <a:lstStyle>
            <a:lvl1pPr>
              <a:defRPr sz="2000" b="1">
                <a:solidFill>
                  <a:srgbClr val="FFC000"/>
                </a:solidFill>
              </a:defRPr>
            </a:lvl1pPr>
          </a:lstStyle>
          <a:p>
            <a:pPr>
              <a:defRPr/>
            </a:pPr>
            <a:fld id="{75031DB3-5B8C-4370-8E3D-C7CECE75EDDE}" type="slidenum">
              <a:rPr lang="en-GB"/>
              <a:pPr>
                <a:defRPr/>
              </a:pPr>
              <a:t>‹N›</a:t>
            </a:fld>
            <a:endParaRPr lang="en-GB" dirty="0"/>
          </a:p>
        </p:txBody>
      </p:sp>
    </p:spTree>
    <p:extLst>
      <p:ext uri="{BB962C8B-B14F-4D97-AF65-F5344CB8AC3E}">
        <p14:creationId xmlns:p14="http://schemas.microsoft.com/office/powerpoint/2010/main" val="2662774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7"/>
          <p:cNvSpPr/>
          <p:nvPr/>
        </p:nvSpPr>
        <p:spPr>
          <a:xfrm>
            <a:off x="3175" y="6400800"/>
            <a:ext cx="9140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9"/>
          <p:cNvSpPr/>
          <p:nvPr/>
        </p:nvSpPr>
        <p:spPr>
          <a:xfrm>
            <a:off x="0" y="6334125"/>
            <a:ext cx="9144000" cy="666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Ctr="0"/>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Date Placeholder 3"/>
          <p:cNvSpPr>
            <a:spLocks noGrp="1"/>
          </p:cNvSpPr>
          <p:nvPr>
            <p:ph type="dt" sz="half" idx="10"/>
          </p:nvPr>
        </p:nvSpPr>
        <p:spPr/>
        <p:txBody>
          <a:bodyPr/>
          <a:lstStyle>
            <a:lvl2pPr lvl="1">
              <a:defRPr/>
            </a:lvl2pPr>
          </a:lstStyle>
          <a:p>
            <a:pPr lvl="1">
              <a:defRPr/>
            </a:pPr>
            <a:endParaRPr lang="en-GB"/>
          </a:p>
        </p:txBody>
      </p:sp>
      <p:sp>
        <p:nvSpPr>
          <p:cNvPr id="7" name="Footer Placeholder 4"/>
          <p:cNvSpPr>
            <a:spLocks noGrp="1"/>
          </p:cNvSpPr>
          <p:nvPr>
            <p:ph type="ftr" sz="quarter" idx="11"/>
          </p:nvPr>
        </p:nvSpPr>
        <p:spPr/>
        <p:txBody>
          <a:bodyPr/>
          <a:lstStyle>
            <a:lvl1pPr>
              <a:defRPr/>
            </a:lvl1pPr>
          </a:lstStyle>
          <a:p>
            <a:pPr>
              <a:defRPr/>
            </a:pPr>
            <a:r>
              <a:rPr lang="it-IT" smtClean="0"/>
              <a:t>Metodologia della ricerca storica 2017-2018</a:t>
            </a:r>
            <a:endParaRPr lang="en-GB"/>
          </a:p>
        </p:txBody>
      </p:sp>
      <p:sp>
        <p:nvSpPr>
          <p:cNvPr id="8" name="Slide Number Placeholder 5"/>
          <p:cNvSpPr>
            <a:spLocks noGrp="1"/>
          </p:cNvSpPr>
          <p:nvPr>
            <p:ph type="sldNum" sz="quarter" idx="12"/>
          </p:nvPr>
        </p:nvSpPr>
        <p:spPr/>
        <p:txBody>
          <a:bodyPr/>
          <a:lstStyle>
            <a:lvl1pPr>
              <a:defRPr/>
            </a:lvl1pPr>
          </a:lstStyle>
          <a:p>
            <a:pPr>
              <a:defRPr/>
            </a:pPr>
            <a:fld id="{03A49224-395B-428C-8BD8-FAC01B49AB46}" type="slidenum">
              <a:rPr lang="en-GB"/>
              <a:pPr>
                <a:defRPr/>
              </a:pPr>
              <a:t>‹N›</a:t>
            </a:fld>
            <a:endParaRPr lang="en-GB" dirty="0"/>
          </a:p>
        </p:txBody>
      </p:sp>
    </p:spTree>
    <p:extLst>
      <p:ext uri="{BB962C8B-B14F-4D97-AF65-F5344CB8AC3E}">
        <p14:creationId xmlns:p14="http://schemas.microsoft.com/office/powerpoint/2010/main" val="928664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2pPr lvl="1">
              <a:defRPr/>
            </a:lvl2pPr>
          </a:lstStyle>
          <a:p>
            <a:pPr lvl="1">
              <a:defRPr/>
            </a:pPr>
            <a:endParaRPr lang="en-GB"/>
          </a:p>
        </p:txBody>
      </p:sp>
      <p:sp>
        <p:nvSpPr>
          <p:cNvPr id="6" name="Footer Placeholder 4"/>
          <p:cNvSpPr>
            <a:spLocks noGrp="1"/>
          </p:cNvSpPr>
          <p:nvPr>
            <p:ph type="ftr" sz="quarter" idx="11"/>
          </p:nvPr>
        </p:nvSpPr>
        <p:spPr/>
        <p:txBody>
          <a:bodyPr/>
          <a:lstStyle>
            <a:lvl1pPr>
              <a:defRPr/>
            </a:lvl1pPr>
          </a:lstStyle>
          <a:p>
            <a:pPr>
              <a:defRPr/>
            </a:pPr>
            <a:r>
              <a:rPr lang="it-IT" smtClean="0"/>
              <a:t>Metodologia della ricerca storica 2017-2018</a:t>
            </a:r>
            <a:endParaRPr lang="en-GB"/>
          </a:p>
        </p:txBody>
      </p:sp>
      <p:sp>
        <p:nvSpPr>
          <p:cNvPr id="7" name="Slide Number Placeholder 5"/>
          <p:cNvSpPr>
            <a:spLocks noGrp="1"/>
          </p:cNvSpPr>
          <p:nvPr>
            <p:ph type="sldNum" sz="quarter" idx="12"/>
          </p:nvPr>
        </p:nvSpPr>
        <p:spPr/>
        <p:txBody>
          <a:bodyPr/>
          <a:lstStyle>
            <a:lvl1pPr>
              <a:defRPr/>
            </a:lvl1pPr>
          </a:lstStyle>
          <a:p>
            <a:pPr>
              <a:defRPr/>
            </a:pPr>
            <a:fld id="{0861F459-1919-49C4-8637-41B047BF6AE3}" type="slidenum">
              <a:rPr lang="en-GB"/>
              <a:pPr>
                <a:defRPr/>
              </a:pPr>
              <a:t>‹N›</a:t>
            </a:fld>
            <a:endParaRPr lang="en-GB" dirty="0"/>
          </a:p>
        </p:txBody>
      </p:sp>
    </p:spTree>
    <p:extLst>
      <p:ext uri="{BB962C8B-B14F-4D97-AF65-F5344CB8AC3E}">
        <p14:creationId xmlns:p14="http://schemas.microsoft.com/office/powerpoint/2010/main" val="2978432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2pPr lvl="1">
              <a:defRPr/>
            </a:lvl2pPr>
          </a:lstStyle>
          <a:p>
            <a:pPr lvl="1">
              <a:defRPr/>
            </a:pPr>
            <a:endParaRPr lang="en-GB"/>
          </a:p>
        </p:txBody>
      </p:sp>
      <p:sp>
        <p:nvSpPr>
          <p:cNvPr id="8" name="Footer Placeholder 4"/>
          <p:cNvSpPr>
            <a:spLocks noGrp="1"/>
          </p:cNvSpPr>
          <p:nvPr>
            <p:ph type="ftr" sz="quarter" idx="11"/>
          </p:nvPr>
        </p:nvSpPr>
        <p:spPr/>
        <p:txBody>
          <a:bodyPr/>
          <a:lstStyle>
            <a:lvl1pPr>
              <a:defRPr/>
            </a:lvl1pPr>
          </a:lstStyle>
          <a:p>
            <a:pPr>
              <a:defRPr/>
            </a:pPr>
            <a:r>
              <a:rPr lang="it-IT" smtClean="0"/>
              <a:t>Metodologia della ricerca storica 2017-2018</a:t>
            </a:r>
            <a:endParaRPr lang="en-GB"/>
          </a:p>
        </p:txBody>
      </p:sp>
      <p:sp>
        <p:nvSpPr>
          <p:cNvPr id="9" name="Slide Number Placeholder 5"/>
          <p:cNvSpPr>
            <a:spLocks noGrp="1"/>
          </p:cNvSpPr>
          <p:nvPr>
            <p:ph type="sldNum" sz="quarter" idx="12"/>
          </p:nvPr>
        </p:nvSpPr>
        <p:spPr/>
        <p:txBody>
          <a:bodyPr/>
          <a:lstStyle>
            <a:lvl1pPr>
              <a:defRPr/>
            </a:lvl1pPr>
          </a:lstStyle>
          <a:p>
            <a:pPr>
              <a:defRPr/>
            </a:pPr>
            <a:fld id="{F26B8CD6-2FED-4D79-A161-EA67DF73E973}" type="slidenum">
              <a:rPr lang="en-GB"/>
              <a:pPr>
                <a:defRPr/>
              </a:pPr>
              <a:t>‹N›</a:t>
            </a:fld>
            <a:endParaRPr lang="en-GB" dirty="0"/>
          </a:p>
        </p:txBody>
      </p:sp>
    </p:spTree>
    <p:extLst>
      <p:ext uri="{BB962C8B-B14F-4D97-AF65-F5344CB8AC3E}">
        <p14:creationId xmlns:p14="http://schemas.microsoft.com/office/powerpoint/2010/main" val="221647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2pPr lvl="1">
              <a:defRPr/>
            </a:lvl2pPr>
          </a:lstStyle>
          <a:p>
            <a:pPr lvl="1">
              <a:defRPr/>
            </a:pPr>
            <a:endParaRPr lang="en-GB"/>
          </a:p>
        </p:txBody>
      </p:sp>
      <p:sp>
        <p:nvSpPr>
          <p:cNvPr id="4" name="Footer Placeholder 4"/>
          <p:cNvSpPr>
            <a:spLocks noGrp="1"/>
          </p:cNvSpPr>
          <p:nvPr>
            <p:ph type="ftr" sz="quarter" idx="11"/>
          </p:nvPr>
        </p:nvSpPr>
        <p:spPr/>
        <p:txBody>
          <a:bodyPr/>
          <a:lstStyle>
            <a:lvl1pPr>
              <a:defRPr/>
            </a:lvl1pPr>
          </a:lstStyle>
          <a:p>
            <a:pPr>
              <a:defRPr/>
            </a:pPr>
            <a:r>
              <a:rPr lang="it-IT" smtClean="0"/>
              <a:t>Metodologia della ricerca storica 2017-2018</a:t>
            </a:r>
            <a:endParaRPr lang="en-GB"/>
          </a:p>
        </p:txBody>
      </p:sp>
      <p:sp>
        <p:nvSpPr>
          <p:cNvPr id="5" name="Slide Number Placeholder 5"/>
          <p:cNvSpPr>
            <a:spLocks noGrp="1"/>
          </p:cNvSpPr>
          <p:nvPr>
            <p:ph type="sldNum" sz="quarter" idx="12"/>
          </p:nvPr>
        </p:nvSpPr>
        <p:spPr/>
        <p:txBody>
          <a:bodyPr/>
          <a:lstStyle>
            <a:lvl1pPr>
              <a:defRPr/>
            </a:lvl1pPr>
          </a:lstStyle>
          <a:p>
            <a:pPr>
              <a:defRPr/>
            </a:pPr>
            <a:fld id="{77FC2FFB-5B6A-4300-B1D0-595E39350968}" type="slidenum">
              <a:rPr lang="en-GB"/>
              <a:pPr>
                <a:defRPr/>
              </a:pPr>
              <a:t>‹N›</a:t>
            </a:fld>
            <a:endParaRPr lang="en-GB" dirty="0"/>
          </a:p>
        </p:txBody>
      </p:sp>
    </p:spTree>
    <p:extLst>
      <p:ext uri="{BB962C8B-B14F-4D97-AF65-F5344CB8AC3E}">
        <p14:creationId xmlns:p14="http://schemas.microsoft.com/office/powerpoint/2010/main" val="1643091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7"/>
          <p:cNvSpPr/>
          <p:nvPr/>
        </p:nvSpPr>
        <p:spPr>
          <a:xfrm>
            <a:off x="3175" y="6400800"/>
            <a:ext cx="9140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9"/>
          <p:cNvSpPr/>
          <p:nvPr/>
        </p:nvSpPr>
        <p:spPr>
          <a:xfrm>
            <a:off x="0" y="6334125"/>
            <a:ext cx="9142413" cy="635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p:cNvSpPr>
            <a:spLocks noGrp="1"/>
          </p:cNvSpPr>
          <p:nvPr>
            <p:ph type="dt" sz="half" idx="10"/>
          </p:nvPr>
        </p:nvSpPr>
        <p:spPr/>
        <p:txBody>
          <a:bodyPr/>
          <a:lstStyle>
            <a:lvl2pPr lvl="1">
              <a:defRPr/>
            </a:lvl2pPr>
          </a:lstStyle>
          <a:p>
            <a:pPr lvl="1">
              <a:defRPr/>
            </a:pPr>
            <a:endParaRPr lang="en-GB"/>
          </a:p>
        </p:txBody>
      </p:sp>
      <p:sp>
        <p:nvSpPr>
          <p:cNvPr id="5" name="Footer Placeholder 7"/>
          <p:cNvSpPr>
            <a:spLocks noGrp="1"/>
          </p:cNvSpPr>
          <p:nvPr>
            <p:ph type="ftr" sz="quarter" idx="11"/>
          </p:nvPr>
        </p:nvSpPr>
        <p:spPr/>
        <p:txBody>
          <a:bodyPr/>
          <a:lstStyle>
            <a:lvl1pPr>
              <a:defRPr>
                <a:solidFill>
                  <a:srgbClr val="FFFFFF"/>
                </a:solidFill>
              </a:defRPr>
            </a:lvl1pPr>
          </a:lstStyle>
          <a:p>
            <a:pPr>
              <a:defRPr/>
            </a:pPr>
            <a:r>
              <a:rPr lang="it-IT" smtClean="0"/>
              <a:t>Metodologia della ricerca storica 2017-2018</a:t>
            </a:r>
            <a:endParaRPr lang="en-GB"/>
          </a:p>
        </p:txBody>
      </p:sp>
      <p:sp>
        <p:nvSpPr>
          <p:cNvPr id="6" name="Slide Number Placeholder 8"/>
          <p:cNvSpPr>
            <a:spLocks noGrp="1"/>
          </p:cNvSpPr>
          <p:nvPr>
            <p:ph type="sldNum" sz="quarter" idx="12"/>
          </p:nvPr>
        </p:nvSpPr>
        <p:spPr/>
        <p:txBody>
          <a:bodyPr/>
          <a:lstStyle>
            <a:lvl1pPr>
              <a:defRPr/>
            </a:lvl1pPr>
          </a:lstStyle>
          <a:p>
            <a:pPr>
              <a:defRPr/>
            </a:pPr>
            <a:fld id="{712A7037-C77D-4492-9F35-B07434E5FD9A}" type="slidenum">
              <a:rPr lang="en-GB"/>
              <a:pPr>
                <a:defRPr/>
              </a:pPr>
              <a:t>‹N›</a:t>
            </a:fld>
            <a:endParaRPr lang="en-GB" dirty="0"/>
          </a:p>
        </p:txBody>
      </p:sp>
    </p:spTree>
    <p:extLst>
      <p:ext uri="{BB962C8B-B14F-4D97-AF65-F5344CB8AC3E}">
        <p14:creationId xmlns:p14="http://schemas.microsoft.com/office/powerpoint/2010/main" val="1923274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7"/>
          <p:cNvSpPr/>
          <p:nvPr/>
        </p:nvSpPr>
        <p:spPr>
          <a:xfrm>
            <a:off x="0" y="0"/>
            <a:ext cx="3038475"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9"/>
          <p:cNvSpPr/>
          <p:nvPr/>
        </p:nvSpPr>
        <p:spPr>
          <a:xfrm>
            <a:off x="3030538" y="0"/>
            <a:ext cx="47625"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a:xfrm>
            <a:off x="349250" y="6459538"/>
            <a:ext cx="1963738" cy="365125"/>
          </a:xfrm>
        </p:spPr>
        <p:txBody>
          <a:bodyPr/>
          <a:lstStyle>
            <a:lvl1pPr algn="l">
              <a:defRPr/>
            </a:lvl1pPr>
            <a:lvl2pPr lvl="1">
              <a:defRPr/>
            </a:lvl2pPr>
          </a:lstStyle>
          <a:p>
            <a:pPr lvl="1">
              <a:defRPr/>
            </a:pPr>
            <a:endParaRPr lang="en-GB"/>
          </a:p>
        </p:txBody>
      </p:sp>
      <p:sp>
        <p:nvSpPr>
          <p:cNvPr id="8" name="Footer Placeholder 5"/>
          <p:cNvSpPr>
            <a:spLocks noGrp="1"/>
          </p:cNvSpPr>
          <p:nvPr>
            <p:ph type="ftr" sz="quarter" idx="11"/>
          </p:nvPr>
        </p:nvSpPr>
        <p:spPr>
          <a:xfrm>
            <a:off x="3600450" y="6459538"/>
            <a:ext cx="3486150" cy="365125"/>
          </a:xfrm>
        </p:spPr>
        <p:txBody>
          <a:bodyPr/>
          <a:lstStyle>
            <a:lvl1pPr algn="l">
              <a:defRPr>
                <a:solidFill>
                  <a:schemeClr val="tx2"/>
                </a:solidFill>
              </a:defRPr>
            </a:lvl1pPr>
          </a:lstStyle>
          <a:p>
            <a:pPr>
              <a:defRPr/>
            </a:pPr>
            <a:r>
              <a:rPr lang="it-IT" smtClean="0"/>
              <a:t>Metodologia della ricerca storica 2017-2018</a:t>
            </a:r>
            <a:endParaRPr lang="en-GB"/>
          </a:p>
        </p:txBody>
      </p:sp>
      <p:sp>
        <p:nvSpPr>
          <p:cNvPr id="9" name="Slide Number Placeholder 6"/>
          <p:cNvSpPr>
            <a:spLocks noGrp="1"/>
          </p:cNvSpPr>
          <p:nvPr>
            <p:ph type="sldNum" sz="quarter" idx="12"/>
          </p:nvPr>
        </p:nvSpPr>
        <p:spPr/>
        <p:txBody>
          <a:bodyPr/>
          <a:lstStyle>
            <a:lvl1pPr>
              <a:defRPr>
                <a:solidFill>
                  <a:schemeClr val="tx2"/>
                </a:solidFill>
              </a:defRPr>
            </a:lvl1pPr>
          </a:lstStyle>
          <a:p>
            <a:pPr>
              <a:defRPr/>
            </a:pPr>
            <a:fld id="{31A8E16B-230F-488E-AE18-01310B2C0066}" type="slidenum">
              <a:rPr lang="en-GB"/>
              <a:pPr>
                <a:defRPr/>
              </a:pPr>
              <a:t>‹N›</a:t>
            </a:fld>
            <a:endParaRPr lang="en-GB" dirty="0"/>
          </a:p>
        </p:txBody>
      </p:sp>
    </p:spTree>
    <p:extLst>
      <p:ext uri="{BB962C8B-B14F-4D97-AF65-F5344CB8AC3E}">
        <p14:creationId xmlns:p14="http://schemas.microsoft.com/office/powerpoint/2010/main" val="68027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7"/>
          <p:cNvSpPr/>
          <p:nvPr/>
        </p:nvSpPr>
        <p:spPr>
          <a:xfrm>
            <a:off x="0" y="4953000"/>
            <a:ext cx="9142413"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9"/>
          <p:cNvSpPr/>
          <p:nvPr/>
        </p:nvSpPr>
        <p:spPr>
          <a:xfrm>
            <a:off x="0" y="4914900"/>
            <a:ext cx="9142413" cy="635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lvl2pPr lvl="1">
              <a:defRPr/>
            </a:lvl2pPr>
          </a:lstStyle>
          <a:p>
            <a:pPr lvl="1">
              <a:defRPr/>
            </a:pPr>
            <a:endParaRPr lang="en-GB"/>
          </a:p>
        </p:txBody>
      </p:sp>
      <p:sp>
        <p:nvSpPr>
          <p:cNvPr id="8" name="Footer Placeholder 5"/>
          <p:cNvSpPr>
            <a:spLocks noGrp="1"/>
          </p:cNvSpPr>
          <p:nvPr>
            <p:ph type="ftr" sz="quarter" idx="11"/>
          </p:nvPr>
        </p:nvSpPr>
        <p:spPr/>
        <p:txBody>
          <a:bodyPr/>
          <a:lstStyle>
            <a:lvl1pPr>
              <a:defRPr/>
            </a:lvl1pPr>
          </a:lstStyle>
          <a:p>
            <a:pPr>
              <a:defRPr/>
            </a:pPr>
            <a:r>
              <a:rPr lang="it-IT" smtClean="0"/>
              <a:t>Metodologia della ricerca storica 2017-2018</a:t>
            </a:r>
            <a:endParaRPr lang="en-GB"/>
          </a:p>
        </p:txBody>
      </p:sp>
      <p:sp>
        <p:nvSpPr>
          <p:cNvPr id="9" name="Slide Number Placeholder 6"/>
          <p:cNvSpPr>
            <a:spLocks noGrp="1"/>
          </p:cNvSpPr>
          <p:nvPr>
            <p:ph type="sldNum" sz="quarter" idx="12"/>
          </p:nvPr>
        </p:nvSpPr>
        <p:spPr/>
        <p:txBody>
          <a:bodyPr/>
          <a:lstStyle>
            <a:lvl1pPr>
              <a:defRPr/>
            </a:lvl1pPr>
          </a:lstStyle>
          <a:p>
            <a:pPr>
              <a:defRPr/>
            </a:pPr>
            <a:fld id="{AF4DB59D-0769-4E40-AED5-570748D672F8}" type="slidenum">
              <a:rPr lang="en-GB"/>
              <a:pPr>
                <a:defRPr/>
              </a:pPr>
              <a:t>‹N›</a:t>
            </a:fld>
            <a:endParaRPr lang="en-GB" dirty="0"/>
          </a:p>
        </p:txBody>
      </p:sp>
    </p:spTree>
    <p:extLst>
      <p:ext uri="{BB962C8B-B14F-4D97-AF65-F5344CB8AC3E}">
        <p14:creationId xmlns:p14="http://schemas.microsoft.com/office/powerpoint/2010/main" val="1660836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58585C"/>
            </a:gs>
            <a:gs pos="64999">
              <a:srgbClr val="3E3E43"/>
            </a:gs>
            <a:gs pos="100000">
              <a:srgbClr val="303033"/>
            </a:gs>
          </a:gsLst>
          <a:lin ang="16200000"/>
        </a:gradFill>
        <a:effectLst/>
      </p:bgPr>
    </p:bg>
    <p:spTree>
      <p:nvGrpSpPr>
        <p:cNvPr id="1" name=""/>
        <p:cNvGrpSpPr/>
        <p:nvPr/>
      </p:nvGrpSpPr>
      <p:grpSpPr>
        <a:xfrm>
          <a:off x="0" y="0"/>
          <a:ext cx="0" cy="0"/>
          <a:chOff x="0" y="0"/>
          <a:chExt cx="0" cy="0"/>
        </a:xfrm>
      </p:grpSpPr>
      <p:sp>
        <p:nvSpPr>
          <p:cNvPr id="9" name="Rectangle 8"/>
          <p:cNvSpPr/>
          <p:nvPr/>
        </p:nvSpPr>
        <p:spPr>
          <a:xfrm>
            <a:off x="0" y="6334125"/>
            <a:ext cx="9144000" cy="666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325" y="287338"/>
            <a:ext cx="7543800" cy="981075"/>
          </a:xfrm>
          <a:prstGeom prst="rect">
            <a:avLst/>
          </a:prstGeom>
        </p:spPr>
        <p:txBody>
          <a:bodyPr vert="horz" lIns="91440" tIns="45720" rIns="91440" bIns="45720" rtlCol="0" anchor="b">
            <a:normAutofit/>
          </a:bodyPr>
          <a:lstStyle/>
          <a:p>
            <a:r>
              <a:rPr lang="en-US" dirty="0" smtClean="0"/>
              <a:t>Click to edit Master title style</a:t>
            </a:r>
            <a:endParaRPr lang="en-US" dirty="0"/>
          </a:p>
        </p:txBody>
      </p:sp>
      <p:sp>
        <p:nvSpPr>
          <p:cNvPr id="1028" name="Text Placeholder 2"/>
          <p:cNvSpPr>
            <a:spLocks noGrp="1"/>
          </p:cNvSpPr>
          <p:nvPr>
            <p:ph type="body" idx="1"/>
          </p:nvPr>
        </p:nvSpPr>
        <p:spPr bwMode="auto">
          <a:xfrm>
            <a:off x="822325" y="1846263"/>
            <a:ext cx="7543800"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179388" y="6459538"/>
            <a:ext cx="1854200" cy="365125"/>
          </a:xfrm>
          <a:prstGeom prst="rect">
            <a:avLst/>
          </a:prstGeom>
        </p:spPr>
        <p:txBody>
          <a:bodyPr vert="horz" lIns="91440" tIns="45720" rIns="91440" bIns="45720" rtlCol="0" anchor="ctr"/>
          <a:lstStyle>
            <a:lvl1pPr algn="l">
              <a:defRPr sz="900">
                <a:solidFill>
                  <a:srgbClr val="FFFFFF"/>
                </a:solidFill>
              </a:defRPr>
            </a:lvl1pPr>
            <a:lvl2pPr lvl="1" eaLnBrk="1" fontAlgn="auto" hangingPunct="1">
              <a:spcBef>
                <a:spcPts val="0"/>
              </a:spcBef>
              <a:spcAft>
                <a:spcPts val="0"/>
              </a:spcAft>
              <a:defRPr>
                <a:latin typeface="+mn-lt"/>
              </a:defRPr>
            </a:lvl2pPr>
          </a:lstStyle>
          <a:p>
            <a:pPr lvl="1">
              <a:defRPr/>
            </a:pPr>
            <a:endParaRPr lang="en-GB"/>
          </a:p>
        </p:txBody>
      </p:sp>
      <p:sp>
        <p:nvSpPr>
          <p:cNvPr id="5" name="Footer Placeholder 4"/>
          <p:cNvSpPr>
            <a:spLocks noGrp="1"/>
          </p:cNvSpPr>
          <p:nvPr>
            <p:ph type="ftr" sz="quarter" idx="3"/>
          </p:nvPr>
        </p:nvSpPr>
        <p:spPr>
          <a:xfrm>
            <a:off x="2765425" y="6459538"/>
            <a:ext cx="3616325" cy="365125"/>
          </a:xfrm>
          <a:prstGeom prst="rect">
            <a:avLst/>
          </a:prstGeom>
        </p:spPr>
        <p:txBody>
          <a:bodyPr vert="horz" lIns="91440" tIns="45720" rIns="91440" bIns="45720" rtlCol="0" anchor="ctr"/>
          <a:lstStyle>
            <a:lvl1pPr algn="ctr" eaLnBrk="1" fontAlgn="auto" hangingPunct="1">
              <a:spcBef>
                <a:spcPts val="0"/>
              </a:spcBef>
              <a:spcAft>
                <a:spcPts val="0"/>
              </a:spcAft>
              <a:defRPr sz="900" cap="all" baseline="0">
                <a:solidFill>
                  <a:srgbClr val="FFFFFF"/>
                </a:solidFill>
                <a:latin typeface="+mn-lt"/>
              </a:defRPr>
            </a:lvl1pPr>
          </a:lstStyle>
          <a:p>
            <a:pPr>
              <a:defRPr/>
            </a:pPr>
            <a:r>
              <a:rPr lang="it-IT" smtClean="0"/>
              <a:t>Metodologia della ricerca storica 2017-2018</a:t>
            </a:r>
            <a:endParaRPr lang="en-GB"/>
          </a:p>
        </p:txBody>
      </p:sp>
      <p:sp>
        <p:nvSpPr>
          <p:cNvPr id="6" name="Slide Number Placeholder 5"/>
          <p:cNvSpPr>
            <a:spLocks noGrp="1"/>
          </p:cNvSpPr>
          <p:nvPr>
            <p:ph type="sldNum" sz="quarter" idx="4"/>
          </p:nvPr>
        </p:nvSpPr>
        <p:spPr>
          <a:xfrm>
            <a:off x="7956550" y="6446838"/>
            <a:ext cx="984250" cy="365125"/>
          </a:xfrm>
          <a:prstGeom prst="rect">
            <a:avLst/>
          </a:prstGeom>
        </p:spPr>
        <p:txBody>
          <a:bodyPr vert="horz" lIns="91440" tIns="45720" rIns="91440" bIns="45720" rtlCol="0" anchor="ctr"/>
          <a:lstStyle>
            <a:lvl1pPr algn="r" eaLnBrk="1" fontAlgn="auto" hangingPunct="1">
              <a:spcBef>
                <a:spcPts val="0"/>
              </a:spcBef>
              <a:spcAft>
                <a:spcPts val="0"/>
              </a:spcAft>
              <a:defRPr sz="1600" b="1">
                <a:solidFill>
                  <a:srgbClr val="FFFFFF"/>
                </a:solidFill>
                <a:latin typeface="+mn-lt"/>
              </a:defRPr>
            </a:lvl1pPr>
          </a:lstStyle>
          <a:p>
            <a:pPr>
              <a:defRPr/>
            </a:pPr>
            <a:fld id="{2AF31378-7254-4560-BCE2-664FF85E4190}" type="slidenum">
              <a:rPr lang="en-GB"/>
              <a:pPr>
                <a:defRPr/>
              </a:pPr>
              <a:t>‹N›</a:t>
            </a:fld>
            <a:endParaRPr lang="en-GB" dirty="0"/>
          </a:p>
        </p:txBody>
      </p:sp>
    </p:spTree>
  </p:cSld>
  <p:clrMap bg1="dk1" tx1="lt1" bg2="dk2" tx2="lt2" accent1="accent1" accent2="accent2" accent3="accent3" accent4="accent4" accent5="accent5" accent6="accent6" hlink="hlink" folHlink="folHlink"/>
  <p:sldLayoutIdLst>
    <p:sldLayoutId id="2147484181" r:id="rId1"/>
    <p:sldLayoutId id="2147484182" r:id="rId2"/>
    <p:sldLayoutId id="2147484183" r:id="rId3"/>
    <p:sldLayoutId id="2147484177" r:id="rId4"/>
    <p:sldLayoutId id="2147484178" r:id="rId5"/>
    <p:sldLayoutId id="2147484179" r:id="rId6"/>
    <p:sldLayoutId id="2147484184" r:id="rId7"/>
    <p:sldLayoutId id="2147484185" r:id="rId8"/>
    <p:sldLayoutId id="2147484186" r:id="rId9"/>
    <p:sldLayoutId id="2147484180" r:id="rId10"/>
    <p:sldLayoutId id="2147484187" r:id="rId11"/>
  </p:sldLayoutIdLst>
  <p:timing>
    <p:tnLst>
      <p:par>
        <p:cTn id="1" dur="indefinite" restart="never" nodeType="tmRoot"/>
      </p:par>
    </p:tnLst>
  </p:timing>
  <p:hf hdr="0" dt="0"/>
  <p:txStyles>
    <p:titleStyle>
      <a:lvl1pPr algn="ctr" rtl="0" eaLnBrk="0" fontAlgn="base" hangingPunct="0">
        <a:lnSpc>
          <a:spcPct val="85000"/>
        </a:lnSpc>
        <a:spcBef>
          <a:spcPct val="0"/>
        </a:spcBef>
        <a:spcAft>
          <a:spcPct val="0"/>
        </a:spcAft>
        <a:defRPr sz="4800" kern="1200" spc="-50">
          <a:solidFill>
            <a:srgbClr val="FFC000"/>
          </a:solidFill>
          <a:latin typeface="+mj-lt"/>
          <a:ea typeface="+mj-ea"/>
          <a:cs typeface="+mj-cs"/>
        </a:defRPr>
      </a:lvl1pPr>
      <a:lvl2pPr algn="ctr" rtl="0" eaLnBrk="0" fontAlgn="base" hangingPunct="0">
        <a:lnSpc>
          <a:spcPct val="85000"/>
        </a:lnSpc>
        <a:spcBef>
          <a:spcPct val="0"/>
        </a:spcBef>
        <a:spcAft>
          <a:spcPct val="0"/>
        </a:spcAft>
        <a:defRPr sz="4800">
          <a:solidFill>
            <a:srgbClr val="FFC000"/>
          </a:solidFill>
          <a:latin typeface="Calibri Light" panose="020F0302020204030204" pitchFamily="34" charset="0"/>
        </a:defRPr>
      </a:lvl2pPr>
      <a:lvl3pPr algn="ctr" rtl="0" eaLnBrk="0" fontAlgn="base" hangingPunct="0">
        <a:lnSpc>
          <a:spcPct val="85000"/>
        </a:lnSpc>
        <a:spcBef>
          <a:spcPct val="0"/>
        </a:spcBef>
        <a:spcAft>
          <a:spcPct val="0"/>
        </a:spcAft>
        <a:defRPr sz="4800">
          <a:solidFill>
            <a:srgbClr val="FFC000"/>
          </a:solidFill>
          <a:latin typeface="Calibri Light" panose="020F0302020204030204" pitchFamily="34" charset="0"/>
        </a:defRPr>
      </a:lvl3pPr>
      <a:lvl4pPr algn="ctr" rtl="0" eaLnBrk="0" fontAlgn="base" hangingPunct="0">
        <a:lnSpc>
          <a:spcPct val="85000"/>
        </a:lnSpc>
        <a:spcBef>
          <a:spcPct val="0"/>
        </a:spcBef>
        <a:spcAft>
          <a:spcPct val="0"/>
        </a:spcAft>
        <a:defRPr sz="4800">
          <a:solidFill>
            <a:srgbClr val="FFC000"/>
          </a:solidFill>
          <a:latin typeface="Calibri Light" panose="020F0302020204030204" pitchFamily="34" charset="0"/>
        </a:defRPr>
      </a:lvl4pPr>
      <a:lvl5pPr algn="ctr" rtl="0" eaLnBrk="0" fontAlgn="base" hangingPunct="0">
        <a:lnSpc>
          <a:spcPct val="85000"/>
        </a:lnSpc>
        <a:spcBef>
          <a:spcPct val="0"/>
        </a:spcBef>
        <a:spcAft>
          <a:spcPct val="0"/>
        </a:spcAft>
        <a:defRPr sz="4800">
          <a:solidFill>
            <a:srgbClr val="FFC000"/>
          </a:solidFill>
          <a:latin typeface="Calibri Light" panose="020F0302020204030204" pitchFamily="34" charset="0"/>
        </a:defRPr>
      </a:lvl5pPr>
      <a:lvl6pPr marL="457200" algn="ctr" rtl="0" fontAlgn="base">
        <a:lnSpc>
          <a:spcPct val="85000"/>
        </a:lnSpc>
        <a:spcBef>
          <a:spcPct val="0"/>
        </a:spcBef>
        <a:spcAft>
          <a:spcPct val="0"/>
        </a:spcAft>
        <a:defRPr sz="4800">
          <a:solidFill>
            <a:srgbClr val="FFC000"/>
          </a:solidFill>
          <a:latin typeface="Calibri Light" panose="020F0302020204030204" pitchFamily="34" charset="0"/>
        </a:defRPr>
      </a:lvl6pPr>
      <a:lvl7pPr marL="914400" algn="ctr" rtl="0" fontAlgn="base">
        <a:lnSpc>
          <a:spcPct val="85000"/>
        </a:lnSpc>
        <a:spcBef>
          <a:spcPct val="0"/>
        </a:spcBef>
        <a:spcAft>
          <a:spcPct val="0"/>
        </a:spcAft>
        <a:defRPr sz="4800">
          <a:solidFill>
            <a:srgbClr val="FFC000"/>
          </a:solidFill>
          <a:latin typeface="Calibri Light" panose="020F0302020204030204" pitchFamily="34" charset="0"/>
        </a:defRPr>
      </a:lvl7pPr>
      <a:lvl8pPr marL="1371600" algn="ctr" rtl="0" fontAlgn="base">
        <a:lnSpc>
          <a:spcPct val="85000"/>
        </a:lnSpc>
        <a:spcBef>
          <a:spcPct val="0"/>
        </a:spcBef>
        <a:spcAft>
          <a:spcPct val="0"/>
        </a:spcAft>
        <a:defRPr sz="4800">
          <a:solidFill>
            <a:srgbClr val="FFC000"/>
          </a:solidFill>
          <a:latin typeface="Calibri Light" panose="020F0302020204030204" pitchFamily="34" charset="0"/>
        </a:defRPr>
      </a:lvl8pPr>
      <a:lvl9pPr marL="1828800" algn="ctr" rtl="0" fontAlgn="base">
        <a:lnSpc>
          <a:spcPct val="85000"/>
        </a:lnSpc>
        <a:spcBef>
          <a:spcPct val="0"/>
        </a:spcBef>
        <a:spcAft>
          <a:spcPct val="0"/>
        </a:spcAft>
        <a:defRPr sz="4800">
          <a:solidFill>
            <a:srgbClr val="FFC000"/>
          </a:solidFill>
          <a:latin typeface="Calibri Light" panose="020F0302020204030204" pitchFamily="34" charset="0"/>
        </a:defRPr>
      </a:lvl9pPr>
    </p:titleStyle>
    <p:bodyStyle>
      <a:lvl1pPr marL="342900" indent="-342900" algn="l" rtl="0" eaLnBrk="0" fontAlgn="base" hangingPunct="0">
        <a:lnSpc>
          <a:spcPct val="90000"/>
        </a:lnSpc>
        <a:spcBef>
          <a:spcPts val="1200"/>
        </a:spcBef>
        <a:spcAft>
          <a:spcPts val="200"/>
        </a:spcAft>
        <a:buClr>
          <a:schemeClr val="tx1"/>
        </a:buClr>
        <a:buSzPct val="100000"/>
        <a:buFont typeface="Arial" panose="020B0604020202020204" pitchFamily="34" charset="0"/>
        <a:buChar char="•"/>
        <a:defRPr sz="2000" kern="1200">
          <a:solidFill>
            <a:srgbClr val="FFFFFF"/>
          </a:solidFill>
          <a:latin typeface="+mn-lt"/>
          <a:ea typeface="+mn-ea"/>
          <a:cs typeface="+mn-cs"/>
        </a:defRPr>
      </a:lvl1pPr>
      <a:lvl2pPr marL="542925" indent="-342900" algn="l" rtl="0" eaLnBrk="0" fontAlgn="base" hangingPunct="0">
        <a:lnSpc>
          <a:spcPct val="90000"/>
        </a:lnSpc>
        <a:spcBef>
          <a:spcPts val="200"/>
        </a:spcBef>
        <a:spcAft>
          <a:spcPts val="400"/>
        </a:spcAft>
        <a:buClr>
          <a:schemeClr val="tx1"/>
        </a:buClr>
        <a:buSzPct val="90000"/>
        <a:buFont typeface="Wingdings" panose="05000000000000000000" pitchFamily="2" charset="2"/>
        <a:buChar char="Ø"/>
        <a:defRPr kern="1200">
          <a:solidFill>
            <a:srgbClr val="FFFFFF"/>
          </a:solidFill>
          <a:latin typeface="+mn-lt"/>
          <a:ea typeface="+mn-ea"/>
          <a:cs typeface="+mn-cs"/>
        </a:defRPr>
      </a:lvl2pPr>
      <a:lvl3pPr marL="566738" indent="-182563" algn="l" rtl="0" eaLnBrk="0" fontAlgn="base" hangingPunct="0">
        <a:lnSpc>
          <a:spcPct val="90000"/>
        </a:lnSpc>
        <a:spcBef>
          <a:spcPts val="200"/>
        </a:spcBef>
        <a:spcAft>
          <a:spcPts val="400"/>
        </a:spcAft>
        <a:buClr>
          <a:schemeClr val="tx1"/>
        </a:buClr>
        <a:buFont typeface="Calibri" panose="020F0502020204030204" pitchFamily="34" charset="0"/>
        <a:buChar char="◦"/>
        <a:defRPr sz="1400" kern="1200">
          <a:solidFill>
            <a:srgbClr val="FFFFFF"/>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FFFFFF"/>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FFFFFF"/>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3"/>
          <p:cNvSpPr>
            <a:spLocks noGrp="1"/>
          </p:cNvSpPr>
          <p:nvPr>
            <p:ph type="ftr" sz="quarter" idx="10"/>
          </p:nvPr>
        </p:nvSpPr>
        <p:spPr/>
        <p:txBody>
          <a:bodyPr/>
          <a:lstStyle/>
          <a:p>
            <a:pPr>
              <a:defRPr/>
            </a:pPr>
            <a:r>
              <a:rPr lang="it-IT" smtClean="0"/>
              <a:t>Metodologia della ricerca storica 2017-2018</a:t>
            </a:r>
            <a:endParaRPr lang="en-GB"/>
          </a:p>
        </p:txBody>
      </p:sp>
      <p:sp>
        <p:nvSpPr>
          <p:cNvPr id="11267" name="Segnaposto contenuto 2"/>
          <p:cNvSpPr>
            <a:spLocks noGrp="1"/>
          </p:cNvSpPr>
          <p:nvPr>
            <p:ph idx="1"/>
          </p:nvPr>
        </p:nvSpPr>
        <p:spPr>
          <a:xfrm>
            <a:off x="-108520" y="1772816"/>
            <a:ext cx="9504363" cy="3384153"/>
          </a:xfrm>
        </p:spPr>
        <p:txBody>
          <a:bodyPr>
            <a:normAutofit/>
          </a:bodyPr>
          <a:lstStyle/>
          <a:p>
            <a:pPr marL="0" indent="0" algn="ctr">
              <a:buNone/>
            </a:pPr>
            <a:r>
              <a:rPr lang="it-IT" altLang="en-US" sz="4800" b="1" dirty="0" smtClean="0">
                <a:solidFill>
                  <a:srgbClr val="FFC000"/>
                </a:solidFill>
              </a:rPr>
              <a:t>Varietà storiografiche</a:t>
            </a:r>
            <a:endParaRPr lang="en-GB" altLang="en-US" sz="4000" b="1" dirty="0">
              <a:solidFill>
                <a:srgbClr val="FFC000"/>
              </a:solidFill>
            </a:endParaRPr>
          </a:p>
          <a:p>
            <a:pPr marL="0" indent="0" algn="ctr">
              <a:buFont typeface="Arial" panose="020B0604020202020204" pitchFamily="34" charset="0"/>
              <a:buNone/>
            </a:pPr>
            <a:r>
              <a:rPr lang="it-IT" altLang="en-US" sz="4800" b="1" dirty="0" smtClean="0">
                <a:solidFill>
                  <a:srgbClr val="FFC000"/>
                </a:solidFill>
              </a:rPr>
              <a:t>e filosofie della storia</a:t>
            </a:r>
            <a:endParaRPr lang="en-GB" altLang="en-US" sz="2800" dirty="0" smtClean="0"/>
          </a:p>
          <a:p>
            <a:pPr marL="0" indent="0" algn="ctr">
              <a:buFont typeface="Arial" panose="020B0604020202020204" pitchFamily="34" charset="0"/>
              <a:buNone/>
            </a:pPr>
            <a:endParaRPr lang="en-GB" altLang="en-US" sz="2800" dirty="0" smtClean="0"/>
          </a:p>
          <a:p>
            <a:pPr marL="0" indent="0" algn="ctr">
              <a:buFont typeface="Arial" panose="020B0604020202020204" pitchFamily="34" charset="0"/>
              <a:buNone/>
            </a:pPr>
            <a:endParaRPr lang="en-GB" altLang="en-US" sz="4000" b="1" dirty="0" smtClean="0">
              <a:solidFill>
                <a:srgbClr val="FFC000"/>
              </a:solidFill>
            </a:endParaRPr>
          </a:p>
          <a:p>
            <a:pPr marL="0" indent="0">
              <a:buFont typeface="Arial" panose="020B0604020202020204" pitchFamily="34" charset="0"/>
              <a:buNone/>
            </a:pPr>
            <a:endParaRPr lang="en-GB" altLang="en-US" dirty="0" smtClean="0"/>
          </a:p>
          <a:p>
            <a:pPr marL="0" indent="0">
              <a:buFont typeface="Arial" panose="020B0604020202020204" pitchFamily="34" charset="0"/>
              <a:buNone/>
            </a:pPr>
            <a:endParaRPr lang="en-GB" altLang="en-US" dirty="0" smtClean="0"/>
          </a:p>
          <a:p>
            <a:pPr marL="0" indent="0">
              <a:buFont typeface="Arial" panose="020B0604020202020204" pitchFamily="34" charset="0"/>
              <a:buNone/>
            </a:pPr>
            <a:endParaRPr lang="en-GB" altLang="en-US" dirty="0" smtClean="0"/>
          </a:p>
        </p:txBody>
      </p:sp>
      <p:sp>
        <p:nvSpPr>
          <p:cNvPr id="2" name="Segnaposto numero diapositiva 1"/>
          <p:cNvSpPr>
            <a:spLocks noGrp="1"/>
          </p:cNvSpPr>
          <p:nvPr>
            <p:ph type="sldNum" sz="quarter" idx="11"/>
          </p:nvPr>
        </p:nvSpPr>
        <p:spPr/>
        <p:txBody>
          <a:bodyPr/>
          <a:lstStyle/>
          <a:p>
            <a:pPr>
              <a:defRPr/>
            </a:pPr>
            <a:fld id="{9B0456F4-7257-4FA1-8A72-5595A8B87605}" type="slidenum">
              <a:rPr lang="en-GB" smtClean="0"/>
              <a:pPr>
                <a:defRPr/>
              </a:pPr>
              <a:t>1</a:t>
            </a:fld>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329554"/>
            <a:ext cx="7543800" cy="864097"/>
          </a:xfrm>
        </p:spPr>
        <p:txBody>
          <a:bodyPr/>
          <a:lstStyle/>
          <a:p>
            <a:r>
              <a:rPr lang="it-IT" dirty="0" smtClean="0"/>
              <a:t>Storia e storiografia</a:t>
            </a:r>
            <a:endParaRPr lang="en-GB" dirty="0"/>
          </a:p>
        </p:txBody>
      </p:sp>
      <p:sp>
        <p:nvSpPr>
          <p:cNvPr id="3" name="Content Placeholder 2"/>
          <p:cNvSpPr>
            <a:spLocks noGrp="1"/>
          </p:cNvSpPr>
          <p:nvPr>
            <p:ph idx="1"/>
          </p:nvPr>
        </p:nvSpPr>
        <p:spPr>
          <a:xfrm>
            <a:off x="463733" y="1628800"/>
            <a:ext cx="8676456" cy="4282926"/>
          </a:xfrm>
        </p:spPr>
        <p:txBody>
          <a:bodyPr>
            <a:normAutofit/>
          </a:bodyPr>
          <a:lstStyle/>
          <a:p>
            <a:r>
              <a:rPr lang="it-IT" sz="2800" dirty="0" smtClean="0"/>
              <a:t>Tempo</a:t>
            </a:r>
          </a:p>
          <a:p>
            <a:r>
              <a:rPr lang="it-IT" sz="2800" dirty="0" smtClean="0"/>
              <a:t>Spazio</a:t>
            </a:r>
          </a:p>
          <a:p>
            <a:pPr>
              <a:spcBef>
                <a:spcPts val="600"/>
              </a:spcBef>
              <a:spcAft>
                <a:spcPts val="0"/>
              </a:spcAft>
            </a:pPr>
            <a:r>
              <a:rPr lang="it-IT" sz="2800" dirty="0" smtClean="0"/>
              <a:t>Eventi, fatti, avvenimenti, oggetti:</a:t>
            </a:r>
          </a:p>
          <a:p>
            <a:pPr>
              <a:spcBef>
                <a:spcPts val="0"/>
              </a:spcBef>
              <a:spcAft>
                <a:spcPts val="0"/>
              </a:spcAft>
            </a:pPr>
            <a:endParaRPr lang="it-IT" sz="1200" dirty="0" smtClean="0"/>
          </a:p>
          <a:p>
            <a:pPr marL="1524000" lvl="1" indent="-454025">
              <a:spcAft>
                <a:spcPts val="200"/>
              </a:spcAft>
            </a:pPr>
            <a:r>
              <a:rPr lang="it-IT" sz="2400" dirty="0" smtClean="0"/>
              <a:t>Esseri viventi singoli o agenti collettivi</a:t>
            </a:r>
          </a:p>
          <a:p>
            <a:pPr marL="1524000" lvl="1" indent="-454025"/>
            <a:r>
              <a:rPr lang="it-IT" sz="2400" dirty="0" smtClean="0"/>
              <a:t>Oggetti materiali e immateriali</a:t>
            </a:r>
          </a:p>
          <a:p>
            <a:pPr marL="358775" indent="-358775"/>
            <a:r>
              <a:rPr lang="it-IT" sz="2800" i="1" dirty="0" smtClean="0"/>
              <a:t>Distanza</a:t>
            </a:r>
            <a:r>
              <a:rPr lang="it-IT" sz="2800" dirty="0" smtClean="0"/>
              <a:t> e </a:t>
            </a:r>
            <a:r>
              <a:rPr lang="it-IT" sz="2800" i="1" dirty="0" smtClean="0"/>
              <a:t>differenza</a:t>
            </a:r>
            <a:endParaRPr lang="it-IT" sz="2800" dirty="0" smtClean="0"/>
          </a:p>
          <a:p>
            <a:pPr marL="358775" indent="-358775"/>
            <a:r>
              <a:rPr lang="it-IT" sz="2800" dirty="0" smtClean="0"/>
              <a:t>Singolarità/tipicità; unicità/serialità; casuale/ripetitivo</a:t>
            </a:r>
            <a:endParaRPr lang="en-GB" sz="2800" dirty="0"/>
          </a:p>
        </p:txBody>
      </p:sp>
      <p:sp>
        <p:nvSpPr>
          <p:cNvPr id="4" name="Footer Placeholder 3"/>
          <p:cNvSpPr>
            <a:spLocks noGrp="1"/>
          </p:cNvSpPr>
          <p:nvPr>
            <p:ph type="ftr" sz="quarter" idx="10"/>
          </p:nvPr>
        </p:nvSpPr>
        <p:spPr/>
        <p:txBody>
          <a:bodyPr/>
          <a:lstStyle/>
          <a:p>
            <a:pPr>
              <a:defRPr/>
            </a:pPr>
            <a:r>
              <a:rPr lang="it-IT" smtClean="0"/>
              <a:t>Metodologia della ricerca storica 2017-2018</a:t>
            </a:r>
            <a:endParaRPr lang="en-GB" dirty="0"/>
          </a:p>
        </p:txBody>
      </p:sp>
      <p:sp>
        <p:nvSpPr>
          <p:cNvPr id="5" name="Slide Number Placeholder 4"/>
          <p:cNvSpPr>
            <a:spLocks noGrp="1"/>
          </p:cNvSpPr>
          <p:nvPr>
            <p:ph type="sldNum" sz="quarter" idx="11"/>
          </p:nvPr>
        </p:nvSpPr>
        <p:spPr/>
        <p:txBody>
          <a:bodyPr/>
          <a:lstStyle/>
          <a:p>
            <a:pPr>
              <a:defRPr/>
            </a:pPr>
            <a:fld id="{75031DB3-5B8C-4370-8E3D-C7CECE75EDDE}" type="slidenum">
              <a:rPr lang="en-GB" smtClean="0"/>
              <a:pPr>
                <a:defRPr/>
              </a:pPr>
              <a:t>10</a:t>
            </a:fld>
            <a:endParaRPr lang="en-GB" dirty="0"/>
          </a:p>
        </p:txBody>
      </p:sp>
    </p:spTree>
    <p:extLst>
      <p:ext uri="{BB962C8B-B14F-4D97-AF65-F5344CB8AC3E}">
        <p14:creationId xmlns:p14="http://schemas.microsoft.com/office/powerpoint/2010/main" val="12811195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smtClean="0"/>
              <a:t>Varietà storiografiche: oggetto</a:t>
            </a:r>
            <a:endParaRPr lang="en-GB" dirty="0"/>
          </a:p>
        </p:txBody>
      </p:sp>
      <p:sp>
        <p:nvSpPr>
          <p:cNvPr id="3" name="Content Placeholder 2"/>
          <p:cNvSpPr>
            <a:spLocks noGrp="1"/>
          </p:cNvSpPr>
          <p:nvPr>
            <p:ph idx="1"/>
          </p:nvPr>
        </p:nvSpPr>
        <p:spPr>
          <a:xfrm>
            <a:off x="395536" y="1196752"/>
            <a:ext cx="8280920" cy="5040559"/>
          </a:xfrm>
        </p:spPr>
        <p:txBody>
          <a:bodyPr>
            <a:normAutofit fontScale="70000" lnSpcReduction="20000"/>
          </a:bodyPr>
          <a:lstStyle/>
          <a:p>
            <a:r>
              <a:rPr lang="it-IT" dirty="0" smtClean="0"/>
              <a:t>Storia politica</a:t>
            </a:r>
          </a:p>
          <a:p>
            <a:pPr marL="1168400" lvl="2"/>
            <a:r>
              <a:rPr lang="it-IT" sz="2200" dirty="0" smtClean="0"/>
              <a:t>Stati, nazioni</a:t>
            </a:r>
          </a:p>
          <a:p>
            <a:pPr marL="1168400" lvl="2"/>
            <a:r>
              <a:rPr lang="it-IT" sz="2200" dirty="0" smtClean="0"/>
              <a:t>Istituzioni, costituzioni, amministrazioni</a:t>
            </a:r>
          </a:p>
          <a:p>
            <a:pPr marL="1168400" lvl="2"/>
            <a:r>
              <a:rPr lang="it-IT" sz="2200" dirty="0" smtClean="0"/>
              <a:t>Partiti e movimenti politici</a:t>
            </a:r>
          </a:p>
          <a:p>
            <a:r>
              <a:rPr lang="it-IT" dirty="0" smtClean="0"/>
              <a:t>Storia economica</a:t>
            </a:r>
          </a:p>
          <a:p>
            <a:r>
              <a:rPr lang="it-IT" dirty="0" smtClean="0"/>
              <a:t>Storia sociale</a:t>
            </a:r>
          </a:p>
          <a:p>
            <a:r>
              <a:rPr lang="it-IT" dirty="0" smtClean="0"/>
              <a:t>Storia militare</a:t>
            </a:r>
          </a:p>
          <a:p>
            <a:r>
              <a:rPr lang="it-IT" dirty="0" smtClean="0"/>
              <a:t>Storia intellettuale, storia delle idee</a:t>
            </a:r>
          </a:p>
          <a:p>
            <a:r>
              <a:rPr lang="it-IT" dirty="0" smtClean="0"/>
              <a:t>Storia delle mentalità</a:t>
            </a:r>
          </a:p>
          <a:p>
            <a:r>
              <a:rPr lang="it-IT" dirty="0" smtClean="0"/>
              <a:t>Storia religiosa</a:t>
            </a:r>
          </a:p>
          <a:p>
            <a:r>
              <a:rPr lang="it-IT" dirty="0" smtClean="0"/>
              <a:t>Storia biografica</a:t>
            </a:r>
          </a:p>
          <a:p>
            <a:r>
              <a:rPr lang="it-IT" dirty="0" smtClean="0"/>
              <a:t>Storia </a:t>
            </a:r>
            <a:r>
              <a:rPr lang="it-IT" dirty="0" err="1" smtClean="0"/>
              <a:t>etno</a:t>
            </a:r>
            <a:r>
              <a:rPr lang="it-IT" dirty="0" smtClean="0"/>
              <a:t>-antropologica</a:t>
            </a:r>
          </a:p>
          <a:p>
            <a:r>
              <a:rPr lang="it-IT" dirty="0"/>
              <a:t>Storia </a:t>
            </a:r>
            <a:r>
              <a:rPr lang="it-IT" dirty="0" smtClean="0"/>
              <a:t>culturale</a:t>
            </a:r>
          </a:p>
          <a:p>
            <a:r>
              <a:rPr lang="it-IT" dirty="0" smtClean="0"/>
              <a:t>Storia di genere</a:t>
            </a:r>
            <a:endParaRPr lang="it-IT" dirty="0"/>
          </a:p>
          <a:p>
            <a:r>
              <a:rPr lang="it-IT" dirty="0" smtClean="0"/>
              <a:t>Storia ambientale o eco-storia</a:t>
            </a:r>
            <a:endParaRPr lang="it-IT" dirty="0"/>
          </a:p>
          <a:p>
            <a:endParaRPr lang="en-GB" dirty="0"/>
          </a:p>
        </p:txBody>
      </p:sp>
      <p:sp>
        <p:nvSpPr>
          <p:cNvPr id="4" name="Footer Placeholder 3"/>
          <p:cNvSpPr>
            <a:spLocks noGrp="1"/>
          </p:cNvSpPr>
          <p:nvPr>
            <p:ph type="ftr" sz="quarter" idx="10"/>
          </p:nvPr>
        </p:nvSpPr>
        <p:spPr/>
        <p:txBody>
          <a:bodyPr/>
          <a:lstStyle/>
          <a:p>
            <a:pPr>
              <a:defRPr/>
            </a:pPr>
            <a:r>
              <a:rPr lang="it-IT" smtClean="0"/>
              <a:t>Metodologia della ricerca storica 2017-2018</a:t>
            </a:r>
            <a:endParaRPr lang="en-GB"/>
          </a:p>
        </p:txBody>
      </p:sp>
      <p:sp>
        <p:nvSpPr>
          <p:cNvPr id="5" name="Slide Number Placeholder 4"/>
          <p:cNvSpPr>
            <a:spLocks noGrp="1"/>
          </p:cNvSpPr>
          <p:nvPr>
            <p:ph type="sldNum" sz="quarter" idx="11"/>
          </p:nvPr>
        </p:nvSpPr>
        <p:spPr/>
        <p:txBody>
          <a:bodyPr/>
          <a:lstStyle/>
          <a:p>
            <a:pPr>
              <a:defRPr/>
            </a:pPr>
            <a:fld id="{75031DB3-5B8C-4370-8E3D-C7CECE75EDDE}" type="slidenum">
              <a:rPr lang="en-GB" smtClean="0"/>
              <a:pPr>
                <a:defRPr/>
              </a:pPr>
              <a:t>11</a:t>
            </a:fld>
            <a:endParaRPr lang="en-GB" dirty="0"/>
          </a:p>
        </p:txBody>
      </p:sp>
    </p:spTree>
    <p:extLst>
      <p:ext uri="{BB962C8B-B14F-4D97-AF65-F5344CB8AC3E}">
        <p14:creationId xmlns:p14="http://schemas.microsoft.com/office/powerpoint/2010/main" val="34240506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301" y="260648"/>
            <a:ext cx="8940800" cy="936104"/>
          </a:xfrm>
        </p:spPr>
        <p:txBody>
          <a:bodyPr>
            <a:noAutofit/>
          </a:bodyPr>
          <a:lstStyle/>
          <a:p>
            <a:r>
              <a:rPr lang="en-US" sz="3600" dirty="0" err="1" smtClean="0"/>
              <a:t>Varietà</a:t>
            </a:r>
            <a:r>
              <a:rPr lang="en-US" sz="3600" dirty="0" smtClean="0"/>
              <a:t> </a:t>
            </a:r>
            <a:r>
              <a:rPr lang="en-US" sz="3600" dirty="0" err="1" smtClean="0"/>
              <a:t>storiografiche</a:t>
            </a:r>
            <a:r>
              <a:rPr lang="en-US" sz="3600" dirty="0" smtClean="0"/>
              <a:t>: ‘</a:t>
            </a:r>
            <a:r>
              <a:rPr lang="en-US" sz="3600" dirty="0" err="1" smtClean="0"/>
              <a:t>scala</a:t>
            </a:r>
            <a:r>
              <a:rPr lang="en-US" sz="3600" dirty="0" smtClean="0"/>
              <a:t>’ </a:t>
            </a:r>
            <a:r>
              <a:rPr lang="en-US" sz="3600" dirty="0" err="1" smtClean="0"/>
              <a:t>temporale</a:t>
            </a:r>
            <a:r>
              <a:rPr lang="en-US" sz="3600" dirty="0" smtClean="0"/>
              <a:t> e </a:t>
            </a:r>
            <a:r>
              <a:rPr lang="en-US" sz="3600" dirty="0" err="1" smtClean="0"/>
              <a:t>spaziale</a:t>
            </a:r>
            <a:endParaRPr lang="en-US" sz="3600" dirty="0"/>
          </a:p>
        </p:txBody>
      </p:sp>
      <p:sp>
        <p:nvSpPr>
          <p:cNvPr id="3" name="Content Placeholder 2"/>
          <p:cNvSpPr>
            <a:spLocks noGrp="1"/>
          </p:cNvSpPr>
          <p:nvPr>
            <p:ph idx="1"/>
          </p:nvPr>
        </p:nvSpPr>
        <p:spPr/>
        <p:txBody>
          <a:bodyPr>
            <a:normAutofit lnSpcReduction="10000"/>
          </a:bodyPr>
          <a:lstStyle/>
          <a:p>
            <a:r>
              <a:rPr lang="it-IT" dirty="0"/>
              <a:t>Storia generale</a:t>
            </a:r>
          </a:p>
          <a:p>
            <a:r>
              <a:rPr lang="it-IT" dirty="0"/>
              <a:t>Storia </a:t>
            </a:r>
            <a:r>
              <a:rPr lang="it-IT" dirty="0" smtClean="0"/>
              <a:t>nazionale</a:t>
            </a:r>
            <a:endParaRPr lang="it-IT" dirty="0"/>
          </a:p>
          <a:p>
            <a:r>
              <a:rPr lang="it-IT" dirty="0"/>
              <a:t>Storia internazionale</a:t>
            </a:r>
          </a:p>
          <a:p>
            <a:r>
              <a:rPr lang="it-IT" dirty="0"/>
              <a:t>Storia regionale o </a:t>
            </a:r>
            <a:r>
              <a:rPr lang="it-IT" dirty="0" smtClean="0"/>
              <a:t>locale</a:t>
            </a:r>
          </a:p>
          <a:p>
            <a:r>
              <a:rPr lang="it-IT" dirty="0" smtClean="0"/>
              <a:t>Microstoria («histoire </a:t>
            </a:r>
            <a:r>
              <a:rPr lang="it-IT" dirty="0" err="1" smtClean="0"/>
              <a:t>au</a:t>
            </a:r>
            <a:r>
              <a:rPr lang="it-IT" dirty="0" smtClean="0"/>
              <a:t> ras </a:t>
            </a:r>
            <a:r>
              <a:rPr lang="it-IT" dirty="0" err="1" smtClean="0"/>
              <a:t>du</a:t>
            </a:r>
            <a:r>
              <a:rPr lang="it-IT" dirty="0" smtClean="0"/>
              <a:t> sol»): villaggio, clan, famiglia, ambiente domestico, quotidiano</a:t>
            </a:r>
            <a:endParaRPr lang="it-IT" dirty="0"/>
          </a:p>
          <a:p>
            <a:r>
              <a:rPr lang="it-IT" dirty="0"/>
              <a:t>Storia </a:t>
            </a:r>
            <a:r>
              <a:rPr lang="it-IT" dirty="0" smtClean="0"/>
              <a:t>universale, delle civiltà, mondiale </a:t>
            </a:r>
            <a:r>
              <a:rPr lang="it-IT" dirty="0"/>
              <a:t>o </a:t>
            </a:r>
            <a:r>
              <a:rPr lang="it-IT" dirty="0" smtClean="0"/>
              <a:t>globale</a:t>
            </a:r>
          </a:p>
          <a:p>
            <a:r>
              <a:rPr lang="it-IT" dirty="0" smtClean="0"/>
              <a:t>La «scala»: «À </a:t>
            </a:r>
            <a:r>
              <a:rPr lang="it-IT" dirty="0" err="1" smtClean="0"/>
              <a:t>chaque</a:t>
            </a:r>
            <a:r>
              <a:rPr lang="it-IT" dirty="0" smtClean="0"/>
              <a:t> </a:t>
            </a:r>
            <a:r>
              <a:rPr lang="it-IT" dirty="0" err="1" smtClean="0"/>
              <a:t>échelle</a:t>
            </a:r>
            <a:r>
              <a:rPr lang="it-IT" dirty="0" smtClean="0"/>
              <a:t> on </a:t>
            </a:r>
            <a:r>
              <a:rPr lang="it-IT" dirty="0" err="1" smtClean="0"/>
              <a:t>voit</a:t>
            </a:r>
            <a:r>
              <a:rPr lang="it-IT" dirty="0" smtClean="0"/>
              <a:t> </a:t>
            </a:r>
            <a:r>
              <a:rPr lang="it-IT" dirty="0" err="1" smtClean="0"/>
              <a:t>des</a:t>
            </a:r>
            <a:r>
              <a:rPr lang="it-IT" dirty="0" smtClean="0"/>
              <a:t> </a:t>
            </a:r>
            <a:r>
              <a:rPr lang="it-IT" dirty="0" err="1" smtClean="0"/>
              <a:t>choses</a:t>
            </a:r>
            <a:r>
              <a:rPr lang="it-IT" dirty="0" smtClean="0"/>
              <a:t> </a:t>
            </a:r>
            <a:r>
              <a:rPr lang="it-IT" dirty="0" err="1" smtClean="0"/>
              <a:t>qu’on</a:t>
            </a:r>
            <a:r>
              <a:rPr lang="it-IT" dirty="0" smtClean="0"/>
              <a:t> ne </a:t>
            </a:r>
            <a:r>
              <a:rPr lang="it-IT" dirty="0" err="1" smtClean="0"/>
              <a:t>voit</a:t>
            </a:r>
            <a:r>
              <a:rPr lang="it-IT" dirty="0" smtClean="0"/>
              <a:t> </a:t>
            </a:r>
            <a:r>
              <a:rPr lang="it-IT" dirty="0" err="1" smtClean="0"/>
              <a:t>pas</a:t>
            </a:r>
            <a:r>
              <a:rPr lang="it-IT" dirty="0" smtClean="0"/>
              <a:t> à une </a:t>
            </a:r>
            <a:r>
              <a:rPr lang="it-IT" dirty="0" err="1" smtClean="0"/>
              <a:t>autre</a:t>
            </a:r>
            <a:r>
              <a:rPr lang="it-IT" dirty="0" smtClean="0"/>
              <a:t> </a:t>
            </a:r>
            <a:r>
              <a:rPr lang="it-IT" dirty="0" err="1" smtClean="0"/>
              <a:t>échelle</a:t>
            </a:r>
            <a:r>
              <a:rPr lang="it-IT" dirty="0" smtClean="0"/>
              <a:t> et </a:t>
            </a:r>
            <a:r>
              <a:rPr lang="it-IT" dirty="0" err="1" smtClean="0"/>
              <a:t>chaque</a:t>
            </a:r>
            <a:r>
              <a:rPr lang="it-IT" dirty="0" smtClean="0"/>
              <a:t> </a:t>
            </a:r>
            <a:r>
              <a:rPr lang="it-IT" dirty="0" err="1" smtClean="0"/>
              <a:t>vision</a:t>
            </a:r>
            <a:r>
              <a:rPr lang="it-IT" dirty="0" smtClean="0"/>
              <a:t> a son bon </a:t>
            </a:r>
            <a:r>
              <a:rPr lang="it-IT" dirty="0" err="1" smtClean="0"/>
              <a:t>droit</a:t>
            </a:r>
            <a:r>
              <a:rPr lang="it-IT" dirty="0" smtClean="0"/>
              <a:t>» (P. </a:t>
            </a:r>
            <a:r>
              <a:rPr lang="it-IT" dirty="0" err="1" smtClean="0"/>
              <a:t>Ricoeur</a:t>
            </a:r>
            <a:r>
              <a:rPr lang="it-IT" dirty="0" smtClean="0"/>
              <a:t>, </a:t>
            </a:r>
            <a:r>
              <a:rPr lang="it-IT" i="1" dirty="0" smtClean="0"/>
              <a:t>La </a:t>
            </a:r>
            <a:r>
              <a:rPr lang="it-IT" i="1" dirty="0" err="1" smtClean="0"/>
              <a:t>mémoire</a:t>
            </a:r>
            <a:r>
              <a:rPr lang="it-IT" i="1" dirty="0" smtClean="0"/>
              <a:t>, l’histoire, l’</a:t>
            </a:r>
            <a:r>
              <a:rPr lang="it-IT" i="1" dirty="0" err="1" smtClean="0"/>
              <a:t>oubli</a:t>
            </a:r>
            <a:r>
              <a:rPr lang="it-IT" dirty="0" smtClean="0"/>
              <a:t>, Paris, Le </a:t>
            </a:r>
            <a:r>
              <a:rPr lang="it-IT" dirty="0" err="1" smtClean="0"/>
              <a:t>Seuils</a:t>
            </a:r>
            <a:r>
              <a:rPr lang="it-IT" dirty="0" smtClean="0"/>
              <a:t>, 2000)</a:t>
            </a:r>
          </a:p>
        </p:txBody>
      </p:sp>
      <p:sp>
        <p:nvSpPr>
          <p:cNvPr id="4" name="Footer Placeholder 3"/>
          <p:cNvSpPr>
            <a:spLocks noGrp="1"/>
          </p:cNvSpPr>
          <p:nvPr>
            <p:ph type="ftr" sz="quarter" idx="10"/>
          </p:nvPr>
        </p:nvSpPr>
        <p:spPr/>
        <p:txBody>
          <a:bodyPr/>
          <a:lstStyle/>
          <a:p>
            <a:pPr>
              <a:defRPr/>
            </a:pPr>
            <a:r>
              <a:rPr lang="it-IT" smtClean="0"/>
              <a:t>Metodologia della ricerca storica 2017-2018</a:t>
            </a:r>
            <a:endParaRPr lang="en-GB"/>
          </a:p>
        </p:txBody>
      </p:sp>
      <p:sp>
        <p:nvSpPr>
          <p:cNvPr id="5" name="Slide Number Placeholder 4"/>
          <p:cNvSpPr>
            <a:spLocks noGrp="1"/>
          </p:cNvSpPr>
          <p:nvPr>
            <p:ph type="sldNum" sz="quarter" idx="11"/>
          </p:nvPr>
        </p:nvSpPr>
        <p:spPr/>
        <p:txBody>
          <a:bodyPr/>
          <a:lstStyle/>
          <a:p>
            <a:pPr>
              <a:defRPr/>
            </a:pPr>
            <a:fld id="{75031DB3-5B8C-4370-8E3D-C7CECE75EDDE}" type="slidenum">
              <a:rPr lang="en-GB" smtClean="0"/>
              <a:pPr>
                <a:defRPr/>
              </a:pPr>
              <a:t>12</a:t>
            </a:fld>
            <a:endParaRPr lang="en-GB" dirty="0"/>
          </a:p>
        </p:txBody>
      </p:sp>
    </p:spTree>
    <p:extLst>
      <p:ext uri="{BB962C8B-B14F-4D97-AF65-F5344CB8AC3E}">
        <p14:creationId xmlns:p14="http://schemas.microsoft.com/office/powerpoint/2010/main" val="4647091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t-IT" dirty="0" smtClean="0"/>
              <a:t>Filosofie e epistemologie della storia</a:t>
            </a:r>
            <a:endParaRPr lang="en-GB" dirty="0"/>
          </a:p>
        </p:txBody>
      </p:sp>
      <p:sp>
        <p:nvSpPr>
          <p:cNvPr id="3" name="Content Placeholder 2"/>
          <p:cNvSpPr>
            <a:spLocks noGrp="1"/>
          </p:cNvSpPr>
          <p:nvPr>
            <p:ph idx="1"/>
          </p:nvPr>
        </p:nvSpPr>
        <p:spPr>
          <a:xfrm>
            <a:off x="395536" y="1340768"/>
            <a:ext cx="8136904" cy="4824536"/>
          </a:xfrm>
        </p:spPr>
        <p:txBody>
          <a:bodyPr/>
          <a:lstStyle/>
          <a:p>
            <a:r>
              <a:rPr lang="it-IT" dirty="0" smtClean="0"/>
              <a:t>Provvidenzialismo</a:t>
            </a:r>
          </a:p>
          <a:p>
            <a:r>
              <a:rPr lang="it-IT" dirty="0"/>
              <a:t>Teleologismo</a:t>
            </a:r>
          </a:p>
          <a:p>
            <a:r>
              <a:rPr lang="it-IT" dirty="0" smtClean="0"/>
              <a:t>Escatologismo</a:t>
            </a:r>
          </a:p>
          <a:p>
            <a:r>
              <a:rPr lang="it-IT" dirty="0" smtClean="0"/>
              <a:t>Immanentismo</a:t>
            </a:r>
            <a:endParaRPr lang="it-IT" dirty="0"/>
          </a:p>
          <a:p>
            <a:r>
              <a:rPr lang="it-IT" dirty="0" smtClean="0"/>
              <a:t>Positivismo</a:t>
            </a:r>
          </a:p>
          <a:p>
            <a:r>
              <a:rPr lang="it-IT" dirty="0" smtClean="0"/>
              <a:t>Materialismo</a:t>
            </a:r>
          </a:p>
          <a:p>
            <a:r>
              <a:rPr lang="it-IT" dirty="0" smtClean="0"/>
              <a:t>Idealismo</a:t>
            </a:r>
          </a:p>
          <a:p>
            <a:r>
              <a:rPr lang="it-IT" dirty="0" smtClean="0"/>
              <a:t>Storicismo</a:t>
            </a:r>
          </a:p>
          <a:p>
            <a:r>
              <a:rPr lang="it-IT" dirty="0" smtClean="0"/>
              <a:t>Post-modernismo</a:t>
            </a:r>
            <a:endParaRPr lang="en-GB" dirty="0"/>
          </a:p>
        </p:txBody>
      </p:sp>
      <p:sp>
        <p:nvSpPr>
          <p:cNvPr id="4" name="Footer Placeholder 3"/>
          <p:cNvSpPr>
            <a:spLocks noGrp="1"/>
          </p:cNvSpPr>
          <p:nvPr>
            <p:ph type="ftr" sz="quarter" idx="10"/>
          </p:nvPr>
        </p:nvSpPr>
        <p:spPr/>
        <p:txBody>
          <a:bodyPr/>
          <a:lstStyle/>
          <a:p>
            <a:pPr>
              <a:defRPr/>
            </a:pPr>
            <a:r>
              <a:rPr lang="it-IT" smtClean="0"/>
              <a:t>Metodologia della ricerca storica 2017-2018</a:t>
            </a:r>
            <a:endParaRPr lang="en-GB" dirty="0"/>
          </a:p>
        </p:txBody>
      </p:sp>
      <p:sp>
        <p:nvSpPr>
          <p:cNvPr id="5" name="Slide Number Placeholder 4"/>
          <p:cNvSpPr>
            <a:spLocks noGrp="1"/>
          </p:cNvSpPr>
          <p:nvPr>
            <p:ph type="sldNum" sz="quarter" idx="11"/>
          </p:nvPr>
        </p:nvSpPr>
        <p:spPr/>
        <p:txBody>
          <a:bodyPr/>
          <a:lstStyle/>
          <a:p>
            <a:pPr>
              <a:defRPr/>
            </a:pPr>
            <a:fld id="{75031DB3-5B8C-4370-8E3D-C7CECE75EDDE}" type="slidenum">
              <a:rPr lang="en-GB" smtClean="0"/>
              <a:pPr>
                <a:defRPr/>
              </a:pPr>
              <a:t>13</a:t>
            </a:fld>
            <a:endParaRPr lang="en-GB" dirty="0"/>
          </a:p>
        </p:txBody>
      </p:sp>
    </p:spTree>
    <p:extLst>
      <p:ext uri="{BB962C8B-B14F-4D97-AF65-F5344CB8AC3E}">
        <p14:creationId xmlns:p14="http://schemas.microsoft.com/office/powerpoint/2010/main" val="36100733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332656"/>
            <a:ext cx="8928992" cy="864097"/>
          </a:xfrm>
        </p:spPr>
        <p:txBody>
          <a:bodyPr>
            <a:normAutofit fontScale="90000"/>
          </a:bodyPr>
          <a:lstStyle/>
          <a:p>
            <a:r>
              <a:rPr lang="en-GB" dirty="0" err="1" smtClean="0"/>
              <a:t>Periodizzazioni</a:t>
            </a:r>
            <a:r>
              <a:rPr lang="en-GB" dirty="0" smtClean="0"/>
              <a:t> </a:t>
            </a:r>
            <a:r>
              <a:rPr lang="en-GB" dirty="0" err="1" smtClean="0"/>
              <a:t>su</a:t>
            </a:r>
            <a:r>
              <a:rPr lang="en-GB" dirty="0" smtClean="0"/>
              <a:t> base </a:t>
            </a:r>
            <a:r>
              <a:rPr lang="en-GB" dirty="0" err="1" smtClean="0"/>
              <a:t>cronologica</a:t>
            </a:r>
            <a:r>
              <a:rPr lang="en-GB" dirty="0" smtClean="0"/>
              <a:t> e </a:t>
            </a:r>
            <a:r>
              <a:rPr lang="en-GB" dirty="0" err="1" smtClean="0"/>
              <a:t>fenomenologica</a:t>
            </a:r>
            <a:endParaRPr lang="en-GB" dirty="0"/>
          </a:p>
        </p:txBody>
      </p:sp>
      <p:sp>
        <p:nvSpPr>
          <p:cNvPr id="3" name="Segnaposto contenuto 2"/>
          <p:cNvSpPr>
            <a:spLocks noGrp="1"/>
          </p:cNvSpPr>
          <p:nvPr>
            <p:ph idx="1"/>
          </p:nvPr>
        </p:nvSpPr>
        <p:spPr>
          <a:xfrm>
            <a:off x="155739" y="1339897"/>
            <a:ext cx="3199631" cy="4680520"/>
          </a:xfrm>
          <a:ln>
            <a:solidFill>
              <a:srgbClr val="FFFF00"/>
            </a:solidFill>
          </a:ln>
        </p:spPr>
        <p:txBody>
          <a:bodyPr/>
          <a:lstStyle/>
          <a:p>
            <a:pPr marL="95250" indent="84138">
              <a:buNone/>
            </a:pPr>
            <a:r>
              <a:rPr lang="en-GB" dirty="0" err="1" smtClean="0">
                <a:solidFill>
                  <a:srgbClr val="FFFF00"/>
                </a:solidFill>
              </a:rPr>
              <a:t>Preistoria</a:t>
            </a:r>
            <a:r>
              <a:rPr lang="en-GB" dirty="0">
                <a:solidFill>
                  <a:srgbClr val="FFFF00"/>
                </a:solidFill>
              </a:rPr>
              <a:t> </a:t>
            </a:r>
            <a:r>
              <a:rPr lang="en-GB" dirty="0" smtClean="0">
                <a:solidFill>
                  <a:srgbClr val="FFFF00"/>
                </a:solidFill>
              </a:rPr>
              <a:t>e </a:t>
            </a:r>
            <a:r>
              <a:rPr lang="en-GB" dirty="0" err="1" smtClean="0">
                <a:solidFill>
                  <a:srgbClr val="FFFF00"/>
                </a:solidFill>
              </a:rPr>
              <a:t>protostoria</a:t>
            </a:r>
            <a:endParaRPr lang="en-GB" sz="1800" dirty="0" smtClean="0">
              <a:solidFill>
                <a:srgbClr val="FFFF00"/>
              </a:solidFill>
            </a:endParaRPr>
          </a:p>
          <a:p>
            <a:pPr marL="95250" indent="84138">
              <a:buNone/>
            </a:pPr>
            <a:r>
              <a:rPr lang="en-GB" dirty="0" smtClean="0">
                <a:solidFill>
                  <a:srgbClr val="FFFF00"/>
                </a:solidFill>
              </a:rPr>
              <a:t>Antico</a:t>
            </a:r>
          </a:p>
          <a:p>
            <a:pPr marL="95250" indent="84138">
              <a:buNone/>
            </a:pPr>
            <a:r>
              <a:rPr lang="en-GB" dirty="0" err="1" smtClean="0">
                <a:solidFill>
                  <a:srgbClr val="FFFF00"/>
                </a:solidFill>
              </a:rPr>
              <a:t>Tardo</a:t>
            </a:r>
            <a:r>
              <a:rPr lang="en-GB" dirty="0" smtClean="0">
                <a:solidFill>
                  <a:srgbClr val="FFFF00"/>
                </a:solidFill>
              </a:rPr>
              <a:t>-antico</a:t>
            </a:r>
          </a:p>
          <a:p>
            <a:pPr marL="95250" indent="84138">
              <a:buNone/>
            </a:pPr>
            <a:r>
              <a:rPr lang="en-GB" dirty="0" err="1" smtClean="0">
                <a:solidFill>
                  <a:srgbClr val="FFFF00"/>
                </a:solidFill>
              </a:rPr>
              <a:t>Medievale</a:t>
            </a:r>
            <a:endParaRPr lang="en-GB" dirty="0" smtClean="0">
              <a:solidFill>
                <a:srgbClr val="FFFF00"/>
              </a:solidFill>
            </a:endParaRPr>
          </a:p>
          <a:p>
            <a:pPr marL="358775" lvl="2" indent="352425"/>
            <a:r>
              <a:rPr lang="en-GB" sz="1800" dirty="0" smtClean="0">
                <a:solidFill>
                  <a:srgbClr val="FFFF00"/>
                </a:solidFill>
              </a:rPr>
              <a:t>Alto</a:t>
            </a:r>
          </a:p>
          <a:p>
            <a:pPr marL="358775" lvl="2" indent="352425"/>
            <a:r>
              <a:rPr lang="en-GB" sz="1800" dirty="0" smtClean="0">
                <a:solidFill>
                  <a:srgbClr val="FFFF00"/>
                </a:solidFill>
              </a:rPr>
              <a:t>Basso</a:t>
            </a:r>
          </a:p>
          <a:p>
            <a:pPr marL="95250" indent="84138">
              <a:buNone/>
            </a:pPr>
            <a:r>
              <a:rPr lang="en-GB" dirty="0" err="1" smtClean="0">
                <a:solidFill>
                  <a:srgbClr val="FFFF00"/>
                </a:solidFill>
              </a:rPr>
              <a:t>Moderna</a:t>
            </a:r>
            <a:endParaRPr lang="en-GB" dirty="0" smtClean="0">
              <a:solidFill>
                <a:srgbClr val="FFFF00"/>
              </a:solidFill>
            </a:endParaRPr>
          </a:p>
          <a:p>
            <a:pPr marL="358775" lvl="2" indent="358775"/>
            <a:r>
              <a:rPr lang="en-GB" sz="1800" dirty="0" smtClean="0">
                <a:solidFill>
                  <a:srgbClr val="FFFF00"/>
                </a:solidFill>
              </a:rPr>
              <a:t>Prima</a:t>
            </a:r>
          </a:p>
          <a:p>
            <a:pPr marL="358775" lvl="2" indent="358775"/>
            <a:r>
              <a:rPr lang="en-GB" sz="1800" dirty="0" err="1" smtClean="0">
                <a:solidFill>
                  <a:srgbClr val="FFFF00"/>
                </a:solidFill>
              </a:rPr>
              <a:t>Seconda</a:t>
            </a:r>
            <a:endParaRPr lang="en-GB" sz="1800" dirty="0" smtClean="0">
              <a:solidFill>
                <a:srgbClr val="FFFF00"/>
              </a:solidFill>
            </a:endParaRPr>
          </a:p>
          <a:p>
            <a:pPr marL="95250" indent="84138">
              <a:buNone/>
            </a:pPr>
            <a:r>
              <a:rPr lang="en-GB" dirty="0" smtClean="0">
                <a:solidFill>
                  <a:srgbClr val="FFFF00"/>
                </a:solidFill>
              </a:rPr>
              <a:t>Contemporanea</a:t>
            </a:r>
          </a:p>
          <a:p>
            <a:endParaRPr lang="en-GB" dirty="0" smtClean="0"/>
          </a:p>
          <a:p>
            <a:endParaRPr lang="en-GB" dirty="0"/>
          </a:p>
        </p:txBody>
      </p:sp>
      <p:sp>
        <p:nvSpPr>
          <p:cNvPr id="4" name="Segnaposto piè di pagina 3"/>
          <p:cNvSpPr>
            <a:spLocks noGrp="1"/>
          </p:cNvSpPr>
          <p:nvPr>
            <p:ph type="ftr" sz="quarter" idx="10"/>
          </p:nvPr>
        </p:nvSpPr>
        <p:spPr/>
        <p:txBody>
          <a:bodyPr/>
          <a:lstStyle/>
          <a:p>
            <a:pPr>
              <a:defRPr/>
            </a:pPr>
            <a:r>
              <a:rPr lang="it-IT" smtClean="0"/>
              <a:t>Metodologia della ricerca storica 2017-2018</a:t>
            </a:r>
            <a:endParaRPr lang="en-GB" dirty="0"/>
          </a:p>
        </p:txBody>
      </p:sp>
      <p:sp>
        <p:nvSpPr>
          <p:cNvPr id="5" name="Segnaposto numero diapositiva 4"/>
          <p:cNvSpPr>
            <a:spLocks noGrp="1"/>
          </p:cNvSpPr>
          <p:nvPr>
            <p:ph type="sldNum" sz="quarter" idx="11"/>
          </p:nvPr>
        </p:nvSpPr>
        <p:spPr/>
        <p:txBody>
          <a:bodyPr/>
          <a:lstStyle/>
          <a:p>
            <a:pPr>
              <a:defRPr/>
            </a:pPr>
            <a:fld id="{75031DB3-5B8C-4370-8E3D-C7CECE75EDDE}" type="slidenum">
              <a:rPr lang="en-GB" smtClean="0"/>
              <a:pPr>
                <a:defRPr/>
              </a:pPr>
              <a:t>14</a:t>
            </a:fld>
            <a:endParaRPr lang="en-GB" dirty="0"/>
          </a:p>
        </p:txBody>
      </p:sp>
      <p:sp>
        <p:nvSpPr>
          <p:cNvPr id="6" name="CasellaDiTesto 5"/>
          <p:cNvSpPr txBox="1"/>
          <p:nvPr/>
        </p:nvSpPr>
        <p:spPr>
          <a:xfrm>
            <a:off x="6372200" y="1339897"/>
            <a:ext cx="2568600" cy="4821833"/>
          </a:xfrm>
          <a:prstGeom prst="rect">
            <a:avLst/>
          </a:prstGeom>
          <a:noFill/>
          <a:ln>
            <a:solidFill>
              <a:srgbClr val="00B050"/>
            </a:solidFill>
          </a:ln>
        </p:spPr>
        <p:txBody>
          <a:bodyPr wrap="square" rtlCol="0">
            <a:spAutoFit/>
          </a:bodyPr>
          <a:lstStyle/>
          <a:p>
            <a:pPr>
              <a:spcBef>
                <a:spcPts val="400"/>
              </a:spcBef>
              <a:spcAft>
                <a:spcPts val="400"/>
              </a:spcAft>
            </a:pPr>
            <a:r>
              <a:rPr lang="en-GB" b="1" dirty="0" err="1" smtClean="0">
                <a:solidFill>
                  <a:srgbClr val="00B050"/>
                </a:solidFill>
              </a:rPr>
              <a:t>Età</a:t>
            </a:r>
            <a:r>
              <a:rPr lang="en-GB" b="1" dirty="0" smtClean="0">
                <a:solidFill>
                  <a:srgbClr val="00B050"/>
                </a:solidFill>
              </a:rPr>
              <a:t> </a:t>
            </a:r>
            <a:r>
              <a:rPr lang="en-GB" b="1" dirty="0" err="1" smtClean="0">
                <a:solidFill>
                  <a:srgbClr val="00B050"/>
                </a:solidFill>
              </a:rPr>
              <a:t>imperiale</a:t>
            </a:r>
            <a:endParaRPr lang="en-GB" b="1" dirty="0" smtClean="0">
              <a:solidFill>
                <a:srgbClr val="00B050"/>
              </a:solidFill>
            </a:endParaRPr>
          </a:p>
          <a:p>
            <a:pPr>
              <a:spcBef>
                <a:spcPts val="400"/>
              </a:spcBef>
              <a:spcAft>
                <a:spcPts val="400"/>
              </a:spcAft>
            </a:pPr>
            <a:r>
              <a:rPr lang="en-GB" b="1" dirty="0" err="1" smtClean="0">
                <a:solidFill>
                  <a:srgbClr val="00B050"/>
                </a:solidFill>
              </a:rPr>
              <a:t>Età</a:t>
            </a:r>
            <a:r>
              <a:rPr lang="en-GB" b="1" dirty="0" smtClean="0">
                <a:solidFill>
                  <a:srgbClr val="00B050"/>
                </a:solidFill>
              </a:rPr>
              <a:t> </a:t>
            </a:r>
            <a:r>
              <a:rPr lang="en-GB" b="1" dirty="0" err="1" smtClean="0">
                <a:solidFill>
                  <a:srgbClr val="00B050"/>
                </a:solidFill>
              </a:rPr>
              <a:t>repubblicana</a:t>
            </a:r>
            <a:endParaRPr lang="en-GB" b="1" dirty="0" smtClean="0">
              <a:solidFill>
                <a:srgbClr val="00B050"/>
              </a:solidFill>
            </a:endParaRPr>
          </a:p>
          <a:p>
            <a:pPr>
              <a:spcBef>
                <a:spcPts val="400"/>
              </a:spcBef>
              <a:spcAft>
                <a:spcPts val="400"/>
              </a:spcAft>
            </a:pPr>
            <a:r>
              <a:rPr lang="en-GB" b="1" dirty="0" err="1">
                <a:solidFill>
                  <a:srgbClr val="00B050"/>
                </a:solidFill>
              </a:rPr>
              <a:t>Età</a:t>
            </a:r>
            <a:r>
              <a:rPr lang="en-GB" b="1" dirty="0">
                <a:solidFill>
                  <a:srgbClr val="00B050"/>
                </a:solidFill>
              </a:rPr>
              <a:t> </a:t>
            </a:r>
            <a:r>
              <a:rPr lang="en-GB" b="1" dirty="0" err="1">
                <a:solidFill>
                  <a:srgbClr val="00B050"/>
                </a:solidFill>
              </a:rPr>
              <a:t>dell’Umanesimo</a:t>
            </a:r>
            <a:endParaRPr lang="en-GB" b="1" dirty="0">
              <a:solidFill>
                <a:srgbClr val="00B050"/>
              </a:solidFill>
            </a:endParaRPr>
          </a:p>
          <a:p>
            <a:pPr>
              <a:spcBef>
                <a:spcPts val="400"/>
              </a:spcBef>
              <a:spcAft>
                <a:spcPts val="400"/>
              </a:spcAft>
            </a:pPr>
            <a:r>
              <a:rPr lang="en-GB" b="1" dirty="0" err="1" smtClean="0">
                <a:solidFill>
                  <a:srgbClr val="00B050"/>
                </a:solidFill>
              </a:rPr>
              <a:t>Età</a:t>
            </a:r>
            <a:r>
              <a:rPr lang="en-GB" b="1" dirty="0" smtClean="0">
                <a:solidFill>
                  <a:srgbClr val="00B050"/>
                </a:solidFill>
              </a:rPr>
              <a:t> del </a:t>
            </a:r>
            <a:r>
              <a:rPr lang="en-GB" b="1" dirty="0" err="1" smtClean="0">
                <a:solidFill>
                  <a:srgbClr val="00B050"/>
                </a:solidFill>
              </a:rPr>
              <a:t>Rinascimento</a:t>
            </a:r>
            <a:endParaRPr lang="en-GB" b="1" dirty="0" smtClean="0">
              <a:solidFill>
                <a:srgbClr val="00B050"/>
              </a:solidFill>
            </a:endParaRPr>
          </a:p>
          <a:p>
            <a:pPr>
              <a:spcBef>
                <a:spcPts val="400"/>
              </a:spcBef>
              <a:spcAft>
                <a:spcPts val="400"/>
              </a:spcAft>
            </a:pPr>
            <a:r>
              <a:rPr lang="en-GB" b="1" dirty="0" err="1" smtClean="0">
                <a:solidFill>
                  <a:srgbClr val="00B050"/>
                </a:solidFill>
              </a:rPr>
              <a:t>Èra</a:t>
            </a:r>
            <a:r>
              <a:rPr lang="en-GB" b="1" dirty="0" smtClean="0">
                <a:solidFill>
                  <a:srgbClr val="00B050"/>
                </a:solidFill>
              </a:rPr>
              <a:t> delle </a:t>
            </a:r>
            <a:r>
              <a:rPr lang="en-GB" b="1" dirty="0" err="1" smtClean="0">
                <a:solidFill>
                  <a:srgbClr val="00B050"/>
                </a:solidFill>
              </a:rPr>
              <a:t>scoperte</a:t>
            </a:r>
            <a:r>
              <a:rPr lang="en-GB" b="1" dirty="0" smtClean="0">
                <a:solidFill>
                  <a:srgbClr val="00B050"/>
                </a:solidFill>
              </a:rPr>
              <a:t> </a:t>
            </a:r>
            <a:r>
              <a:rPr lang="en-GB" b="1" dirty="0" err="1" smtClean="0">
                <a:solidFill>
                  <a:srgbClr val="00B050"/>
                </a:solidFill>
              </a:rPr>
              <a:t>geografiche</a:t>
            </a:r>
            <a:endParaRPr lang="en-GB" b="1" dirty="0" smtClean="0">
              <a:solidFill>
                <a:srgbClr val="00B050"/>
              </a:solidFill>
            </a:endParaRPr>
          </a:p>
          <a:p>
            <a:pPr>
              <a:spcBef>
                <a:spcPts val="400"/>
              </a:spcBef>
              <a:spcAft>
                <a:spcPts val="400"/>
              </a:spcAft>
            </a:pPr>
            <a:r>
              <a:rPr lang="en-GB" b="1" dirty="0" err="1" smtClean="0">
                <a:solidFill>
                  <a:srgbClr val="00B050"/>
                </a:solidFill>
              </a:rPr>
              <a:t>Età</a:t>
            </a:r>
            <a:r>
              <a:rPr lang="en-GB" b="1" dirty="0" smtClean="0">
                <a:solidFill>
                  <a:srgbClr val="00B050"/>
                </a:solidFill>
              </a:rPr>
              <a:t> </a:t>
            </a:r>
            <a:r>
              <a:rPr lang="en-GB" b="1" dirty="0" err="1" smtClean="0">
                <a:solidFill>
                  <a:srgbClr val="00B050"/>
                </a:solidFill>
              </a:rPr>
              <a:t>dell’Illuminismo</a:t>
            </a:r>
            <a:endParaRPr lang="en-GB" b="1" dirty="0" smtClean="0">
              <a:solidFill>
                <a:srgbClr val="00B050"/>
              </a:solidFill>
            </a:endParaRPr>
          </a:p>
          <a:p>
            <a:pPr>
              <a:spcBef>
                <a:spcPts val="400"/>
              </a:spcBef>
              <a:spcAft>
                <a:spcPts val="400"/>
              </a:spcAft>
            </a:pPr>
            <a:r>
              <a:rPr lang="en-GB" b="1" dirty="0" err="1" smtClean="0">
                <a:solidFill>
                  <a:srgbClr val="00B050"/>
                </a:solidFill>
              </a:rPr>
              <a:t>Età</a:t>
            </a:r>
            <a:r>
              <a:rPr lang="en-GB" b="1" dirty="0" smtClean="0">
                <a:solidFill>
                  <a:srgbClr val="00B050"/>
                </a:solidFill>
              </a:rPr>
              <a:t> delle </a:t>
            </a:r>
            <a:r>
              <a:rPr lang="en-GB" b="1" dirty="0" err="1" smtClean="0">
                <a:solidFill>
                  <a:srgbClr val="00B050"/>
                </a:solidFill>
              </a:rPr>
              <a:t>rivoluzioni</a:t>
            </a:r>
            <a:endParaRPr lang="en-GB" b="1" dirty="0" smtClean="0">
              <a:solidFill>
                <a:srgbClr val="00B050"/>
              </a:solidFill>
            </a:endParaRPr>
          </a:p>
          <a:p>
            <a:pPr>
              <a:spcBef>
                <a:spcPts val="400"/>
              </a:spcBef>
              <a:spcAft>
                <a:spcPts val="400"/>
              </a:spcAft>
            </a:pPr>
            <a:r>
              <a:rPr lang="en-GB" b="1" dirty="0" err="1" smtClean="0">
                <a:solidFill>
                  <a:srgbClr val="00B050"/>
                </a:solidFill>
              </a:rPr>
              <a:t>Età</a:t>
            </a:r>
            <a:r>
              <a:rPr lang="en-GB" b="1" dirty="0" smtClean="0">
                <a:solidFill>
                  <a:srgbClr val="00B050"/>
                </a:solidFill>
              </a:rPr>
              <a:t> del </a:t>
            </a:r>
            <a:r>
              <a:rPr lang="en-GB" b="1" dirty="0" err="1" smtClean="0">
                <a:solidFill>
                  <a:srgbClr val="00B050"/>
                </a:solidFill>
              </a:rPr>
              <a:t>Romanticismo</a:t>
            </a:r>
            <a:endParaRPr lang="en-GB" b="1" dirty="0" smtClean="0">
              <a:solidFill>
                <a:srgbClr val="00B050"/>
              </a:solidFill>
            </a:endParaRPr>
          </a:p>
          <a:p>
            <a:pPr>
              <a:spcBef>
                <a:spcPts val="400"/>
              </a:spcBef>
              <a:spcAft>
                <a:spcPts val="400"/>
              </a:spcAft>
            </a:pPr>
            <a:r>
              <a:rPr lang="en-GB" b="1" dirty="0" err="1" smtClean="0">
                <a:solidFill>
                  <a:srgbClr val="00B050"/>
                </a:solidFill>
              </a:rPr>
              <a:t>Età</a:t>
            </a:r>
            <a:r>
              <a:rPr lang="en-GB" b="1" dirty="0" smtClean="0">
                <a:solidFill>
                  <a:srgbClr val="00B050"/>
                </a:solidFill>
              </a:rPr>
              <a:t> del Risorgimento</a:t>
            </a:r>
          </a:p>
          <a:p>
            <a:pPr>
              <a:spcBef>
                <a:spcPts val="400"/>
              </a:spcBef>
              <a:spcAft>
                <a:spcPts val="400"/>
              </a:spcAft>
            </a:pPr>
            <a:r>
              <a:rPr lang="en-GB" b="1" dirty="0" err="1" smtClean="0">
                <a:solidFill>
                  <a:srgbClr val="00B050"/>
                </a:solidFill>
              </a:rPr>
              <a:t>Età</a:t>
            </a:r>
            <a:r>
              <a:rPr lang="en-GB" b="1" dirty="0" smtClean="0">
                <a:solidFill>
                  <a:srgbClr val="00B050"/>
                </a:solidFill>
              </a:rPr>
              <a:t> </a:t>
            </a:r>
            <a:r>
              <a:rPr lang="en-GB" b="1" dirty="0" err="1" smtClean="0">
                <a:solidFill>
                  <a:srgbClr val="00B050"/>
                </a:solidFill>
              </a:rPr>
              <a:t>dell’imperialismo</a:t>
            </a:r>
            <a:endParaRPr lang="en-GB" b="1" dirty="0" smtClean="0">
              <a:solidFill>
                <a:srgbClr val="00B050"/>
              </a:solidFill>
            </a:endParaRPr>
          </a:p>
          <a:p>
            <a:pPr>
              <a:spcBef>
                <a:spcPts val="400"/>
              </a:spcBef>
              <a:spcAft>
                <a:spcPts val="400"/>
              </a:spcAft>
            </a:pPr>
            <a:r>
              <a:rPr lang="en-GB" b="1" dirty="0" err="1" smtClean="0">
                <a:solidFill>
                  <a:srgbClr val="00B050"/>
                </a:solidFill>
              </a:rPr>
              <a:t>Età</a:t>
            </a:r>
            <a:r>
              <a:rPr lang="en-GB" b="1" dirty="0" smtClean="0">
                <a:solidFill>
                  <a:srgbClr val="00B050"/>
                </a:solidFill>
              </a:rPr>
              <a:t> </a:t>
            </a:r>
            <a:r>
              <a:rPr lang="en-GB" b="1" dirty="0" err="1" smtClean="0">
                <a:solidFill>
                  <a:srgbClr val="00B050"/>
                </a:solidFill>
              </a:rPr>
              <a:t>dei</a:t>
            </a:r>
            <a:r>
              <a:rPr lang="en-GB" b="1" dirty="0" smtClean="0">
                <a:solidFill>
                  <a:srgbClr val="00B050"/>
                </a:solidFill>
              </a:rPr>
              <a:t> </a:t>
            </a:r>
            <a:r>
              <a:rPr lang="en-GB" b="1" dirty="0" err="1" smtClean="0">
                <a:solidFill>
                  <a:srgbClr val="00B050"/>
                </a:solidFill>
              </a:rPr>
              <a:t>totalitarismi</a:t>
            </a:r>
            <a:endParaRPr lang="en-GB" b="1" dirty="0" smtClean="0">
              <a:solidFill>
                <a:srgbClr val="00B050"/>
              </a:solidFill>
            </a:endParaRPr>
          </a:p>
          <a:p>
            <a:pPr>
              <a:spcBef>
                <a:spcPts val="400"/>
              </a:spcBef>
              <a:spcAft>
                <a:spcPts val="400"/>
              </a:spcAft>
            </a:pPr>
            <a:r>
              <a:rPr lang="en-GB" b="1" dirty="0" err="1" smtClean="0">
                <a:solidFill>
                  <a:srgbClr val="00B050"/>
                </a:solidFill>
              </a:rPr>
              <a:t>Età</a:t>
            </a:r>
            <a:r>
              <a:rPr lang="en-GB" b="1" dirty="0" smtClean="0">
                <a:solidFill>
                  <a:srgbClr val="00B050"/>
                </a:solidFill>
              </a:rPr>
              <a:t> della </a:t>
            </a:r>
            <a:r>
              <a:rPr lang="en-GB" b="1" dirty="0" err="1" smtClean="0">
                <a:solidFill>
                  <a:srgbClr val="00B050"/>
                </a:solidFill>
              </a:rPr>
              <a:t>globalizzazione</a:t>
            </a:r>
            <a:endParaRPr lang="en-GB" b="1" dirty="0">
              <a:solidFill>
                <a:srgbClr val="00B050"/>
              </a:solidFill>
            </a:endParaRPr>
          </a:p>
        </p:txBody>
      </p:sp>
      <p:sp>
        <p:nvSpPr>
          <p:cNvPr id="7" name="CasellaDiTesto 6"/>
          <p:cNvSpPr txBox="1"/>
          <p:nvPr/>
        </p:nvSpPr>
        <p:spPr>
          <a:xfrm>
            <a:off x="3779912" y="1339897"/>
            <a:ext cx="2448272" cy="2246769"/>
          </a:xfrm>
          <a:prstGeom prst="rect">
            <a:avLst/>
          </a:prstGeom>
          <a:noFill/>
          <a:ln>
            <a:solidFill>
              <a:schemeClr val="tx1">
                <a:lumMod val="95000"/>
              </a:schemeClr>
            </a:solidFill>
          </a:ln>
        </p:spPr>
        <p:txBody>
          <a:bodyPr wrap="square" rtlCol="0">
            <a:spAutoFit/>
          </a:bodyPr>
          <a:lstStyle/>
          <a:p>
            <a:pPr>
              <a:spcBef>
                <a:spcPts val="600"/>
              </a:spcBef>
              <a:spcAft>
                <a:spcPts val="600"/>
              </a:spcAft>
            </a:pPr>
            <a:r>
              <a:rPr lang="en-GB" sz="2000" dirty="0" smtClean="0"/>
              <a:t>Il </a:t>
            </a:r>
            <a:r>
              <a:rPr lang="en-GB" sz="2000" dirty="0" err="1" smtClean="0"/>
              <a:t>Trecento</a:t>
            </a:r>
            <a:endParaRPr lang="en-GB" sz="2000" dirty="0" smtClean="0"/>
          </a:p>
          <a:p>
            <a:pPr>
              <a:spcBef>
                <a:spcPts val="600"/>
              </a:spcBef>
              <a:spcAft>
                <a:spcPts val="600"/>
              </a:spcAft>
            </a:pPr>
            <a:r>
              <a:rPr lang="en-GB" sz="2000" dirty="0" smtClean="0"/>
              <a:t>Il Cinquecento</a:t>
            </a:r>
          </a:p>
          <a:p>
            <a:pPr>
              <a:spcBef>
                <a:spcPts val="600"/>
              </a:spcBef>
              <a:spcAft>
                <a:spcPts val="600"/>
              </a:spcAft>
            </a:pPr>
            <a:r>
              <a:rPr lang="en-GB" sz="2000" dirty="0" smtClean="0"/>
              <a:t>Il </a:t>
            </a:r>
            <a:r>
              <a:rPr lang="en-GB" sz="2000" dirty="0" err="1" smtClean="0"/>
              <a:t>Settecento</a:t>
            </a:r>
            <a:r>
              <a:rPr lang="en-GB" sz="2000" dirty="0" smtClean="0"/>
              <a:t> (</a:t>
            </a:r>
            <a:r>
              <a:rPr lang="en-GB" sz="2000" dirty="0" err="1" smtClean="0"/>
              <a:t>lungo</a:t>
            </a:r>
            <a:r>
              <a:rPr lang="en-GB" sz="2000" dirty="0" smtClean="0"/>
              <a:t>)</a:t>
            </a:r>
          </a:p>
          <a:p>
            <a:pPr>
              <a:spcBef>
                <a:spcPts val="600"/>
              </a:spcBef>
              <a:spcAft>
                <a:spcPts val="600"/>
              </a:spcAft>
            </a:pPr>
            <a:r>
              <a:rPr lang="en-GB" sz="2000" dirty="0" err="1" smtClean="0"/>
              <a:t>L’Ottocento</a:t>
            </a:r>
            <a:r>
              <a:rPr lang="en-GB" sz="2000" dirty="0" smtClean="0"/>
              <a:t> (</a:t>
            </a:r>
            <a:r>
              <a:rPr lang="en-GB" sz="2000" dirty="0" err="1" smtClean="0"/>
              <a:t>lungo</a:t>
            </a:r>
            <a:r>
              <a:rPr lang="en-GB" sz="2000" dirty="0" smtClean="0"/>
              <a:t>)</a:t>
            </a:r>
          </a:p>
          <a:p>
            <a:pPr>
              <a:spcBef>
                <a:spcPts val="600"/>
              </a:spcBef>
              <a:spcAft>
                <a:spcPts val="600"/>
              </a:spcAft>
            </a:pPr>
            <a:r>
              <a:rPr lang="en-GB" sz="2000" dirty="0" smtClean="0"/>
              <a:t>Il Novecento (breve)</a:t>
            </a:r>
            <a:endParaRPr lang="en-GB" sz="2000" dirty="0"/>
          </a:p>
        </p:txBody>
      </p:sp>
      <p:sp>
        <p:nvSpPr>
          <p:cNvPr id="8" name="CasellaDiTesto 7"/>
          <p:cNvSpPr txBox="1"/>
          <p:nvPr/>
        </p:nvSpPr>
        <p:spPr>
          <a:xfrm>
            <a:off x="3768624" y="3750814"/>
            <a:ext cx="2459560" cy="2554545"/>
          </a:xfrm>
          <a:prstGeom prst="rect">
            <a:avLst/>
          </a:prstGeom>
          <a:noFill/>
          <a:ln>
            <a:solidFill>
              <a:srgbClr val="92D050"/>
            </a:solidFill>
          </a:ln>
        </p:spPr>
        <p:txBody>
          <a:bodyPr wrap="square" rtlCol="0">
            <a:spAutoFit/>
          </a:bodyPr>
          <a:lstStyle/>
          <a:p>
            <a:r>
              <a:rPr lang="en-GB" sz="1600" dirty="0" err="1" smtClean="0">
                <a:solidFill>
                  <a:srgbClr val="92D050"/>
                </a:solidFill>
              </a:rPr>
              <a:t>Paleocene</a:t>
            </a:r>
            <a:r>
              <a:rPr lang="en-GB" sz="1600" dirty="0" smtClean="0">
                <a:solidFill>
                  <a:srgbClr val="92D050"/>
                </a:solidFill>
              </a:rPr>
              <a:t>, Miocene, Pleistocene</a:t>
            </a:r>
          </a:p>
          <a:p>
            <a:r>
              <a:rPr lang="en-GB" sz="1600" dirty="0" err="1" smtClean="0">
                <a:solidFill>
                  <a:srgbClr val="92D050"/>
                </a:solidFill>
              </a:rPr>
              <a:t>Età</a:t>
            </a:r>
            <a:r>
              <a:rPr lang="en-GB" sz="1600" dirty="0" smtClean="0">
                <a:solidFill>
                  <a:srgbClr val="92D050"/>
                </a:solidFill>
              </a:rPr>
              <a:t> della </a:t>
            </a:r>
            <a:r>
              <a:rPr lang="en-GB" sz="1600" dirty="0" err="1" smtClean="0">
                <a:solidFill>
                  <a:srgbClr val="92D050"/>
                </a:solidFill>
              </a:rPr>
              <a:t>pietra</a:t>
            </a:r>
            <a:r>
              <a:rPr lang="en-GB" sz="1600" dirty="0" smtClean="0">
                <a:solidFill>
                  <a:srgbClr val="92D050"/>
                </a:solidFill>
              </a:rPr>
              <a:t>: </a:t>
            </a:r>
            <a:r>
              <a:rPr lang="en-GB" sz="1600" dirty="0" err="1" smtClean="0">
                <a:solidFill>
                  <a:srgbClr val="92D050"/>
                </a:solidFill>
              </a:rPr>
              <a:t>Paleolitico</a:t>
            </a:r>
            <a:r>
              <a:rPr lang="en-GB" sz="1600" dirty="0" smtClean="0">
                <a:solidFill>
                  <a:srgbClr val="92D050"/>
                </a:solidFill>
              </a:rPr>
              <a:t> (</a:t>
            </a:r>
            <a:r>
              <a:rPr lang="en-GB" sz="1600" dirty="0" err="1" smtClean="0">
                <a:solidFill>
                  <a:srgbClr val="92D050"/>
                </a:solidFill>
              </a:rPr>
              <a:t>inferiore</a:t>
            </a:r>
            <a:r>
              <a:rPr lang="en-GB" sz="1600" dirty="0" smtClean="0">
                <a:solidFill>
                  <a:srgbClr val="92D050"/>
                </a:solidFill>
              </a:rPr>
              <a:t>, </a:t>
            </a:r>
            <a:r>
              <a:rPr lang="en-GB" sz="1600" dirty="0" err="1" smtClean="0">
                <a:solidFill>
                  <a:srgbClr val="92D050"/>
                </a:solidFill>
              </a:rPr>
              <a:t>medio</a:t>
            </a:r>
            <a:r>
              <a:rPr lang="en-GB" sz="1600" dirty="0" smtClean="0">
                <a:solidFill>
                  <a:srgbClr val="92D050"/>
                </a:solidFill>
              </a:rPr>
              <a:t>, </a:t>
            </a:r>
            <a:r>
              <a:rPr lang="en-GB" sz="1600" dirty="0" err="1" smtClean="0">
                <a:solidFill>
                  <a:srgbClr val="92D050"/>
                </a:solidFill>
              </a:rPr>
              <a:t>superiore</a:t>
            </a:r>
            <a:r>
              <a:rPr lang="en-GB" sz="1600" dirty="0" smtClean="0">
                <a:solidFill>
                  <a:srgbClr val="92D050"/>
                </a:solidFill>
              </a:rPr>
              <a:t>)</a:t>
            </a:r>
          </a:p>
          <a:p>
            <a:r>
              <a:rPr lang="en-GB" sz="1600" dirty="0" err="1" smtClean="0">
                <a:solidFill>
                  <a:srgbClr val="92D050"/>
                </a:solidFill>
              </a:rPr>
              <a:t>Mesolitico</a:t>
            </a:r>
            <a:endParaRPr lang="en-GB" sz="1600" dirty="0" smtClean="0">
              <a:solidFill>
                <a:srgbClr val="92D050"/>
              </a:solidFill>
            </a:endParaRPr>
          </a:p>
          <a:p>
            <a:r>
              <a:rPr lang="en-GB" sz="1600" dirty="0" err="1" smtClean="0">
                <a:solidFill>
                  <a:srgbClr val="92D050"/>
                </a:solidFill>
              </a:rPr>
              <a:t>Neolitico</a:t>
            </a:r>
            <a:endParaRPr lang="en-GB" sz="1600" dirty="0" smtClean="0">
              <a:solidFill>
                <a:srgbClr val="92D050"/>
              </a:solidFill>
            </a:endParaRPr>
          </a:p>
          <a:p>
            <a:r>
              <a:rPr lang="en-GB" sz="1600" dirty="0" err="1" smtClean="0">
                <a:solidFill>
                  <a:srgbClr val="92D050"/>
                </a:solidFill>
              </a:rPr>
              <a:t>Età</a:t>
            </a:r>
            <a:r>
              <a:rPr lang="en-GB" sz="1600" dirty="0" smtClean="0">
                <a:solidFill>
                  <a:srgbClr val="92D050"/>
                </a:solidFill>
              </a:rPr>
              <a:t> del </a:t>
            </a:r>
            <a:r>
              <a:rPr lang="en-GB" sz="1600" dirty="0" err="1" smtClean="0">
                <a:solidFill>
                  <a:srgbClr val="92D050"/>
                </a:solidFill>
              </a:rPr>
              <a:t>rame</a:t>
            </a:r>
            <a:endParaRPr lang="en-GB" sz="1600" dirty="0" smtClean="0">
              <a:solidFill>
                <a:srgbClr val="92D050"/>
              </a:solidFill>
            </a:endParaRPr>
          </a:p>
          <a:p>
            <a:r>
              <a:rPr lang="en-GB" sz="1600" dirty="0" err="1" smtClean="0">
                <a:solidFill>
                  <a:srgbClr val="92D050"/>
                </a:solidFill>
              </a:rPr>
              <a:t>Età</a:t>
            </a:r>
            <a:r>
              <a:rPr lang="en-GB" sz="1600" dirty="0" smtClean="0">
                <a:solidFill>
                  <a:srgbClr val="92D050"/>
                </a:solidFill>
              </a:rPr>
              <a:t> del </a:t>
            </a:r>
            <a:r>
              <a:rPr lang="en-GB" sz="1600" dirty="0" err="1" smtClean="0">
                <a:solidFill>
                  <a:srgbClr val="92D050"/>
                </a:solidFill>
              </a:rPr>
              <a:t>bronzo</a:t>
            </a:r>
            <a:r>
              <a:rPr lang="en-GB" sz="1600" dirty="0" smtClean="0">
                <a:solidFill>
                  <a:srgbClr val="92D050"/>
                </a:solidFill>
              </a:rPr>
              <a:t> e del </a:t>
            </a:r>
            <a:r>
              <a:rPr lang="en-GB" sz="1600" dirty="0" err="1" smtClean="0">
                <a:solidFill>
                  <a:srgbClr val="92D050"/>
                </a:solidFill>
              </a:rPr>
              <a:t>ferro</a:t>
            </a:r>
            <a:r>
              <a:rPr lang="en-GB" sz="1600" dirty="0" smtClean="0">
                <a:solidFill>
                  <a:srgbClr val="92D050"/>
                </a:solidFill>
              </a:rPr>
              <a:t> (</a:t>
            </a:r>
            <a:r>
              <a:rPr lang="en-GB" sz="1600" dirty="0" err="1" smtClean="0">
                <a:solidFill>
                  <a:srgbClr val="92D050"/>
                </a:solidFill>
              </a:rPr>
              <a:t>protostoria</a:t>
            </a:r>
            <a:r>
              <a:rPr lang="en-GB" sz="1600" dirty="0" smtClean="0"/>
              <a:t>)</a:t>
            </a:r>
          </a:p>
        </p:txBody>
      </p:sp>
      <p:cxnSp>
        <p:nvCxnSpPr>
          <p:cNvPr id="10" name="Connettore 2 9"/>
          <p:cNvCxnSpPr/>
          <p:nvPr/>
        </p:nvCxnSpPr>
        <p:spPr>
          <a:xfrm>
            <a:off x="2415513" y="1772816"/>
            <a:ext cx="1296144" cy="1907341"/>
          </a:xfrm>
          <a:prstGeom prst="straightConnector1">
            <a:avLst/>
          </a:prstGeom>
          <a:ln>
            <a:solidFill>
              <a:srgbClr val="FF0000"/>
            </a:solidFill>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4121666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arn(inVertical)">
                                      <p:cBhvr>
                                        <p:cTn id="7" dur="1000"/>
                                        <p:tgtEl>
                                          <p:spTgt spid="3">
                                            <p:bg/>
                                          </p:spTgt>
                                        </p:tgtEl>
                                      </p:cBhvr>
                                    </p:animEffect>
                                  </p:childTnLst>
                                </p:cTn>
                              </p:par>
                            </p:childTnLst>
                          </p:cTn>
                        </p:par>
                        <p:par>
                          <p:cTn id="8" fill="hold">
                            <p:stCondLst>
                              <p:cond delay="1000"/>
                            </p:stCondLst>
                            <p:childTnLst>
                              <p:par>
                                <p:cTn id="9" presetID="16" presetClass="entr" presetSubtype="21"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arn(inVertical)">
                                      <p:cBhvr>
                                        <p:cTn id="11" dur="1000"/>
                                        <p:tgtEl>
                                          <p:spTgt spid="3">
                                            <p:txEl>
                                              <p:pRg st="0" end="0"/>
                                            </p:txEl>
                                          </p:spTgt>
                                        </p:tgtEl>
                                      </p:cBhvr>
                                    </p:animEffect>
                                  </p:childTnLst>
                                </p:cTn>
                              </p:par>
                            </p:childTnLst>
                          </p:cTn>
                        </p:par>
                        <p:par>
                          <p:cTn id="12" fill="hold">
                            <p:stCondLst>
                              <p:cond delay="2000"/>
                            </p:stCondLst>
                            <p:childTnLst>
                              <p:par>
                                <p:cTn id="13" presetID="16" presetClass="entr" presetSubtype="21"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Vertical)">
                                      <p:cBhvr>
                                        <p:cTn id="15" dur="1000"/>
                                        <p:tgtEl>
                                          <p:spTgt spid="3">
                                            <p:txEl>
                                              <p:pRg st="1" end="1"/>
                                            </p:txEl>
                                          </p:spTgt>
                                        </p:tgtEl>
                                      </p:cBhvr>
                                    </p:animEffect>
                                  </p:childTnLst>
                                </p:cTn>
                              </p:par>
                            </p:childTnLst>
                          </p:cTn>
                        </p:par>
                        <p:par>
                          <p:cTn id="16" fill="hold">
                            <p:stCondLst>
                              <p:cond delay="3000"/>
                            </p:stCondLst>
                            <p:childTnLst>
                              <p:par>
                                <p:cTn id="17" presetID="16" presetClass="entr" presetSubtype="21"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barn(inVertical)">
                                      <p:cBhvr>
                                        <p:cTn id="19" dur="1000"/>
                                        <p:tgtEl>
                                          <p:spTgt spid="3">
                                            <p:txEl>
                                              <p:pRg st="2" end="2"/>
                                            </p:txEl>
                                          </p:spTgt>
                                        </p:tgtEl>
                                      </p:cBhvr>
                                    </p:animEffect>
                                  </p:childTnLst>
                                </p:cTn>
                              </p:par>
                            </p:childTnLst>
                          </p:cTn>
                        </p:par>
                        <p:par>
                          <p:cTn id="20" fill="hold">
                            <p:stCondLst>
                              <p:cond delay="4000"/>
                            </p:stCondLst>
                            <p:childTnLst>
                              <p:par>
                                <p:cTn id="21" presetID="16" presetClass="entr" presetSubtype="21"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barn(inVertical)">
                                      <p:cBhvr>
                                        <p:cTn id="23" dur="1000"/>
                                        <p:tgtEl>
                                          <p:spTgt spid="3">
                                            <p:txEl>
                                              <p:pRg st="3" end="3"/>
                                            </p:txEl>
                                          </p:spTgt>
                                        </p:tgtEl>
                                      </p:cBhvr>
                                    </p:animEffect>
                                  </p:childTnLst>
                                </p:cTn>
                              </p:par>
                            </p:childTnLst>
                          </p:cTn>
                        </p:par>
                        <p:par>
                          <p:cTn id="24" fill="hold">
                            <p:stCondLst>
                              <p:cond delay="5000"/>
                            </p:stCondLst>
                            <p:childTnLst>
                              <p:par>
                                <p:cTn id="25" presetID="16" presetClass="entr" presetSubtype="21"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1000"/>
                                        <p:tgtEl>
                                          <p:spTgt spid="3">
                                            <p:txEl>
                                              <p:pRg st="4" end="4"/>
                                            </p:txEl>
                                          </p:spTgt>
                                        </p:tgtEl>
                                      </p:cBhvr>
                                    </p:animEffect>
                                  </p:childTnLst>
                                </p:cTn>
                              </p:par>
                            </p:childTnLst>
                          </p:cTn>
                        </p:par>
                        <p:par>
                          <p:cTn id="28" fill="hold">
                            <p:stCondLst>
                              <p:cond delay="6000"/>
                            </p:stCondLst>
                            <p:childTnLst>
                              <p:par>
                                <p:cTn id="29" presetID="16" presetClass="entr" presetSubtype="21"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barn(inVertical)">
                                      <p:cBhvr>
                                        <p:cTn id="31" dur="1000"/>
                                        <p:tgtEl>
                                          <p:spTgt spid="3">
                                            <p:txEl>
                                              <p:pRg st="5" end="5"/>
                                            </p:txEl>
                                          </p:spTgt>
                                        </p:tgtEl>
                                      </p:cBhvr>
                                    </p:animEffect>
                                  </p:childTnLst>
                                </p:cTn>
                              </p:par>
                            </p:childTnLst>
                          </p:cTn>
                        </p:par>
                        <p:par>
                          <p:cTn id="32" fill="hold">
                            <p:stCondLst>
                              <p:cond delay="7000"/>
                            </p:stCondLst>
                            <p:childTnLst>
                              <p:par>
                                <p:cTn id="33" presetID="16" presetClass="entr" presetSubtype="21" fill="hold" grpId="0" nodeType="after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barn(inVertical)">
                                      <p:cBhvr>
                                        <p:cTn id="35" dur="1000"/>
                                        <p:tgtEl>
                                          <p:spTgt spid="3">
                                            <p:txEl>
                                              <p:pRg st="6" end="6"/>
                                            </p:txEl>
                                          </p:spTgt>
                                        </p:tgtEl>
                                      </p:cBhvr>
                                    </p:animEffect>
                                  </p:childTnLst>
                                </p:cTn>
                              </p:par>
                            </p:childTnLst>
                          </p:cTn>
                        </p:par>
                        <p:par>
                          <p:cTn id="36" fill="hold">
                            <p:stCondLst>
                              <p:cond delay="8000"/>
                            </p:stCondLst>
                            <p:childTnLst>
                              <p:par>
                                <p:cTn id="37" presetID="16" presetClass="entr" presetSubtype="21" fill="hold" grpId="0" nodeType="after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barn(inVertical)">
                                      <p:cBhvr>
                                        <p:cTn id="39" dur="1000"/>
                                        <p:tgtEl>
                                          <p:spTgt spid="3">
                                            <p:txEl>
                                              <p:pRg st="7" end="7"/>
                                            </p:txEl>
                                          </p:spTgt>
                                        </p:tgtEl>
                                      </p:cBhvr>
                                    </p:animEffect>
                                  </p:childTnLst>
                                </p:cTn>
                              </p:par>
                            </p:childTnLst>
                          </p:cTn>
                        </p:par>
                        <p:par>
                          <p:cTn id="40" fill="hold">
                            <p:stCondLst>
                              <p:cond delay="9000"/>
                            </p:stCondLst>
                            <p:childTnLst>
                              <p:par>
                                <p:cTn id="41" presetID="16" presetClass="entr" presetSubtype="21" fill="hold" grpId="0" nodeType="after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barn(inVertical)">
                                      <p:cBhvr>
                                        <p:cTn id="43" dur="1000"/>
                                        <p:tgtEl>
                                          <p:spTgt spid="3">
                                            <p:txEl>
                                              <p:pRg st="8" end="8"/>
                                            </p:txEl>
                                          </p:spTgt>
                                        </p:tgtEl>
                                      </p:cBhvr>
                                    </p:animEffect>
                                  </p:childTnLst>
                                </p:cTn>
                              </p:par>
                            </p:childTnLst>
                          </p:cTn>
                        </p:par>
                        <p:par>
                          <p:cTn id="44" fill="hold">
                            <p:stCondLst>
                              <p:cond delay="10000"/>
                            </p:stCondLst>
                            <p:childTnLst>
                              <p:par>
                                <p:cTn id="45" presetID="16" presetClass="entr" presetSubtype="21" fill="hold" grpId="0" nodeType="after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barn(inVertical)">
                                      <p:cBhvr>
                                        <p:cTn id="47" dur="10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wipe(down)">
                                      <p:cBhvr>
                                        <p:cTn id="52" dur="500"/>
                                        <p:tgtEl>
                                          <p:spTgt spid="7"/>
                                        </p:tgtEl>
                                      </p:cBhvr>
                                    </p:animEffect>
                                  </p:childTnLst>
                                </p:cTn>
                              </p:par>
                            </p:childTnLst>
                          </p:cTn>
                        </p:par>
                      </p:childTnLst>
                    </p:cTn>
                  </p:par>
                  <p:par>
                    <p:cTn id="53" fill="hold">
                      <p:stCondLst>
                        <p:cond delay="indefinite"/>
                      </p:stCondLst>
                      <p:childTnLst>
                        <p:par>
                          <p:cTn id="54" fill="hold">
                            <p:stCondLst>
                              <p:cond delay="0"/>
                            </p:stCondLst>
                            <p:childTnLst>
                              <p:par>
                                <p:cTn id="55" presetID="6" presetClass="entr" presetSubtype="16" fill="hold" nodeType="clickEffect">
                                  <p:stCondLst>
                                    <p:cond delay="0"/>
                                  </p:stCondLst>
                                  <p:childTnLst>
                                    <p:set>
                                      <p:cBhvr>
                                        <p:cTn id="56" dur="1" fill="hold">
                                          <p:stCondLst>
                                            <p:cond delay="0"/>
                                          </p:stCondLst>
                                        </p:cTn>
                                        <p:tgtEl>
                                          <p:spTgt spid="10"/>
                                        </p:tgtEl>
                                        <p:attrNameLst>
                                          <p:attrName>style.visibility</p:attrName>
                                        </p:attrNameLst>
                                      </p:cBhvr>
                                      <p:to>
                                        <p:strVal val="visible"/>
                                      </p:to>
                                    </p:set>
                                    <p:animEffect transition="in" filter="circle(in)">
                                      <p:cBhvr>
                                        <p:cTn id="57" dur="2000"/>
                                        <p:tgtEl>
                                          <p:spTgt spid="10"/>
                                        </p:tgtEl>
                                      </p:cBhvr>
                                    </p:animEffect>
                                  </p:childTnLst>
                                </p:cTn>
                              </p:par>
                            </p:childTnLst>
                          </p:cTn>
                        </p:par>
                        <p:par>
                          <p:cTn id="58" fill="hold">
                            <p:stCondLst>
                              <p:cond delay="2000"/>
                            </p:stCondLst>
                            <p:childTnLst>
                              <p:par>
                                <p:cTn id="59" presetID="14" presetClass="entr" presetSubtype="10" fill="hold" grpId="0" nodeType="afterEffect">
                                  <p:stCondLst>
                                    <p:cond delay="0"/>
                                  </p:stCondLst>
                                  <p:childTnLst>
                                    <p:set>
                                      <p:cBhvr>
                                        <p:cTn id="60" dur="1" fill="hold">
                                          <p:stCondLst>
                                            <p:cond delay="0"/>
                                          </p:stCondLst>
                                        </p:cTn>
                                        <p:tgtEl>
                                          <p:spTgt spid="8"/>
                                        </p:tgtEl>
                                        <p:attrNameLst>
                                          <p:attrName>style.visibility</p:attrName>
                                        </p:attrNameLst>
                                      </p:cBhvr>
                                      <p:to>
                                        <p:strVal val="visible"/>
                                      </p:to>
                                    </p:set>
                                    <p:animEffect transition="in" filter="randombar(horizontal)">
                                      <p:cBhvr>
                                        <p:cTn id="61" dur="1000"/>
                                        <p:tgtEl>
                                          <p:spTgt spid="8"/>
                                        </p:tgtEl>
                                      </p:cBhvr>
                                    </p:animEffect>
                                  </p:childTnLst>
                                </p:cTn>
                              </p:par>
                            </p:childTnLst>
                          </p:cTn>
                        </p:par>
                      </p:childTnLst>
                    </p:cTn>
                  </p:par>
                  <p:par>
                    <p:cTn id="62" fill="hold">
                      <p:stCondLst>
                        <p:cond delay="indefinite"/>
                      </p:stCondLst>
                      <p:childTnLst>
                        <p:par>
                          <p:cTn id="63" fill="hold">
                            <p:stCondLst>
                              <p:cond delay="0"/>
                            </p:stCondLst>
                            <p:childTnLst>
                              <p:par>
                                <p:cTn id="64" presetID="31" presetClass="entr" presetSubtype="0" fill="hold" grpId="0" nodeType="clickEffect">
                                  <p:stCondLst>
                                    <p:cond delay="0"/>
                                  </p:stCondLst>
                                  <p:childTnLst>
                                    <p:set>
                                      <p:cBhvr>
                                        <p:cTn id="65" dur="1" fill="hold">
                                          <p:stCondLst>
                                            <p:cond delay="0"/>
                                          </p:stCondLst>
                                        </p:cTn>
                                        <p:tgtEl>
                                          <p:spTgt spid="6"/>
                                        </p:tgtEl>
                                        <p:attrNameLst>
                                          <p:attrName>style.visibility</p:attrName>
                                        </p:attrNameLst>
                                      </p:cBhvr>
                                      <p:to>
                                        <p:strVal val="visible"/>
                                      </p:to>
                                    </p:set>
                                    <p:anim calcmode="lin" valueType="num">
                                      <p:cBhvr>
                                        <p:cTn id="66" dur="1500" fill="hold"/>
                                        <p:tgtEl>
                                          <p:spTgt spid="6"/>
                                        </p:tgtEl>
                                        <p:attrNameLst>
                                          <p:attrName>ppt_w</p:attrName>
                                        </p:attrNameLst>
                                      </p:cBhvr>
                                      <p:tavLst>
                                        <p:tav tm="0">
                                          <p:val>
                                            <p:fltVal val="0"/>
                                          </p:val>
                                        </p:tav>
                                        <p:tav tm="100000">
                                          <p:val>
                                            <p:strVal val="#ppt_w"/>
                                          </p:val>
                                        </p:tav>
                                      </p:tavLst>
                                    </p:anim>
                                    <p:anim calcmode="lin" valueType="num">
                                      <p:cBhvr>
                                        <p:cTn id="67" dur="1500" fill="hold"/>
                                        <p:tgtEl>
                                          <p:spTgt spid="6"/>
                                        </p:tgtEl>
                                        <p:attrNameLst>
                                          <p:attrName>ppt_h</p:attrName>
                                        </p:attrNameLst>
                                      </p:cBhvr>
                                      <p:tavLst>
                                        <p:tav tm="0">
                                          <p:val>
                                            <p:fltVal val="0"/>
                                          </p:val>
                                        </p:tav>
                                        <p:tav tm="100000">
                                          <p:val>
                                            <p:strVal val="#ppt_h"/>
                                          </p:val>
                                        </p:tav>
                                      </p:tavLst>
                                    </p:anim>
                                    <p:anim calcmode="lin" valueType="num">
                                      <p:cBhvr>
                                        <p:cTn id="68" dur="1500" fill="hold"/>
                                        <p:tgtEl>
                                          <p:spTgt spid="6"/>
                                        </p:tgtEl>
                                        <p:attrNameLst>
                                          <p:attrName>style.rotation</p:attrName>
                                        </p:attrNameLst>
                                      </p:cBhvr>
                                      <p:tavLst>
                                        <p:tav tm="0">
                                          <p:val>
                                            <p:fltVal val="90"/>
                                          </p:val>
                                        </p:tav>
                                        <p:tav tm="100000">
                                          <p:val>
                                            <p:fltVal val="0"/>
                                          </p:val>
                                        </p:tav>
                                      </p:tavLst>
                                    </p:anim>
                                    <p:animEffect transition="in" filter="fade">
                                      <p:cBhvr>
                                        <p:cTn id="69" dur="1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P spid="6" grpId="0" animBg="1"/>
      <p:bldP spid="7" grpId="0" animBg="1"/>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33425" y="185539"/>
            <a:ext cx="7543800" cy="864097"/>
          </a:xfrm>
        </p:spPr>
        <p:txBody>
          <a:bodyPr>
            <a:normAutofit/>
          </a:bodyPr>
          <a:lstStyle/>
          <a:p>
            <a:r>
              <a:rPr lang="en-GB" dirty="0" err="1" smtClean="0"/>
              <a:t>Fasi</a:t>
            </a:r>
            <a:r>
              <a:rPr lang="en-GB" dirty="0" smtClean="0"/>
              <a:t> </a:t>
            </a:r>
            <a:r>
              <a:rPr lang="en-GB" dirty="0" err="1" smtClean="0"/>
              <a:t>dell’indagine</a:t>
            </a:r>
            <a:r>
              <a:rPr lang="en-GB" dirty="0" smtClean="0"/>
              <a:t> </a:t>
            </a:r>
            <a:r>
              <a:rPr lang="en-GB" dirty="0" err="1" smtClean="0"/>
              <a:t>storica</a:t>
            </a:r>
            <a:endParaRPr lang="en-GB" dirty="0"/>
          </a:p>
        </p:txBody>
      </p:sp>
      <p:sp>
        <p:nvSpPr>
          <p:cNvPr id="3" name="Segnaposto contenuto 2"/>
          <p:cNvSpPr>
            <a:spLocks noGrp="1"/>
          </p:cNvSpPr>
          <p:nvPr>
            <p:ph idx="1"/>
          </p:nvPr>
        </p:nvSpPr>
        <p:spPr>
          <a:xfrm>
            <a:off x="323528" y="1196753"/>
            <a:ext cx="8784976" cy="4968551"/>
          </a:xfrm>
        </p:spPr>
        <p:txBody>
          <a:bodyPr>
            <a:normAutofit fontScale="85000" lnSpcReduction="20000"/>
          </a:bodyPr>
          <a:lstStyle/>
          <a:p>
            <a:pPr marL="457200" indent="-457200"/>
            <a:r>
              <a:rPr lang="it-IT" altLang="en-US" sz="3200" dirty="0" smtClean="0"/>
              <a:t>Preliminari: il </a:t>
            </a:r>
            <a:r>
              <a:rPr lang="it-IT" altLang="en-US" sz="3200" i="1" dirty="0" smtClean="0"/>
              <a:t>questionario </a:t>
            </a:r>
            <a:r>
              <a:rPr lang="it-IT" altLang="en-US" sz="3200" dirty="0" smtClean="0"/>
              <a:t>(Bloch) e l’</a:t>
            </a:r>
            <a:r>
              <a:rPr lang="it-IT" altLang="en-US" sz="3200" i="1" dirty="0" smtClean="0"/>
              <a:t>archivio</a:t>
            </a:r>
            <a:endParaRPr lang="it-IT" altLang="en-US" sz="3200" dirty="0" smtClean="0"/>
          </a:p>
          <a:p>
            <a:pPr marL="457200" indent="-457200"/>
            <a:r>
              <a:rPr lang="it-IT" altLang="en-US" sz="3200" dirty="0" smtClean="0"/>
              <a:t>Due fasi e </a:t>
            </a:r>
            <a:r>
              <a:rPr lang="it-IT" altLang="en-US" sz="3200" b="1" dirty="0" smtClean="0"/>
              <a:t>sei </a:t>
            </a:r>
            <a:r>
              <a:rPr lang="it-IT" altLang="en-US" sz="3200" b="1" dirty="0"/>
              <a:t>operazioni</a:t>
            </a:r>
            <a:r>
              <a:rPr lang="it-IT" altLang="en-US" sz="3200" dirty="0"/>
              <a:t> </a:t>
            </a:r>
            <a:r>
              <a:rPr lang="it-IT" altLang="en-US" sz="3200" dirty="0" smtClean="0"/>
              <a:t>concettualmente distinte:</a:t>
            </a:r>
            <a:endParaRPr lang="it-IT" altLang="en-US" sz="3200" dirty="0"/>
          </a:p>
          <a:p>
            <a:pPr marL="457200" indent="-457200" algn="ctr">
              <a:buNone/>
            </a:pPr>
            <a:r>
              <a:rPr lang="it-IT" altLang="en-US" sz="3200" b="1" dirty="0" smtClean="0">
                <a:solidFill>
                  <a:srgbClr val="FFC000"/>
                </a:solidFill>
              </a:rPr>
              <a:t>RICERCA</a:t>
            </a:r>
            <a:r>
              <a:rPr lang="it-IT" altLang="en-US" sz="3200" dirty="0" smtClean="0">
                <a:solidFill>
                  <a:srgbClr val="FFC000"/>
                </a:solidFill>
              </a:rPr>
              <a:t> </a:t>
            </a:r>
            <a:endParaRPr lang="it-IT" altLang="en-US" sz="3200" dirty="0">
              <a:solidFill>
                <a:srgbClr val="FFC000"/>
              </a:solidFill>
            </a:endParaRPr>
          </a:p>
          <a:p>
            <a:pPr marL="457200" indent="-457200">
              <a:buFont typeface="Wingdings" panose="05000000000000000000" pitchFamily="2" charset="2"/>
              <a:buAutoNum type="arabicPeriod"/>
            </a:pPr>
            <a:r>
              <a:rPr lang="it-IT" altLang="en-US" sz="3200" b="1" dirty="0"/>
              <a:t>osservazione</a:t>
            </a:r>
            <a:r>
              <a:rPr lang="it-IT" altLang="en-US" sz="3200" dirty="0"/>
              <a:t> (indiretta)</a:t>
            </a:r>
          </a:p>
          <a:p>
            <a:pPr marL="457200" indent="-457200">
              <a:buFont typeface="Wingdings" panose="05000000000000000000" pitchFamily="2" charset="2"/>
              <a:buAutoNum type="arabicPeriod"/>
            </a:pPr>
            <a:r>
              <a:rPr lang="it-IT" altLang="en-US" sz="3200" b="1" dirty="0"/>
              <a:t>raccolta </a:t>
            </a:r>
            <a:r>
              <a:rPr lang="it-IT" altLang="en-US" sz="3200" dirty="0"/>
              <a:t>dei dati e delle testimonianze (=fonti)</a:t>
            </a:r>
            <a:endParaRPr lang="it-IT" altLang="en-US" sz="3200" b="1" dirty="0"/>
          </a:p>
          <a:p>
            <a:pPr marL="457200" indent="-457200">
              <a:buFont typeface="Wingdings" panose="05000000000000000000" pitchFamily="2" charset="2"/>
              <a:buAutoNum type="arabicPeriod"/>
            </a:pPr>
            <a:r>
              <a:rPr lang="it-IT" altLang="en-US" sz="3200" b="1" dirty="0"/>
              <a:t>ordinamento</a:t>
            </a:r>
            <a:r>
              <a:rPr lang="it-IT" altLang="en-US" sz="3200" dirty="0"/>
              <a:t> e verifica delle fonti</a:t>
            </a:r>
            <a:endParaRPr lang="it-IT" altLang="en-US" sz="3200" b="1" dirty="0"/>
          </a:p>
          <a:p>
            <a:pPr marL="457200" indent="-457200">
              <a:buFont typeface="Wingdings" panose="05000000000000000000" pitchFamily="2" charset="2"/>
              <a:buAutoNum type="arabicPeriod"/>
            </a:pPr>
            <a:r>
              <a:rPr lang="it-IT" altLang="en-US" sz="3200" b="1" dirty="0"/>
              <a:t>critica e analisi</a:t>
            </a:r>
            <a:r>
              <a:rPr lang="it-IT" altLang="en-US" sz="3200" dirty="0"/>
              <a:t>  delle fonti</a:t>
            </a:r>
          </a:p>
          <a:p>
            <a:pPr marL="457200" indent="-457200" algn="ctr">
              <a:buNone/>
            </a:pPr>
            <a:r>
              <a:rPr lang="it-IT" altLang="en-US" sz="3200" b="1" dirty="0" smtClean="0">
                <a:solidFill>
                  <a:srgbClr val="FFC000"/>
                </a:solidFill>
              </a:rPr>
              <a:t>ELABORAZIONE</a:t>
            </a:r>
            <a:endParaRPr lang="it-IT" altLang="en-US" sz="3200" b="1" dirty="0">
              <a:solidFill>
                <a:srgbClr val="FFC000"/>
              </a:solidFill>
            </a:endParaRPr>
          </a:p>
          <a:p>
            <a:pPr marL="457200" indent="-457200">
              <a:buFont typeface="Wingdings" panose="05000000000000000000" pitchFamily="2" charset="2"/>
              <a:buAutoNum type="arabicPeriod"/>
            </a:pPr>
            <a:r>
              <a:rPr lang="it-IT" altLang="en-US" sz="3200" b="1" dirty="0"/>
              <a:t>interpretazione – spiegazione</a:t>
            </a:r>
            <a:endParaRPr lang="it-IT" altLang="en-US" sz="3200" dirty="0"/>
          </a:p>
          <a:p>
            <a:pPr marL="457200" indent="-457200">
              <a:buFont typeface="Wingdings" panose="05000000000000000000" pitchFamily="2" charset="2"/>
              <a:buAutoNum type="arabicPeriod"/>
            </a:pPr>
            <a:r>
              <a:rPr lang="it-IT" altLang="en-US" sz="3200" b="1" dirty="0"/>
              <a:t>esposizione</a:t>
            </a:r>
            <a:r>
              <a:rPr lang="it-IT" altLang="en-US" sz="3200" dirty="0"/>
              <a:t> dei risultati della ricerca</a:t>
            </a:r>
          </a:p>
          <a:p>
            <a:endParaRPr lang="en-GB" dirty="0"/>
          </a:p>
        </p:txBody>
      </p:sp>
      <p:sp>
        <p:nvSpPr>
          <p:cNvPr id="4" name="Segnaposto piè di pagina 3"/>
          <p:cNvSpPr>
            <a:spLocks noGrp="1"/>
          </p:cNvSpPr>
          <p:nvPr>
            <p:ph type="ftr" sz="quarter" idx="10"/>
          </p:nvPr>
        </p:nvSpPr>
        <p:spPr/>
        <p:txBody>
          <a:bodyPr/>
          <a:lstStyle/>
          <a:p>
            <a:pPr>
              <a:defRPr/>
            </a:pPr>
            <a:r>
              <a:rPr lang="it-IT" smtClean="0"/>
              <a:t>Metodologia della ricerca storica 2017-2018</a:t>
            </a:r>
            <a:endParaRPr lang="en-GB" dirty="0"/>
          </a:p>
        </p:txBody>
      </p:sp>
      <p:sp>
        <p:nvSpPr>
          <p:cNvPr id="5" name="Segnaposto numero diapositiva 4"/>
          <p:cNvSpPr>
            <a:spLocks noGrp="1"/>
          </p:cNvSpPr>
          <p:nvPr>
            <p:ph type="sldNum" sz="quarter" idx="11"/>
          </p:nvPr>
        </p:nvSpPr>
        <p:spPr/>
        <p:txBody>
          <a:bodyPr/>
          <a:lstStyle/>
          <a:p>
            <a:pPr>
              <a:defRPr/>
            </a:pPr>
            <a:fld id="{75031DB3-5B8C-4370-8E3D-C7CECE75EDDE}" type="slidenum">
              <a:rPr lang="en-GB" smtClean="0"/>
              <a:pPr>
                <a:defRPr/>
              </a:pPr>
              <a:t>15</a:t>
            </a:fld>
            <a:endParaRPr lang="en-GB" dirty="0"/>
          </a:p>
        </p:txBody>
      </p:sp>
    </p:spTree>
    <p:extLst>
      <p:ext uri="{BB962C8B-B14F-4D97-AF65-F5344CB8AC3E}">
        <p14:creationId xmlns:p14="http://schemas.microsoft.com/office/powerpoint/2010/main" val="14842206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40938" y="188640"/>
            <a:ext cx="7543800" cy="504056"/>
          </a:xfrm>
        </p:spPr>
        <p:txBody>
          <a:bodyPr>
            <a:normAutofit fontScale="90000"/>
          </a:bodyPr>
          <a:lstStyle/>
          <a:p>
            <a:r>
              <a:rPr lang="en-GB" dirty="0" err="1" smtClean="0"/>
              <a:t>Calendario</a:t>
            </a:r>
            <a:r>
              <a:rPr lang="en-GB" dirty="0" smtClean="0"/>
              <a:t> del </a:t>
            </a:r>
            <a:r>
              <a:rPr lang="en-GB" dirty="0" err="1" smtClean="0"/>
              <a:t>corso</a:t>
            </a:r>
            <a:endParaRPr lang="en-GB" dirty="0"/>
          </a:p>
        </p:txBody>
      </p:sp>
      <p:sp>
        <p:nvSpPr>
          <p:cNvPr id="4" name="Segnaposto piè di pagina 3"/>
          <p:cNvSpPr>
            <a:spLocks noGrp="1"/>
          </p:cNvSpPr>
          <p:nvPr>
            <p:ph type="ftr" sz="quarter" idx="10"/>
          </p:nvPr>
        </p:nvSpPr>
        <p:spPr/>
        <p:txBody>
          <a:bodyPr/>
          <a:lstStyle/>
          <a:p>
            <a:pPr>
              <a:defRPr/>
            </a:pPr>
            <a:r>
              <a:rPr lang="it-IT" smtClean="0"/>
              <a:t>Metodologia della ricerca storica 2017-2018</a:t>
            </a:r>
            <a:endParaRPr lang="en-GB" dirty="0"/>
          </a:p>
        </p:txBody>
      </p:sp>
      <p:sp>
        <p:nvSpPr>
          <p:cNvPr id="5" name="Segnaposto numero diapositiva 4"/>
          <p:cNvSpPr>
            <a:spLocks noGrp="1"/>
          </p:cNvSpPr>
          <p:nvPr>
            <p:ph type="sldNum" sz="quarter" idx="11"/>
          </p:nvPr>
        </p:nvSpPr>
        <p:spPr/>
        <p:txBody>
          <a:bodyPr/>
          <a:lstStyle/>
          <a:p>
            <a:pPr>
              <a:defRPr/>
            </a:pPr>
            <a:fld id="{75031DB3-5B8C-4370-8E3D-C7CECE75EDDE}" type="slidenum">
              <a:rPr lang="en-GB" smtClean="0"/>
              <a:pPr>
                <a:defRPr/>
              </a:pPr>
              <a:t>2</a:t>
            </a:fld>
            <a:endParaRPr lang="en-GB" dirty="0"/>
          </a:p>
        </p:txBody>
      </p:sp>
      <p:graphicFrame>
        <p:nvGraphicFramePr>
          <p:cNvPr id="8" name="Segnaposto contenuto 7"/>
          <p:cNvGraphicFramePr>
            <a:graphicFrameLocks noGrp="1"/>
          </p:cNvGraphicFramePr>
          <p:nvPr>
            <p:ph idx="1"/>
            <p:extLst>
              <p:ext uri="{D42A27DB-BD31-4B8C-83A1-F6EECF244321}">
                <p14:modId xmlns:p14="http://schemas.microsoft.com/office/powerpoint/2010/main" val="3286521450"/>
              </p:ext>
            </p:extLst>
          </p:nvPr>
        </p:nvGraphicFramePr>
        <p:xfrm>
          <a:off x="395536" y="836710"/>
          <a:ext cx="8424936" cy="5472615"/>
        </p:xfrm>
        <a:graphic>
          <a:graphicData uri="http://schemas.openxmlformats.org/drawingml/2006/table">
            <a:tbl>
              <a:tblPr firstRow="1" bandRow="1">
                <a:tableStyleId>{5C22544A-7EE6-4342-B048-85BDC9FD1C3A}</a:tableStyleId>
              </a:tblPr>
              <a:tblGrid>
                <a:gridCol w="1152128"/>
                <a:gridCol w="432048"/>
                <a:gridCol w="6840760"/>
              </a:tblGrid>
              <a:tr h="364841">
                <a:tc>
                  <a:txBody>
                    <a:bodyPr/>
                    <a:lstStyle/>
                    <a:p>
                      <a:pPr indent="180340" algn="ctr">
                        <a:spcAft>
                          <a:spcPts val="0"/>
                        </a:spcAft>
                      </a:pPr>
                      <a:r>
                        <a:rPr lang="en-GB" sz="1200" b="1" dirty="0" err="1">
                          <a:effectLst/>
                          <a:latin typeface="+mn-lt"/>
                        </a:rPr>
                        <a:t>Settimana</a:t>
                      </a:r>
                      <a:endParaRPr lang="en-GB" sz="1200" b="1" dirty="0">
                        <a:effectLst/>
                        <a:latin typeface="+mn-lt"/>
                        <a:ea typeface="Calibri" panose="020F0502020204030204" pitchFamily="34" charset="0"/>
                        <a:cs typeface="Times New Roman" panose="02020603050405020304" pitchFamily="18" charset="0"/>
                      </a:endParaRPr>
                    </a:p>
                  </a:txBody>
                  <a:tcPr marL="73382" marR="73382" marT="36691" marB="36691" anchor="ctr">
                    <a:lnL w="28575" cap="flat" cmpd="sng" algn="ctr">
                      <a:noFill/>
                      <a:prstDash val="solid"/>
                      <a:round/>
                      <a:headEnd type="none" w="med" len="med"/>
                      <a:tailEnd type="none" w="med" len="med"/>
                    </a:lnL>
                    <a:lnR w="31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3175" cap="flat" cmpd="sng" algn="ctr">
                      <a:solidFill>
                        <a:schemeClr val="bg1"/>
                      </a:solidFill>
                      <a:prstDash val="solid"/>
                      <a:round/>
                      <a:headEnd type="none" w="med" len="med"/>
                      <a:tailEnd type="none" w="med" len="med"/>
                    </a:lnB>
                  </a:tcPr>
                </a:tc>
                <a:tc>
                  <a:txBody>
                    <a:bodyPr/>
                    <a:lstStyle/>
                    <a:p>
                      <a:pPr marL="0" indent="0" algn="ctr">
                        <a:spcAft>
                          <a:spcPts val="0"/>
                        </a:spcAft>
                      </a:pPr>
                      <a:r>
                        <a:rPr lang="en-GB" sz="1200" b="1" dirty="0">
                          <a:effectLst/>
                          <a:latin typeface="+mn-lt"/>
                        </a:rPr>
                        <a:t>Ore</a:t>
                      </a:r>
                      <a:endParaRPr lang="en-GB" sz="1200" b="1" dirty="0">
                        <a:effectLst/>
                        <a:latin typeface="+mn-lt"/>
                        <a:ea typeface="Calibri" panose="020F0502020204030204" pitchFamily="34" charset="0"/>
                        <a:cs typeface="Times New Roman" panose="02020603050405020304" pitchFamily="18" charset="0"/>
                      </a:endParaRPr>
                    </a:p>
                  </a:txBody>
                  <a:tcPr marL="73382" marR="73382" marT="36691" marB="3669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3175" cap="flat" cmpd="sng" algn="ctr">
                      <a:solidFill>
                        <a:schemeClr val="bg1"/>
                      </a:solidFill>
                      <a:prstDash val="solid"/>
                      <a:round/>
                      <a:headEnd type="none" w="med" len="med"/>
                      <a:tailEnd type="none" w="med" len="med"/>
                    </a:lnB>
                  </a:tcPr>
                </a:tc>
                <a:tc>
                  <a:txBody>
                    <a:bodyPr/>
                    <a:lstStyle/>
                    <a:p>
                      <a:pPr indent="180340" algn="ctr">
                        <a:spcAft>
                          <a:spcPts val="0"/>
                        </a:spcAft>
                      </a:pPr>
                      <a:r>
                        <a:rPr lang="en-GB" sz="1200" b="1" dirty="0" err="1">
                          <a:effectLst/>
                          <a:latin typeface="+mn-lt"/>
                        </a:rPr>
                        <a:t>Argomento</a:t>
                      </a:r>
                      <a:endParaRPr lang="en-GB" sz="1200" b="1" dirty="0">
                        <a:effectLst/>
                        <a:latin typeface="+mn-lt"/>
                        <a:ea typeface="Calibri" panose="020F0502020204030204" pitchFamily="34" charset="0"/>
                        <a:cs typeface="Times New Roman" panose="02020603050405020304" pitchFamily="18" charset="0"/>
                      </a:endParaRPr>
                    </a:p>
                  </a:txBody>
                  <a:tcPr marL="73382" marR="73382" marT="36691" marB="36691" anchor="ctr">
                    <a:lnL w="31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3175" cap="flat" cmpd="sng" algn="ctr">
                      <a:solidFill>
                        <a:schemeClr val="bg1"/>
                      </a:solidFill>
                      <a:prstDash val="solid"/>
                      <a:round/>
                      <a:headEnd type="none" w="med" len="med"/>
                      <a:tailEnd type="none" w="med" len="med"/>
                    </a:lnB>
                  </a:tcPr>
                </a:tc>
              </a:tr>
              <a:tr h="364841">
                <a:tc>
                  <a:txBody>
                    <a:bodyPr/>
                    <a:lstStyle/>
                    <a:p>
                      <a:pPr marL="0" indent="0" algn="ctr">
                        <a:spcAft>
                          <a:spcPts val="0"/>
                        </a:spcAft>
                      </a:pPr>
                      <a:r>
                        <a:rPr lang="en-GB" sz="1200" b="1" dirty="0" smtClean="0">
                          <a:effectLst/>
                          <a:latin typeface="+mn-lt"/>
                        </a:rPr>
                        <a:t>26-28</a:t>
                      </a:r>
                      <a:endParaRPr lang="en-GB" sz="1200" b="1" dirty="0">
                        <a:effectLst/>
                        <a:latin typeface="+mn-lt"/>
                        <a:ea typeface="Calibri" panose="020F0502020204030204" pitchFamily="34" charset="0"/>
                        <a:cs typeface="Times New Roman" panose="02020603050405020304" pitchFamily="18" charset="0"/>
                      </a:endParaRPr>
                    </a:p>
                  </a:txBody>
                  <a:tcPr marL="73382" marR="73382" marT="36691" marB="36691" anchor="ctr">
                    <a:lnL w="28575" cap="flat" cmpd="sng" algn="ctr">
                      <a:no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FFCCCC"/>
                    </a:solidFill>
                  </a:tcPr>
                </a:tc>
                <a:tc>
                  <a:txBody>
                    <a:bodyPr/>
                    <a:lstStyle/>
                    <a:p>
                      <a:pPr marL="0" indent="0" algn="ctr">
                        <a:spcAft>
                          <a:spcPts val="0"/>
                        </a:spcAft>
                      </a:pPr>
                      <a:r>
                        <a:rPr lang="en-GB" sz="1200" b="1" dirty="0">
                          <a:effectLst/>
                          <a:latin typeface="+mn-lt"/>
                        </a:rPr>
                        <a:t>5</a:t>
                      </a:r>
                      <a:endParaRPr lang="en-GB" sz="1200" b="1" dirty="0">
                        <a:effectLst/>
                        <a:latin typeface="+mn-lt"/>
                        <a:ea typeface="Calibri" panose="020F0502020204030204" pitchFamily="34" charset="0"/>
                        <a:cs typeface="Times New Roman" panose="02020603050405020304" pitchFamily="18" charset="0"/>
                      </a:endParaRPr>
                    </a:p>
                  </a:txBody>
                  <a:tcPr marL="73382" marR="73382" marT="36691" marB="3669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FFCCCC"/>
                    </a:solidFill>
                  </a:tcPr>
                </a:tc>
                <a:tc>
                  <a:txBody>
                    <a:bodyPr/>
                    <a:lstStyle/>
                    <a:p>
                      <a:r>
                        <a:rPr lang="en-GB" sz="1200" b="1" dirty="0" err="1" smtClean="0">
                          <a:effectLst/>
                          <a:latin typeface="+mn-lt"/>
                        </a:rPr>
                        <a:t>Terminologia</a:t>
                      </a:r>
                      <a:r>
                        <a:rPr lang="en-GB" sz="1200" b="1" dirty="0" smtClean="0">
                          <a:effectLst/>
                          <a:latin typeface="+mn-lt"/>
                        </a:rPr>
                        <a:t>,</a:t>
                      </a:r>
                      <a:r>
                        <a:rPr lang="en-GB" sz="1200" b="1" baseline="0" dirty="0" smtClean="0">
                          <a:effectLst/>
                          <a:latin typeface="+mn-lt"/>
                        </a:rPr>
                        <a:t> </a:t>
                      </a:r>
                      <a:r>
                        <a:rPr lang="en-GB" sz="1200" b="1" baseline="0" dirty="0" err="1" smtClean="0">
                          <a:effectLst/>
                          <a:latin typeface="+mn-lt"/>
                        </a:rPr>
                        <a:t>definizioni</a:t>
                      </a:r>
                      <a:r>
                        <a:rPr lang="en-GB" sz="1200" b="1" baseline="0" dirty="0" smtClean="0">
                          <a:effectLst/>
                          <a:latin typeface="+mn-lt"/>
                        </a:rPr>
                        <a:t> </a:t>
                      </a:r>
                      <a:r>
                        <a:rPr lang="en-GB" sz="1200" b="1" baseline="0" dirty="0" err="1" smtClean="0">
                          <a:effectLst/>
                          <a:latin typeface="+mn-lt"/>
                        </a:rPr>
                        <a:t>generali</a:t>
                      </a:r>
                      <a:r>
                        <a:rPr lang="en-GB" sz="1200" b="1" baseline="0" dirty="0" smtClean="0">
                          <a:effectLst/>
                          <a:latin typeface="+mn-lt"/>
                        </a:rPr>
                        <a:t>, </a:t>
                      </a:r>
                      <a:r>
                        <a:rPr lang="en-GB" sz="1200" b="1" baseline="0" dirty="0" err="1" smtClean="0">
                          <a:effectLst/>
                          <a:latin typeface="+mn-lt"/>
                        </a:rPr>
                        <a:t>concetti</a:t>
                      </a:r>
                      <a:r>
                        <a:rPr lang="en-GB" sz="1200" b="1" baseline="0" dirty="0" smtClean="0">
                          <a:effectLst/>
                          <a:latin typeface="+mn-lt"/>
                        </a:rPr>
                        <a:t> </a:t>
                      </a:r>
                      <a:r>
                        <a:rPr lang="en-GB" sz="1200" b="1" baseline="0" dirty="0" err="1" smtClean="0">
                          <a:effectLst/>
                          <a:latin typeface="+mn-lt"/>
                        </a:rPr>
                        <a:t>fondamentali</a:t>
                      </a:r>
                      <a:r>
                        <a:rPr lang="en-GB" sz="1200" b="1" baseline="0" dirty="0" smtClean="0">
                          <a:effectLst/>
                          <a:latin typeface="+mn-lt"/>
                        </a:rPr>
                        <a:t>, </a:t>
                      </a:r>
                      <a:r>
                        <a:rPr lang="en-GB" sz="1200" b="1" baseline="0" dirty="0" err="1" smtClean="0">
                          <a:effectLst/>
                          <a:latin typeface="+mn-lt"/>
                        </a:rPr>
                        <a:t>presentazioni</a:t>
                      </a:r>
                      <a:r>
                        <a:rPr lang="en-GB" sz="1200" b="1" baseline="0" dirty="0" smtClean="0">
                          <a:effectLst/>
                          <a:latin typeface="+mn-lt"/>
                        </a:rPr>
                        <a:t> </a:t>
                      </a:r>
                      <a:r>
                        <a:rPr lang="en-GB" sz="1200" b="1" baseline="0" dirty="0" err="1" smtClean="0">
                          <a:effectLst/>
                          <a:latin typeface="+mn-lt"/>
                        </a:rPr>
                        <a:t>dei</a:t>
                      </a:r>
                      <a:r>
                        <a:rPr lang="en-GB" sz="1200" b="1" baseline="0" dirty="0" smtClean="0">
                          <a:effectLst/>
                          <a:latin typeface="+mn-lt"/>
                        </a:rPr>
                        <a:t> </a:t>
                      </a:r>
                      <a:r>
                        <a:rPr lang="en-GB" sz="1200" b="1" baseline="0" dirty="0" err="1" smtClean="0">
                          <a:effectLst/>
                          <a:latin typeface="+mn-lt"/>
                        </a:rPr>
                        <a:t>testi</a:t>
                      </a:r>
                      <a:endParaRPr lang="en-GB" sz="1200" b="1" dirty="0">
                        <a:effectLst/>
                        <a:latin typeface="+mn-lt"/>
                      </a:endParaRPr>
                    </a:p>
                  </a:txBody>
                  <a:tcPr marL="73382" marR="73382" marT="36691" marB="36691" anchor="ctr">
                    <a:lnL w="31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FFCCCC"/>
                    </a:solidFill>
                  </a:tcPr>
                </a:tc>
              </a:tr>
              <a:tr h="364841">
                <a:tc>
                  <a:txBody>
                    <a:bodyPr/>
                    <a:lstStyle/>
                    <a:p>
                      <a:pPr marL="0" indent="0" algn="ctr">
                        <a:spcAft>
                          <a:spcPts val="0"/>
                        </a:spcAft>
                      </a:pPr>
                      <a:r>
                        <a:rPr lang="en-GB" sz="1200" b="1" dirty="0" smtClean="0">
                          <a:effectLst/>
                          <a:latin typeface="+mn-lt"/>
                        </a:rPr>
                        <a:t>5-7</a:t>
                      </a:r>
                      <a:endParaRPr lang="en-GB" sz="1200" b="1" dirty="0">
                        <a:effectLst/>
                        <a:latin typeface="+mn-lt"/>
                        <a:ea typeface="Calibri" panose="020F0502020204030204" pitchFamily="34" charset="0"/>
                        <a:cs typeface="Times New Roman" panose="02020603050405020304" pitchFamily="18" charset="0"/>
                      </a:endParaRPr>
                    </a:p>
                  </a:txBody>
                  <a:tcPr marL="73382" marR="73382" marT="36691" marB="36691" anchor="ctr">
                    <a:lnL w="28575" cap="flat" cmpd="sng" algn="ctr">
                      <a:no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CCFFCC"/>
                    </a:solidFill>
                  </a:tcPr>
                </a:tc>
                <a:tc>
                  <a:txBody>
                    <a:bodyPr/>
                    <a:lstStyle/>
                    <a:p>
                      <a:pPr marL="0" indent="0" algn="ctr">
                        <a:spcAft>
                          <a:spcPts val="0"/>
                        </a:spcAft>
                      </a:pPr>
                      <a:r>
                        <a:rPr lang="en-GB" sz="1200" b="1" dirty="0">
                          <a:effectLst/>
                          <a:latin typeface="+mn-lt"/>
                        </a:rPr>
                        <a:t>5</a:t>
                      </a:r>
                      <a:endParaRPr lang="en-GB" sz="1200" b="1" dirty="0">
                        <a:effectLst/>
                        <a:latin typeface="+mn-lt"/>
                        <a:ea typeface="Calibri" panose="020F0502020204030204" pitchFamily="34" charset="0"/>
                        <a:cs typeface="Times New Roman" panose="02020603050405020304" pitchFamily="18" charset="0"/>
                      </a:endParaRPr>
                    </a:p>
                  </a:txBody>
                  <a:tcPr marL="73382" marR="73382" marT="36691" marB="3669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CCFFCC"/>
                    </a:solidFill>
                  </a:tcPr>
                </a:tc>
                <a:tc>
                  <a:txBody>
                    <a:bodyPr/>
                    <a:lstStyle/>
                    <a:p>
                      <a:r>
                        <a:rPr lang="en-GB" sz="1200" b="1" kern="1200" dirty="0" err="1" smtClean="0">
                          <a:solidFill>
                            <a:schemeClr val="dk1"/>
                          </a:solidFill>
                          <a:effectLst/>
                          <a:latin typeface="+mn-lt"/>
                          <a:ea typeface="+mn-ea"/>
                          <a:cs typeface="+mn-cs"/>
                        </a:rPr>
                        <a:t>Conoscenza</a:t>
                      </a:r>
                      <a:r>
                        <a:rPr lang="en-GB" sz="1200" b="1" kern="1200" baseline="0" dirty="0" smtClean="0">
                          <a:solidFill>
                            <a:schemeClr val="dk1"/>
                          </a:solidFill>
                          <a:effectLst/>
                          <a:latin typeface="+mn-lt"/>
                          <a:ea typeface="+mn-ea"/>
                          <a:cs typeface="+mn-cs"/>
                        </a:rPr>
                        <a:t> e </a:t>
                      </a:r>
                      <a:r>
                        <a:rPr lang="en-GB" sz="1200" b="1" kern="1200" baseline="0" dirty="0" err="1" smtClean="0">
                          <a:solidFill>
                            <a:schemeClr val="dk1"/>
                          </a:solidFill>
                          <a:effectLst/>
                          <a:latin typeface="+mn-lt"/>
                          <a:ea typeface="+mn-ea"/>
                          <a:cs typeface="+mn-cs"/>
                        </a:rPr>
                        <a:t>comunicazione</a:t>
                      </a:r>
                      <a:r>
                        <a:rPr lang="en-GB" sz="1200" b="1" kern="1200" baseline="0" dirty="0" smtClean="0">
                          <a:solidFill>
                            <a:schemeClr val="dk1"/>
                          </a:solidFill>
                          <a:effectLst/>
                          <a:latin typeface="+mn-lt"/>
                          <a:ea typeface="+mn-ea"/>
                          <a:cs typeface="+mn-cs"/>
                        </a:rPr>
                        <a:t>; i </a:t>
                      </a:r>
                      <a:r>
                        <a:rPr lang="en-GB" sz="1200" b="1" kern="1200" baseline="0" dirty="0" err="1" smtClean="0">
                          <a:solidFill>
                            <a:schemeClr val="dk1"/>
                          </a:solidFill>
                          <a:effectLst/>
                          <a:latin typeface="+mn-lt"/>
                          <a:ea typeface="+mn-ea"/>
                          <a:cs typeface="+mn-cs"/>
                        </a:rPr>
                        <a:t>materiali</a:t>
                      </a:r>
                      <a:r>
                        <a:rPr lang="en-GB" sz="1200" b="1" kern="1200" baseline="0" dirty="0" smtClean="0">
                          <a:solidFill>
                            <a:schemeClr val="dk1"/>
                          </a:solidFill>
                          <a:effectLst/>
                          <a:latin typeface="+mn-lt"/>
                          <a:ea typeface="+mn-ea"/>
                          <a:cs typeface="+mn-cs"/>
                        </a:rPr>
                        <a:t> </a:t>
                      </a:r>
                      <a:r>
                        <a:rPr lang="en-GB" sz="1200" b="1" kern="1200" baseline="0" dirty="0" err="1" smtClean="0">
                          <a:solidFill>
                            <a:schemeClr val="dk1"/>
                          </a:solidFill>
                          <a:effectLst/>
                          <a:latin typeface="+mn-lt"/>
                          <a:ea typeface="+mn-ea"/>
                          <a:cs typeface="+mn-cs"/>
                        </a:rPr>
                        <a:t>dello</a:t>
                      </a:r>
                      <a:r>
                        <a:rPr lang="en-GB" sz="1200" b="1" kern="1200" baseline="0" dirty="0" smtClean="0">
                          <a:solidFill>
                            <a:schemeClr val="dk1"/>
                          </a:solidFill>
                          <a:effectLst/>
                          <a:latin typeface="+mn-lt"/>
                          <a:ea typeface="+mn-ea"/>
                          <a:cs typeface="+mn-cs"/>
                        </a:rPr>
                        <a:t> </a:t>
                      </a:r>
                      <a:r>
                        <a:rPr lang="en-GB" sz="1200" b="1" kern="1200" baseline="0" dirty="0" err="1" smtClean="0">
                          <a:solidFill>
                            <a:schemeClr val="dk1"/>
                          </a:solidFill>
                          <a:effectLst/>
                          <a:latin typeface="+mn-lt"/>
                          <a:ea typeface="+mn-ea"/>
                          <a:cs typeface="+mn-cs"/>
                        </a:rPr>
                        <a:t>storico</a:t>
                      </a:r>
                      <a:r>
                        <a:rPr lang="en-GB" sz="1200" b="1" kern="1200" baseline="0" dirty="0" smtClean="0">
                          <a:solidFill>
                            <a:schemeClr val="dk1"/>
                          </a:solidFill>
                          <a:effectLst/>
                          <a:latin typeface="+mn-lt"/>
                          <a:ea typeface="+mn-ea"/>
                          <a:cs typeface="+mn-cs"/>
                        </a:rPr>
                        <a:t>; le </a:t>
                      </a:r>
                      <a:r>
                        <a:rPr lang="en-GB" sz="1200" b="1" kern="1200" baseline="0" dirty="0" err="1" smtClean="0">
                          <a:solidFill>
                            <a:schemeClr val="dk1"/>
                          </a:solidFill>
                          <a:effectLst/>
                          <a:latin typeface="+mn-lt"/>
                          <a:ea typeface="+mn-ea"/>
                          <a:cs typeface="+mn-cs"/>
                        </a:rPr>
                        <a:t>forme</a:t>
                      </a:r>
                      <a:r>
                        <a:rPr lang="en-GB" sz="1200" b="1" kern="1200" baseline="0" dirty="0" smtClean="0">
                          <a:solidFill>
                            <a:schemeClr val="dk1"/>
                          </a:solidFill>
                          <a:effectLst/>
                          <a:latin typeface="+mn-lt"/>
                          <a:ea typeface="+mn-ea"/>
                          <a:cs typeface="+mn-cs"/>
                        </a:rPr>
                        <a:t> della </a:t>
                      </a:r>
                      <a:r>
                        <a:rPr lang="en-GB" sz="1200" b="1" kern="1200" baseline="0" dirty="0" err="1" smtClean="0">
                          <a:solidFill>
                            <a:schemeClr val="dk1"/>
                          </a:solidFill>
                          <a:effectLst/>
                          <a:latin typeface="+mn-lt"/>
                          <a:ea typeface="+mn-ea"/>
                          <a:cs typeface="+mn-cs"/>
                        </a:rPr>
                        <a:t>storia</a:t>
                      </a:r>
                      <a:r>
                        <a:rPr lang="en-GB" sz="1200" b="1" kern="1200" baseline="0" dirty="0" smtClean="0">
                          <a:solidFill>
                            <a:schemeClr val="dk1"/>
                          </a:solidFill>
                          <a:effectLst/>
                          <a:latin typeface="+mn-lt"/>
                          <a:ea typeface="+mn-ea"/>
                          <a:cs typeface="+mn-cs"/>
                        </a:rPr>
                        <a:t> e della </a:t>
                      </a:r>
                      <a:r>
                        <a:rPr lang="en-GB" sz="1200" b="1" kern="1200" baseline="0" dirty="0" err="1" smtClean="0">
                          <a:solidFill>
                            <a:schemeClr val="dk1"/>
                          </a:solidFill>
                          <a:effectLst/>
                          <a:latin typeface="+mn-lt"/>
                          <a:ea typeface="+mn-ea"/>
                          <a:cs typeface="+mn-cs"/>
                        </a:rPr>
                        <a:t>comunicazione</a:t>
                      </a:r>
                      <a:r>
                        <a:rPr lang="en-GB" sz="1200" b="1" kern="1200" baseline="0" dirty="0" smtClean="0">
                          <a:solidFill>
                            <a:schemeClr val="dk1"/>
                          </a:solidFill>
                          <a:effectLst/>
                          <a:latin typeface="+mn-lt"/>
                          <a:ea typeface="+mn-ea"/>
                          <a:cs typeface="+mn-cs"/>
                        </a:rPr>
                        <a:t> </a:t>
                      </a:r>
                      <a:r>
                        <a:rPr lang="en-GB" sz="1200" b="1" kern="1200" baseline="0" dirty="0" err="1" smtClean="0">
                          <a:solidFill>
                            <a:schemeClr val="dk1"/>
                          </a:solidFill>
                          <a:effectLst/>
                          <a:latin typeface="+mn-lt"/>
                          <a:ea typeface="+mn-ea"/>
                          <a:cs typeface="+mn-cs"/>
                        </a:rPr>
                        <a:t>storica</a:t>
                      </a:r>
                      <a:endParaRPr lang="en-GB" sz="1200" b="1" kern="1200" dirty="0">
                        <a:solidFill>
                          <a:schemeClr val="dk1"/>
                        </a:solidFill>
                        <a:effectLst/>
                        <a:latin typeface="+mn-lt"/>
                        <a:ea typeface="+mn-ea"/>
                        <a:cs typeface="+mn-cs"/>
                      </a:endParaRPr>
                    </a:p>
                  </a:txBody>
                  <a:tcPr marL="73382" marR="73382" marT="36691" marB="36691" anchor="ctr">
                    <a:lnL w="31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CCFFCC"/>
                    </a:solidFill>
                  </a:tcPr>
                </a:tc>
              </a:tr>
              <a:tr h="364841">
                <a:tc>
                  <a:txBody>
                    <a:bodyPr/>
                    <a:lstStyle/>
                    <a:p>
                      <a:pPr marL="0" indent="0" algn="ctr">
                        <a:spcAft>
                          <a:spcPts val="0"/>
                        </a:spcAft>
                      </a:pPr>
                      <a:r>
                        <a:rPr lang="en-GB" sz="1200" b="1" dirty="0">
                          <a:effectLst/>
                          <a:latin typeface="+mn-lt"/>
                        </a:rPr>
                        <a:t>12-14</a:t>
                      </a:r>
                      <a:endParaRPr lang="en-GB" sz="1200" b="1" dirty="0">
                        <a:effectLst/>
                        <a:latin typeface="+mn-lt"/>
                        <a:ea typeface="Calibri" panose="020F0502020204030204" pitchFamily="34" charset="0"/>
                        <a:cs typeface="Times New Roman" panose="02020603050405020304" pitchFamily="18" charset="0"/>
                      </a:endParaRPr>
                    </a:p>
                  </a:txBody>
                  <a:tcPr marL="73382" marR="73382" marT="36691" marB="36691" anchor="ctr">
                    <a:lnL w="28575" cap="flat" cmpd="sng" algn="ctr">
                      <a:no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CCFFCC"/>
                    </a:solidFill>
                  </a:tcPr>
                </a:tc>
                <a:tc>
                  <a:txBody>
                    <a:bodyPr/>
                    <a:lstStyle/>
                    <a:p>
                      <a:pPr marL="0" indent="0" algn="ctr">
                        <a:spcAft>
                          <a:spcPts val="0"/>
                        </a:spcAft>
                      </a:pPr>
                      <a:r>
                        <a:rPr lang="en-GB" sz="1200" b="1" dirty="0">
                          <a:effectLst/>
                          <a:latin typeface="+mn-lt"/>
                        </a:rPr>
                        <a:t>5</a:t>
                      </a:r>
                      <a:endParaRPr lang="en-GB" sz="1200" b="1" dirty="0">
                        <a:effectLst/>
                        <a:latin typeface="+mn-lt"/>
                        <a:ea typeface="Calibri" panose="020F0502020204030204" pitchFamily="34" charset="0"/>
                        <a:cs typeface="Times New Roman" panose="02020603050405020304" pitchFamily="18" charset="0"/>
                      </a:endParaRPr>
                    </a:p>
                  </a:txBody>
                  <a:tcPr marL="73382" marR="73382" marT="36691" marB="3669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CCFFCC"/>
                    </a:solidFill>
                  </a:tcPr>
                </a:tc>
                <a:tc>
                  <a:txBody>
                    <a:bodyPr/>
                    <a:lstStyle/>
                    <a:p>
                      <a:r>
                        <a:rPr lang="en-GB" sz="1200" b="1" dirty="0" smtClean="0">
                          <a:effectLst/>
                          <a:latin typeface="+mn-lt"/>
                        </a:rPr>
                        <a:t>Le </a:t>
                      </a:r>
                      <a:r>
                        <a:rPr lang="en-GB" sz="1200" b="1" dirty="0" err="1" smtClean="0">
                          <a:effectLst/>
                          <a:latin typeface="+mn-lt"/>
                        </a:rPr>
                        <a:t>fonti</a:t>
                      </a:r>
                      <a:r>
                        <a:rPr lang="en-GB" sz="1200" b="1" dirty="0" smtClean="0">
                          <a:effectLst/>
                          <a:latin typeface="+mn-lt"/>
                        </a:rPr>
                        <a:t> </a:t>
                      </a:r>
                      <a:r>
                        <a:rPr lang="en-GB" sz="1200" b="1" dirty="0" err="1" smtClean="0">
                          <a:effectLst/>
                          <a:latin typeface="+mn-lt"/>
                        </a:rPr>
                        <a:t>storiche</a:t>
                      </a:r>
                      <a:r>
                        <a:rPr lang="en-GB" sz="1200" b="1" dirty="0" smtClean="0">
                          <a:effectLst/>
                          <a:latin typeface="+mn-lt"/>
                        </a:rPr>
                        <a:t>: </a:t>
                      </a:r>
                      <a:r>
                        <a:rPr lang="en-GB" sz="1200" b="1" dirty="0" err="1" smtClean="0">
                          <a:effectLst/>
                          <a:latin typeface="+mn-lt"/>
                        </a:rPr>
                        <a:t>cosa</a:t>
                      </a:r>
                      <a:r>
                        <a:rPr lang="en-GB" sz="1200" b="1" dirty="0" smtClean="0">
                          <a:effectLst/>
                          <a:latin typeface="+mn-lt"/>
                        </a:rPr>
                        <a:t> </a:t>
                      </a:r>
                      <a:r>
                        <a:rPr lang="en-GB" sz="1200" b="1" dirty="0" err="1" smtClean="0">
                          <a:effectLst/>
                          <a:latin typeface="+mn-lt"/>
                        </a:rPr>
                        <a:t>sono</a:t>
                      </a:r>
                      <a:r>
                        <a:rPr lang="en-GB" sz="1200" b="1" dirty="0" smtClean="0">
                          <a:effectLst/>
                          <a:latin typeface="+mn-lt"/>
                        </a:rPr>
                        <a:t> e dove </a:t>
                      </a:r>
                      <a:r>
                        <a:rPr lang="en-GB" sz="1200" b="1" dirty="0" err="1" smtClean="0">
                          <a:effectLst/>
                          <a:latin typeface="+mn-lt"/>
                        </a:rPr>
                        <a:t>sono</a:t>
                      </a:r>
                      <a:r>
                        <a:rPr lang="en-GB" sz="1200" b="1" dirty="0" smtClean="0">
                          <a:effectLst/>
                          <a:latin typeface="+mn-lt"/>
                        </a:rPr>
                        <a:t>; esempi e </a:t>
                      </a:r>
                      <a:r>
                        <a:rPr lang="en-GB" sz="1200" b="1" dirty="0" err="1" smtClean="0">
                          <a:effectLst/>
                          <a:latin typeface="+mn-lt"/>
                        </a:rPr>
                        <a:t>analisi</a:t>
                      </a:r>
                      <a:r>
                        <a:rPr lang="en-GB" sz="1200" b="1" dirty="0" smtClean="0">
                          <a:effectLst/>
                          <a:latin typeface="+mn-lt"/>
                        </a:rPr>
                        <a:t> </a:t>
                      </a:r>
                      <a:r>
                        <a:rPr lang="en-GB" sz="1200" b="1" dirty="0" err="1" smtClean="0">
                          <a:effectLst/>
                          <a:latin typeface="+mn-lt"/>
                        </a:rPr>
                        <a:t>specifiche</a:t>
                      </a:r>
                      <a:endParaRPr lang="en-GB" sz="1200" b="1" dirty="0">
                        <a:effectLst/>
                        <a:latin typeface="+mn-lt"/>
                      </a:endParaRPr>
                    </a:p>
                  </a:txBody>
                  <a:tcPr marL="73382" marR="73382" marT="36691" marB="36691" anchor="ctr">
                    <a:lnL w="31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CCFFCC"/>
                    </a:solidFill>
                  </a:tcPr>
                </a:tc>
              </a:tr>
              <a:tr h="364841">
                <a:tc>
                  <a:txBody>
                    <a:bodyPr/>
                    <a:lstStyle/>
                    <a:p>
                      <a:pPr marL="0" indent="0" algn="ctr">
                        <a:spcAft>
                          <a:spcPts val="0"/>
                        </a:spcAft>
                      </a:pPr>
                      <a:r>
                        <a:rPr lang="en-GB" sz="1200" b="1" dirty="0">
                          <a:effectLst/>
                          <a:latin typeface="+mn-lt"/>
                        </a:rPr>
                        <a:t>19-21</a:t>
                      </a:r>
                      <a:endParaRPr lang="en-GB" sz="1200" b="1" dirty="0">
                        <a:effectLst/>
                        <a:latin typeface="+mn-lt"/>
                        <a:ea typeface="Calibri" panose="020F0502020204030204" pitchFamily="34" charset="0"/>
                        <a:cs typeface="Times New Roman" panose="02020603050405020304" pitchFamily="18" charset="0"/>
                      </a:endParaRPr>
                    </a:p>
                  </a:txBody>
                  <a:tcPr marL="73382" marR="73382" marT="36691" marB="36691" anchor="ctr">
                    <a:lnL w="28575" cap="flat" cmpd="sng" algn="ctr">
                      <a:no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CCFFCC"/>
                    </a:solidFill>
                  </a:tcPr>
                </a:tc>
                <a:tc>
                  <a:txBody>
                    <a:bodyPr/>
                    <a:lstStyle/>
                    <a:p>
                      <a:pPr marL="0" indent="0" algn="ctr">
                        <a:spcAft>
                          <a:spcPts val="0"/>
                        </a:spcAft>
                      </a:pPr>
                      <a:r>
                        <a:rPr lang="en-GB" sz="1200" b="1" dirty="0">
                          <a:effectLst/>
                          <a:latin typeface="+mn-lt"/>
                        </a:rPr>
                        <a:t>5</a:t>
                      </a:r>
                      <a:endParaRPr lang="en-GB" sz="1200" b="1" dirty="0">
                        <a:effectLst/>
                        <a:latin typeface="+mn-lt"/>
                        <a:ea typeface="Calibri" panose="020F0502020204030204" pitchFamily="34" charset="0"/>
                        <a:cs typeface="Times New Roman" panose="02020603050405020304" pitchFamily="18" charset="0"/>
                      </a:endParaRPr>
                    </a:p>
                  </a:txBody>
                  <a:tcPr marL="73382" marR="73382" marT="36691" marB="3669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CCFFCC"/>
                    </a:solidFill>
                  </a:tcPr>
                </a:tc>
                <a:tc>
                  <a:txBody>
                    <a:bodyPr/>
                    <a:lstStyle/>
                    <a:p>
                      <a:r>
                        <a:rPr lang="en-GB" sz="1200" b="1" dirty="0" smtClean="0">
                          <a:effectLst/>
                          <a:latin typeface="+mn-lt"/>
                        </a:rPr>
                        <a:t>Le </a:t>
                      </a:r>
                      <a:r>
                        <a:rPr lang="en-GB" sz="1200" b="1" dirty="0" err="1" smtClean="0">
                          <a:effectLst/>
                          <a:latin typeface="+mn-lt"/>
                        </a:rPr>
                        <a:t>fonti</a:t>
                      </a:r>
                      <a:r>
                        <a:rPr lang="en-GB" sz="1200" b="1" dirty="0" smtClean="0">
                          <a:effectLst/>
                          <a:latin typeface="+mn-lt"/>
                        </a:rPr>
                        <a:t> </a:t>
                      </a:r>
                      <a:r>
                        <a:rPr lang="en-GB" sz="1200" b="1" dirty="0" err="1" smtClean="0">
                          <a:effectLst/>
                          <a:latin typeface="+mn-lt"/>
                        </a:rPr>
                        <a:t>storiche</a:t>
                      </a:r>
                      <a:r>
                        <a:rPr lang="en-GB" sz="1200" b="1" dirty="0" smtClean="0">
                          <a:effectLst/>
                          <a:latin typeface="+mn-lt"/>
                        </a:rPr>
                        <a:t>: esempi e </a:t>
                      </a:r>
                      <a:r>
                        <a:rPr lang="en-GB" sz="1200" b="1" dirty="0" err="1" smtClean="0">
                          <a:effectLst/>
                          <a:latin typeface="+mn-lt"/>
                        </a:rPr>
                        <a:t>analisi</a:t>
                      </a:r>
                      <a:r>
                        <a:rPr lang="en-GB" sz="1200" b="1" dirty="0" smtClean="0">
                          <a:effectLst/>
                          <a:latin typeface="+mn-lt"/>
                        </a:rPr>
                        <a:t> </a:t>
                      </a:r>
                      <a:r>
                        <a:rPr lang="en-GB" sz="1200" b="1" dirty="0" err="1" smtClean="0">
                          <a:effectLst/>
                          <a:latin typeface="+mn-lt"/>
                        </a:rPr>
                        <a:t>specifiche</a:t>
                      </a:r>
                      <a:endParaRPr lang="en-GB" sz="1200" b="1" dirty="0">
                        <a:effectLst/>
                        <a:latin typeface="+mn-lt"/>
                      </a:endParaRPr>
                    </a:p>
                  </a:txBody>
                  <a:tcPr marL="73382" marR="73382" marT="36691" marB="36691" anchor="ctr">
                    <a:lnL w="31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CCFFCC"/>
                    </a:solidFill>
                  </a:tcPr>
                </a:tc>
              </a:tr>
              <a:tr h="364841">
                <a:tc>
                  <a:txBody>
                    <a:bodyPr/>
                    <a:lstStyle/>
                    <a:p>
                      <a:pPr marL="0" indent="0" algn="ctr">
                        <a:spcAft>
                          <a:spcPts val="0"/>
                        </a:spcAft>
                      </a:pPr>
                      <a:r>
                        <a:rPr lang="en-GB" sz="1200" b="1" dirty="0">
                          <a:effectLst/>
                          <a:latin typeface="+mn-lt"/>
                        </a:rPr>
                        <a:t>26-28</a:t>
                      </a:r>
                      <a:endParaRPr lang="en-GB" sz="1200" b="1" dirty="0">
                        <a:effectLst/>
                        <a:latin typeface="+mn-lt"/>
                        <a:ea typeface="Calibri" panose="020F0502020204030204" pitchFamily="34" charset="0"/>
                        <a:cs typeface="Times New Roman" panose="02020603050405020304" pitchFamily="18" charset="0"/>
                      </a:endParaRPr>
                    </a:p>
                  </a:txBody>
                  <a:tcPr marL="73382" marR="73382" marT="36691" marB="36691" anchor="ctr">
                    <a:lnL w="28575" cap="flat" cmpd="sng" algn="ctr">
                      <a:no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CCFFCC"/>
                    </a:solidFill>
                  </a:tcPr>
                </a:tc>
                <a:tc>
                  <a:txBody>
                    <a:bodyPr/>
                    <a:lstStyle/>
                    <a:p>
                      <a:pPr marL="0" indent="0" algn="ctr">
                        <a:spcAft>
                          <a:spcPts val="0"/>
                        </a:spcAft>
                      </a:pPr>
                      <a:r>
                        <a:rPr lang="en-GB" sz="1200" b="1" dirty="0">
                          <a:effectLst/>
                          <a:latin typeface="+mn-lt"/>
                        </a:rPr>
                        <a:t>5</a:t>
                      </a:r>
                      <a:endParaRPr lang="en-GB" sz="1200" b="1" dirty="0">
                        <a:effectLst/>
                        <a:latin typeface="+mn-lt"/>
                        <a:ea typeface="Calibri" panose="020F0502020204030204" pitchFamily="34" charset="0"/>
                        <a:cs typeface="Times New Roman" panose="02020603050405020304" pitchFamily="18" charset="0"/>
                      </a:endParaRPr>
                    </a:p>
                  </a:txBody>
                  <a:tcPr marL="73382" marR="73382" marT="36691" marB="3669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CCFFCC"/>
                    </a:solidFill>
                  </a:tcPr>
                </a:tc>
                <a:tc>
                  <a:txBody>
                    <a:bodyPr/>
                    <a:lstStyle/>
                    <a:p>
                      <a:r>
                        <a:rPr lang="en-GB" sz="1200" b="1" kern="1200" dirty="0" smtClean="0">
                          <a:solidFill>
                            <a:schemeClr val="dk1"/>
                          </a:solidFill>
                          <a:effectLst/>
                          <a:latin typeface="+mn-lt"/>
                          <a:ea typeface="+mn-ea"/>
                          <a:cs typeface="+mn-cs"/>
                        </a:rPr>
                        <a:t>Le </a:t>
                      </a:r>
                      <a:r>
                        <a:rPr lang="en-GB" sz="1200" b="1" kern="1200" dirty="0" err="1" smtClean="0">
                          <a:solidFill>
                            <a:schemeClr val="dk1"/>
                          </a:solidFill>
                          <a:effectLst/>
                          <a:latin typeface="+mn-lt"/>
                          <a:ea typeface="+mn-ea"/>
                          <a:cs typeface="+mn-cs"/>
                        </a:rPr>
                        <a:t>fonti</a:t>
                      </a:r>
                      <a:r>
                        <a:rPr lang="en-GB" sz="1200" b="1" kern="1200" dirty="0" smtClean="0">
                          <a:solidFill>
                            <a:schemeClr val="dk1"/>
                          </a:solidFill>
                          <a:effectLst/>
                          <a:latin typeface="+mn-lt"/>
                          <a:ea typeface="+mn-ea"/>
                          <a:cs typeface="+mn-cs"/>
                        </a:rPr>
                        <a:t> </a:t>
                      </a:r>
                      <a:r>
                        <a:rPr lang="en-GB" sz="1200" b="1" kern="1200" dirty="0" err="1" smtClean="0">
                          <a:solidFill>
                            <a:schemeClr val="dk1"/>
                          </a:solidFill>
                          <a:effectLst/>
                          <a:latin typeface="+mn-lt"/>
                          <a:ea typeface="+mn-ea"/>
                          <a:cs typeface="+mn-cs"/>
                        </a:rPr>
                        <a:t>storiche</a:t>
                      </a:r>
                      <a:r>
                        <a:rPr lang="en-GB" sz="1200" b="1" kern="1200" dirty="0" smtClean="0">
                          <a:solidFill>
                            <a:schemeClr val="dk1"/>
                          </a:solidFill>
                          <a:effectLst/>
                          <a:latin typeface="+mn-lt"/>
                          <a:ea typeface="+mn-ea"/>
                          <a:cs typeface="+mn-cs"/>
                        </a:rPr>
                        <a:t>: </a:t>
                      </a:r>
                      <a:r>
                        <a:rPr lang="en-GB" sz="1200" b="1" dirty="0" smtClean="0">
                          <a:effectLst/>
                          <a:latin typeface="+mn-lt"/>
                        </a:rPr>
                        <a:t>esempi e </a:t>
                      </a:r>
                      <a:r>
                        <a:rPr lang="en-GB" sz="1200" b="1" dirty="0" err="1" smtClean="0">
                          <a:effectLst/>
                          <a:latin typeface="+mn-lt"/>
                        </a:rPr>
                        <a:t>analisi</a:t>
                      </a:r>
                      <a:r>
                        <a:rPr lang="en-GB" sz="1200" b="1" dirty="0" smtClean="0">
                          <a:effectLst/>
                          <a:latin typeface="+mn-lt"/>
                        </a:rPr>
                        <a:t> </a:t>
                      </a:r>
                      <a:r>
                        <a:rPr lang="en-GB" sz="1200" b="1" dirty="0" err="1" smtClean="0">
                          <a:effectLst/>
                          <a:latin typeface="+mn-lt"/>
                        </a:rPr>
                        <a:t>specifiche</a:t>
                      </a:r>
                      <a:endParaRPr lang="en-GB" sz="1200" b="1" kern="1200" dirty="0">
                        <a:solidFill>
                          <a:schemeClr val="dk1"/>
                        </a:solidFill>
                        <a:effectLst/>
                        <a:latin typeface="+mn-lt"/>
                        <a:ea typeface="+mn-ea"/>
                        <a:cs typeface="+mn-cs"/>
                      </a:endParaRPr>
                    </a:p>
                  </a:txBody>
                  <a:tcPr marL="73382" marR="73382" marT="36691" marB="36691" anchor="ctr">
                    <a:lnL w="31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CCFFCC"/>
                    </a:solidFill>
                  </a:tcPr>
                </a:tc>
              </a:tr>
              <a:tr h="364841">
                <a:tc>
                  <a:txBody>
                    <a:bodyPr/>
                    <a:lstStyle/>
                    <a:p>
                      <a:pPr marL="0" indent="0" algn="ctr">
                        <a:spcAft>
                          <a:spcPts val="0"/>
                        </a:spcAft>
                      </a:pPr>
                      <a:r>
                        <a:rPr lang="en-GB" sz="1200" b="1" dirty="0" smtClean="0">
                          <a:effectLst/>
                          <a:latin typeface="+mn-lt"/>
                        </a:rPr>
                        <a:t>3-4</a:t>
                      </a:r>
                      <a:endParaRPr lang="en-GB" sz="1200" b="1" dirty="0">
                        <a:effectLst/>
                        <a:latin typeface="+mn-lt"/>
                        <a:ea typeface="Calibri" panose="020F0502020204030204" pitchFamily="34" charset="0"/>
                        <a:cs typeface="Times New Roman" panose="02020603050405020304" pitchFamily="18" charset="0"/>
                      </a:endParaRPr>
                    </a:p>
                  </a:txBody>
                  <a:tcPr marL="73382" marR="73382" marT="36691" marB="36691" anchor="ctr">
                    <a:lnL w="28575" cap="flat" cmpd="sng" algn="ctr">
                      <a:no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FFFFCC"/>
                    </a:solidFill>
                  </a:tcPr>
                </a:tc>
                <a:tc>
                  <a:txBody>
                    <a:bodyPr/>
                    <a:lstStyle/>
                    <a:p>
                      <a:pPr marL="0" indent="0" algn="ctr">
                        <a:spcAft>
                          <a:spcPts val="0"/>
                        </a:spcAft>
                      </a:pPr>
                      <a:r>
                        <a:rPr lang="en-GB" sz="1200" b="1" dirty="0">
                          <a:effectLst/>
                          <a:latin typeface="+mn-lt"/>
                        </a:rPr>
                        <a:t>3</a:t>
                      </a:r>
                      <a:endParaRPr lang="en-GB" sz="1200" b="1" dirty="0">
                        <a:effectLst/>
                        <a:latin typeface="+mn-lt"/>
                        <a:ea typeface="Calibri" panose="020F0502020204030204" pitchFamily="34" charset="0"/>
                        <a:cs typeface="Times New Roman" panose="02020603050405020304" pitchFamily="18" charset="0"/>
                      </a:endParaRPr>
                    </a:p>
                  </a:txBody>
                  <a:tcPr marL="73382" marR="73382" marT="36691" marB="3669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smtClean="0">
                          <a:effectLst/>
                          <a:latin typeface="+mn-lt"/>
                        </a:rPr>
                        <a:t>Strumenti di </a:t>
                      </a:r>
                      <a:r>
                        <a:rPr lang="en-GB" sz="1200" b="1" dirty="0" err="1" smtClean="0">
                          <a:effectLst/>
                          <a:latin typeface="+mn-lt"/>
                        </a:rPr>
                        <a:t>ricerca</a:t>
                      </a:r>
                      <a:r>
                        <a:rPr lang="en-GB" sz="1200" b="1" dirty="0" smtClean="0">
                          <a:effectLst/>
                          <a:latin typeface="+mn-lt"/>
                        </a:rPr>
                        <a:t> e </a:t>
                      </a:r>
                      <a:r>
                        <a:rPr lang="en-GB" sz="1200" b="1" dirty="0" err="1" smtClean="0">
                          <a:effectLst/>
                          <a:latin typeface="+mn-lt"/>
                        </a:rPr>
                        <a:t>visite</a:t>
                      </a:r>
                      <a:r>
                        <a:rPr lang="en-GB" sz="1200" b="1" dirty="0" smtClean="0">
                          <a:effectLst/>
                          <a:latin typeface="+mn-lt"/>
                        </a:rPr>
                        <a:t> (3 </a:t>
                      </a:r>
                      <a:r>
                        <a:rPr lang="en-GB" sz="1200" b="1" dirty="0" err="1" smtClean="0">
                          <a:effectLst/>
                          <a:latin typeface="+mn-lt"/>
                        </a:rPr>
                        <a:t>aprile</a:t>
                      </a:r>
                      <a:r>
                        <a:rPr lang="en-GB" sz="1200" b="1" dirty="0" smtClean="0">
                          <a:effectLst/>
                          <a:latin typeface="+mn-lt"/>
                        </a:rPr>
                        <a:t>: Archivio </a:t>
                      </a:r>
                      <a:r>
                        <a:rPr lang="en-GB" sz="1200" b="1" dirty="0" err="1" smtClean="0">
                          <a:effectLst/>
                          <a:latin typeface="+mn-lt"/>
                        </a:rPr>
                        <a:t>diplomatico</a:t>
                      </a:r>
                      <a:r>
                        <a:rPr lang="en-GB" sz="1200" b="1" dirty="0" smtClean="0">
                          <a:effectLst/>
                          <a:latin typeface="+mn-lt"/>
                        </a:rPr>
                        <a:t> </a:t>
                      </a:r>
                      <a:r>
                        <a:rPr lang="en-GB" sz="1200" b="1" dirty="0" err="1" smtClean="0">
                          <a:effectLst/>
                          <a:latin typeface="+mn-lt"/>
                        </a:rPr>
                        <a:t>presso</a:t>
                      </a:r>
                      <a:r>
                        <a:rPr lang="en-GB" sz="1200" b="1" dirty="0" smtClean="0">
                          <a:effectLst/>
                          <a:latin typeface="+mn-lt"/>
                        </a:rPr>
                        <a:t> Biblioteca </a:t>
                      </a:r>
                      <a:r>
                        <a:rPr lang="en-GB" sz="1200" b="1" dirty="0" err="1" smtClean="0">
                          <a:effectLst/>
                          <a:latin typeface="+mn-lt"/>
                        </a:rPr>
                        <a:t>Civica</a:t>
                      </a:r>
                      <a:r>
                        <a:rPr lang="en-GB" sz="1200" b="1" dirty="0" smtClean="0">
                          <a:effectLst/>
                          <a:latin typeface="+mn-lt"/>
                        </a:rPr>
                        <a:t>)</a:t>
                      </a:r>
                      <a:endParaRPr lang="en-GB" sz="1200" b="1" dirty="0">
                        <a:effectLst/>
                        <a:latin typeface="+mn-lt"/>
                      </a:endParaRPr>
                    </a:p>
                  </a:txBody>
                  <a:tcPr marL="73382" marR="73382" marT="36691" marB="36691" anchor="ctr">
                    <a:lnL w="31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FFFFCC"/>
                    </a:solidFill>
                  </a:tcPr>
                </a:tc>
              </a:tr>
              <a:tr h="364841">
                <a:tc>
                  <a:txBody>
                    <a:bodyPr/>
                    <a:lstStyle/>
                    <a:p>
                      <a:pPr marL="0" indent="0" algn="ctr">
                        <a:spcAft>
                          <a:spcPts val="0"/>
                        </a:spcAft>
                      </a:pPr>
                      <a:r>
                        <a:rPr lang="en-GB" sz="1200" b="1" dirty="0">
                          <a:effectLst/>
                          <a:latin typeface="+mn-lt"/>
                        </a:rPr>
                        <a:t>9-11</a:t>
                      </a:r>
                      <a:endParaRPr lang="en-GB" sz="1200" b="1" dirty="0">
                        <a:effectLst/>
                        <a:latin typeface="+mn-lt"/>
                        <a:ea typeface="Calibri" panose="020F0502020204030204" pitchFamily="34" charset="0"/>
                        <a:cs typeface="Times New Roman" panose="02020603050405020304" pitchFamily="18" charset="0"/>
                      </a:endParaRPr>
                    </a:p>
                  </a:txBody>
                  <a:tcPr marL="73382" marR="73382" marT="36691" marB="36691" anchor="ctr">
                    <a:lnL w="28575" cap="flat" cmpd="sng" algn="ctr">
                      <a:no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FFFFCC"/>
                    </a:solidFill>
                  </a:tcPr>
                </a:tc>
                <a:tc>
                  <a:txBody>
                    <a:bodyPr/>
                    <a:lstStyle/>
                    <a:p>
                      <a:pPr marL="0" indent="0" algn="ctr">
                        <a:spcAft>
                          <a:spcPts val="0"/>
                        </a:spcAft>
                      </a:pPr>
                      <a:r>
                        <a:rPr lang="en-GB" sz="1200" b="1" dirty="0">
                          <a:effectLst/>
                          <a:latin typeface="+mn-lt"/>
                        </a:rPr>
                        <a:t>5</a:t>
                      </a:r>
                      <a:endParaRPr lang="en-GB" sz="1200" b="1" dirty="0">
                        <a:effectLst/>
                        <a:latin typeface="+mn-lt"/>
                        <a:ea typeface="Calibri" panose="020F0502020204030204" pitchFamily="34" charset="0"/>
                        <a:cs typeface="Times New Roman" panose="02020603050405020304" pitchFamily="18" charset="0"/>
                      </a:endParaRPr>
                    </a:p>
                  </a:txBody>
                  <a:tcPr marL="73382" marR="73382" marT="36691" marB="3669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FFFFCC"/>
                    </a:solidFill>
                  </a:tcPr>
                </a:tc>
                <a:tc>
                  <a:txBody>
                    <a:bodyPr/>
                    <a:lstStyle/>
                    <a:p>
                      <a:r>
                        <a:rPr lang="en-GB" sz="1200" b="1" dirty="0" smtClean="0">
                          <a:effectLst/>
                          <a:latin typeface="+mn-lt"/>
                        </a:rPr>
                        <a:t>Strumenti di </a:t>
                      </a:r>
                      <a:r>
                        <a:rPr lang="en-GB" sz="1200" b="1" dirty="0" err="1" smtClean="0">
                          <a:effectLst/>
                          <a:latin typeface="+mn-lt"/>
                        </a:rPr>
                        <a:t>ricerca</a:t>
                      </a:r>
                      <a:r>
                        <a:rPr lang="en-GB" sz="1200" b="1" dirty="0" smtClean="0">
                          <a:effectLst/>
                          <a:latin typeface="+mn-lt"/>
                        </a:rPr>
                        <a:t> e </a:t>
                      </a:r>
                      <a:r>
                        <a:rPr lang="en-GB" sz="1200" b="1" dirty="0" err="1" smtClean="0">
                          <a:effectLst/>
                          <a:latin typeface="+mn-lt"/>
                        </a:rPr>
                        <a:t>visite</a:t>
                      </a:r>
                      <a:r>
                        <a:rPr lang="en-GB" sz="1200" b="1" dirty="0" smtClean="0">
                          <a:effectLst/>
                          <a:latin typeface="+mn-lt"/>
                        </a:rPr>
                        <a:t> </a:t>
                      </a:r>
                      <a:r>
                        <a:rPr lang="en-GB" sz="1200" b="1" kern="1200" dirty="0" smtClean="0">
                          <a:solidFill>
                            <a:schemeClr val="dk1"/>
                          </a:solidFill>
                          <a:effectLst/>
                          <a:latin typeface="+mn-lt"/>
                          <a:ea typeface="+mn-ea"/>
                          <a:cs typeface="+mn-cs"/>
                        </a:rPr>
                        <a:t>(10 </a:t>
                      </a:r>
                      <a:r>
                        <a:rPr lang="en-GB" sz="1200" b="1" kern="1200" dirty="0" err="1" smtClean="0">
                          <a:solidFill>
                            <a:schemeClr val="dk1"/>
                          </a:solidFill>
                          <a:effectLst/>
                          <a:latin typeface="+mn-lt"/>
                          <a:ea typeface="+mn-ea"/>
                          <a:cs typeface="+mn-cs"/>
                        </a:rPr>
                        <a:t>aprile</a:t>
                      </a:r>
                      <a:r>
                        <a:rPr lang="en-GB" sz="1200" b="1" kern="1200" dirty="0" smtClean="0">
                          <a:solidFill>
                            <a:schemeClr val="dk1"/>
                          </a:solidFill>
                          <a:effectLst/>
                          <a:latin typeface="+mn-lt"/>
                          <a:ea typeface="+mn-ea"/>
                          <a:cs typeface="+mn-cs"/>
                        </a:rPr>
                        <a:t>: </a:t>
                      </a:r>
                      <a:r>
                        <a:rPr lang="it-IT" sz="1200" b="1" kern="1200" dirty="0" smtClean="0">
                          <a:solidFill>
                            <a:schemeClr val="dk1"/>
                          </a:solidFill>
                          <a:effectLst/>
                          <a:latin typeface="+mn-lt"/>
                          <a:ea typeface="+mn-ea"/>
                          <a:cs typeface="+mn-cs"/>
                        </a:rPr>
                        <a:t>Archivio Storico del Comune di Trieste)</a:t>
                      </a:r>
                      <a:endParaRPr lang="en-GB" sz="1200" b="1" kern="1200" dirty="0">
                        <a:solidFill>
                          <a:schemeClr val="dk1"/>
                        </a:solidFill>
                        <a:effectLst/>
                        <a:latin typeface="+mn-lt"/>
                        <a:ea typeface="+mn-ea"/>
                        <a:cs typeface="+mn-cs"/>
                      </a:endParaRPr>
                    </a:p>
                  </a:txBody>
                  <a:tcPr marL="73382" marR="73382" marT="36691" marB="36691" anchor="ctr">
                    <a:lnL w="31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FFFFCC"/>
                    </a:solidFill>
                  </a:tcPr>
                </a:tc>
              </a:tr>
              <a:tr h="364841">
                <a:tc>
                  <a:txBody>
                    <a:bodyPr/>
                    <a:lstStyle/>
                    <a:p>
                      <a:pPr marL="0" indent="0" algn="ctr">
                        <a:spcAft>
                          <a:spcPts val="0"/>
                        </a:spcAft>
                      </a:pPr>
                      <a:r>
                        <a:rPr lang="en-GB" sz="1200" b="1" dirty="0">
                          <a:effectLst/>
                          <a:latin typeface="+mn-lt"/>
                        </a:rPr>
                        <a:t>16-18</a:t>
                      </a:r>
                      <a:endParaRPr lang="en-GB" sz="1200" b="1" dirty="0">
                        <a:effectLst/>
                        <a:latin typeface="+mn-lt"/>
                        <a:ea typeface="Calibri" panose="020F0502020204030204" pitchFamily="34" charset="0"/>
                        <a:cs typeface="Times New Roman" panose="02020603050405020304" pitchFamily="18" charset="0"/>
                      </a:endParaRPr>
                    </a:p>
                  </a:txBody>
                  <a:tcPr marL="73382" marR="73382" marT="36691" marB="36691" anchor="ctr">
                    <a:lnL w="28575" cap="flat" cmpd="sng" algn="ctr">
                      <a:no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FFFFCC"/>
                    </a:solidFill>
                  </a:tcPr>
                </a:tc>
                <a:tc>
                  <a:txBody>
                    <a:bodyPr/>
                    <a:lstStyle/>
                    <a:p>
                      <a:pPr marL="0" indent="0" algn="ctr">
                        <a:spcAft>
                          <a:spcPts val="0"/>
                        </a:spcAft>
                      </a:pPr>
                      <a:r>
                        <a:rPr lang="en-GB" sz="1200" b="1" dirty="0">
                          <a:effectLst/>
                          <a:latin typeface="+mn-lt"/>
                        </a:rPr>
                        <a:t>5</a:t>
                      </a:r>
                      <a:endParaRPr lang="en-GB" sz="1200" b="1" dirty="0">
                        <a:effectLst/>
                        <a:latin typeface="+mn-lt"/>
                        <a:ea typeface="Calibri" panose="020F0502020204030204" pitchFamily="34" charset="0"/>
                        <a:cs typeface="Times New Roman" panose="02020603050405020304" pitchFamily="18" charset="0"/>
                      </a:endParaRPr>
                    </a:p>
                  </a:txBody>
                  <a:tcPr marL="73382" marR="73382" marT="36691" marB="3669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FFFFCC"/>
                    </a:solidFill>
                  </a:tcPr>
                </a:tc>
                <a:tc>
                  <a:txBody>
                    <a:bodyPr/>
                    <a:lstStyle/>
                    <a:p>
                      <a:r>
                        <a:rPr lang="en-GB" sz="1200" b="1" dirty="0" smtClean="0">
                          <a:effectLst/>
                          <a:latin typeface="+mn-lt"/>
                        </a:rPr>
                        <a:t>Digital history e </a:t>
                      </a:r>
                      <a:r>
                        <a:rPr lang="en-GB" sz="1200" b="1" dirty="0" err="1" smtClean="0">
                          <a:effectLst/>
                          <a:latin typeface="+mn-lt"/>
                        </a:rPr>
                        <a:t>visite</a:t>
                      </a:r>
                      <a:r>
                        <a:rPr lang="en-GB" sz="1200" b="1" dirty="0" smtClean="0">
                          <a:effectLst/>
                          <a:latin typeface="+mn-lt"/>
                        </a:rPr>
                        <a:t> (17 </a:t>
                      </a:r>
                      <a:r>
                        <a:rPr lang="en-GB" sz="1200" b="1" dirty="0" err="1" smtClean="0">
                          <a:effectLst/>
                          <a:latin typeface="+mn-lt"/>
                        </a:rPr>
                        <a:t>aprile</a:t>
                      </a:r>
                      <a:r>
                        <a:rPr lang="en-GB" sz="1200" b="1" dirty="0" smtClean="0">
                          <a:effectLst/>
                          <a:latin typeface="+mn-lt"/>
                        </a:rPr>
                        <a:t>: </a:t>
                      </a:r>
                      <a:r>
                        <a:rPr lang="it-IT" sz="1200" b="1" dirty="0" smtClean="0">
                          <a:effectLst/>
                          <a:latin typeface="+mn-lt"/>
                        </a:rPr>
                        <a:t>Archivio Storico delle Assicurazioni Generali)</a:t>
                      </a:r>
                      <a:endParaRPr lang="en-GB" sz="1200" b="1" dirty="0">
                        <a:effectLst/>
                        <a:latin typeface="+mn-lt"/>
                      </a:endParaRPr>
                    </a:p>
                  </a:txBody>
                  <a:tcPr marL="73382" marR="73382" marT="36691" marB="36691" anchor="ctr">
                    <a:lnL w="31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FFFFCC"/>
                    </a:solidFill>
                  </a:tcPr>
                </a:tc>
              </a:tr>
              <a:tr h="364841">
                <a:tc>
                  <a:txBody>
                    <a:bodyPr/>
                    <a:lstStyle/>
                    <a:p>
                      <a:pPr marL="0" indent="0" algn="ctr">
                        <a:spcAft>
                          <a:spcPts val="0"/>
                        </a:spcAft>
                      </a:pPr>
                      <a:r>
                        <a:rPr lang="en-GB" sz="1200" b="1" dirty="0" smtClean="0">
                          <a:effectLst/>
                          <a:latin typeface="+mn-lt"/>
                        </a:rPr>
                        <a:t>23-24</a:t>
                      </a:r>
                      <a:endParaRPr lang="en-GB" sz="1200" b="1" dirty="0">
                        <a:effectLst/>
                        <a:latin typeface="+mn-lt"/>
                        <a:ea typeface="Calibri" panose="020F0502020204030204" pitchFamily="34" charset="0"/>
                        <a:cs typeface="Times New Roman" panose="02020603050405020304" pitchFamily="18" charset="0"/>
                      </a:endParaRPr>
                    </a:p>
                  </a:txBody>
                  <a:tcPr marL="73382" marR="73382" marT="36691" marB="36691" anchor="ctr">
                    <a:lnL w="28575" cap="flat" cmpd="sng" algn="ctr">
                      <a:no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FFFFCC"/>
                    </a:solidFill>
                  </a:tcPr>
                </a:tc>
                <a:tc>
                  <a:txBody>
                    <a:bodyPr/>
                    <a:lstStyle/>
                    <a:p>
                      <a:pPr marL="0" indent="0" algn="ctr">
                        <a:spcAft>
                          <a:spcPts val="0"/>
                        </a:spcAft>
                      </a:pPr>
                      <a:r>
                        <a:rPr lang="en-GB" sz="1200" b="1" dirty="0" smtClean="0">
                          <a:effectLst/>
                          <a:latin typeface="+mn-lt"/>
                          <a:ea typeface="+mn-ea"/>
                          <a:cs typeface="+mn-cs"/>
                        </a:rPr>
                        <a:t>4</a:t>
                      </a:r>
                      <a:endParaRPr lang="en-GB" sz="1200" b="1" dirty="0">
                        <a:effectLst/>
                        <a:latin typeface="+mn-lt"/>
                        <a:ea typeface="Calibri" panose="020F0502020204030204" pitchFamily="34" charset="0"/>
                        <a:cs typeface="Times New Roman" panose="02020603050405020304" pitchFamily="18" charset="0"/>
                      </a:endParaRPr>
                    </a:p>
                  </a:txBody>
                  <a:tcPr marL="73382" marR="73382" marT="36691" marB="3669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smtClean="0">
                          <a:effectLst/>
                          <a:latin typeface="+mn-lt"/>
                        </a:rPr>
                        <a:t>La </a:t>
                      </a:r>
                      <a:r>
                        <a:rPr lang="en-GB" sz="1200" b="1" dirty="0" err="1" smtClean="0">
                          <a:effectLst/>
                          <a:latin typeface="+mn-lt"/>
                        </a:rPr>
                        <a:t>scrittura</a:t>
                      </a:r>
                      <a:r>
                        <a:rPr lang="en-GB" sz="1200" b="1" dirty="0" smtClean="0">
                          <a:effectLst/>
                          <a:latin typeface="+mn-lt"/>
                        </a:rPr>
                        <a:t> </a:t>
                      </a:r>
                      <a:r>
                        <a:rPr lang="en-GB" sz="1200" b="1" dirty="0" err="1" smtClean="0">
                          <a:effectLst/>
                          <a:latin typeface="+mn-lt"/>
                        </a:rPr>
                        <a:t>storica</a:t>
                      </a:r>
                      <a:r>
                        <a:rPr lang="en-GB" sz="1200" b="1" dirty="0" smtClean="0">
                          <a:effectLst/>
                          <a:latin typeface="+mn-lt"/>
                        </a:rPr>
                        <a:t> e </a:t>
                      </a:r>
                      <a:r>
                        <a:rPr lang="en-GB" sz="1200" b="1" dirty="0" err="1" smtClean="0">
                          <a:effectLst/>
                          <a:latin typeface="+mn-lt"/>
                        </a:rPr>
                        <a:t>visite</a:t>
                      </a:r>
                      <a:r>
                        <a:rPr lang="en-GB" sz="1200" b="1" dirty="0" smtClean="0">
                          <a:effectLst/>
                          <a:latin typeface="+mn-lt"/>
                        </a:rPr>
                        <a:t> (24 </a:t>
                      </a:r>
                      <a:r>
                        <a:rPr lang="en-GB" sz="1200" b="1" dirty="0" err="1" smtClean="0">
                          <a:effectLst/>
                          <a:latin typeface="+mn-lt"/>
                        </a:rPr>
                        <a:t>aprile</a:t>
                      </a:r>
                      <a:r>
                        <a:rPr lang="en-GB" sz="1200" b="1" dirty="0" smtClean="0">
                          <a:effectLst/>
                          <a:latin typeface="+mn-lt"/>
                        </a:rPr>
                        <a:t>: Archivio di Stato di Trieste)</a:t>
                      </a:r>
                      <a:endParaRPr lang="en-GB" sz="1200" b="1" dirty="0">
                        <a:effectLst/>
                        <a:latin typeface="+mn-lt"/>
                      </a:endParaRPr>
                    </a:p>
                  </a:txBody>
                  <a:tcPr marL="73382" marR="73382" marT="36691" marB="36691" anchor="ctr">
                    <a:lnL w="31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FFFFCC"/>
                    </a:solidFill>
                  </a:tcPr>
                </a:tc>
              </a:tr>
              <a:tr h="364841">
                <a:tc>
                  <a:txBody>
                    <a:bodyPr/>
                    <a:lstStyle/>
                    <a:p>
                      <a:pPr marL="0" indent="0" algn="ctr">
                        <a:spcAft>
                          <a:spcPts val="0"/>
                        </a:spcAft>
                      </a:pPr>
                      <a:r>
                        <a:rPr lang="en-GB" sz="1200" b="1" dirty="0">
                          <a:effectLst/>
                          <a:latin typeface="+mn-lt"/>
                        </a:rPr>
                        <a:t>30, </a:t>
                      </a:r>
                      <a:r>
                        <a:rPr lang="en-GB" sz="1200" b="1" dirty="0" smtClean="0">
                          <a:effectLst/>
                          <a:latin typeface="+mn-lt"/>
                        </a:rPr>
                        <a:t>2</a:t>
                      </a:r>
                      <a:endParaRPr lang="en-GB" sz="1200" b="1" dirty="0">
                        <a:effectLst/>
                        <a:latin typeface="+mn-lt"/>
                        <a:ea typeface="Calibri" panose="020F0502020204030204" pitchFamily="34" charset="0"/>
                        <a:cs typeface="Times New Roman" panose="02020603050405020304" pitchFamily="18" charset="0"/>
                      </a:endParaRPr>
                    </a:p>
                  </a:txBody>
                  <a:tcPr marL="73382" marR="73382" marT="36691" marB="36691" anchor="ctr">
                    <a:lnL w="28575" cap="flat" cmpd="sng" algn="ctr">
                      <a:no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CCFFFF"/>
                    </a:solidFill>
                  </a:tcPr>
                </a:tc>
                <a:tc>
                  <a:txBody>
                    <a:bodyPr/>
                    <a:lstStyle/>
                    <a:p>
                      <a:pPr marL="0" indent="0" algn="ctr">
                        <a:spcAft>
                          <a:spcPts val="0"/>
                        </a:spcAft>
                      </a:pPr>
                      <a:r>
                        <a:rPr lang="en-GB" sz="1200" b="1" dirty="0">
                          <a:effectLst/>
                          <a:latin typeface="+mn-lt"/>
                        </a:rPr>
                        <a:t>3</a:t>
                      </a:r>
                      <a:endParaRPr lang="en-GB" sz="1200" b="1" dirty="0">
                        <a:effectLst/>
                        <a:latin typeface="+mn-lt"/>
                        <a:ea typeface="Calibri" panose="020F0502020204030204" pitchFamily="34" charset="0"/>
                        <a:cs typeface="Times New Roman" panose="02020603050405020304" pitchFamily="18" charset="0"/>
                      </a:endParaRPr>
                    </a:p>
                  </a:txBody>
                  <a:tcPr marL="73382" marR="73382" marT="36691" marB="3669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CCFF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err="1" smtClean="0">
                          <a:effectLst/>
                          <a:latin typeface="+mn-lt"/>
                        </a:rPr>
                        <a:t>Plagio</a:t>
                      </a:r>
                      <a:r>
                        <a:rPr lang="en-GB" sz="1200" b="1" dirty="0" smtClean="0">
                          <a:effectLst/>
                          <a:latin typeface="+mn-lt"/>
                        </a:rPr>
                        <a:t>, </a:t>
                      </a:r>
                      <a:r>
                        <a:rPr lang="en-GB" sz="1200" b="1" dirty="0" err="1" smtClean="0">
                          <a:effectLst/>
                          <a:latin typeface="+mn-lt"/>
                        </a:rPr>
                        <a:t>falso</a:t>
                      </a:r>
                      <a:r>
                        <a:rPr lang="en-GB" sz="1200" b="1" dirty="0" smtClean="0">
                          <a:effectLst/>
                          <a:latin typeface="+mn-lt"/>
                        </a:rPr>
                        <a:t>, </a:t>
                      </a:r>
                      <a:r>
                        <a:rPr lang="en-GB" sz="1200" b="1" dirty="0" err="1" smtClean="0">
                          <a:effectLst/>
                          <a:latin typeface="+mn-lt"/>
                        </a:rPr>
                        <a:t>etica</a:t>
                      </a:r>
                      <a:r>
                        <a:rPr lang="en-GB" sz="1200" b="1" dirty="0" smtClean="0">
                          <a:effectLst/>
                          <a:latin typeface="+mn-lt"/>
                        </a:rPr>
                        <a:t> </a:t>
                      </a:r>
                      <a:r>
                        <a:rPr lang="en-GB" sz="1200" b="1" dirty="0" err="1" smtClean="0">
                          <a:effectLst/>
                          <a:latin typeface="+mn-lt"/>
                        </a:rPr>
                        <a:t>dello</a:t>
                      </a:r>
                      <a:r>
                        <a:rPr lang="en-GB" sz="1200" b="1" dirty="0" smtClean="0">
                          <a:effectLst/>
                          <a:latin typeface="+mn-lt"/>
                        </a:rPr>
                        <a:t> storici: I </a:t>
                      </a:r>
                      <a:r>
                        <a:rPr lang="en-GB" sz="1200" b="1" dirty="0" err="1" smtClean="0">
                          <a:effectLst/>
                          <a:latin typeface="+mn-lt"/>
                        </a:rPr>
                        <a:t>Protocolli</a:t>
                      </a:r>
                      <a:r>
                        <a:rPr lang="en-GB" sz="1200" b="1" dirty="0" smtClean="0">
                          <a:effectLst/>
                          <a:latin typeface="+mn-lt"/>
                        </a:rPr>
                        <a:t> </a:t>
                      </a:r>
                      <a:r>
                        <a:rPr lang="en-GB" sz="1200" b="1" dirty="0" err="1" smtClean="0">
                          <a:effectLst/>
                          <a:latin typeface="+mn-lt"/>
                        </a:rPr>
                        <a:t>dei</a:t>
                      </a:r>
                      <a:r>
                        <a:rPr lang="en-GB" sz="1200" b="1" dirty="0" smtClean="0">
                          <a:effectLst/>
                          <a:latin typeface="+mn-lt"/>
                        </a:rPr>
                        <a:t> </a:t>
                      </a:r>
                      <a:r>
                        <a:rPr lang="en-GB" sz="1200" b="1" dirty="0" err="1" smtClean="0">
                          <a:effectLst/>
                          <a:latin typeface="+mn-lt"/>
                        </a:rPr>
                        <a:t>Savii</a:t>
                      </a:r>
                      <a:r>
                        <a:rPr lang="en-GB" sz="1200" b="1" dirty="0" smtClean="0">
                          <a:effectLst/>
                          <a:latin typeface="+mn-lt"/>
                        </a:rPr>
                        <a:t> di Sion</a:t>
                      </a:r>
                    </a:p>
                  </a:txBody>
                  <a:tcPr marL="73382" marR="73382" marT="36691" marB="36691" anchor="ctr">
                    <a:lnL w="31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CCFFFF"/>
                    </a:solidFill>
                  </a:tcPr>
                </a:tc>
              </a:tr>
              <a:tr h="364841">
                <a:tc>
                  <a:txBody>
                    <a:bodyPr/>
                    <a:lstStyle/>
                    <a:p>
                      <a:pPr marL="0" indent="0" algn="ctr">
                        <a:spcAft>
                          <a:spcPts val="0"/>
                        </a:spcAft>
                      </a:pPr>
                      <a:r>
                        <a:rPr lang="en-GB" sz="1200" b="1" dirty="0">
                          <a:effectLst/>
                          <a:latin typeface="+mn-lt"/>
                        </a:rPr>
                        <a:t>7-9</a:t>
                      </a:r>
                      <a:endParaRPr lang="en-GB" sz="1200" b="1" dirty="0">
                        <a:effectLst/>
                        <a:latin typeface="+mn-lt"/>
                        <a:ea typeface="Calibri" panose="020F0502020204030204" pitchFamily="34" charset="0"/>
                        <a:cs typeface="Times New Roman" panose="02020603050405020304" pitchFamily="18" charset="0"/>
                      </a:endParaRPr>
                    </a:p>
                  </a:txBody>
                  <a:tcPr marL="73382" marR="73382" marT="36691" marB="36691" anchor="ctr">
                    <a:lnL w="28575" cap="flat" cmpd="sng" algn="ctr">
                      <a:no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CCFFFF"/>
                    </a:solidFill>
                  </a:tcPr>
                </a:tc>
                <a:tc>
                  <a:txBody>
                    <a:bodyPr/>
                    <a:lstStyle/>
                    <a:p>
                      <a:pPr marL="0" indent="0" algn="ctr">
                        <a:spcAft>
                          <a:spcPts val="0"/>
                        </a:spcAft>
                      </a:pPr>
                      <a:r>
                        <a:rPr lang="en-GB" sz="1200" b="1" dirty="0">
                          <a:effectLst/>
                          <a:latin typeface="+mn-lt"/>
                        </a:rPr>
                        <a:t>5</a:t>
                      </a:r>
                      <a:endParaRPr lang="en-GB" sz="1200" b="1" dirty="0">
                        <a:effectLst/>
                        <a:latin typeface="+mn-lt"/>
                        <a:ea typeface="Calibri" panose="020F0502020204030204" pitchFamily="34" charset="0"/>
                        <a:cs typeface="Times New Roman" panose="02020603050405020304" pitchFamily="18" charset="0"/>
                      </a:endParaRPr>
                    </a:p>
                  </a:txBody>
                  <a:tcPr marL="73382" marR="73382" marT="36691" marB="3669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CCFFFF"/>
                    </a:solidFill>
                  </a:tcPr>
                </a:tc>
                <a:tc>
                  <a:txBody>
                    <a:bodyPr/>
                    <a:lstStyle/>
                    <a:p>
                      <a:r>
                        <a:rPr lang="en-GB" sz="1200" b="1" dirty="0" err="1" smtClean="0">
                          <a:effectLst/>
                          <a:latin typeface="+mn-lt"/>
                        </a:rPr>
                        <a:t>Esercitazioni</a:t>
                      </a:r>
                      <a:endParaRPr lang="en-GB" sz="1200" b="1" dirty="0">
                        <a:effectLst/>
                        <a:latin typeface="+mn-lt"/>
                      </a:endParaRPr>
                    </a:p>
                  </a:txBody>
                  <a:tcPr marL="73382" marR="73382" marT="36691" marB="36691" anchor="ctr">
                    <a:lnL w="31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CCFFFF"/>
                    </a:solidFill>
                  </a:tcPr>
                </a:tc>
              </a:tr>
              <a:tr h="364841">
                <a:tc>
                  <a:txBody>
                    <a:bodyPr/>
                    <a:lstStyle/>
                    <a:p>
                      <a:pPr marL="0" indent="0" algn="ctr">
                        <a:spcAft>
                          <a:spcPts val="0"/>
                        </a:spcAft>
                      </a:pPr>
                      <a:r>
                        <a:rPr lang="en-GB" sz="1200" b="1" dirty="0">
                          <a:effectLst/>
                          <a:latin typeface="+mn-lt"/>
                        </a:rPr>
                        <a:t>14-16</a:t>
                      </a:r>
                      <a:endParaRPr lang="en-GB" sz="1200" b="1" dirty="0">
                        <a:effectLst/>
                        <a:latin typeface="+mn-lt"/>
                        <a:ea typeface="Calibri" panose="020F0502020204030204" pitchFamily="34" charset="0"/>
                        <a:cs typeface="Times New Roman" panose="02020603050405020304" pitchFamily="18" charset="0"/>
                      </a:endParaRPr>
                    </a:p>
                  </a:txBody>
                  <a:tcPr marL="73382" marR="73382" marT="36691" marB="36691" anchor="ctr">
                    <a:lnL w="28575" cap="flat" cmpd="sng" algn="ctr">
                      <a:no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CCFFFF"/>
                    </a:solidFill>
                  </a:tcPr>
                </a:tc>
                <a:tc>
                  <a:txBody>
                    <a:bodyPr/>
                    <a:lstStyle/>
                    <a:p>
                      <a:pPr marL="0" indent="0" algn="ctr">
                        <a:spcAft>
                          <a:spcPts val="0"/>
                        </a:spcAft>
                      </a:pPr>
                      <a:r>
                        <a:rPr lang="en-GB" sz="1200" b="1" dirty="0">
                          <a:effectLst/>
                          <a:latin typeface="+mn-lt"/>
                        </a:rPr>
                        <a:t>5</a:t>
                      </a:r>
                      <a:endParaRPr lang="en-GB" sz="1200" b="1" dirty="0">
                        <a:effectLst/>
                        <a:latin typeface="+mn-lt"/>
                        <a:ea typeface="Calibri" panose="020F0502020204030204" pitchFamily="34" charset="0"/>
                        <a:cs typeface="Times New Roman" panose="02020603050405020304" pitchFamily="18" charset="0"/>
                      </a:endParaRPr>
                    </a:p>
                  </a:txBody>
                  <a:tcPr marL="73382" marR="73382" marT="36691" marB="3669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CCFFFF"/>
                    </a:solidFill>
                  </a:tcPr>
                </a:tc>
                <a:tc>
                  <a:txBody>
                    <a:bodyPr/>
                    <a:lstStyle/>
                    <a:p>
                      <a:r>
                        <a:rPr lang="en-GB" sz="1200" b="1" dirty="0" err="1" smtClean="0">
                          <a:effectLst/>
                          <a:latin typeface="+mn-lt"/>
                        </a:rPr>
                        <a:t>Esercitazioni</a:t>
                      </a:r>
                      <a:endParaRPr lang="en-GB" sz="1200" b="1" dirty="0">
                        <a:effectLst/>
                        <a:latin typeface="+mn-lt"/>
                      </a:endParaRPr>
                    </a:p>
                  </a:txBody>
                  <a:tcPr marL="73382" marR="73382" marT="36691" marB="36691" anchor="ctr">
                    <a:lnL w="31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CCFFFF"/>
                    </a:solidFill>
                  </a:tcPr>
                </a:tc>
              </a:tr>
              <a:tr h="364841">
                <a:tc>
                  <a:txBody>
                    <a:bodyPr/>
                    <a:lstStyle/>
                    <a:p>
                      <a:pPr marL="0" indent="0" algn="ctr">
                        <a:spcAft>
                          <a:spcPts val="0"/>
                        </a:spcAft>
                      </a:pPr>
                      <a:r>
                        <a:rPr lang="en-GB" sz="1200" b="1" dirty="0" smtClean="0">
                          <a:effectLst/>
                          <a:latin typeface="+mn-lt"/>
                        </a:rPr>
                        <a:t>21-23</a:t>
                      </a:r>
                      <a:endParaRPr lang="en-GB" sz="1200" b="1" dirty="0">
                        <a:effectLst/>
                        <a:latin typeface="+mn-lt"/>
                        <a:ea typeface="Calibri" panose="020F0502020204030204" pitchFamily="34" charset="0"/>
                        <a:cs typeface="Times New Roman" panose="02020603050405020304" pitchFamily="18" charset="0"/>
                      </a:endParaRPr>
                    </a:p>
                  </a:txBody>
                  <a:tcPr marL="73382" marR="73382" marT="36691" marB="36691" anchor="ctr">
                    <a:lnL w="28575" cap="flat" cmpd="sng" algn="ctr">
                      <a:no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CCFFFF"/>
                    </a:solidFill>
                  </a:tcPr>
                </a:tc>
                <a:tc>
                  <a:txBody>
                    <a:bodyPr/>
                    <a:lstStyle/>
                    <a:p>
                      <a:pPr marL="0" indent="0" algn="ctr">
                        <a:spcAft>
                          <a:spcPts val="0"/>
                        </a:spcAft>
                      </a:pPr>
                      <a:r>
                        <a:rPr lang="en-GB" sz="1200" b="1" dirty="0" smtClean="0">
                          <a:effectLst/>
                          <a:latin typeface="+mn-lt"/>
                          <a:ea typeface="+mn-ea"/>
                          <a:cs typeface="+mn-cs"/>
                        </a:rPr>
                        <a:t>5</a:t>
                      </a:r>
                      <a:endParaRPr lang="en-GB" sz="1200" b="1" dirty="0">
                        <a:effectLst/>
                        <a:latin typeface="+mn-lt"/>
                        <a:ea typeface="Calibri" panose="020F0502020204030204" pitchFamily="34" charset="0"/>
                        <a:cs typeface="Times New Roman" panose="02020603050405020304" pitchFamily="18" charset="0"/>
                      </a:endParaRPr>
                    </a:p>
                  </a:txBody>
                  <a:tcPr marL="73382" marR="73382" marT="36691" marB="3669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CCFFFF"/>
                    </a:solidFill>
                  </a:tcPr>
                </a:tc>
                <a:tc>
                  <a:txBody>
                    <a:bodyPr/>
                    <a:lstStyle/>
                    <a:p>
                      <a:r>
                        <a:rPr lang="en-GB" sz="1200" b="1" dirty="0" err="1" smtClean="0">
                          <a:effectLst/>
                          <a:latin typeface="+mn-lt"/>
                        </a:rPr>
                        <a:t>Esercitazioni</a:t>
                      </a:r>
                      <a:endParaRPr lang="en-GB" sz="1200" b="1" dirty="0">
                        <a:effectLst/>
                        <a:latin typeface="+mn-lt"/>
                      </a:endParaRPr>
                    </a:p>
                  </a:txBody>
                  <a:tcPr marL="73382" marR="73382" marT="36691" marB="36691" anchor="ctr">
                    <a:lnL w="31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CCFFFF"/>
                    </a:solidFill>
                  </a:tcPr>
                </a:tc>
              </a:tr>
              <a:tr h="364841">
                <a:tc>
                  <a:txBody>
                    <a:bodyPr/>
                    <a:lstStyle/>
                    <a:p>
                      <a:pPr algn="ctr"/>
                      <a:r>
                        <a:rPr lang="en-GB" sz="1200" b="1" kern="1200" dirty="0" smtClean="0">
                          <a:solidFill>
                            <a:schemeClr val="dk1"/>
                          </a:solidFill>
                          <a:effectLst/>
                          <a:latin typeface="+mn-lt"/>
                          <a:ea typeface="+mn-ea"/>
                          <a:cs typeface="+mn-cs"/>
                        </a:rPr>
                        <a:t>Tot.</a:t>
                      </a:r>
                      <a:endParaRPr lang="en-GB" sz="1200" b="1" kern="1200" dirty="0">
                        <a:solidFill>
                          <a:schemeClr val="dk1"/>
                        </a:solidFill>
                        <a:effectLst/>
                        <a:latin typeface="+mn-lt"/>
                        <a:ea typeface="+mn-ea"/>
                        <a:cs typeface="+mn-cs"/>
                      </a:endParaRPr>
                    </a:p>
                  </a:txBody>
                  <a:tcPr marL="73382" marR="73382" marT="36691" marB="36691" anchor="ctr">
                    <a:lnL w="28575" cap="flat" cmpd="sng" algn="ctr">
                      <a:no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tcPr>
                </a:tc>
                <a:tc>
                  <a:txBody>
                    <a:bodyPr/>
                    <a:lstStyle/>
                    <a:p>
                      <a:pPr marL="0" indent="0" algn="ctr">
                        <a:spcAft>
                          <a:spcPts val="0"/>
                        </a:spcAft>
                      </a:pPr>
                      <a:r>
                        <a:rPr lang="en-GB" sz="1200" b="1" dirty="0">
                          <a:effectLst/>
                          <a:latin typeface="+mn-lt"/>
                        </a:rPr>
                        <a:t>60</a:t>
                      </a:r>
                      <a:endParaRPr lang="en-GB" sz="1200" b="1" dirty="0">
                        <a:effectLst/>
                        <a:latin typeface="+mn-lt"/>
                        <a:ea typeface="Calibri" panose="020F0502020204030204" pitchFamily="34" charset="0"/>
                        <a:cs typeface="Times New Roman" panose="02020603050405020304" pitchFamily="18" charset="0"/>
                      </a:endParaRPr>
                    </a:p>
                  </a:txBody>
                  <a:tcPr marL="73382" marR="73382" marT="36691" marB="3669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tcPr>
                </a:tc>
                <a:tc>
                  <a:txBody>
                    <a:bodyPr/>
                    <a:lstStyle/>
                    <a:p>
                      <a:endParaRPr lang="en-GB" sz="1200" b="1" dirty="0">
                        <a:effectLst/>
                        <a:latin typeface="+mn-lt"/>
                      </a:endParaRPr>
                    </a:p>
                  </a:txBody>
                  <a:tcPr marL="73382" marR="73382" marT="36691" marB="36691" anchor="ctr">
                    <a:lnL w="31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31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910105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89148" y="332656"/>
            <a:ext cx="8119864" cy="864097"/>
          </a:xfrm>
        </p:spPr>
        <p:txBody>
          <a:bodyPr>
            <a:normAutofit fontScale="90000"/>
          </a:bodyPr>
          <a:lstStyle/>
          <a:p>
            <a:r>
              <a:rPr lang="en-GB" dirty="0" smtClean="0"/>
              <a:t>Il </a:t>
            </a:r>
            <a:r>
              <a:rPr lang="en-GB" dirty="0" err="1" smtClean="0"/>
              <a:t>supporto</a:t>
            </a:r>
            <a:r>
              <a:rPr lang="en-GB" dirty="0" smtClean="0"/>
              <a:t> </a:t>
            </a:r>
            <a:r>
              <a:rPr lang="en-GB" dirty="0" err="1" smtClean="0"/>
              <a:t>scritto</a:t>
            </a:r>
            <a:r>
              <a:rPr lang="en-GB" dirty="0" smtClean="0"/>
              <a:t> della </a:t>
            </a:r>
            <a:r>
              <a:rPr lang="en-GB" dirty="0" err="1" smtClean="0"/>
              <a:t>storia-narrazione</a:t>
            </a:r>
            <a:endParaRPr lang="en-GB" dirty="0"/>
          </a:p>
        </p:txBody>
      </p:sp>
      <p:sp>
        <p:nvSpPr>
          <p:cNvPr id="3" name="Segnaposto contenuto 2"/>
          <p:cNvSpPr>
            <a:spLocks noGrp="1"/>
          </p:cNvSpPr>
          <p:nvPr>
            <p:ph idx="1"/>
          </p:nvPr>
        </p:nvSpPr>
        <p:spPr>
          <a:xfrm>
            <a:off x="1043608" y="1772816"/>
            <a:ext cx="7233617" cy="3312368"/>
          </a:xfrm>
        </p:spPr>
        <p:txBody>
          <a:bodyPr>
            <a:normAutofit/>
          </a:bodyPr>
          <a:lstStyle/>
          <a:p>
            <a:r>
              <a:rPr lang="en-GB" sz="2800" dirty="0" smtClean="0"/>
              <a:t>La forma della </a:t>
            </a:r>
            <a:r>
              <a:rPr lang="en-GB" sz="2800" dirty="0" err="1" smtClean="0"/>
              <a:t>parola</a:t>
            </a:r>
            <a:r>
              <a:rPr lang="en-GB" sz="2800" dirty="0" smtClean="0"/>
              <a:t> </a:t>
            </a:r>
            <a:r>
              <a:rPr lang="en-GB" sz="2800" dirty="0" err="1" smtClean="0"/>
              <a:t>scritta</a:t>
            </a:r>
            <a:r>
              <a:rPr lang="en-GB" sz="2800" dirty="0" smtClean="0"/>
              <a:t>: </a:t>
            </a:r>
            <a:r>
              <a:rPr lang="en-GB" sz="2800" dirty="0" err="1" smtClean="0"/>
              <a:t>libri</a:t>
            </a:r>
            <a:r>
              <a:rPr lang="en-GB" sz="2800" dirty="0" smtClean="0"/>
              <a:t> e </a:t>
            </a:r>
            <a:r>
              <a:rPr lang="en-GB" sz="2800" dirty="0" err="1" smtClean="0"/>
              <a:t>altro</a:t>
            </a:r>
            <a:endParaRPr lang="en-GB" sz="2800" dirty="0" smtClean="0"/>
          </a:p>
          <a:p>
            <a:r>
              <a:rPr lang="en-GB" sz="2800" dirty="0" err="1" smtClean="0"/>
              <a:t>Comprendere</a:t>
            </a:r>
            <a:r>
              <a:rPr lang="en-GB" sz="2800" dirty="0" smtClean="0"/>
              <a:t> </a:t>
            </a:r>
            <a:r>
              <a:rPr lang="en-GB" sz="2800" dirty="0" err="1" smtClean="0"/>
              <a:t>il</a:t>
            </a:r>
            <a:r>
              <a:rPr lang="en-GB" sz="2800" dirty="0" smtClean="0"/>
              <a:t> </a:t>
            </a:r>
            <a:r>
              <a:rPr lang="en-GB" sz="2800" dirty="0" err="1" smtClean="0"/>
              <a:t>libro</a:t>
            </a:r>
            <a:endParaRPr lang="en-GB" sz="2800" dirty="0" smtClean="0"/>
          </a:p>
          <a:p>
            <a:r>
              <a:rPr lang="en-GB" sz="2800" dirty="0" err="1" smtClean="0"/>
              <a:t>Prodotto</a:t>
            </a:r>
            <a:r>
              <a:rPr lang="en-GB" sz="2800" dirty="0" smtClean="0"/>
              <a:t> di </a:t>
            </a:r>
            <a:r>
              <a:rPr lang="en-GB" sz="2800" dirty="0" err="1" smtClean="0"/>
              <a:t>sapere</a:t>
            </a:r>
            <a:r>
              <a:rPr lang="en-GB" sz="2800" dirty="0" err="1"/>
              <a:t>-</a:t>
            </a:r>
            <a:r>
              <a:rPr lang="en-GB" sz="2800" dirty="0" err="1" smtClean="0"/>
              <a:t>prodotto</a:t>
            </a:r>
            <a:r>
              <a:rPr lang="en-GB" sz="2800" dirty="0" smtClean="0"/>
              <a:t> di arte (</a:t>
            </a:r>
            <a:r>
              <a:rPr lang="en-GB" sz="2800" dirty="0" err="1" smtClean="0"/>
              <a:t>tipografico-editoriale</a:t>
            </a:r>
            <a:r>
              <a:rPr lang="en-GB" sz="2800" dirty="0" smtClean="0"/>
              <a:t>)</a:t>
            </a:r>
          </a:p>
          <a:p>
            <a:r>
              <a:rPr lang="en-GB" sz="2800" dirty="0" err="1" smtClean="0"/>
              <a:t>Struttura</a:t>
            </a:r>
            <a:r>
              <a:rPr lang="en-GB" sz="2800" dirty="0" smtClean="0"/>
              <a:t> del </a:t>
            </a:r>
            <a:r>
              <a:rPr lang="en-GB" sz="2800" dirty="0" err="1" smtClean="0"/>
              <a:t>libro</a:t>
            </a:r>
            <a:endParaRPr lang="en-GB" sz="2800" dirty="0" smtClean="0"/>
          </a:p>
          <a:p>
            <a:r>
              <a:rPr lang="en-GB" sz="2800" dirty="0" err="1" smtClean="0"/>
              <a:t>Testo</a:t>
            </a:r>
            <a:r>
              <a:rPr lang="en-GB" sz="2800" dirty="0" smtClean="0"/>
              <a:t> e </a:t>
            </a:r>
            <a:r>
              <a:rPr lang="en-GB" sz="2800" dirty="0" err="1" smtClean="0"/>
              <a:t>paratesti</a:t>
            </a:r>
            <a:endParaRPr lang="en-GB" sz="2800" dirty="0"/>
          </a:p>
        </p:txBody>
      </p:sp>
      <p:sp>
        <p:nvSpPr>
          <p:cNvPr id="4" name="Segnaposto piè di pagina 3"/>
          <p:cNvSpPr>
            <a:spLocks noGrp="1"/>
          </p:cNvSpPr>
          <p:nvPr>
            <p:ph type="ftr" sz="quarter" idx="10"/>
          </p:nvPr>
        </p:nvSpPr>
        <p:spPr/>
        <p:txBody>
          <a:bodyPr/>
          <a:lstStyle/>
          <a:p>
            <a:pPr>
              <a:defRPr/>
            </a:pPr>
            <a:r>
              <a:rPr lang="it-IT" smtClean="0"/>
              <a:t>Metodologia della ricerca storica 2017-2018</a:t>
            </a:r>
            <a:endParaRPr lang="en-GB" dirty="0"/>
          </a:p>
        </p:txBody>
      </p:sp>
      <p:sp>
        <p:nvSpPr>
          <p:cNvPr id="5" name="Segnaposto numero diapositiva 4"/>
          <p:cNvSpPr>
            <a:spLocks noGrp="1"/>
          </p:cNvSpPr>
          <p:nvPr>
            <p:ph type="sldNum" sz="quarter" idx="11"/>
          </p:nvPr>
        </p:nvSpPr>
        <p:spPr/>
        <p:txBody>
          <a:bodyPr/>
          <a:lstStyle/>
          <a:p>
            <a:pPr>
              <a:defRPr/>
            </a:pPr>
            <a:fld id="{75031DB3-5B8C-4370-8E3D-C7CECE75EDDE}" type="slidenum">
              <a:rPr lang="en-GB" smtClean="0"/>
              <a:pPr>
                <a:defRPr/>
              </a:pPr>
              <a:t>3</a:t>
            </a:fld>
            <a:endParaRPr lang="en-GB" dirty="0"/>
          </a:p>
        </p:txBody>
      </p:sp>
    </p:spTree>
    <p:extLst>
      <p:ext uri="{BB962C8B-B14F-4D97-AF65-F5344CB8AC3E}">
        <p14:creationId xmlns:p14="http://schemas.microsoft.com/office/powerpoint/2010/main" val="5709359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a:t>Tipologie di </a:t>
            </a:r>
            <a:r>
              <a:rPr lang="en-GB" dirty="0" err="1"/>
              <a:t>scrittura</a:t>
            </a:r>
            <a:r>
              <a:rPr lang="en-GB" dirty="0"/>
              <a:t> </a:t>
            </a:r>
            <a:r>
              <a:rPr lang="en-GB" dirty="0" err="1"/>
              <a:t>storica</a:t>
            </a:r>
            <a:endParaRPr lang="en-GB" dirty="0"/>
          </a:p>
        </p:txBody>
      </p:sp>
      <p:sp>
        <p:nvSpPr>
          <p:cNvPr id="3" name="Segnaposto contenuto 2"/>
          <p:cNvSpPr>
            <a:spLocks noGrp="1"/>
          </p:cNvSpPr>
          <p:nvPr>
            <p:ph idx="1"/>
          </p:nvPr>
        </p:nvSpPr>
        <p:spPr>
          <a:xfrm>
            <a:off x="467544" y="1556792"/>
            <a:ext cx="7809145" cy="4680520"/>
          </a:xfrm>
        </p:spPr>
        <p:txBody>
          <a:bodyPr>
            <a:normAutofit/>
          </a:bodyPr>
          <a:lstStyle/>
          <a:p>
            <a:pPr marL="1255713" lvl="1">
              <a:spcBef>
                <a:spcPts val="1200"/>
              </a:spcBef>
              <a:tabLst>
                <a:tab pos="1255713" algn="l"/>
              </a:tabLst>
            </a:pPr>
            <a:r>
              <a:rPr lang="en-GB" sz="2800" dirty="0" err="1" smtClean="0"/>
              <a:t>Saggio</a:t>
            </a:r>
            <a:r>
              <a:rPr lang="en-GB" sz="2800" dirty="0" smtClean="0"/>
              <a:t> (</a:t>
            </a:r>
            <a:r>
              <a:rPr lang="en-GB" sz="2800" dirty="0" err="1" smtClean="0"/>
              <a:t>ricerca</a:t>
            </a:r>
            <a:r>
              <a:rPr lang="en-GB" sz="2800" dirty="0" smtClean="0"/>
              <a:t> </a:t>
            </a:r>
            <a:r>
              <a:rPr lang="en-GB" sz="2800" dirty="0" err="1" smtClean="0"/>
              <a:t>originale</a:t>
            </a:r>
            <a:r>
              <a:rPr lang="en-GB" sz="2800" dirty="0" smtClean="0"/>
              <a:t>, </a:t>
            </a:r>
            <a:r>
              <a:rPr lang="en-GB" sz="2800" dirty="0" err="1" smtClean="0"/>
              <a:t>rassegna</a:t>
            </a:r>
            <a:r>
              <a:rPr lang="en-GB" sz="2800" dirty="0" smtClean="0"/>
              <a:t>, </a:t>
            </a:r>
            <a:r>
              <a:rPr lang="en-GB" sz="2800" dirty="0" err="1" smtClean="0"/>
              <a:t>recensione</a:t>
            </a:r>
            <a:r>
              <a:rPr lang="en-GB" sz="2800" dirty="0" smtClean="0"/>
              <a:t>)</a:t>
            </a:r>
          </a:p>
          <a:p>
            <a:pPr marL="1255713" lvl="1">
              <a:tabLst>
                <a:tab pos="1255713" algn="l"/>
              </a:tabLst>
            </a:pPr>
            <a:r>
              <a:rPr lang="en-GB" sz="2800" dirty="0" smtClean="0"/>
              <a:t>Volume </a:t>
            </a:r>
            <a:r>
              <a:rPr lang="en-GB" sz="2800" dirty="0" err="1" smtClean="0"/>
              <a:t>monografico</a:t>
            </a:r>
            <a:endParaRPr lang="en-GB" sz="2800" dirty="0" smtClean="0"/>
          </a:p>
          <a:p>
            <a:pPr marL="1255713" lvl="1">
              <a:tabLst>
                <a:tab pos="1255713" algn="l"/>
              </a:tabLst>
            </a:pPr>
            <a:r>
              <a:rPr lang="en-GB" sz="2800" dirty="0" err="1" smtClean="0"/>
              <a:t>Sintesi</a:t>
            </a:r>
            <a:r>
              <a:rPr lang="en-GB" sz="2800" dirty="0" smtClean="0"/>
              <a:t> </a:t>
            </a:r>
            <a:r>
              <a:rPr lang="en-GB" sz="2800" dirty="0" err="1" smtClean="0"/>
              <a:t>generale</a:t>
            </a:r>
            <a:endParaRPr lang="en-GB" sz="2800" dirty="0" smtClean="0"/>
          </a:p>
          <a:p>
            <a:pPr marL="1255713" lvl="1">
              <a:tabLst>
                <a:tab pos="1255713" algn="l"/>
              </a:tabLst>
            </a:pPr>
            <a:r>
              <a:rPr lang="en-GB" sz="2800" dirty="0" smtClean="0"/>
              <a:t>Opera multivolume</a:t>
            </a:r>
          </a:p>
          <a:p>
            <a:pPr marL="1255713" lvl="1">
              <a:tabLst>
                <a:tab pos="1255713" algn="l"/>
              </a:tabLst>
            </a:pPr>
            <a:r>
              <a:rPr lang="en-GB" sz="2800" dirty="0" err="1" smtClean="0"/>
              <a:t>Esposizione</a:t>
            </a:r>
            <a:r>
              <a:rPr lang="en-GB" sz="2800" dirty="0" smtClean="0"/>
              <a:t> </a:t>
            </a:r>
            <a:r>
              <a:rPr lang="en-GB" sz="2800" dirty="0" err="1" smtClean="0"/>
              <a:t>didattica</a:t>
            </a:r>
            <a:r>
              <a:rPr lang="en-GB" sz="2800" dirty="0" smtClean="0"/>
              <a:t>, </a:t>
            </a:r>
            <a:r>
              <a:rPr lang="en-GB" sz="2800" dirty="0" err="1" smtClean="0"/>
              <a:t>manualistica</a:t>
            </a:r>
            <a:endParaRPr lang="en-GB" sz="2800" dirty="0" smtClean="0"/>
          </a:p>
          <a:p>
            <a:pPr marL="1255713" lvl="1">
              <a:tabLst>
                <a:tab pos="1255713" algn="l"/>
              </a:tabLst>
            </a:pPr>
            <a:r>
              <a:rPr lang="en-GB" sz="2800" dirty="0" err="1" smtClean="0"/>
              <a:t>Dizionario</a:t>
            </a:r>
            <a:r>
              <a:rPr lang="en-GB" sz="2800" dirty="0" smtClean="0"/>
              <a:t>, </a:t>
            </a:r>
            <a:r>
              <a:rPr lang="en-GB" sz="2800" dirty="0" err="1" smtClean="0"/>
              <a:t>enciclopedia</a:t>
            </a:r>
            <a:r>
              <a:rPr lang="en-GB" sz="2800" dirty="0" smtClean="0"/>
              <a:t> (</a:t>
            </a:r>
            <a:r>
              <a:rPr lang="en-GB" sz="2800" dirty="0" err="1" smtClean="0"/>
              <a:t>generale</a:t>
            </a:r>
            <a:r>
              <a:rPr lang="en-GB" sz="2800" dirty="0" smtClean="0"/>
              <a:t>, </a:t>
            </a:r>
            <a:r>
              <a:rPr lang="en-GB" sz="2800" dirty="0" err="1" smtClean="0"/>
              <a:t>tematica</a:t>
            </a:r>
            <a:r>
              <a:rPr lang="en-GB" sz="2800" dirty="0" smtClean="0"/>
              <a:t>)</a:t>
            </a:r>
          </a:p>
          <a:p>
            <a:pPr marL="1255713" lvl="1">
              <a:tabLst>
                <a:tab pos="1255713" algn="l"/>
              </a:tabLst>
            </a:pPr>
            <a:r>
              <a:rPr lang="en-GB" sz="2800" dirty="0" err="1" smtClean="0"/>
              <a:t>Articolo</a:t>
            </a:r>
            <a:r>
              <a:rPr lang="en-GB" sz="2800" dirty="0" smtClean="0"/>
              <a:t> </a:t>
            </a:r>
            <a:r>
              <a:rPr lang="en-GB" sz="2800" dirty="0" err="1" smtClean="0"/>
              <a:t>divulgativo</a:t>
            </a:r>
            <a:endParaRPr lang="en-GB" sz="2800" dirty="0" smtClean="0"/>
          </a:p>
          <a:p>
            <a:pPr marL="1255713" lvl="1">
              <a:tabLst>
                <a:tab pos="1255713" algn="l"/>
              </a:tabLst>
            </a:pPr>
            <a:r>
              <a:rPr lang="en-GB" sz="2800" dirty="0" err="1" smtClean="0"/>
              <a:t>Romanzo</a:t>
            </a:r>
            <a:r>
              <a:rPr lang="en-GB" sz="2800" dirty="0" smtClean="0"/>
              <a:t> </a:t>
            </a:r>
            <a:r>
              <a:rPr lang="en-GB" sz="2800" dirty="0" err="1" smtClean="0"/>
              <a:t>storico</a:t>
            </a:r>
            <a:endParaRPr lang="en-GB" sz="2800" dirty="0" smtClean="0"/>
          </a:p>
          <a:p>
            <a:pPr marL="1255713" lvl="1">
              <a:tabLst>
                <a:tab pos="1255713" algn="l"/>
              </a:tabLst>
            </a:pPr>
            <a:endParaRPr lang="en-GB" dirty="0"/>
          </a:p>
        </p:txBody>
      </p:sp>
      <p:sp>
        <p:nvSpPr>
          <p:cNvPr id="4" name="Segnaposto piè di pagina 3"/>
          <p:cNvSpPr>
            <a:spLocks noGrp="1"/>
          </p:cNvSpPr>
          <p:nvPr>
            <p:ph type="ftr" sz="quarter" idx="10"/>
          </p:nvPr>
        </p:nvSpPr>
        <p:spPr/>
        <p:txBody>
          <a:bodyPr/>
          <a:lstStyle/>
          <a:p>
            <a:pPr>
              <a:defRPr/>
            </a:pPr>
            <a:r>
              <a:rPr lang="it-IT" smtClean="0"/>
              <a:t>Metodologia della ricerca storica 2017-2018</a:t>
            </a:r>
            <a:endParaRPr lang="en-GB" dirty="0"/>
          </a:p>
        </p:txBody>
      </p:sp>
      <p:sp>
        <p:nvSpPr>
          <p:cNvPr id="5" name="Segnaposto numero diapositiva 4"/>
          <p:cNvSpPr>
            <a:spLocks noGrp="1"/>
          </p:cNvSpPr>
          <p:nvPr>
            <p:ph type="sldNum" sz="quarter" idx="11"/>
          </p:nvPr>
        </p:nvSpPr>
        <p:spPr/>
        <p:txBody>
          <a:bodyPr/>
          <a:lstStyle/>
          <a:p>
            <a:pPr>
              <a:defRPr/>
            </a:pPr>
            <a:fld id="{75031DB3-5B8C-4370-8E3D-C7CECE75EDDE}" type="slidenum">
              <a:rPr lang="en-GB" smtClean="0"/>
              <a:pPr>
                <a:defRPr/>
              </a:pPr>
              <a:t>4</a:t>
            </a:fld>
            <a:endParaRPr lang="en-GB" dirty="0"/>
          </a:p>
        </p:txBody>
      </p:sp>
    </p:spTree>
    <p:extLst>
      <p:ext uri="{BB962C8B-B14F-4D97-AF65-F5344CB8AC3E}">
        <p14:creationId xmlns:p14="http://schemas.microsoft.com/office/powerpoint/2010/main" val="38345195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err="1" smtClean="0"/>
              <a:t>Alcuni</a:t>
            </a:r>
            <a:r>
              <a:rPr lang="en-GB" dirty="0" smtClean="0"/>
              <a:t> </a:t>
            </a:r>
            <a:r>
              <a:rPr lang="en-GB" dirty="0" err="1" smtClean="0"/>
              <a:t>strumenti</a:t>
            </a:r>
            <a:r>
              <a:rPr lang="en-GB" dirty="0" smtClean="0"/>
              <a:t> </a:t>
            </a:r>
            <a:r>
              <a:rPr lang="en-GB" dirty="0" err="1" smtClean="0"/>
              <a:t>concettuali</a:t>
            </a:r>
            <a:endParaRPr lang="en-GB" dirty="0"/>
          </a:p>
        </p:txBody>
      </p:sp>
      <p:sp>
        <p:nvSpPr>
          <p:cNvPr id="3" name="Segnaposto contenuto 2"/>
          <p:cNvSpPr>
            <a:spLocks noGrp="1"/>
          </p:cNvSpPr>
          <p:nvPr>
            <p:ph idx="1"/>
          </p:nvPr>
        </p:nvSpPr>
        <p:spPr>
          <a:xfrm>
            <a:off x="1259632" y="1916832"/>
            <a:ext cx="7017056" cy="4104456"/>
          </a:xfrm>
        </p:spPr>
        <p:txBody>
          <a:bodyPr>
            <a:normAutofit/>
          </a:bodyPr>
          <a:lstStyle/>
          <a:p>
            <a:r>
              <a:rPr lang="en-GB" sz="3200" dirty="0" err="1" smtClean="0"/>
              <a:t>Metodologia</a:t>
            </a:r>
            <a:r>
              <a:rPr lang="en-GB" sz="3200" dirty="0" smtClean="0"/>
              <a:t> </a:t>
            </a:r>
            <a:r>
              <a:rPr lang="en-GB" sz="3200" dirty="0" err="1" smtClean="0"/>
              <a:t>storica</a:t>
            </a:r>
            <a:endParaRPr lang="en-GB" sz="3200" dirty="0" smtClean="0"/>
          </a:p>
          <a:p>
            <a:r>
              <a:rPr lang="en-GB" sz="3200" dirty="0" err="1" smtClean="0"/>
              <a:t>Epistemologia</a:t>
            </a:r>
            <a:r>
              <a:rPr lang="en-GB" sz="3200" dirty="0" smtClean="0"/>
              <a:t> </a:t>
            </a:r>
            <a:r>
              <a:rPr lang="en-GB" sz="3200" dirty="0" err="1" smtClean="0"/>
              <a:t>storica</a:t>
            </a:r>
            <a:endParaRPr lang="en-GB" sz="3200" dirty="0" smtClean="0"/>
          </a:p>
          <a:p>
            <a:r>
              <a:rPr lang="en-GB" sz="3200" dirty="0" err="1" smtClean="0"/>
              <a:t>Filosofia</a:t>
            </a:r>
            <a:r>
              <a:rPr lang="en-GB" sz="3200" dirty="0" smtClean="0"/>
              <a:t> della </a:t>
            </a:r>
            <a:r>
              <a:rPr lang="en-GB" sz="3200" dirty="0" err="1" smtClean="0"/>
              <a:t>storia</a:t>
            </a:r>
            <a:endParaRPr lang="en-GB" sz="3200" dirty="0" smtClean="0"/>
          </a:p>
          <a:p>
            <a:r>
              <a:rPr lang="en-GB" sz="3200" dirty="0" err="1" smtClean="0"/>
              <a:t>Narrazione</a:t>
            </a:r>
            <a:r>
              <a:rPr lang="en-GB" sz="3200" dirty="0" smtClean="0"/>
              <a:t> </a:t>
            </a:r>
            <a:r>
              <a:rPr lang="en-GB" sz="3200" dirty="0" err="1" smtClean="0"/>
              <a:t>storica</a:t>
            </a:r>
            <a:endParaRPr lang="en-GB" sz="3200" dirty="0" smtClean="0"/>
          </a:p>
          <a:p>
            <a:r>
              <a:rPr lang="en-GB" sz="3200" dirty="0" err="1" smtClean="0"/>
              <a:t>Critica</a:t>
            </a:r>
            <a:r>
              <a:rPr lang="en-GB" sz="3200" dirty="0" smtClean="0"/>
              <a:t> </a:t>
            </a:r>
            <a:r>
              <a:rPr lang="en-GB" sz="3200" dirty="0" err="1" smtClean="0"/>
              <a:t>storica</a:t>
            </a:r>
            <a:endParaRPr lang="en-GB" sz="3200" dirty="0"/>
          </a:p>
        </p:txBody>
      </p:sp>
      <p:sp>
        <p:nvSpPr>
          <p:cNvPr id="4" name="Segnaposto piè di pagina 3"/>
          <p:cNvSpPr>
            <a:spLocks noGrp="1"/>
          </p:cNvSpPr>
          <p:nvPr>
            <p:ph type="ftr" sz="quarter" idx="10"/>
          </p:nvPr>
        </p:nvSpPr>
        <p:spPr/>
        <p:txBody>
          <a:bodyPr/>
          <a:lstStyle/>
          <a:p>
            <a:pPr>
              <a:defRPr/>
            </a:pPr>
            <a:r>
              <a:rPr lang="it-IT" smtClean="0"/>
              <a:t>Metodologia della ricerca storica 2017-2018</a:t>
            </a:r>
            <a:endParaRPr lang="en-GB" dirty="0"/>
          </a:p>
        </p:txBody>
      </p:sp>
      <p:sp>
        <p:nvSpPr>
          <p:cNvPr id="5" name="Segnaposto numero diapositiva 4"/>
          <p:cNvSpPr>
            <a:spLocks noGrp="1"/>
          </p:cNvSpPr>
          <p:nvPr>
            <p:ph type="sldNum" sz="quarter" idx="11"/>
          </p:nvPr>
        </p:nvSpPr>
        <p:spPr/>
        <p:txBody>
          <a:bodyPr/>
          <a:lstStyle/>
          <a:p>
            <a:pPr>
              <a:defRPr/>
            </a:pPr>
            <a:fld id="{75031DB3-5B8C-4370-8E3D-C7CECE75EDDE}" type="slidenum">
              <a:rPr lang="en-GB" smtClean="0"/>
              <a:pPr>
                <a:defRPr/>
              </a:pPr>
              <a:t>5</a:t>
            </a:fld>
            <a:endParaRPr lang="en-GB" dirty="0"/>
          </a:p>
        </p:txBody>
      </p:sp>
    </p:spTree>
    <p:extLst>
      <p:ext uri="{BB962C8B-B14F-4D97-AF65-F5344CB8AC3E}">
        <p14:creationId xmlns:p14="http://schemas.microsoft.com/office/powerpoint/2010/main" val="7431071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a:t>Definizioni di “</a:t>
            </a:r>
            <a:r>
              <a:rPr lang="en-GB" dirty="0" err="1"/>
              <a:t>storia</a:t>
            </a:r>
            <a:r>
              <a:rPr lang="en-GB" dirty="0"/>
              <a:t>”</a:t>
            </a:r>
          </a:p>
        </p:txBody>
      </p:sp>
      <p:sp>
        <p:nvSpPr>
          <p:cNvPr id="3" name="Segnaposto contenuto 2"/>
          <p:cNvSpPr>
            <a:spLocks noGrp="1"/>
          </p:cNvSpPr>
          <p:nvPr>
            <p:ph idx="1"/>
          </p:nvPr>
        </p:nvSpPr>
        <p:spPr>
          <a:xfrm>
            <a:off x="395536" y="1196753"/>
            <a:ext cx="8545264" cy="5040559"/>
          </a:xfrm>
        </p:spPr>
        <p:txBody>
          <a:bodyPr>
            <a:normAutofit fontScale="92500" lnSpcReduction="20000"/>
          </a:bodyPr>
          <a:lstStyle/>
          <a:p>
            <a:r>
              <a:rPr lang="it-IT" b="1" dirty="0" smtClean="0"/>
              <a:t>Storia</a:t>
            </a:r>
            <a:r>
              <a:rPr lang="it-IT" dirty="0" smtClean="0"/>
              <a:t>, </a:t>
            </a:r>
            <a:r>
              <a:rPr lang="it-IT" dirty="0" err="1"/>
              <a:t>lat</a:t>
            </a:r>
            <a:r>
              <a:rPr lang="it-IT" dirty="0"/>
              <a:t>. </a:t>
            </a:r>
            <a:r>
              <a:rPr lang="it-IT" dirty="0" err="1"/>
              <a:t>historia</a:t>
            </a:r>
            <a:r>
              <a:rPr lang="it-IT" dirty="0"/>
              <a:t>, gr. </a:t>
            </a:r>
            <a:r>
              <a:rPr lang="it-IT" dirty="0" err="1"/>
              <a:t>ἱστορί</a:t>
            </a:r>
            <a:r>
              <a:rPr lang="it-IT" dirty="0"/>
              <a:t>α, </a:t>
            </a:r>
            <a:r>
              <a:rPr lang="it-IT" dirty="0" smtClean="0"/>
              <a:t>propriamente </a:t>
            </a:r>
            <a:r>
              <a:rPr lang="it-IT" dirty="0"/>
              <a:t>«ricerca, indagine, cognizione</a:t>
            </a:r>
            <a:r>
              <a:rPr lang="it-IT" dirty="0" smtClean="0"/>
              <a:t>»; </a:t>
            </a:r>
            <a:r>
              <a:rPr lang="it-IT" dirty="0"/>
              <a:t>da una radice </a:t>
            </a:r>
            <a:r>
              <a:rPr lang="it-IT" dirty="0" smtClean="0"/>
              <a:t>indoeuropea deriva il </a:t>
            </a:r>
            <a:r>
              <a:rPr lang="it-IT" dirty="0"/>
              <a:t>gr. </a:t>
            </a:r>
            <a:r>
              <a:rPr lang="it-IT" dirty="0" err="1"/>
              <a:t>οἶδ</a:t>
            </a:r>
            <a:r>
              <a:rPr lang="it-IT" dirty="0"/>
              <a:t>α «sapere» (e ἴστωρ «colui che sa») e il lat. </a:t>
            </a:r>
            <a:r>
              <a:rPr lang="it-IT" dirty="0" err="1"/>
              <a:t>vid</a:t>
            </a:r>
            <a:r>
              <a:rPr lang="it-IT" dirty="0"/>
              <a:t>- da cui </a:t>
            </a:r>
            <a:r>
              <a:rPr lang="it-IT" dirty="0" err="1"/>
              <a:t>vĭdēre</a:t>
            </a:r>
            <a:r>
              <a:rPr lang="it-IT" dirty="0"/>
              <a:t> «vedere</a:t>
            </a:r>
            <a:r>
              <a:rPr lang="it-IT" dirty="0" smtClean="0"/>
              <a:t>»</a:t>
            </a:r>
          </a:p>
          <a:p>
            <a:r>
              <a:rPr lang="en-GB" dirty="0"/>
              <a:t>"History is more or less bunk. </a:t>
            </a:r>
            <a:r>
              <a:rPr lang="en-GB" dirty="0" smtClean="0"/>
              <a:t>It’s </a:t>
            </a:r>
            <a:r>
              <a:rPr lang="en-GB" dirty="0"/>
              <a:t>tradition. We </a:t>
            </a:r>
            <a:r>
              <a:rPr lang="en-GB" dirty="0" smtClean="0"/>
              <a:t>don’t </a:t>
            </a:r>
            <a:r>
              <a:rPr lang="en-GB" dirty="0"/>
              <a:t>want tradition. We want to live in the present, and the only history that is worth a </a:t>
            </a:r>
            <a:r>
              <a:rPr lang="en-GB" dirty="0" smtClean="0"/>
              <a:t>tinker’s </a:t>
            </a:r>
            <a:r>
              <a:rPr lang="en-GB" dirty="0"/>
              <a:t>damn is the history that we make today." </a:t>
            </a:r>
            <a:r>
              <a:rPr lang="en-GB" dirty="0" smtClean="0"/>
              <a:t>(Henry Ford, “Chicago Tribune”, </a:t>
            </a:r>
            <a:r>
              <a:rPr lang="en-GB" dirty="0"/>
              <a:t>1916).</a:t>
            </a:r>
            <a:endParaRPr lang="it-IT" dirty="0" smtClean="0"/>
          </a:p>
          <a:p>
            <a:r>
              <a:rPr lang="it-IT" dirty="0" smtClean="0"/>
              <a:t>« </a:t>
            </a:r>
            <a:r>
              <a:rPr lang="it-IT" dirty="0"/>
              <a:t>La storia è la scienza degli uomini nel </a:t>
            </a:r>
            <a:r>
              <a:rPr lang="it-IT" dirty="0" smtClean="0"/>
              <a:t>tempo» (</a:t>
            </a:r>
            <a:r>
              <a:rPr lang="it-IT" dirty="0"/>
              <a:t>Marc Bloch</a:t>
            </a:r>
            <a:r>
              <a:rPr lang="it-IT" dirty="0" smtClean="0"/>
              <a:t>)</a:t>
            </a:r>
          </a:p>
          <a:p>
            <a:r>
              <a:rPr lang="en-GB" dirty="0" smtClean="0"/>
              <a:t>“Historians </a:t>
            </a:r>
            <a:r>
              <a:rPr lang="en-GB" dirty="0"/>
              <a:t>do not, as too many of my colleagues keep mindlessly repeating, </a:t>
            </a:r>
            <a:r>
              <a:rPr lang="en-GB" dirty="0" smtClean="0"/>
              <a:t>‘reconstruct’ </a:t>
            </a:r>
            <a:r>
              <a:rPr lang="en-GB" dirty="0"/>
              <a:t>the past. What historians do is produce knowledge about the past, or, with respect to each individual, fallible historian, produce contributions to knowledge about the past. Thus the best and most concise definition of history is</a:t>
            </a:r>
            <a:r>
              <a:rPr lang="en-GB" dirty="0" smtClean="0"/>
              <a:t>:     </a:t>
            </a:r>
            <a:r>
              <a:rPr lang="en-GB" b="1" dirty="0">
                <a:solidFill>
                  <a:srgbClr val="92D050"/>
                </a:solidFill>
              </a:rPr>
              <a:t>The bodies of knowledge about the past produced by </a:t>
            </a:r>
            <a:r>
              <a:rPr lang="en-GB" b="1" i="1" dirty="0">
                <a:solidFill>
                  <a:srgbClr val="92D050"/>
                </a:solidFill>
              </a:rPr>
              <a:t>historians</a:t>
            </a:r>
            <a:r>
              <a:rPr lang="en-GB" b="1" dirty="0">
                <a:solidFill>
                  <a:srgbClr val="92D050"/>
                </a:solidFill>
              </a:rPr>
              <a:t>, together with everything that is involved in the production, communication of, and teaching about that knowledge</a:t>
            </a:r>
            <a:r>
              <a:rPr lang="en-GB" dirty="0"/>
              <a:t>” (Arthur </a:t>
            </a:r>
            <a:r>
              <a:rPr lang="en-GB" dirty="0" smtClean="0"/>
              <a:t>Marwick, Open University).</a:t>
            </a:r>
          </a:p>
          <a:p>
            <a:r>
              <a:rPr lang="en-GB" dirty="0" smtClean="0"/>
              <a:t>La </a:t>
            </a:r>
            <a:r>
              <a:rPr lang="en-GB" dirty="0" err="1" smtClean="0"/>
              <a:t>storia</a:t>
            </a:r>
            <a:r>
              <a:rPr lang="en-GB" dirty="0" smtClean="0"/>
              <a:t> e </a:t>
            </a:r>
            <a:r>
              <a:rPr lang="en-GB" dirty="0" err="1" smtClean="0"/>
              <a:t>gli</a:t>
            </a:r>
            <a:r>
              <a:rPr lang="en-GB" dirty="0" smtClean="0"/>
              <a:t> </a:t>
            </a:r>
            <a:r>
              <a:rPr lang="en-GB" b="1" i="1" dirty="0" smtClean="0"/>
              <a:t>storici</a:t>
            </a:r>
            <a:endParaRPr lang="en-GB" b="1" i="1" dirty="0"/>
          </a:p>
          <a:p>
            <a:endParaRPr lang="en-GB" dirty="0"/>
          </a:p>
        </p:txBody>
      </p:sp>
      <p:sp>
        <p:nvSpPr>
          <p:cNvPr id="4" name="Segnaposto piè di pagina 3"/>
          <p:cNvSpPr>
            <a:spLocks noGrp="1"/>
          </p:cNvSpPr>
          <p:nvPr>
            <p:ph type="ftr" sz="quarter" idx="10"/>
          </p:nvPr>
        </p:nvSpPr>
        <p:spPr/>
        <p:txBody>
          <a:bodyPr/>
          <a:lstStyle/>
          <a:p>
            <a:pPr>
              <a:defRPr/>
            </a:pPr>
            <a:r>
              <a:rPr lang="it-IT" smtClean="0"/>
              <a:t>Metodologia della ricerca storica 2017-2018</a:t>
            </a:r>
            <a:endParaRPr lang="en-GB" dirty="0"/>
          </a:p>
        </p:txBody>
      </p:sp>
      <p:sp>
        <p:nvSpPr>
          <p:cNvPr id="5" name="Segnaposto numero diapositiva 4"/>
          <p:cNvSpPr>
            <a:spLocks noGrp="1"/>
          </p:cNvSpPr>
          <p:nvPr>
            <p:ph type="sldNum" sz="quarter" idx="11"/>
          </p:nvPr>
        </p:nvSpPr>
        <p:spPr/>
        <p:txBody>
          <a:bodyPr/>
          <a:lstStyle/>
          <a:p>
            <a:pPr>
              <a:defRPr/>
            </a:pPr>
            <a:fld id="{75031DB3-5B8C-4370-8E3D-C7CECE75EDDE}" type="slidenum">
              <a:rPr lang="en-GB" smtClean="0"/>
              <a:pPr>
                <a:defRPr/>
              </a:pPr>
              <a:t>6</a:t>
            </a:fld>
            <a:endParaRPr lang="en-GB" dirty="0"/>
          </a:p>
        </p:txBody>
      </p:sp>
    </p:spTree>
    <p:extLst>
      <p:ext uri="{BB962C8B-B14F-4D97-AF65-F5344CB8AC3E}">
        <p14:creationId xmlns:p14="http://schemas.microsoft.com/office/powerpoint/2010/main" val="14691439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smtClean="0"/>
              <a:t>Definizioni di “</a:t>
            </a:r>
            <a:r>
              <a:rPr lang="en-GB" dirty="0" err="1" smtClean="0"/>
              <a:t>storia</a:t>
            </a:r>
            <a:r>
              <a:rPr lang="en-GB" dirty="0" smtClean="0"/>
              <a:t>”</a:t>
            </a:r>
            <a:endParaRPr lang="en-GB" dirty="0"/>
          </a:p>
        </p:txBody>
      </p:sp>
      <p:sp>
        <p:nvSpPr>
          <p:cNvPr id="4" name="Segnaposto piè di pagina 3"/>
          <p:cNvSpPr>
            <a:spLocks noGrp="1"/>
          </p:cNvSpPr>
          <p:nvPr>
            <p:ph type="ftr" sz="quarter" idx="10"/>
          </p:nvPr>
        </p:nvSpPr>
        <p:spPr/>
        <p:txBody>
          <a:bodyPr/>
          <a:lstStyle/>
          <a:p>
            <a:pPr>
              <a:defRPr/>
            </a:pPr>
            <a:r>
              <a:rPr lang="it-IT" smtClean="0"/>
              <a:t>Metodologia della ricerca storica 2017-2018</a:t>
            </a:r>
            <a:endParaRPr lang="en-GB" dirty="0"/>
          </a:p>
        </p:txBody>
      </p:sp>
      <p:sp>
        <p:nvSpPr>
          <p:cNvPr id="5" name="Segnaposto numero diapositiva 4"/>
          <p:cNvSpPr>
            <a:spLocks noGrp="1"/>
          </p:cNvSpPr>
          <p:nvPr>
            <p:ph type="sldNum" sz="quarter" idx="11"/>
          </p:nvPr>
        </p:nvSpPr>
        <p:spPr/>
        <p:txBody>
          <a:bodyPr/>
          <a:lstStyle/>
          <a:p>
            <a:pPr>
              <a:defRPr/>
            </a:pPr>
            <a:fld id="{75031DB3-5B8C-4370-8E3D-C7CECE75EDDE}" type="slidenum">
              <a:rPr lang="en-GB" smtClean="0"/>
              <a:pPr>
                <a:defRPr/>
              </a:pPr>
              <a:t>7</a:t>
            </a:fld>
            <a:endParaRPr lang="en-GB" dirty="0"/>
          </a:p>
        </p:txBody>
      </p:sp>
      <p:sp>
        <p:nvSpPr>
          <p:cNvPr id="6" name="Rectangle 3"/>
          <p:cNvSpPr>
            <a:spLocks noGrp="1" noChangeArrowheads="1"/>
          </p:cNvSpPr>
          <p:nvPr>
            <p:ph idx="1"/>
          </p:nvPr>
        </p:nvSpPr>
        <p:spPr>
          <a:xfrm>
            <a:off x="539552" y="1556792"/>
            <a:ext cx="7848871" cy="4608512"/>
          </a:xfrm>
        </p:spPr>
        <p:txBody>
          <a:bodyPr/>
          <a:lstStyle/>
          <a:p>
            <a:r>
              <a:rPr lang="it-IT" altLang="en-US" sz="2400" b="1" dirty="0" smtClean="0"/>
              <a:t>STORIA</a:t>
            </a:r>
            <a:r>
              <a:rPr lang="it-IT" altLang="en-US" sz="2400" dirty="0" smtClean="0"/>
              <a:t> </a:t>
            </a:r>
            <a:r>
              <a:rPr lang="it-IT" altLang="en-US" dirty="0" smtClean="0"/>
              <a:t>come</a:t>
            </a:r>
            <a:r>
              <a:rPr lang="it-IT" altLang="en-US" sz="2400" dirty="0" smtClean="0"/>
              <a:t> </a:t>
            </a:r>
            <a:r>
              <a:rPr lang="it-IT" altLang="en-US" dirty="0"/>
              <a:t>concreto </a:t>
            </a:r>
            <a:r>
              <a:rPr lang="it-IT" altLang="en-US" sz="2400" dirty="0" smtClean="0"/>
              <a:t>divenire degli </a:t>
            </a:r>
            <a:r>
              <a:rPr lang="it-IT" altLang="en-US" sz="2400" dirty="0"/>
              <a:t>eventi  nel corso del tempo (=realtà </a:t>
            </a:r>
            <a:r>
              <a:rPr lang="it-IT" altLang="en-US" sz="2400" dirty="0" smtClean="0"/>
              <a:t>esterna)</a:t>
            </a:r>
            <a:endParaRPr lang="it-IT" altLang="en-US" sz="2400" dirty="0"/>
          </a:p>
          <a:p>
            <a:r>
              <a:rPr lang="it-IT" altLang="en-US" sz="2400" b="1" dirty="0" smtClean="0"/>
              <a:t>STORIA</a:t>
            </a:r>
            <a:r>
              <a:rPr lang="it-IT" altLang="en-US" sz="2400" dirty="0" smtClean="0"/>
              <a:t> come </a:t>
            </a:r>
            <a:r>
              <a:rPr lang="it-IT" altLang="en-US" sz="2400" dirty="0"/>
              <a:t>storia </a:t>
            </a:r>
            <a:r>
              <a:rPr lang="it-IT" altLang="en-US" sz="2400" dirty="0" smtClean="0"/>
              <a:t>ricostruita e </a:t>
            </a:r>
            <a:r>
              <a:rPr lang="it-IT" altLang="en-US" sz="2400" dirty="0"/>
              <a:t>interpretata dagli uomini (dagli storici) (=prodotto soggettivo)</a:t>
            </a:r>
          </a:p>
          <a:p>
            <a:r>
              <a:rPr lang="it-IT" altLang="en-US" sz="2400" b="1" dirty="0" smtClean="0"/>
              <a:t>STORIA </a:t>
            </a:r>
            <a:r>
              <a:rPr lang="it-IT" altLang="en-US" sz="2400" dirty="0" smtClean="0"/>
              <a:t>come </a:t>
            </a:r>
            <a:r>
              <a:rPr lang="it-IT" altLang="en-US" sz="2400" dirty="0"/>
              <a:t>racconto (es: </a:t>
            </a:r>
            <a:r>
              <a:rPr lang="it-IT" altLang="en-US" sz="2400" dirty="0" smtClean="0"/>
              <a:t>“ora </a:t>
            </a:r>
            <a:r>
              <a:rPr lang="it-IT" altLang="en-US" sz="2400" dirty="0"/>
              <a:t>ti racconto una storia</a:t>
            </a:r>
            <a:r>
              <a:rPr lang="it-IT" altLang="en-US" sz="2400" dirty="0" smtClean="0"/>
              <a:t>”, ma anche una </a:t>
            </a:r>
            <a:r>
              <a:rPr lang="it-IT" altLang="en-US" dirty="0"/>
              <a:t>“balla”)</a:t>
            </a:r>
            <a:endParaRPr lang="it-IT" altLang="en-US" sz="2400" dirty="0"/>
          </a:p>
          <a:p>
            <a:pPr indent="15875">
              <a:buFont typeface="Wingdings" panose="05000000000000000000" pitchFamily="2" charset="2"/>
              <a:buNone/>
            </a:pPr>
            <a:r>
              <a:rPr lang="it-IT" altLang="en-US" dirty="0" smtClean="0"/>
              <a:t>(la </a:t>
            </a:r>
            <a:r>
              <a:rPr lang="it-IT" altLang="en-US" sz="2400" dirty="0" smtClean="0"/>
              <a:t>lingua italiana o la francese hanno un solo sostantivo – storia, histoire - l’inglese distingue </a:t>
            </a:r>
            <a:r>
              <a:rPr lang="it-IT" altLang="en-US" sz="2400" i="1" dirty="0" err="1" smtClean="0"/>
              <a:t>history</a:t>
            </a:r>
            <a:r>
              <a:rPr lang="it-IT" altLang="en-US" sz="2400" i="1" dirty="0" smtClean="0"/>
              <a:t> e story</a:t>
            </a:r>
            <a:r>
              <a:rPr lang="it-IT" altLang="en-US" dirty="0" smtClean="0"/>
              <a:t>)</a:t>
            </a:r>
            <a:endParaRPr lang="it-IT" altLang="en-US" sz="2400" dirty="0" smtClean="0"/>
          </a:p>
          <a:p>
            <a:r>
              <a:rPr lang="it-IT" altLang="en-US" b="1" dirty="0" smtClean="0"/>
              <a:t>Storia</a:t>
            </a:r>
            <a:r>
              <a:rPr lang="it-IT" altLang="en-US" dirty="0" smtClean="0"/>
              <a:t> come </a:t>
            </a:r>
            <a:r>
              <a:rPr lang="it-IT" altLang="en-US" b="1" i="1" dirty="0" smtClean="0"/>
              <a:t>attività</a:t>
            </a:r>
            <a:r>
              <a:rPr lang="it-IT" altLang="en-US" dirty="0" smtClean="0"/>
              <a:t> (ricerca) e storia come </a:t>
            </a:r>
            <a:r>
              <a:rPr lang="it-IT" altLang="en-US" b="1" i="1" dirty="0" smtClean="0"/>
              <a:t>risultato</a:t>
            </a:r>
            <a:r>
              <a:rPr lang="it-IT" altLang="en-US" dirty="0" smtClean="0"/>
              <a:t> (racconto)</a:t>
            </a:r>
            <a:endParaRPr lang="it-IT" altLang="en-US" sz="2400" dirty="0"/>
          </a:p>
        </p:txBody>
      </p:sp>
    </p:spTree>
    <p:extLst>
      <p:ext uri="{BB962C8B-B14F-4D97-AF65-F5344CB8AC3E}">
        <p14:creationId xmlns:p14="http://schemas.microsoft.com/office/powerpoint/2010/main" val="10475543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err="1" smtClean="0"/>
              <a:t>Alcune</a:t>
            </a:r>
            <a:r>
              <a:rPr lang="en-GB" dirty="0" smtClean="0"/>
              <a:t> meta-</a:t>
            </a:r>
            <a:r>
              <a:rPr lang="en-GB" smtClean="0"/>
              <a:t>domande</a:t>
            </a:r>
            <a:endParaRPr lang="en-GB" dirty="0"/>
          </a:p>
        </p:txBody>
      </p:sp>
      <p:sp>
        <p:nvSpPr>
          <p:cNvPr id="3" name="Segnaposto contenuto 2"/>
          <p:cNvSpPr>
            <a:spLocks noGrp="1"/>
          </p:cNvSpPr>
          <p:nvPr>
            <p:ph idx="1"/>
          </p:nvPr>
        </p:nvSpPr>
        <p:spPr>
          <a:xfrm>
            <a:off x="539552" y="1556792"/>
            <a:ext cx="7848871" cy="4536504"/>
          </a:xfrm>
        </p:spPr>
        <p:txBody>
          <a:bodyPr/>
          <a:lstStyle/>
          <a:p>
            <a:r>
              <a:rPr lang="en-GB" dirty="0" smtClean="0"/>
              <a:t>La </a:t>
            </a:r>
            <a:r>
              <a:rPr lang="en-GB" dirty="0" err="1" smtClean="0"/>
              <a:t>storia</a:t>
            </a:r>
            <a:r>
              <a:rPr lang="en-GB" dirty="0" smtClean="0"/>
              <a:t> è </a:t>
            </a:r>
            <a:r>
              <a:rPr lang="en-GB" dirty="0" err="1" smtClean="0"/>
              <a:t>oggettiva</a:t>
            </a:r>
            <a:r>
              <a:rPr lang="en-GB" dirty="0" smtClean="0"/>
              <a:t>? È </a:t>
            </a:r>
            <a:r>
              <a:rPr lang="en-GB" dirty="0" err="1" smtClean="0"/>
              <a:t>scientifica</a:t>
            </a:r>
            <a:r>
              <a:rPr lang="en-GB" dirty="0" smtClean="0"/>
              <a:t>? È </a:t>
            </a:r>
            <a:r>
              <a:rPr lang="en-GB" dirty="0" err="1" smtClean="0"/>
              <a:t>certa</a:t>
            </a:r>
            <a:r>
              <a:rPr lang="en-GB" dirty="0" smtClean="0"/>
              <a:t> ?</a:t>
            </a:r>
          </a:p>
          <a:p>
            <a:r>
              <a:rPr lang="en-GB" dirty="0" err="1" smtClean="0"/>
              <a:t>Esistono</a:t>
            </a:r>
            <a:r>
              <a:rPr lang="en-GB" dirty="0" smtClean="0"/>
              <a:t> “</a:t>
            </a:r>
            <a:r>
              <a:rPr lang="en-GB" dirty="0" err="1" smtClean="0"/>
              <a:t>leggi</a:t>
            </a:r>
            <a:r>
              <a:rPr lang="en-GB" dirty="0" smtClean="0"/>
              <a:t> </a:t>
            </a:r>
            <a:r>
              <a:rPr lang="en-GB" dirty="0" err="1" smtClean="0"/>
              <a:t>storiche</a:t>
            </a:r>
            <a:r>
              <a:rPr lang="en-GB" dirty="0" smtClean="0"/>
              <a:t>”, “</a:t>
            </a:r>
            <a:r>
              <a:rPr lang="en-GB" dirty="0" err="1" smtClean="0"/>
              <a:t>modelli</a:t>
            </a:r>
            <a:r>
              <a:rPr lang="en-GB" dirty="0" smtClean="0"/>
              <a:t> </a:t>
            </a:r>
            <a:r>
              <a:rPr lang="en-GB" dirty="0" err="1" smtClean="0"/>
              <a:t>ripetitivi</a:t>
            </a:r>
            <a:r>
              <a:rPr lang="en-GB" dirty="0" smtClean="0"/>
              <a:t>”, </a:t>
            </a:r>
            <a:r>
              <a:rPr lang="en-GB" dirty="0" err="1" smtClean="0"/>
              <a:t>schemi</a:t>
            </a:r>
            <a:r>
              <a:rPr lang="en-GB" dirty="0" smtClean="0"/>
              <a:t> di “</a:t>
            </a:r>
            <a:r>
              <a:rPr lang="en-GB" dirty="0" err="1" smtClean="0"/>
              <a:t>ascesa</a:t>
            </a:r>
            <a:r>
              <a:rPr lang="en-GB" dirty="0" smtClean="0"/>
              <a:t> e </a:t>
            </a:r>
            <a:r>
              <a:rPr lang="en-GB" dirty="0" err="1" smtClean="0"/>
              <a:t>caduta</a:t>
            </a:r>
            <a:r>
              <a:rPr lang="en-GB" smtClean="0"/>
              <a:t>”?</a:t>
            </a:r>
            <a:endParaRPr lang="en-GB" dirty="0" smtClean="0"/>
          </a:p>
          <a:p>
            <a:r>
              <a:rPr lang="en-GB" dirty="0" smtClean="0"/>
              <a:t>La </a:t>
            </a:r>
            <a:r>
              <a:rPr lang="en-GB" dirty="0" err="1" smtClean="0"/>
              <a:t>storia</a:t>
            </a:r>
            <a:r>
              <a:rPr lang="en-GB" dirty="0" smtClean="0"/>
              <a:t> </a:t>
            </a:r>
            <a:r>
              <a:rPr lang="en-GB" dirty="0" err="1" smtClean="0"/>
              <a:t>si</a:t>
            </a:r>
            <a:r>
              <a:rPr lang="en-GB" dirty="0" smtClean="0"/>
              <a:t> </a:t>
            </a:r>
            <a:r>
              <a:rPr lang="en-GB" dirty="0" err="1" smtClean="0"/>
              <a:t>ripete</a:t>
            </a:r>
            <a:r>
              <a:rPr lang="en-GB" dirty="0" smtClean="0"/>
              <a:t>?</a:t>
            </a:r>
            <a:r>
              <a:rPr lang="en-GB" dirty="0"/>
              <a:t> </a:t>
            </a:r>
            <a:endParaRPr lang="en-GB" dirty="0" smtClean="0"/>
          </a:p>
          <a:p>
            <a:r>
              <a:rPr lang="en-GB" dirty="0"/>
              <a:t>I “</a:t>
            </a:r>
            <a:r>
              <a:rPr lang="en-GB" dirty="0" err="1"/>
              <a:t>fatti</a:t>
            </a:r>
            <a:r>
              <a:rPr lang="en-GB" dirty="0"/>
              <a:t>” “</a:t>
            </a:r>
            <a:r>
              <a:rPr lang="en-GB" dirty="0" err="1"/>
              <a:t>parlano</a:t>
            </a:r>
            <a:r>
              <a:rPr lang="en-GB" dirty="0"/>
              <a:t> da soli” </a:t>
            </a:r>
            <a:r>
              <a:rPr lang="en-GB" dirty="0" smtClean="0"/>
              <a:t>?</a:t>
            </a:r>
          </a:p>
          <a:p>
            <a:r>
              <a:rPr lang="en-GB" dirty="0"/>
              <a:t>La </a:t>
            </a:r>
            <a:r>
              <a:rPr lang="en-GB" dirty="0" err="1"/>
              <a:t>storia</a:t>
            </a:r>
            <a:r>
              <a:rPr lang="en-GB" dirty="0"/>
              <a:t> è “utile” </a:t>
            </a:r>
            <a:r>
              <a:rPr lang="en-GB" dirty="0" smtClean="0"/>
              <a:t>?</a:t>
            </a:r>
          </a:p>
          <a:p>
            <a:r>
              <a:rPr lang="en-GB" dirty="0" smtClean="0"/>
              <a:t>La </a:t>
            </a:r>
            <a:r>
              <a:rPr lang="en-GB" dirty="0" err="1" smtClean="0"/>
              <a:t>storia</a:t>
            </a:r>
            <a:r>
              <a:rPr lang="en-GB" dirty="0" smtClean="0"/>
              <a:t> è “</a:t>
            </a:r>
            <a:r>
              <a:rPr lang="en-GB" dirty="0" err="1" smtClean="0"/>
              <a:t>magistra</a:t>
            </a:r>
            <a:r>
              <a:rPr lang="en-GB" dirty="0" smtClean="0"/>
              <a:t> vitae”?</a:t>
            </a:r>
            <a:endParaRPr lang="en-GB" dirty="0"/>
          </a:p>
          <a:p>
            <a:r>
              <a:rPr lang="en-GB" dirty="0" smtClean="0"/>
              <a:t>La </a:t>
            </a:r>
            <a:r>
              <a:rPr lang="en-GB" b="1" i="1" dirty="0" err="1" smtClean="0"/>
              <a:t>storia</a:t>
            </a:r>
            <a:r>
              <a:rPr lang="en-GB" dirty="0" smtClean="0"/>
              <a:t> e la </a:t>
            </a:r>
            <a:r>
              <a:rPr lang="en-GB" b="1" i="1" dirty="0" err="1" smtClean="0"/>
              <a:t>memoria</a:t>
            </a:r>
            <a:r>
              <a:rPr lang="en-GB" dirty="0" smtClean="0"/>
              <a:t>: </a:t>
            </a:r>
            <a:r>
              <a:rPr lang="en-GB" dirty="0" err="1" smtClean="0"/>
              <a:t>che</a:t>
            </a:r>
            <a:r>
              <a:rPr lang="en-GB" dirty="0" smtClean="0"/>
              <a:t> </a:t>
            </a:r>
            <a:r>
              <a:rPr lang="en-GB" dirty="0" err="1" smtClean="0"/>
              <a:t>differenze</a:t>
            </a:r>
            <a:r>
              <a:rPr lang="en-GB" dirty="0" smtClean="0"/>
              <a:t> ci </a:t>
            </a:r>
            <a:r>
              <a:rPr lang="en-GB" dirty="0" err="1" smtClean="0"/>
              <a:t>sono</a:t>
            </a:r>
            <a:r>
              <a:rPr lang="en-GB" dirty="0" smtClean="0"/>
              <a:t>?</a:t>
            </a:r>
          </a:p>
          <a:p>
            <a:r>
              <a:rPr lang="en-GB" dirty="0" smtClean="0"/>
              <a:t>A </a:t>
            </a:r>
            <a:r>
              <a:rPr lang="en-GB" dirty="0" err="1"/>
              <a:t>che</a:t>
            </a:r>
            <a:r>
              <a:rPr lang="en-GB" dirty="0"/>
              <a:t> serve la </a:t>
            </a:r>
            <a:r>
              <a:rPr lang="en-GB" dirty="0" err="1"/>
              <a:t>storia</a:t>
            </a:r>
            <a:r>
              <a:rPr lang="en-GB" dirty="0" smtClean="0"/>
              <a:t>?</a:t>
            </a:r>
          </a:p>
          <a:p>
            <a:endParaRPr lang="en-GB" dirty="0"/>
          </a:p>
        </p:txBody>
      </p:sp>
      <p:sp>
        <p:nvSpPr>
          <p:cNvPr id="4" name="Segnaposto piè di pagina 3"/>
          <p:cNvSpPr>
            <a:spLocks noGrp="1"/>
          </p:cNvSpPr>
          <p:nvPr>
            <p:ph type="ftr" sz="quarter" idx="10"/>
          </p:nvPr>
        </p:nvSpPr>
        <p:spPr/>
        <p:txBody>
          <a:bodyPr/>
          <a:lstStyle/>
          <a:p>
            <a:pPr>
              <a:defRPr/>
            </a:pPr>
            <a:r>
              <a:rPr lang="it-IT" smtClean="0"/>
              <a:t>Metodologia della ricerca storica 2017-2018</a:t>
            </a:r>
            <a:endParaRPr lang="en-GB" dirty="0"/>
          </a:p>
        </p:txBody>
      </p:sp>
      <p:sp>
        <p:nvSpPr>
          <p:cNvPr id="5" name="Segnaposto numero diapositiva 4"/>
          <p:cNvSpPr>
            <a:spLocks noGrp="1"/>
          </p:cNvSpPr>
          <p:nvPr>
            <p:ph type="sldNum" sz="quarter" idx="11"/>
          </p:nvPr>
        </p:nvSpPr>
        <p:spPr/>
        <p:txBody>
          <a:bodyPr/>
          <a:lstStyle/>
          <a:p>
            <a:pPr>
              <a:defRPr/>
            </a:pPr>
            <a:fld id="{75031DB3-5B8C-4370-8E3D-C7CECE75EDDE}" type="slidenum">
              <a:rPr lang="en-GB" smtClean="0"/>
              <a:pPr>
                <a:defRPr/>
              </a:pPr>
              <a:t>8</a:t>
            </a:fld>
            <a:endParaRPr lang="en-GB" dirty="0"/>
          </a:p>
        </p:txBody>
      </p:sp>
    </p:spTree>
    <p:extLst>
      <p:ext uri="{BB962C8B-B14F-4D97-AF65-F5344CB8AC3E}">
        <p14:creationId xmlns:p14="http://schemas.microsoft.com/office/powerpoint/2010/main" val="9080640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3425" y="188640"/>
            <a:ext cx="7543800" cy="864097"/>
          </a:xfrm>
        </p:spPr>
        <p:txBody>
          <a:bodyPr/>
          <a:lstStyle/>
          <a:p>
            <a:r>
              <a:rPr lang="it-IT" dirty="0" smtClean="0"/>
              <a:t>Cos’è la storia</a:t>
            </a:r>
            <a:endParaRPr lang="en-GB" dirty="0"/>
          </a:p>
        </p:txBody>
      </p:sp>
      <p:sp>
        <p:nvSpPr>
          <p:cNvPr id="3" name="Content Placeholder 2"/>
          <p:cNvSpPr>
            <a:spLocks noGrp="1"/>
          </p:cNvSpPr>
          <p:nvPr>
            <p:ph idx="1"/>
          </p:nvPr>
        </p:nvSpPr>
        <p:spPr>
          <a:xfrm>
            <a:off x="304351" y="1052737"/>
            <a:ext cx="8661796" cy="5425698"/>
          </a:xfrm>
        </p:spPr>
        <p:txBody>
          <a:bodyPr>
            <a:normAutofit fontScale="92500" lnSpcReduction="20000"/>
          </a:bodyPr>
          <a:lstStyle/>
          <a:p>
            <a:r>
              <a:rPr lang="it-IT" sz="3200" dirty="0" smtClean="0"/>
              <a:t>Un </a:t>
            </a:r>
            <a:r>
              <a:rPr lang="it-IT" sz="3200" b="1" dirty="0" smtClean="0"/>
              <a:t>sapere</a:t>
            </a:r>
            <a:r>
              <a:rPr lang="it-IT" sz="3200" dirty="0" smtClean="0"/>
              <a:t>: la scienza del passato</a:t>
            </a:r>
          </a:p>
          <a:p>
            <a:r>
              <a:rPr lang="it-IT" sz="3200" dirty="0" smtClean="0"/>
              <a:t>Scienza di qualcosa </a:t>
            </a:r>
            <a:r>
              <a:rPr lang="it-IT" sz="3200" b="1" dirty="0" smtClean="0"/>
              <a:t>che non c’è più</a:t>
            </a:r>
          </a:p>
          <a:p>
            <a:r>
              <a:rPr lang="it-IT" sz="3200" b="1" dirty="0" smtClean="0"/>
              <a:t>Invisibilità</a:t>
            </a:r>
            <a:r>
              <a:rPr lang="it-IT" sz="3200" dirty="0" smtClean="0"/>
              <a:t> e </a:t>
            </a:r>
            <a:r>
              <a:rPr lang="it-IT" sz="3200" b="1" dirty="0" smtClean="0"/>
              <a:t>presenza</a:t>
            </a:r>
            <a:r>
              <a:rPr lang="it-IT" sz="3200" dirty="0" smtClean="0"/>
              <a:t> del passato</a:t>
            </a:r>
          </a:p>
          <a:p>
            <a:r>
              <a:rPr lang="it-IT" sz="3200" dirty="0" smtClean="0"/>
              <a:t>Scienza di qualcosa </a:t>
            </a:r>
            <a:r>
              <a:rPr lang="it-IT" sz="3200" b="1" dirty="0" smtClean="0"/>
              <a:t>che non c’è ancora </a:t>
            </a:r>
            <a:r>
              <a:rPr lang="it-IT" sz="3200" dirty="0" smtClean="0"/>
              <a:t>(conquistare nuovo sapere)</a:t>
            </a:r>
          </a:p>
          <a:p>
            <a:r>
              <a:rPr lang="it-IT" sz="3200" dirty="0" smtClean="0"/>
              <a:t>Saper </a:t>
            </a:r>
            <a:r>
              <a:rPr lang="it-IT" sz="3200" i="1" dirty="0" smtClean="0"/>
              <a:t>vedere</a:t>
            </a:r>
            <a:r>
              <a:rPr lang="it-IT" sz="3200" dirty="0" smtClean="0"/>
              <a:t> il passato, saper </a:t>
            </a:r>
            <a:r>
              <a:rPr lang="it-IT" sz="3200" i="1" dirty="0" smtClean="0"/>
              <a:t>pensare</a:t>
            </a:r>
            <a:r>
              <a:rPr lang="it-IT" sz="3200" dirty="0" smtClean="0"/>
              <a:t> il passato</a:t>
            </a:r>
          </a:p>
          <a:p>
            <a:r>
              <a:rPr lang="it-IT" sz="3200" dirty="0" smtClean="0"/>
              <a:t>Dal passato – le </a:t>
            </a:r>
            <a:r>
              <a:rPr lang="it-IT" sz="3200" i="1" dirty="0" smtClean="0"/>
              <a:t>tracce</a:t>
            </a:r>
            <a:r>
              <a:rPr lang="it-IT" sz="3200" dirty="0" smtClean="0"/>
              <a:t> del </a:t>
            </a:r>
            <a:r>
              <a:rPr lang="it-IT" sz="3200" dirty="0"/>
              <a:t>passato – produrre </a:t>
            </a:r>
            <a:r>
              <a:rPr lang="it-IT" sz="3200" dirty="0" smtClean="0"/>
              <a:t>sapere storico</a:t>
            </a:r>
          </a:p>
          <a:p>
            <a:r>
              <a:rPr lang="it-IT" sz="3200" b="1" dirty="0" smtClean="0"/>
              <a:t>Formulare</a:t>
            </a:r>
            <a:r>
              <a:rPr lang="it-IT" sz="3200" dirty="0" smtClean="0"/>
              <a:t> e </a:t>
            </a:r>
            <a:r>
              <a:rPr lang="it-IT" sz="3200" b="1" dirty="0" smtClean="0"/>
              <a:t>comunicare</a:t>
            </a:r>
            <a:r>
              <a:rPr lang="it-IT" sz="3200" dirty="0" smtClean="0"/>
              <a:t> racconto (</a:t>
            </a:r>
            <a:r>
              <a:rPr lang="it-IT" sz="3200" i="1" dirty="0" smtClean="0"/>
              <a:t>discorso</a:t>
            </a:r>
            <a:r>
              <a:rPr lang="it-IT" sz="3200" dirty="0" smtClean="0"/>
              <a:t>) storico </a:t>
            </a:r>
          </a:p>
          <a:p>
            <a:r>
              <a:rPr lang="it-IT" sz="3200" b="1" dirty="0" smtClean="0"/>
              <a:t>Strumenti</a:t>
            </a:r>
            <a:r>
              <a:rPr lang="it-IT" sz="3200" dirty="0" smtClean="0"/>
              <a:t> per vedere (indagare), per parlare, per comunicare contenuti (racconto, interpretazione, </a:t>
            </a:r>
            <a:r>
              <a:rPr lang="it-IT" sz="3200" i="1" dirty="0" smtClean="0"/>
              <a:t>discorso</a:t>
            </a:r>
            <a:r>
              <a:rPr lang="it-IT" sz="3200" dirty="0" smtClean="0"/>
              <a:t>) storici</a:t>
            </a:r>
          </a:p>
          <a:p>
            <a:endParaRPr lang="it-IT" sz="3200" dirty="0" smtClean="0"/>
          </a:p>
          <a:p>
            <a:endParaRPr lang="it-IT" sz="3200" dirty="0" smtClean="0"/>
          </a:p>
          <a:p>
            <a:pPr marL="0" indent="0">
              <a:buNone/>
            </a:pPr>
            <a:endParaRPr lang="en-GB" sz="3200" dirty="0"/>
          </a:p>
        </p:txBody>
      </p:sp>
      <p:sp>
        <p:nvSpPr>
          <p:cNvPr id="4" name="Footer Placeholder 3"/>
          <p:cNvSpPr>
            <a:spLocks noGrp="1"/>
          </p:cNvSpPr>
          <p:nvPr>
            <p:ph type="ftr" sz="quarter" idx="10"/>
          </p:nvPr>
        </p:nvSpPr>
        <p:spPr/>
        <p:txBody>
          <a:bodyPr/>
          <a:lstStyle/>
          <a:p>
            <a:pPr>
              <a:defRPr/>
            </a:pPr>
            <a:r>
              <a:rPr lang="it-IT" smtClean="0"/>
              <a:t>Metodologia della ricerca storica 2017-2018</a:t>
            </a:r>
            <a:endParaRPr lang="en-GB" dirty="0"/>
          </a:p>
        </p:txBody>
      </p:sp>
      <p:sp>
        <p:nvSpPr>
          <p:cNvPr id="5" name="Slide Number Placeholder 4"/>
          <p:cNvSpPr>
            <a:spLocks noGrp="1"/>
          </p:cNvSpPr>
          <p:nvPr>
            <p:ph type="sldNum" sz="quarter" idx="11"/>
          </p:nvPr>
        </p:nvSpPr>
        <p:spPr/>
        <p:txBody>
          <a:bodyPr/>
          <a:lstStyle/>
          <a:p>
            <a:pPr>
              <a:defRPr/>
            </a:pPr>
            <a:fld id="{75031DB3-5B8C-4370-8E3D-C7CECE75EDDE}" type="slidenum">
              <a:rPr lang="en-GB" smtClean="0"/>
              <a:pPr>
                <a:defRPr/>
              </a:pPr>
              <a:t>9</a:t>
            </a:fld>
            <a:endParaRPr lang="en-GB" dirty="0"/>
          </a:p>
        </p:txBody>
      </p:sp>
    </p:spTree>
    <p:extLst>
      <p:ext uri="{BB962C8B-B14F-4D97-AF65-F5344CB8AC3E}">
        <p14:creationId xmlns:p14="http://schemas.microsoft.com/office/powerpoint/2010/main" val="98373484"/>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9067</TotalTime>
  <Words>1184</Words>
  <Application>Microsoft Office PowerPoint</Application>
  <PresentationFormat>Presentazione su schermo (4:3)</PresentationFormat>
  <Paragraphs>226</Paragraphs>
  <Slides>15</Slides>
  <Notes>2</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15</vt:i4>
      </vt:variant>
    </vt:vector>
  </HeadingPairs>
  <TitlesOfParts>
    <vt:vector size="21" baseType="lpstr">
      <vt:lpstr>Arial</vt:lpstr>
      <vt:lpstr>Calibri</vt:lpstr>
      <vt:lpstr>Calibri Light</vt:lpstr>
      <vt:lpstr>Times New Roman</vt:lpstr>
      <vt:lpstr>Wingdings</vt:lpstr>
      <vt:lpstr>Retrospect</vt:lpstr>
      <vt:lpstr>Presentazione standard di PowerPoint</vt:lpstr>
      <vt:lpstr>Calendario del corso</vt:lpstr>
      <vt:lpstr>Il supporto scritto della storia-narrazione</vt:lpstr>
      <vt:lpstr>Tipologie di scrittura storica</vt:lpstr>
      <vt:lpstr>Alcuni strumenti concettuali</vt:lpstr>
      <vt:lpstr>Definizioni di “storia”</vt:lpstr>
      <vt:lpstr>Definizioni di “storia”</vt:lpstr>
      <vt:lpstr>Alcune meta-domande</vt:lpstr>
      <vt:lpstr>Cos’è la storia</vt:lpstr>
      <vt:lpstr>Storia e storiografia</vt:lpstr>
      <vt:lpstr>Varietà storiografiche: oggetto</vt:lpstr>
      <vt:lpstr>Varietà storiografiche: ‘scala’ temporale e spaziale</vt:lpstr>
      <vt:lpstr>Filosofie e epistemologie della storia</vt:lpstr>
      <vt:lpstr>Periodizzazioni su base cronologica e fenomenologica</vt:lpstr>
      <vt:lpstr>Fasi dell’indagine storica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Revisore</dc:creator>
  <cp:lastModifiedBy>Guido Abbattista</cp:lastModifiedBy>
  <cp:revision>1058</cp:revision>
  <dcterms:created xsi:type="dcterms:W3CDTF">2014-03-15T10:02:52Z</dcterms:created>
  <dcterms:modified xsi:type="dcterms:W3CDTF">2018-02-25T09:17:09Z</dcterms:modified>
</cp:coreProperties>
</file>