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460" r:id="rId2"/>
    <p:sldId id="462" r:id="rId3"/>
    <p:sldId id="461" r:id="rId4"/>
    <p:sldId id="463" r:id="rId5"/>
    <p:sldId id="464" r:id="rId6"/>
    <p:sldId id="465" r:id="rId7"/>
    <p:sldId id="466" r:id="rId8"/>
    <p:sldId id="467" r:id="rId9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FF9900"/>
    <a:srgbClr val="FFCCCC"/>
    <a:srgbClr val="CCFFCC"/>
    <a:srgbClr val="CCFFFF"/>
    <a:srgbClr val="CCCCFF"/>
    <a:srgbClr val="DDDDD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06" d="100"/>
          <a:sy n="106" d="100"/>
        </p:scale>
        <p:origin x="168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0AC304-4D16-4B9E-82E6-B99059126928}" type="datetime1">
              <a:rPr lang="en-GB"/>
              <a:pPr>
                <a:defRPr/>
              </a:pPr>
              <a:t>05/12/2018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90D15E-73C5-42BE-B940-251391D1C56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6052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E7F0E3-6B59-4808-ADDB-5D4839FB5393}" type="datetime1">
              <a:rPr lang="en-GB"/>
              <a:pPr>
                <a:defRPr/>
              </a:pPr>
              <a:t>05/12/2018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en-GB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0FB684-A65D-493B-B1FB-453BB8E1A32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281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9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0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5A53-45F4-471D-A02E-EF89A4ED989F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89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782D5-5D61-4638-B704-E61045DE7C35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28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9"/>
          <p:cNvSpPr/>
          <p:nvPr/>
        </p:nvSpPr>
        <p:spPr>
          <a:xfrm>
            <a:off x="0" y="6334125"/>
            <a:ext cx="9144000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D571A-14F1-4380-BDA4-79BD9E0C70E6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477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43800" cy="864097"/>
          </a:xfrm>
        </p:spPr>
        <p:txBody>
          <a:bodyPr anchor="ctr" anchorCtr="0"/>
          <a:lstStyle>
            <a:lvl1pPr>
              <a:defRPr sz="4400" b="1"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3" y="1556792"/>
            <a:ext cx="7737136" cy="4464496"/>
          </a:xfrm>
        </p:spPr>
        <p:txBody>
          <a:bodyPr>
            <a:normAutofit/>
          </a:bodyPr>
          <a:lstStyle>
            <a:lvl1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 marL="630238" indent="-43021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</a:defRPr>
            </a:lvl2pPr>
            <a:lvl3pPr marL="630238" indent="-246063"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</a:defRPr>
            </a:lvl3pPr>
            <a:lvl4pPr marL="985838" indent="-2667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tabLst>
                <a:tab pos="1339850" algn="l"/>
              </a:tabLst>
              <a:defRPr sz="1600">
                <a:solidFill>
                  <a:schemeClr val="tx1"/>
                </a:solidFill>
              </a:defRPr>
            </a:lvl4pPr>
            <a:lvl5pPr marL="1252538" indent="-2714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95536" y="6501185"/>
            <a:ext cx="7776864" cy="281830"/>
          </a:xfrm>
        </p:spPr>
        <p:txBody>
          <a:bodyPr/>
          <a:lstStyle>
            <a:lvl1pPr>
              <a:defRPr sz="1200" b="1" i="1" cap="none" baseline="0"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77225" y="6459538"/>
            <a:ext cx="663575" cy="365125"/>
          </a:xfrm>
        </p:spPr>
        <p:txBody>
          <a:bodyPr/>
          <a:lstStyle>
            <a:lvl1pPr>
              <a:defRPr sz="2000" b="1"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75031DB3-5B8C-4370-8E3D-C7CECE75EDDE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774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9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49224-395B-428C-8BD8-FAC01B49AB46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866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1F459-1919-49C4-8637-41B047BF6AE3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43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B8CD6-2FED-4D79-A161-EA67DF73E973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4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C2FFB-5B6A-4300-B1D0-595E39350968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09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9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A7037-C77D-4492-9F35-B07434E5FD9A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27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9"/>
          <p:cNvSpPr/>
          <p:nvPr/>
        </p:nvSpPr>
        <p:spPr>
          <a:xfrm>
            <a:off x="3030538" y="0"/>
            <a:ext cx="47625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9250" y="6459538"/>
            <a:ext cx="1963738" cy="365125"/>
          </a:xfrm>
        </p:spPr>
        <p:txBody>
          <a:bodyPr/>
          <a:lstStyle>
            <a:lvl1pPr algn="l">
              <a:defRPr/>
            </a:lvl1pPr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1A8E16B-230F-488E-AE18-01310B2C0066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2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9142413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9"/>
          <p:cNvSpPr/>
          <p:nvPr/>
        </p:nvSpPr>
        <p:spPr>
          <a:xfrm>
            <a:off x="0" y="4914900"/>
            <a:ext cx="9142413" cy="6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DB59D-0769-4E40-AED5-570748D672F8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83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8585C"/>
            </a:gs>
            <a:gs pos="64999">
              <a:srgbClr val="3E3E43"/>
            </a:gs>
            <a:gs pos="100000">
              <a:srgbClr val="303033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9810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9388" y="6459538"/>
            <a:ext cx="185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  <a:lvl2pPr lvl="1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2pPr>
          </a:lstStyle>
          <a:p>
            <a:pPr lvl="1"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5425" y="6459538"/>
            <a:ext cx="3616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56550" y="6446838"/>
            <a:ext cx="984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6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AF31378-7254-4560-BCE2-664FF85E4190}" type="slidenum">
              <a:rPr lang="en-GB"/>
              <a:pPr>
                <a:defRPr/>
              </a:pPr>
              <a:t>‹N›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81" r:id="rId1"/>
    <p:sldLayoutId id="2147484182" r:id="rId2"/>
    <p:sldLayoutId id="2147484183" r:id="rId3"/>
    <p:sldLayoutId id="2147484177" r:id="rId4"/>
    <p:sldLayoutId id="2147484178" r:id="rId5"/>
    <p:sldLayoutId id="2147484179" r:id="rId6"/>
    <p:sldLayoutId id="2147484184" r:id="rId7"/>
    <p:sldLayoutId id="2147484185" r:id="rId8"/>
    <p:sldLayoutId id="2147484186" r:id="rId9"/>
    <p:sldLayoutId id="2147484180" r:id="rId10"/>
    <p:sldLayoutId id="214748418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FFC00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FFC000"/>
          </a:solidFill>
          <a:latin typeface="Calibri Light" panose="020F0302020204030204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FFC000"/>
          </a:solidFill>
          <a:latin typeface="Calibri Light" panose="020F0302020204030204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FFC000"/>
          </a:solidFill>
          <a:latin typeface="Calibri Light" panose="020F0302020204030204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FFC000"/>
          </a:solidFill>
          <a:latin typeface="Calibri Light" panose="020F0302020204030204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FFC000"/>
          </a:solidFill>
          <a:latin typeface="Calibri Light" panose="020F0302020204030204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FFC000"/>
          </a:solidFill>
          <a:latin typeface="Calibri Light" panose="020F0302020204030204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FFC000"/>
          </a:solidFill>
          <a:latin typeface="Calibri Light" panose="020F0302020204030204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FFC000"/>
          </a:solidFill>
          <a:latin typeface="Calibri Light" panose="020F0302020204030204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1pPr>
      <a:lvl2pPr marL="542925" indent="-342900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90000"/>
        <a:buFont typeface="Wingdings" panose="05000000000000000000" pitchFamily="2" charset="2"/>
        <a:buChar char="Ø"/>
        <a:defRPr kern="1200">
          <a:solidFill>
            <a:srgbClr val="FFFFFF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Calibri" panose="020F0502020204030204" pitchFamily="34" charset="0"/>
        <a:buChar char="◦"/>
        <a:defRPr sz="1400" kern="1200">
          <a:solidFill>
            <a:srgbClr val="FFFFFF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FFFFFF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FFFFFF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raunavoltalamerica.it/2013/03/il-mondo-atlantico-il-lungo-ottocento-e-la-storia-contemporane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persee.fr/doc/ahess_0395-2649_1953_num_8_1_213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44824"/>
            <a:ext cx="7881153" cy="1728192"/>
          </a:xfrm>
        </p:spPr>
        <p:txBody>
          <a:bodyPr>
            <a:normAutofit/>
          </a:bodyPr>
          <a:lstStyle/>
          <a:p>
            <a:r>
              <a:rPr lang="it-IT" dirty="0" smtClean="0"/>
              <a:t>Eric </a:t>
            </a:r>
            <a:r>
              <a:rPr lang="it-IT" dirty="0" err="1" smtClean="0"/>
              <a:t>Hobsbawm</a:t>
            </a:r>
            <a:r>
              <a:rPr lang="it-IT" dirty="0" smtClean="0"/>
              <a:t> (1917-2012) e la periodizzazione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031DB3-5B8C-4370-8E3D-C7CECE75EDDE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394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031DB3-5B8C-4370-8E3D-C7CECE75EDDE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pic>
        <p:nvPicPr>
          <p:cNvPr id="2052" name="Picture 4" descr="Risultati immagini per age of extrem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47" y="692697"/>
            <a:ext cx="3603172" cy="5568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isultati immagini per il secolo breve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92697"/>
            <a:ext cx="3672408" cy="557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80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«secolo breve»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i="1" dirty="0" smtClean="0"/>
              <a:t>The Age of </a:t>
            </a:r>
            <a:r>
              <a:rPr lang="it-IT" sz="3200" i="1" dirty="0" err="1" smtClean="0"/>
              <a:t>Extremes</a:t>
            </a:r>
            <a:r>
              <a:rPr lang="it-IT" sz="3200" i="1" dirty="0" smtClean="0"/>
              <a:t>: the Short </a:t>
            </a:r>
            <a:r>
              <a:rPr lang="it-IT" sz="3200" i="1" dirty="0" err="1" smtClean="0"/>
              <a:t>Twentieth</a:t>
            </a:r>
            <a:r>
              <a:rPr lang="it-IT" sz="3200" i="1" dirty="0" smtClean="0"/>
              <a:t> Century, 1914-1991 </a:t>
            </a:r>
            <a:r>
              <a:rPr lang="it-IT" sz="3200" dirty="0" smtClean="0"/>
              <a:t>(1994) (anche: </a:t>
            </a:r>
            <a:r>
              <a:rPr lang="en-US" sz="3200" i="1" dirty="0"/>
              <a:t>The Age of Extremes: A History of the World, </a:t>
            </a:r>
            <a:r>
              <a:rPr lang="en-US" sz="3200" i="1" dirty="0" smtClean="0"/>
              <a:t>1914-1991</a:t>
            </a:r>
            <a:r>
              <a:rPr lang="en-US" sz="3200" dirty="0" smtClean="0"/>
              <a:t>)</a:t>
            </a:r>
            <a:endParaRPr lang="it-IT" sz="3200" i="1" dirty="0" smtClean="0"/>
          </a:p>
          <a:p>
            <a:pPr marL="0" indent="0">
              <a:buNone/>
            </a:pPr>
            <a:endParaRPr lang="it-IT" sz="3200" dirty="0" smtClean="0"/>
          </a:p>
          <a:p>
            <a:pPr marL="287338" lvl="1" indent="0">
              <a:buNone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</a:rPr>
              <a:t>Part I. The Age of 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</a:rPr>
              <a:t>Catastrophe (1914-1945)</a:t>
            </a:r>
          </a:p>
          <a:p>
            <a:pPr marL="287338" lvl="1" indent="0">
              <a:buNone/>
            </a:pPr>
            <a:r>
              <a:rPr lang="en-US" sz="2800" dirty="0">
                <a:solidFill>
                  <a:schemeClr val="tx1">
                    <a:lumMod val="95000"/>
                  </a:schemeClr>
                </a:solidFill>
              </a:rPr>
              <a:t>Part II. The Golden </a:t>
            </a: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</a:rPr>
              <a:t>Age (1946-1973)</a:t>
            </a:r>
          </a:p>
          <a:p>
            <a:pPr marL="287338" lvl="1" indent="0">
              <a:buNone/>
            </a:pPr>
            <a:r>
              <a:rPr lang="en-US" sz="2800" dirty="0" smtClean="0">
                <a:solidFill>
                  <a:schemeClr val="tx1">
                    <a:lumMod val="95000"/>
                  </a:schemeClr>
                </a:solidFill>
              </a:rPr>
              <a:t>Part III. The Landslide (1973-1991)</a:t>
            </a:r>
            <a:endParaRPr lang="it-IT" sz="2800" dirty="0">
              <a:solidFill>
                <a:schemeClr val="tx1">
                  <a:lumMod val="95000"/>
                </a:scheme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031DB3-5B8C-4370-8E3D-C7CECE75EDDE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098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Edizioni italiane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2240" y="2132856"/>
            <a:ext cx="7737136" cy="3816424"/>
          </a:xfrm>
        </p:spPr>
        <p:txBody>
          <a:bodyPr>
            <a:normAutofit/>
          </a:bodyPr>
          <a:lstStyle/>
          <a:p>
            <a:r>
              <a:rPr lang="it-IT" sz="3200" dirty="0"/>
              <a:t> </a:t>
            </a:r>
            <a:r>
              <a:rPr lang="it-IT" sz="3200" i="1" dirty="0"/>
              <a:t>Il Secolo breve, 1914-1991: l'era dei grandi </a:t>
            </a:r>
            <a:r>
              <a:rPr lang="it-IT" sz="3200" i="1" dirty="0" smtClean="0"/>
              <a:t>cataclismi</a:t>
            </a:r>
            <a:r>
              <a:rPr lang="it-IT" sz="3200" dirty="0"/>
              <a:t> </a:t>
            </a:r>
            <a:r>
              <a:rPr lang="it-IT" sz="3200" dirty="0" smtClean="0"/>
              <a:t>(1995)</a:t>
            </a:r>
          </a:p>
          <a:p>
            <a:r>
              <a:rPr lang="it-IT" sz="3200" i="1" dirty="0"/>
              <a:t>Il Secolo breve, 1914-1991. L'epoca più violenta della storia </a:t>
            </a:r>
            <a:r>
              <a:rPr lang="it-IT" sz="3200" i="1" dirty="0" smtClean="0"/>
              <a:t>dell'umanità </a:t>
            </a:r>
            <a:r>
              <a:rPr lang="it-IT" sz="3200" dirty="0" smtClean="0"/>
              <a:t>(2000)</a:t>
            </a:r>
            <a:endParaRPr lang="it-IT" sz="32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031DB3-5B8C-4370-8E3D-C7CECE75EDDE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12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«The long </a:t>
            </a:r>
            <a:r>
              <a:rPr lang="it-IT" dirty="0" err="1" smtClean="0"/>
              <a:t>nineteenth</a:t>
            </a:r>
            <a:r>
              <a:rPr lang="it-IT" dirty="0" smtClean="0"/>
              <a:t> </a:t>
            </a:r>
            <a:r>
              <a:rPr lang="it-IT" dirty="0" err="1" smtClean="0"/>
              <a:t>century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256681"/>
            <a:ext cx="8097713" cy="4980631"/>
          </a:xfrm>
        </p:spPr>
        <p:txBody>
          <a:bodyPr>
            <a:noAutofit/>
          </a:bodyPr>
          <a:lstStyle/>
          <a:p>
            <a:r>
              <a:rPr lang="en-US" sz="2800" i="1" dirty="0"/>
              <a:t>The Age of Revolution: Europe 1789–1848 </a:t>
            </a:r>
            <a:r>
              <a:rPr lang="en-US" sz="2800" dirty="0"/>
              <a:t>(</a:t>
            </a:r>
            <a:r>
              <a:rPr lang="en-US" sz="2800" dirty="0" smtClean="0"/>
              <a:t>1962)</a:t>
            </a:r>
          </a:p>
          <a:p>
            <a:pPr marL="1258888" lvl="1"/>
            <a:r>
              <a:rPr lang="it-IT" sz="2400" dirty="0" err="1" smtClean="0"/>
              <a:t>tr</a:t>
            </a:r>
            <a:r>
              <a:rPr lang="it-IT" sz="2400" dirty="0" smtClean="0"/>
              <a:t>. </a:t>
            </a:r>
            <a:r>
              <a:rPr lang="it-IT" sz="2400" dirty="0" err="1"/>
              <a:t>i</a:t>
            </a:r>
            <a:r>
              <a:rPr lang="it-IT" sz="2400" dirty="0" err="1" smtClean="0"/>
              <a:t>t</a:t>
            </a:r>
            <a:r>
              <a:rPr lang="it-IT" sz="2400" dirty="0" smtClean="0"/>
              <a:t>. </a:t>
            </a:r>
            <a:r>
              <a:rPr lang="it-IT" sz="2400" i="1" dirty="0" smtClean="0"/>
              <a:t>Le </a:t>
            </a:r>
            <a:r>
              <a:rPr lang="it-IT" sz="2400" i="1" dirty="0"/>
              <a:t>rivoluzioni borghesi. </a:t>
            </a:r>
            <a:r>
              <a:rPr lang="it-IT" sz="2400" i="1" dirty="0" smtClean="0"/>
              <a:t>1789-1848</a:t>
            </a:r>
            <a:r>
              <a:rPr lang="it-IT" sz="2400" dirty="0"/>
              <a:t> </a:t>
            </a:r>
            <a:r>
              <a:rPr lang="it-IT" sz="2400" dirty="0" smtClean="0"/>
              <a:t>(Milano, Il </a:t>
            </a:r>
            <a:r>
              <a:rPr lang="it-IT" sz="2400" dirty="0"/>
              <a:t>Saggiatore, I ed. 1963; </a:t>
            </a:r>
            <a:r>
              <a:rPr lang="it-IT" sz="2400" dirty="0" smtClean="0"/>
              <a:t>poi Bari, Laterza</a:t>
            </a:r>
            <a:r>
              <a:rPr lang="it-IT" sz="2400" dirty="0"/>
              <a:t>, 1991; </a:t>
            </a:r>
            <a:r>
              <a:rPr lang="it-IT" sz="2400" dirty="0" smtClean="0"/>
              <a:t>poi col </a:t>
            </a:r>
            <a:r>
              <a:rPr lang="it-IT" sz="2400" dirty="0"/>
              <a:t>titolo </a:t>
            </a:r>
            <a:r>
              <a:rPr lang="it-IT" sz="2400" i="1" dirty="0"/>
              <a:t>L'Età della Rivoluzione, </a:t>
            </a:r>
            <a:r>
              <a:rPr lang="it-IT" sz="2400" i="1" dirty="0" smtClean="0"/>
              <a:t>1789-1848</a:t>
            </a:r>
            <a:r>
              <a:rPr lang="it-IT" sz="2400" dirty="0" smtClean="0"/>
              <a:t>,Milano, </a:t>
            </a:r>
            <a:r>
              <a:rPr lang="it-IT" sz="2400" dirty="0"/>
              <a:t>Rizzoli, 1999</a:t>
            </a:r>
            <a:endParaRPr lang="en-US" sz="2400" dirty="0" smtClean="0"/>
          </a:p>
          <a:p>
            <a:r>
              <a:rPr lang="en-US" sz="2800" i="1" dirty="0" smtClean="0"/>
              <a:t>The </a:t>
            </a:r>
            <a:r>
              <a:rPr lang="en-US" sz="2800" i="1" dirty="0"/>
              <a:t>Age of Capital: 1848–1875 </a:t>
            </a:r>
            <a:r>
              <a:rPr lang="en-US" sz="2800" dirty="0"/>
              <a:t>(</a:t>
            </a:r>
            <a:r>
              <a:rPr lang="en-US" sz="2800" dirty="0" smtClean="0"/>
              <a:t>1975)</a:t>
            </a:r>
          </a:p>
          <a:p>
            <a:pPr marL="1258888" lvl="1"/>
            <a:r>
              <a:rPr lang="it-IT" sz="2400" dirty="0" err="1" smtClean="0"/>
              <a:t>tr</a:t>
            </a:r>
            <a:r>
              <a:rPr lang="it-IT" sz="2400" dirty="0" smtClean="0"/>
              <a:t>. </a:t>
            </a:r>
            <a:r>
              <a:rPr lang="it-IT" sz="2400" dirty="0" err="1"/>
              <a:t>i</a:t>
            </a:r>
            <a:r>
              <a:rPr lang="it-IT" sz="2400" dirty="0" err="1" smtClean="0"/>
              <a:t>t</a:t>
            </a:r>
            <a:r>
              <a:rPr lang="it-IT" sz="2400" dirty="0" smtClean="0"/>
              <a:t>.</a:t>
            </a:r>
            <a:r>
              <a:rPr lang="it-IT" sz="2400" dirty="0"/>
              <a:t> </a:t>
            </a:r>
            <a:r>
              <a:rPr lang="it-IT" sz="2400" i="1" dirty="0"/>
              <a:t>Il trionfo della borghesia, </a:t>
            </a:r>
            <a:r>
              <a:rPr lang="it-IT" sz="2400" i="1" dirty="0" smtClean="0"/>
              <a:t>1848-1875 </a:t>
            </a:r>
            <a:r>
              <a:rPr lang="it-IT" sz="2400" dirty="0" smtClean="0"/>
              <a:t>(Bari, Laterza, 1976)</a:t>
            </a:r>
            <a:endParaRPr lang="en-US" sz="2400" i="1" dirty="0" smtClean="0"/>
          </a:p>
          <a:p>
            <a:r>
              <a:rPr lang="en-US" sz="2800" i="1" dirty="0" smtClean="0"/>
              <a:t>The </a:t>
            </a:r>
            <a:r>
              <a:rPr lang="en-US" sz="2800" i="1" dirty="0"/>
              <a:t>Age of Empire: 1875–1914 </a:t>
            </a:r>
            <a:r>
              <a:rPr lang="en-US" sz="2800" dirty="0"/>
              <a:t>(1987</a:t>
            </a:r>
            <a:r>
              <a:rPr lang="en-US" sz="2800" dirty="0" smtClean="0"/>
              <a:t>)</a:t>
            </a:r>
          </a:p>
          <a:p>
            <a:pPr marL="1258888" lvl="1"/>
            <a:r>
              <a:rPr lang="it-IT" sz="2400" dirty="0" err="1" smtClean="0">
                <a:solidFill>
                  <a:schemeClr val="tx1">
                    <a:lumMod val="95000"/>
                  </a:schemeClr>
                </a:solidFill>
              </a:rPr>
              <a:t>tr</a:t>
            </a: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</a:rPr>
              <a:t>. </a:t>
            </a:r>
            <a:r>
              <a:rPr lang="it-IT" sz="2400" dirty="0" err="1">
                <a:solidFill>
                  <a:schemeClr val="tx1">
                    <a:lumMod val="95000"/>
                  </a:schemeClr>
                </a:solidFill>
              </a:rPr>
              <a:t>i</a:t>
            </a:r>
            <a:r>
              <a:rPr lang="it-IT" sz="2400" dirty="0" err="1" smtClean="0">
                <a:solidFill>
                  <a:schemeClr val="tx1">
                    <a:lumMod val="95000"/>
                  </a:schemeClr>
                </a:solidFill>
              </a:rPr>
              <a:t>t</a:t>
            </a: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  <a:r>
              <a:rPr lang="it-IT" sz="2400" dirty="0">
                <a:solidFill>
                  <a:srgbClr val="222222"/>
                </a:solidFill>
              </a:rPr>
              <a:t> </a:t>
            </a:r>
            <a:r>
              <a:rPr lang="it-IT" sz="2400" i="1" dirty="0">
                <a:solidFill>
                  <a:schemeClr val="tx1">
                    <a:lumMod val="95000"/>
                  </a:schemeClr>
                </a:solidFill>
              </a:rPr>
              <a:t>L'Età degli Imperi, </a:t>
            </a:r>
            <a:r>
              <a:rPr lang="it-IT" sz="2400" i="1" dirty="0" smtClean="0">
                <a:solidFill>
                  <a:schemeClr val="tx1">
                    <a:lumMod val="95000"/>
                  </a:schemeClr>
                </a:solidFill>
              </a:rPr>
              <a:t>1875-1914</a:t>
            </a:r>
            <a:r>
              <a:rPr lang="it-IT" sz="240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it-IT" sz="2400" dirty="0" smtClean="0">
                <a:solidFill>
                  <a:schemeClr val="tx1">
                    <a:lumMod val="95000"/>
                  </a:schemeClr>
                </a:solidFill>
              </a:rPr>
              <a:t>(Bari, Laterza, 1987)</a:t>
            </a:r>
            <a:endParaRPr lang="it-IT" sz="2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031DB3-5B8C-4370-8E3D-C7CECE75EDDE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529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Riprese 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Salvatore Lupo, Il </a:t>
            </a:r>
            <a:r>
              <a:rPr lang="it-IT" i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passato del nostro presente. Il lungo Ottocento </a:t>
            </a:r>
            <a:r>
              <a:rPr lang="it-IT" i="1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1776-1913</a:t>
            </a:r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(Roma-Bari, Laterza, 2010)</a:t>
            </a:r>
          </a:p>
          <a:p>
            <a:r>
              <a:rPr lang="it-IT" i="1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lungo Ottocento e le sue immagini, Politica</a:t>
            </a:r>
            <a:r>
              <a:rPr lang="it-IT" i="1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media, </a:t>
            </a:r>
            <a:r>
              <a:rPr lang="it-IT" i="1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spettacolo, </a:t>
            </a:r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it-IT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cura </a:t>
            </a:r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</a:t>
            </a:r>
            <a:r>
              <a:rPr lang="it-IT" dirty="0" err="1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Vinzia</a:t>
            </a:r>
            <a:r>
              <a:rPr lang="it-IT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Fiorino , Gian Luca Fruci , Alessio </a:t>
            </a:r>
            <a:r>
              <a:rPr lang="it-IT" dirty="0" err="1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Petrizzo</a:t>
            </a:r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(Pisa, ETS, 2013)</a:t>
            </a:r>
          </a:p>
          <a:p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Marco Mariano, «Il </a:t>
            </a:r>
            <a:r>
              <a:rPr lang="it-IT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mondo atlantico, il lungo Ottocento e la storia </a:t>
            </a:r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contemporanea», in </a:t>
            </a:r>
            <a:r>
              <a:rPr lang="it-IT" i="1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C’era una volta in America</a:t>
            </a:r>
            <a:r>
              <a:rPr lang="it-IT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12 marzo 2013 (</a:t>
            </a:r>
            <a:r>
              <a:rPr lang="it-IT" dirty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http://www.ceraunavoltalamerica.it/2013/03/il-mondo-atlantico-il-lungo-ottocento-e-la-storia-contemporanea</a:t>
            </a:r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it-IT" dirty="0" smtClean="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031DB3-5B8C-4370-8E3D-C7CECE75EDDE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679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9099" y="332656"/>
            <a:ext cx="3672408" cy="864097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Fernand </a:t>
            </a:r>
            <a:r>
              <a:rPr lang="it-IT" dirty="0" err="1" smtClean="0"/>
              <a:t>Braudel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0631" y="1412776"/>
            <a:ext cx="4104455" cy="4464496"/>
          </a:xfrm>
        </p:spPr>
        <p:txBody>
          <a:bodyPr/>
          <a:lstStyle/>
          <a:p>
            <a:r>
              <a:rPr lang="fr-FR" dirty="0"/>
              <a:t>Fernand </a:t>
            </a:r>
            <a:r>
              <a:rPr lang="fr-FR" dirty="0" smtClean="0"/>
              <a:t>Braudel, « Qu'est-ce </a:t>
            </a:r>
            <a:r>
              <a:rPr lang="fr-FR" dirty="0"/>
              <a:t>que le XVIe siècle ? [note critique</a:t>
            </a:r>
            <a:r>
              <a:rPr lang="fr-FR" dirty="0" smtClean="0"/>
              <a:t>] », in </a:t>
            </a:r>
            <a:r>
              <a:rPr lang="fr-FR" i="1" dirty="0" smtClean="0"/>
              <a:t>Annales</a:t>
            </a:r>
            <a:r>
              <a:rPr lang="fr-FR" dirty="0" smtClean="0"/>
              <a:t>,  </a:t>
            </a:r>
            <a:r>
              <a:rPr lang="fr-FR" dirty="0"/>
              <a:t>Année </a:t>
            </a:r>
            <a:r>
              <a:rPr lang="fr-FR" dirty="0" smtClean="0"/>
              <a:t>1953,  </a:t>
            </a:r>
            <a:r>
              <a:rPr lang="fr-FR" dirty="0"/>
              <a:t>8-1  pp. </a:t>
            </a:r>
            <a:r>
              <a:rPr lang="fr-FR" dirty="0" smtClean="0"/>
              <a:t>69-73</a:t>
            </a:r>
          </a:p>
          <a:p>
            <a:pPr marL="0" indent="0">
              <a:buNone/>
            </a:pPr>
            <a:r>
              <a:rPr lang="it-IT" sz="2000" dirty="0" smtClean="0"/>
              <a:t>(</a:t>
            </a:r>
            <a:r>
              <a:rPr lang="it-IT" sz="2000" dirty="0" smtClean="0">
                <a:hlinkClick r:id="rId2"/>
              </a:rPr>
              <a:t>https</a:t>
            </a:r>
            <a:r>
              <a:rPr lang="it-IT" sz="2000" dirty="0">
                <a:hlinkClick r:id="rId2"/>
              </a:rPr>
              <a:t>://</a:t>
            </a:r>
            <a:r>
              <a:rPr lang="it-IT" sz="2000" dirty="0" smtClean="0">
                <a:hlinkClick r:id="rId2"/>
              </a:rPr>
              <a:t>www.persee.fr/doc/ahess_0395-2649_1953_num_8_1_2137</a:t>
            </a:r>
            <a:r>
              <a:rPr lang="it-IT" sz="2000" dirty="0" smtClean="0"/>
              <a:t>) </a:t>
            </a:r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031DB3-5B8C-4370-8E3D-C7CECE75EDDE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8665" y="101213"/>
            <a:ext cx="4242135" cy="6422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80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Braudel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4896544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fr-FR" dirty="0" smtClean="0"/>
              <a:t>« Je </a:t>
            </a:r>
            <a:r>
              <a:rPr lang="fr-FR" dirty="0"/>
              <a:t>me défie, en fin de compte, de ce </a:t>
            </a:r>
            <a:r>
              <a:rPr lang="fr-FR" dirty="0" smtClean="0"/>
              <a:t>XVIème </a:t>
            </a:r>
            <a:r>
              <a:rPr lang="fr-FR" dirty="0"/>
              <a:t>siècle politique et </a:t>
            </a:r>
            <a:r>
              <a:rPr lang="fr-FR" dirty="0" smtClean="0"/>
              <a:t>religieux que </a:t>
            </a:r>
            <a:r>
              <a:rPr lang="fr-FR" dirty="0"/>
              <a:t>l'on nous propose hors de ses réalités de chair et de ses </a:t>
            </a:r>
            <a:r>
              <a:rPr lang="fr-FR" dirty="0" smtClean="0"/>
              <a:t>nourritures terrestres</a:t>
            </a:r>
            <a:r>
              <a:rPr lang="fr-FR" dirty="0"/>
              <a:t>. Chairs et nourritures comptent. Je me méfie aussi d'un </a:t>
            </a:r>
            <a:r>
              <a:rPr lang="fr-FR" dirty="0" err="1"/>
              <a:t>xvie</a:t>
            </a:r>
            <a:r>
              <a:rPr lang="fr-FR" dirty="0"/>
              <a:t> </a:t>
            </a:r>
            <a:r>
              <a:rPr lang="fr-FR" dirty="0" smtClean="0"/>
              <a:t>siècle dont </a:t>
            </a:r>
            <a:r>
              <a:rPr lang="fr-FR" dirty="0"/>
              <a:t>on ne dit pas s'il est un ou multiple, dont on laisse à penser qu'il est un</a:t>
            </a:r>
            <a:r>
              <a:rPr lang="fr-FR" dirty="0" smtClean="0"/>
              <a:t>. </a:t>
            </a:r>
            <a:br>
              <a:rPr lang="fr-FR" dirty="0" smtClean="0"/>
            </a:br>
            <a:r>
              <a:rPr lang="fr-FR" dirty="0" smtClean="0"/>
              <a:t>Je </a:t>
            </a:r>
            <a:r>
              <a:rPr lang="fr-FR" dirty="0"/>
              <a:t>vois « notre » siècle coupé en deux comme Lucien Febvre et mon </a:t>
            </a:r>
            <a:r>
              <a:rPr lang="fr-FR" dirty="0" smtClean="0"/>
              <a:t>admirable maître </a:t>
            </a:r>
            <a:r>
              <a:rPr lang="fr-FR" dirty="0"/>
              <a:t>Henri Hauser, un premier siècle naîtrait vers 1450 pour s'achever </a:t>
            </a:r>
            <a:r>
              <a:rPr lang="fr-FR" dirty="0" smtClean="0"/>
              <a:t>vers 1550</a:t>
            </a:r>
            <a:r>
              <a:rPr lang="fr-FR" dirty="0"/>
              <a:t>, un second le relancerait alors jusque vers 1620 ou 1640... Pour nous</a:t>
            </a:r>
            <a:r>
              <a:rPr lang="fr-FR" dirty="0" smtClean="0"/>
              <a:t>, curieusement</a:t>
            </a:r>
            <a:r>
              <a:rPr lang="fr-FR" dirty="0"/>
              <a:t>, allonger les mesures ordinaires, c'est, en fait, rompre </a:t>
            </a:r>
            <a:r>
              <a:rPr lang="fr-FR" dirty="0" smtClean="0"/>
              <a:t>l'unité arithmétique </a:t>
            </a:r>
            <a:r>
              <a:rPr lang="fr-FR" dirty="0"/>
              <a:t>du siècle, unité formelle qui, entre nous, n'a rien à voir avec </a:t>
            </a:r>
            <a:r>
              <a:rPr lang="fr-FR" dirty="0" smtClean="0"/>
              <a:t>la vie </a:t>
            </a:r>
            <a:r>
              <a:rPr lang="fr-FR" dirty="0"/>
              <a:t>des hommes. Mais sur ce point, je suis presque sûr de rejoindre la </a:t>
            </a:r>
            <a:r>
              <a:rPr lang="fr-FR" dirty="0" smtClean="0"/>
              <a:t>pensée d'Erich </a:t>
            </a:r>
            <a:r>
              <a:rPr lang="fr-FR" dirty="0" err="1" smtClean="0"/>
              <a:t>Hassinger</a:t>
            </a:r>
            <a:r>
              <a:rPr lang="fr-FR" dirty="0" smtClean="0"/>
              <a:t> [</a:t>
            </a:r>
            <a:r>
              <a:rPr lang="fr-FR" dirty="0" err="1" smtClean="0"/>
              <a:t>storico</a:t>
            </a:r>
            <a:r>
              <a:rPr lang="fr-FR" dirty="0" smtClean="0"/>
              <a:t> </a:t>
            </a:r>
            <a:r>
              <a:rPr lang="fr-FR" dirty="0" err="1" smtClean="0"/>
              <a:t>austriaco</a:t>
            </a:r>
            <a:r>
              <a:rPr lang="fr-FR" dirty="0" smtClean="0"/>
              <a:t>, 1907-1992). </a:t>
            </a:r>
            <a:r>
              <a:rPr lang="fr-FR" dirty="0"/>
              <a:t>Encore ces mesures — les siennes ou les nôtres — </a:t>
            </a:r>
            <a:r>
              <a:rPr lang="fr-FR" dirty="0" smtClean="0"/>
              <a:t>ne sont-elles </a:t>
            </a:r>
            <a:r>
              <a:rPr lang="fr-FR" dirty="0"/>
              <a:t>pas fixées, une fois pour toutes, dans le temps de l'histoire </a:t>
            </a:r>
            <a:r>
              <a:rPr lang="fr-FR" dirty="0" smtClean="0"/>
              <a:t>telle qu'on </a:t>
            </a:r>
            <a:r>
              <a:rPr lang="fr-FR" dirty="0"/>
              <a:t>la raconte. Ces mesures restent sous la dépendance de </a:t>
            </a:r>
            <a:r>
              <a:rPr lang="fr-FR" dirty="0" smtClean="0"/>
              <a:t>notre problématique</a:t>
            </a:r>
            <a:r>
              <a:rPr lang="fr-FR" dirty="0"/>
              <a:t>, de nos curiosités, de nos expériences — elles sont donc </a:t>
            </a:r>
            <a:r>
              <a:rPr lang="fr-FR" dirty="0" smtClean="0"/>
              <a:t>toujours provisoires</a:t>
            </a:r>
            <a:r>
              <a:rPr lang="fr-FR" dirty="0"/>
              <a:t>. </a:t>
            </a:r>
            <a:r>
              <a:rPr lang="fr-FR"/>
              <a:t>Le </a:t>
            </a:r>
            <a:r>
              <a:rPr lang="fr-FR"/>
              <a:t>XVIème</a:t>
            </a:r>
            <a:r>
              <a:rPr lang="fr-FR" smtClean="0"/>
              <a:t>, </a:t>
            </a:r>
            <a:r>
              <a:rPr lang="fr-FR" dirty="0"/>
              <a:t>rassurons-nous, changera encore, de place et d'allure</a:t>
            </a:r>
            <a:r>
              <a:rPr lang="fr-FR" dirty="0" smtClean="0"/>
              <a:t>, dans </a:t>
            </a:r>
            <a:r>
              <a:rPr lang="fr-FR" dirty="0"/>
              <a:t>l'échelle de nos valeurs, et dans le bornage, toujours à reprendre, </a:t>
            </a:r>
            <a:r>
              <a:rPr lang="fr-FR" dirty="0" smtClean="0"/>
              <a:t>du temps perdu ».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5031DB3-5B8C-4370-8E3D-C7CECE75EDDE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272309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9917</TotalTime>
  <Words>243</Words>
  <Application>Microsoft Office PowerPoint</Application>
  <PresentationFormat>Presentazione su schermo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Retrospect</vt:lpstr>
      <vt:lpstr>Eric Hobsbawm (1917-2012) e la periodizzazione</vt:lpstr>
      <vt:lpstr>Presentazione standard di PowerPoint</vt:lpstr>
      <vt:lpstr>Il «secolo breve»</vt:lpstr>
      <vt:lpstr>Edizioni italiane</vt:lpstr>
      <vt:lpstr>«The long nineteenth century»</vt:lpstr>
      <vt:lpstr>Riprese in Italia</vt:lpstr>
      <vt:lpstr>Fernand Braudel</vt:lpstr>
      <vt:lpstr>Braudel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Revisore</dc:creator>
  <cp:lastModifiedBy>ABBATTISTA GUIDO</cp:lastModifiedBy>
  <cp:revision>1181</cp:revision>
  <dcterms:created xsi:type="dcterms:W3CDTF">2014-03-15T10:02:52Z</dcterms:created>
  <dcterms:modified xsi:type="dcterms:W3CDTF">2018-12-05T07:29:08Z</dcterms:modified>
</cp:coreProperties>
</file>