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9" r:id="rId2"/>
    <p:sldId id="260"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562" y="53"/>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6" d="100"/>
          <a:sy n="86" d="100"/>
        </p:scale>
        <p:origin x="298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72CBC428-F564-4E25-9B44-F0BEC8BC62A4}" type="datetime1">
              <a:rPr lang="it-IT" smtClean="0"/>
              <a:t>30/05/2020</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it-IT"/>
              <a:t>‹N›</a:t>
            </a:fld>
            <a:endParaRPr lang="it-IT"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BF016975-86E3-4C7A-974F-2A3D7F204942}" type="datetime1">
              <a:rPr lang="it-IT" noProof="0" smtClean="0"/>
              <a:t>30/05/2020</a:t>
            </a:fld>
            <a:endParaRPr lang="it-IT" noProof="0"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it-IT" noProof="0"/>
              <a:t>‹N›</a:t>
            </a:fld>
            <a:endParaRPr lang="it-IT" noProof="0"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E3B36274-F2B9-4C45-BBB4-0EDF4CD651A7}" type="slidenum">
              <a:rPr lang="it-IT" smtClean="0"/>
              <a:t>1</a:t>
            </a:fld>
            <a:endParaRPr lang="it-IT" dirty="0"/>
          </a:p>
        </p:txBody>
      </p:sp>
    </p:spTree>
    <p:extLst>
      <p:ext uri="{BB962C8B-B14F-4D97-AF65-F5344CB8AC3E}">
        <p14:creationId xmlns:p14="http://schemas.microsoft.com/office/powerpoint/2010/main" val="50944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E3B36274-F2B9-4C45-BBB4-0EDF4CD651A7}" type="slidenum">
              <a:rPr lang="it-IT" smtClean="0"/>
              <a:t>2</a:t>
            </a:fld>
            <a:endParaRPr lang="it-IT" dirty="0"/>
          </a:p>
        </p:txBody>
      </p:sp>
    </p:spTree>
    <p:extLst>
      <p:ext uri="{BB962C8B-B14F-4D97-AF65-F5344CB8AC3E}">
        <p14:creationId xmlns:p14="http://schemas.microsoft.com/office/powerpoint/2010/main" val="229433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371600"/>
            <a:ext cx="9144000" cy="3505200"/>
          </a:xfrm>
        </p:spPr>
        <p:txBody>
          <a:bodyPr rtlCol="0">
            <a:noAutofit/>
          </a:bodyPr>
          <a:lstStyle>
            <a:lvl1pPr>
              <a:defRPr sz="7200"/>
            </a:lvl1pPr>
          </a:lstStyle>
          <a:p>
            <a:pPr rtl="0"/>
            <a:r>
              <a:rPr lang="it-IT" noProof="0"/>
              <a:t>Fare clic per modificare lo stile del titolo dello schema</a:t>
            </a:r>
          </a:p>
        </p:txBody>
      </p:sp>
      <p:sp>
        <p:nvSpPr>
          <p:cNvPr id="3" name="Sottotitol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A9D6AD6A-C295-4C53-A3F8-0F11E0B1153E}" type="datetime1">
              <a:rPr lang="it-IT" noProof="0" smtClean="0"/>
              <a:t>30/05/2020</a:t>
            </a:fld>
            <a:endParaRPr lang="it-IT" noProof="0"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testo verticale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E57B3AF9-F53D-49A9-A21E-3FCC718B6108}" type="datetime1">
              <a:rPr lang="it-IT" noProof="0" smtClean="0"/>
              <a:t>30/05/2020</a:t>
            </a:fld>
            <a:endParaRPr lang="it-IT" noProof="0"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752012" y="533400"/>
            <a:ext cx="1371600" cy="5592764"/>
          </a:xfrm>
        </p:spPr>
        <p:txBody>
          <a:bodyPr vert="eaVert" rtlCol="0"/>
          <a:lstStyle/>
          <a:p>
            <a:pPr rtl="0"/>
            <a:r>
              <a:rPr lang="it-IT" noProof="0"/>
              <a:t>Fare clic per modificare lo stile del titolo dello schema</a:t>
            </a:r>
          </a:p>
        </p:txBody>
      </p:sp>
      <p:sp>
        <p:nvSpPr>
          <p:cNvPr id="3" name="Segnaposto testo verticale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8892994B-72F3-4FFF-B5C7-A950D4FF5C1C}" type="datetime1">
              <a:rPr lang="it-IT" noProof="0" smtClean="0"/>
              <a:t>30/05/2020</a:t>
            </a:fld>
            <a:endParaRPr lang="it-IT" noProof="0"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contenuto 2"/>
          <p:cNvSpPr>
            <a:spLocks noGrp="1"/>
          </p:cNvSpPr>
          <p:nvPr>
            <p:ph idx="1"/>
          </p:nvPr>
        </p:nvSpPr>
        <p:spPr/>
        <p:txBody>
          <a:bodyPr rtlCol="0"/>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6C9BADF5-D8C5-4FD4-888B-E371DD97CDDA}" type="datetime1">
              <a:rPr lang="it-IT" noProof="0" smtClean="0"/>
              <a:t>30/05/2020</a:t>
            </a:fld>
            <a:endParaRPr lang="it-IT" noProof="0"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it-IT" noProof="0"/>
              <a:t>Fare clic per modificare lo stile del titolo dello schema</a:t>
            </a:r>
          </a:p>
        </p:txBody>
      </p:sp>
      <p:sp>
        <p:nvSpPr>
          <p:cNvPr id="3" name="Segnaposto testo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83C821C2-26F6-490B-A979-955028D0440E}" type="datetime1">
              <a:rPr lang="it-IT" noProof="0" smtClean="0"/>
              <a:t>30/05/2020</a:t>
            </a:fld>
            <a:endParaRPr lang="it-IT" noProof="0"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p>
            <a:pPr rtl="0"/>
            <a:r>
              <a:rPr lang="it-IT" noProof="0"/>
              <a:t>Fare clic per modificare lo stile del titolo dello schema</a:t>
            </a:r>
          </a:p>
        </p:txBody>
      </p:sp>
      <p:sp>
        <p:nvSpPr>
          <p:cNvPr id="3" name="Segnaposto contenuto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5" name="Segnaposto data 4"/>
          <p:cNvSpPr>
            <a:spLocks noGrp="1"/>
          </p:cNvSpPr>
          <p:nvPr>
            <p:ph type="dt" sz="half" idx="10"/>
          </p:nvPr>
        </p:nvSpPr>
        <p:spPr/>
        <p:txBody>
          <a:bodyPr rtlCol="0"/>
          <a:lstStyle/>
          <a:p>
            <a:pPr rtl="0"/>
            <a:fld id="{2E4AA893-94EF-4E83-9DE7-0E51AD0D8E73}" type="datetime1">
              <a:rPr lang="it-IT" noProof="0" smtClean="0"/>
              <a:t>30/05/2020</a:t>
            </a:fld>
            <a:endParaRPr lang="it-IT" noProof="0" dirty="0"/>
          </a:p>
        </p:txBody>
      </p:sp>
      <p:sp>
        <p:nvSpPr>
          <p:cNvPr id="7" name="Segnaposto numero diapositiva 6"/>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lvl1pPr>
              <a:defRPr/>
            </a:lvl1pPr>
          </a:lstStyle>
          <a:p>
            <a:pPr rtl="0"/>
            <a:r>
              <a:rPr lang="it-IT" noProof="0"/>
              <a:t>Fare clic per modificare lo stile del titolo dello schema</a:t>
            </a:r>
          </a:p>
        </p:txBody>
      </p:sp>
      <p:sp>
        <p:nvSpPr>
          <p:cNvPr id="3" name="Segnaposto testo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piè di pagina 7"/>
          <p:cNvSpPr>
            <a:spLocks noGrp="1"/>
          </p:cNvSpPr>
          <p:nvPr>
            <p:ph type="ftr" sz="quarter" idx="11"/>
          </p:nvPr>
        </p:nvSpPr>
        <p:spPr/>
        <p:txBody>
          <a:bodyPr rtlCol="0"/>
          <a:lstStyle/>
          <a:p>
            <a:pPr rtl="0"/>
            <a:r>
              <a:rPr lang="it-IT" noProof="0" dirty="0"/>
              <a:t>Aggiungere un piè di pagina</a:t>
            </a:r>
          </a:p>
        </p:txBody>
      </p:sp>
      <p:sp>
        <p:nvSpPr>
          <p:cNvPr id="7" name="Segnaposto data 6"/>
          <p:cNvSpPr>
            <a:spLocks noGrp="1"/>
          </p:cNvSpPr>
          <p:nvPr>
            <p:ph type="dt" sz="half" idx="10"/>
          </p:nvPr>
        </p:nvSpPr>
        <p:spPr/>
        <p:txBody>
          <a:bodyPr rtlCol="0"/>
          <a:lstStyle/>
          <a:p>
            <a:pPr rtl="0"/>
            <a:fld id="{6CE302D0-956E-42CD-9D88-7CFDE8368A26}" type="datetime1">
              <a:rPr lang="it-IT" noProof="0" smtClean="0"/>
              <a:t>30/05/2020</a:t>
            </a:fld>
            <a:endParaRPr lang="it-IT" noProof="0" dirty="0"/>
          </a:p>
        </p:txBody>
      </p:sp>
      <p:sp>
        <p:nvSpPr>
          <p:cNvPr id="9" name="Segnaposto numero diapositiva 8"/>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4" name="Segnaposto piè di pagina 3"/>
          <p:cNvSpPr>
            <a:spLocks noGrp="1"/>
          </p:cNvSpPr>
          <p:nvPr>
            <p:ph type="ftr" sz="quarter" idx="11"/>
          </p:nvPr>
        </p:nvSpPr>
        <p:spPr/>
        <p:txBody>
          <a:bodyPr rtlCol="0"/>
          <a:lstStyle/>
          <a:p>
            <a:pPr rtl="0"/>
            <a:r>
              <a:rPr lang="it-IT" noProof="0" dirty="0"/>
              <a:t>Aggiungere un piè di pagina</a:t>
            </a:r>
          </a:p>
        </p:txBody>
      </p:sp>
      <p:sp>
        <p:nvSpPr>
          <p:cNvPr id="3" name="Segnaposto data 2"/>
          <p:cNvSpPr>
            <a:spLocks noGrp="1"/>
          </p:cNvSpPr>
          <p:nvPr>
            <p:ph type="dt" sz="half" idx="10"/>
          </p:nvPr>
        </p:nvSpPr>
        <p:spPr/>
        <p:txBody>
          <a:bodyPr rtlCol="0"/>
          <a:lstStyle/>
          <a:p>
            <a:pPr rtl="0"/>
            <a:fld id="{B1A4057B-FD1E-40DD-AAEA-CED462EE860D}" type="datetime1">
              <a:rPr lang="it-IT" noProof="0" smtClean="0"/>
              <a:t>30/05/2020</a:t>
            </a:fld>
            <a:endParaRPr lang="it-IT" noProof="0" dirty="0"/>
          </a:p>
        </p:txBody>
      </p:sp>
      <p:sp>
        <p:nvSpPr>
          <p:cNvPr id="5" name="Segnaposto numero diapositiva 4"/>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r>
              <a:rPr lang="it-IT" noProof="0" dirty="0"/>
              <a:t>Aggiungere un piè di pagina</a:t>
            </a:r>
          </a:p>
        </p:txBody>
      </p:sp>
      <p:sp>
        <p:nvSpPr>
          <p:cNvPr id="2" name="Segnaposto data 1"/>
          <p:cNvSpPr>
            <a:spLocks noGrp="1"/>
          </p:cNvSpPr>
          <p:nvPr>
            <p:ph type="dt" sz="half" idx="10"/>
          </p:nvPr>
        </p:nvSpPr>
        <p:spPr/>
        <p:txBody>
          <a:bodyPr rtlCol="0"/>
          <a:lstStyle/>
          <a:p>
            <a:pPr rtl="0"/>
            <a:fld id="{ABC8FDB5-3B97-4EAD-A7BA-049B30963B2B}" type="datetime1">
              <a:rPr lang="it-IT" noProof="0" smtClean="0"/>
              <a:t>30/05/2020</a:t>
            </a:fld>
            <a:endParaRPr lang="it-IT" noProof="0" dirty="0"/>
          </a:p>
        </p:txBody>
      </p:sp>
      <p:sp>
        <p:nvSpPr>
          <p:cNvPr id="4" name="Segnaposto numero diapositiva 3"/>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noProof="0"/>
              <a:t>Fare clic per modificare lo stile del titolo dello schema</a:t>
            </a:r>
          </a:p>
        </p:txBody>
      </p:sp>
      <p:sp>
        <p:nvSpPr>
          <p:cNvPr id="3" name="Segnaposto contenuto 2"/>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9" name="Segnaposto piè di pagina 8"/>
          <p:cNvSpPr>
            <a:spLocks noGrp="1"/>
          </p:cNvSpPr>
          <p:nvPr>
            <p:ph type="ftr" sz="quarter" idx="11"/>
          </p:nvPr>
        </p:nvSpPr>
        <p:spPr/>
        <p:txBody>
          <a:bodyPr rtlCol="0"/>
          <a:lstStyle/>
          <a:p>
            <a:pPr rtl="0"/>
            <a:r>
              <a:rPr lang="it-IT" noProof="0" dirty="0"/>
              <a:t>Aggiungere un piè di pagina</a:t>
            </a:r>
          </a:p>
        </p:txBody>
      </p:sp>
      <p:sp>
        <p:nvSpPr>
          <p:cNvPr id="8" name="Segnaposto data 7"/>
          <p:cNvSpPr>
            <a:spLocks noGrp="1"/>
          </p:cNvSpPr>
          <p:nvPr>
            <p:ph type="dt" sz="half" idx="10"/>
          </p:nvPr>
        </p:nvSpPr>
        <p:spPr/>
        <p:txBody>
          <a:bodyPr rtlCol="0"/>
          <a:lstStyle/>
          <a:p>
            <a:pPr rtl="0"/>
            <a:fld id="{A156CA5B-820F-452F-9CDA-3F539374FE55}" type="datetime1">
              <a:rPr lang="it-IT" noProof="0" smtClean="0"/>
              <a:t>30/05/2020</a:t>
            </a:fld>
            <a:endParaRPr lang="it-IT" noProof="0" dirty="0"/>
          </a:p>
        </p:txBody>
      </p:sp>
      <p:sp>
        <p:nvSpPr>
          <p:cNvPr id="10" name="Segnaposto numero diapositiva 9"/>
          <p:cNvSpPr>
            <a:spLocks noGrp="1"/>
          </p:cNvSpPr>
          <p:nvPr>
            <p:ph type="sldNum" sz="quarter" idx="12"/>
          </p:nvPr>
        </p:nvSpPr>
        <p:spPr/>
        <p:txBody>
          <a:bodyPr rtlCol="0"/>
          <a:lstStyle/>
          <a:p>
            <a:pPr rtl="0"/>
            <a:fld id="{E5137D0E-4A4F-4307-8994-C1891D747D59}" type="slidenum">
              <a:rPr lang="it-IT" noProof="0" smtClean="0"/>
              <a:pPr/>
              <a:t>‹N›</a:t>
            </a:fld>
            <a:endParaRPr lang="it-IT" noProof="0" dirty="0"/>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noProof="0"/>
              <a:t>Fare clic per modificare lo stile del titolo dello schema</a:t>
            </a:r>
          </a:p>
        </p:txBody>
      </p:sp>
      <p:sp>
        <p:nvSpPr>
          <p:cNvPr id="5" name="Rettangolo 4"/>
          <p:cNvSpPr/>
          <p:nvPr/>
        </p:nvSpPr>
        <p:spPr>
          <a:xfrm>
            <a:off x="50276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54086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dirty="0"/>
              <a:t>Fare clic sull'icona per inserire un'immagine</a:t>
            </a:r>
          </a:p>
        </p:txBody>
      </p:sp>
      <p:sp>
        <p:nvSpPr>
          <p:cNvPr id="4" name="Segnaposto testo 3"/>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32" name="Gruppo 31"/>
          <p:cNvGrpSpPr/>
          <p:nvPr/>
        </p:nvGrpSpPr>
        <p:grpSpPr>
          <a:xfrm>
            <a:off x="-1" y="0"/>
            <a:ext cx="12188825" cy="6858000"/>
            <a:chOff x="-1" y="0"/>
            <a:chExt cx="12188825" cy="6858000"/>
          </a:xfrm>
        </p:grpSpPr>
        <p:sp>
          <p:nvSpPr>
            <p:cNvPr id="8" name="Rettangolo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p:spPr>
          <p:txBody>
            <a:bodyPr wrap="none" rtlCol="0" anchor="ctr"/>
            <a:lstStyle/>
            <a:p>
              <a:pPr algn="ctr" rtl="0"/>
              <a:endParaRPr kumimoji="1" lang="it-IT" sz="2400" noProof="0" dirty="0">
                <a:latin typeface="굴림" pitchFamily="50" charset="-127"/>
              </a:endParaRPr>
            </a:p>
          </p:txBody>
        </p:sp>
        <p:sp>
          <p:nvSpPr>
            <p:cNvPr id="9" name="Rettangolo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p:spPr>
          <p:txBody>
            <a:bodyPr wrap="none" rtlCol="0" anchor="ctr"/>
            <a:lstStyle/>
            <a:p>
              <a:pPr algn="ctr" rtl="0"/>
              <a:endParaRPr kumimoji="1" lang="it-IT" sz="2400" noProof="0" dirty="0">
                <a:latin typeface="굴림" pitchFamily="50" charset="-127"/>
              </a:endParaRPr>
            </a:p>
          </p:txBody>
        </p:sp>
        <p:sp>
          <p:nvSpPr>
            <p:cNvPr id="10" name="Rettangolo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it-IT" sz="2400" noProof="0" dirty="0">
                <a:latin typeface="굴림" pitchFamily="50" charset="-127"/>
              </a:endParaRPr>
            </a:p>
          </p:txBody>
        </p:sp>
        <p:sp>
          <p:nvSpPr>
            <p:cNvPr id="11" name="Rettangolo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it-IT" sz="2400" noProof="0" dirty="0">
                <a:latin typeface="굴림" pitchFamily="50" charset="-127"/>
              </a:endParaRPr>
            </a:p>
          </p:txBody>
        </p:sp>
        <p:sp>
          <p:nvSpPr>
            <p:cNvPr id="12" name="Rettangolo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it-IT" sz="2400" noProof="0" dirty="0">
                <a:latin typeface="굴림" pitchFamily="50" charset="-127"/>
              </a:endParaRPr>
            </a:p>
          </p:txBody>
        </p:sp>
        <p:sp>
          <p:nvSpPr>
            <p:cNvPr id="13" name="Rettangolo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p:spPr>
          <p:txBody>
            <a:bodyPr wrap="none" rtlCol="0" anchor="ctr"/>
            <a:lstStyle/>
            <a:p>
              <a:pPr algn="ctr" rtl="0"/>
              <a:endParaRPr kumimoji="1" lang="it-IT" sz="2400" noProof="0" dirty="0">
                <a:latin typeface="굴림" pitchFamily="50" charset="-127"/>
              </a:endParaRPr>
            </a:p>
          </p:txBody>
        </p:sp>
        <p:sp>
          <p:nvSpPr>
            <p:cNvPr id="14" name="Rettangolo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p:spPr>
          <p:txBody>
            <a:bodyPr wrap="none" rtlCol="0" anchor="ctr"/>
            <a:lstStyle/>
            <a:p>
              <a:pPr algn="ctr" rtl="0"/>
              <a:endParaRPr kumimoji="1" lang="it-IT" sz="2400" noProof="0" dirty="0">
                <a:latin typeface="굴림" pitchFamily="50" charset="-127"/>
              </a:endParaRPr>
            </a:p>
          </p:txBody>
        </p:sp>
        <p:sp>
          <p:nvSpPr>
            <p:cNvPr id="15" name="Rettangolo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p:spPr>
          <p:txBody>
            <a:bodyPr wrap="none" rtlCol="0" anchor="ctr"/>
            <a:lstStyle/>
            <a:p>
              <a:pPr algn="ctr" rtl="0"/>
              <a:endParaRPr kumimoji="1" lang="it-IT" sz="2400" noProof="0" dirty="0">
                <a:latin typeface="굴림" pitchFamily="50" charset="-127"/>
              </a:endParaRPr>
            </a:p>
          </p:txBody>
        </p:sp>
        <p:sp>
          <p:nvSpPr>
            <p:cNvPr id="16" name="Rettangolo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it-IT" sz="2400" noProof="0" dirty="0">
                <a:latin typeface="굴림" pitchFamily="50" charset="-127"/>
              </a:endParaRPr>
            </a:p>
          </p:txBody>
        </p:sp>
        <p:sp>
          <p:nvSpPr>
            <p:cNvPr id="17" name="Rettangolo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p:spPr>
          <p:txBody>
            <a:bodyPr wrap="none" rtlCol="0" anchor="ctr"/>
            <a:lstStyle/>
            <a:p>
              <a:pPr algn="ctr" rtl="0"/>
              <a:endParaRPr kumimoji="1" lang="it-IT" sz="2400" noProof="0" dirty="0">
                <a:latin typeface="굴림" pitchFamily="50" charset="-127"/>
              </a:endParaRPr>
            </a:p>
          </p:txBody>
        </p:sp>
        <p:sp>
          <p:nvSpPr>
            <p:cNvPr id="18" name="Rettangolo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it-IT" sz="2400" noProof="0" dirty="0">
                <a:latin typeface="굴림" pitchFamily="50" charset="-127"/>
              </a:endParaRPr>
            </a:p>
          </p:txBody>
        </p:sp>
        <p:sp>
          <p:nvSpPr>
            <p:cNvPr id="19" name="Linea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sp>
          <p:nvSpPr>
            <p:cNvPr id="20" name="Linea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sp>
          <p:nvSpPr>
            <p:cNvPr id="21" name="Linea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sp>
          <p:nvSpPr>
            <p:cNvPr id="22" name="Linea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sp>
          <p:nvSpPr>
            <p:cNvPr id="23" name="Linea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sp>
          <p:nvSpPr>
            <p:cNvPr id="24" name="Linea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sp>
          <p:nvSpPr>
            <p:cNvPr id="25" name="Linea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sp>
          <p:nvSpPr>
            <p:cNvPr id="26" name="Linea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sp>
          <p:nvSpPr>
            <p:cNvPr id="27" name="Linea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sp>
          <p:nvSpPr>
            <p:cNvPr id="30" name="Linea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sp>
          <p:nvSpPr>
            <p:cNvPr id="31" name="Linea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it-IT" noProof="0" dirty="0"/>
            </a:p>
          </p:txBody>
        </p:sp>
      </p:grpSp>
      <p:sp>
        <p:nvSpPr>
          <p:cNvPr id="2" name="Segnaposto titolo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it-IT" noProof="0"/>
              <a:t>Fare clic per modificare lo stile del titolo</a:t>
            </a:r>
          </a:p>
        </p:txBody>
      </p:sp>
      <p:sp>
        <p:nvSpPr>
          <p:cNvPr id="3" name="Segnaposto testo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r>
              <a:rPr lang="it-IT" noProof="0" dirty="0"/>
              <a:t>Aggiungere un piè di pagina</a:t>
            </a:r>
          </a:p>
        </p:txBody>
      </p:sp>
      <p:sp>
        <p:nvSpPr>
          <p:cNvPr id="4" name="Segnaposto data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F3F06FB6-A991-4CE6-BBA6-D8684D9C64A6}" type="datetime1">
              <a:rPr lang="it-IT" noProof="0" smtClean="0"/>
              <a:t>30/05/2020</a:t>
            </a:fld>
            <a:endParaRPr lang="it-IT" noProof="0" dirty="0"/>
          </a:p>
        </p:txBody>
      </p:sp>
      <p:sp>
        <p:nvSpPr>
          <p:cNvPr id="6" name="Segnaposto numero diapositiv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it-IT" noProof="0" smtClean="0"/>
              <a:pPr/>
              <a:t>‹N›</a:t>
            </a:fld>
            <a:endParaRPr lang="it-IT" noProof="0"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hyperlink" Target="https://archive.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www.jstor.org/stable/199619?Search=yes&amp;resultItemClick=true&amp;searchText=%28%28earthquake&amp;searchText=%29&amp;searchText=AND&amp;searchText=%28messina%29&amp;searchText=AND&amp;searchText=%28history%29%29&amp;searchUri=%2Faction%2FdoBasicSearch%3FQuery%3D%2528%2528earthquake%2B%2529%2BAND%2B%2528messina%2529%2BAND%2B%2528history%2529%2529&amp;ab_segments=0%2Fbasic_search%2Fcontrol&amp;refreqid=search%3A62af4342eb61c88d09c578497f901e57&amp;seq=1#metadata_info_tab_conten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inestore.cinetecadibologna.it/video/dettaglio/41306" TargetMode="External"/><Relationship Id="rId2" Type="http://schemas.openxmlformats.org/officeDocument/2006/relationships/hyperlink" Target="https://www.europeana.eu/i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rchivitoscana.it/index.php?id=288" TargetMode="External"/><Relationship Id="rId2" Type="http://schemas.openxmlformats.org/officeDocument/2006/relationships/hyperlink" Target="https://www.archiviomrubatto.it/le-cappuccine-accanto-ai-terremotati/il-terremoto-di-messina-190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pac.sbn.it/opacsbn/opac/iccu/free.jsp)-" TargetMode="External"/><Relationship Id="rId2" Type="http://schemas.openxmlformats.org/officeDocument/2006/relationships/hyperlink" Target="https://it.wikipedia.org/wiki/Online_Computer_Library_Cent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oring.ingv.it/cfti/cfti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toring.ingv.it/cfti/cfti5/quake.php?21318IT"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gvterremoti.com/2015/12/28/i-terremoti-del-900-la-catastrofe-sismica-del-28-dicembre-1908/" TargetMode="External"/><Relationship Id="rId2" Type="http://schemas.openxmlformats.org/officeDocument/2006/relationships/hyperlink" Target="https://ingvterremoti.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rchivio.corriere.it/Archivio/interface/landing.html" TargetMode="External"/><Relationship Id="rId2" Type="http://schemas.openxmlformats.org/officeDocument/2006/relationships/hyperlink" Target="http://www.archiviolastampa.it/" TargetMode="External"/><Relationship Id="rId1" Type="http://schemas.openxmlformats.org/officeDocument/2006/relationships/slideLayout" Target="../slideLayouts/slideLayout2.xml"/><Relationship Id="rId6" Type="http://schemas.openxmlformats.org/officeDocument/2006/relationships/hyperlink" Target="https://www.loc.gov/newspapers/?q=earthquake+1908+sicily" TargetMode="External"/><Relationship Id="rId5" Type="http://schemas.openxmlformats.org/officeDocument/2006/relationships/hyperlink" Target="https://www.britishnewspaperarchive.co.uk/search/results/1908-12-01/1908-12-31?basicsearch=earthquake%20sicily&amp;exactsearch=false&amp;retrievecountrycounts=false" TargetMode="External"/><Relationship Id="rId4" Type="http://schemas.openxmlformats.org/officeDocument/2006/relationships/hyperlink" Target="http://augusto.agid.gov.it/#giorno=29&amp;amp;mese=12&amp;amp;anno=19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371600"/>
            <a:ext cx="8676455" cy="3065512"/>
          </a:xfrm>
        </p:spPr>
        <p:txBody>
          <a:bodyPr rtlCol="0"/>
          <a:lstStyle/>
          <a:p>
            <a:pPr algn="ctr" rtl="0"/>
            <a:r>
              <a:rPr lang="it-IT" dirty="0"/>
              <a:t>Il terremoto calabro-siculo del 28 Dicembre 1908 </a:t>
            </a:r>
          </a:p>
        </p:txBody>
      </p:sp>
      <p:sp>
        <p:nvSpPr>
          <p:cNvPr id="3" name="Sottotitolo 2"/>
          <p:cNvSpPr>
            <a:spLocks noGrp="1"/>
          </p:cNvSpPr>
          <p:nvPr>
            <p:ph type="subTitle" idx="1"/>
          </p:nvPr>
        </p:nvSpPr>
        <p:spPr>
          <a:xfrm>
            <a:off x="1845940" y="4509120"/>
            <a:ext cx="8229600" cy="1066800"/>
          </a:xfrm>
        </p:spPr>
        <p:txBody>
          <a:bodyPr rtlCol="0">
            <a:normAutofit fontScale="92500" lnSpcReduction="10000"/>
          </a:bodyPr>
          <a:lstStyle/>
          <a:p>
            <a:pPr algn="ctr" rtl="0"/>
            <a:r>
              <a:rPr lang="it-IT" dirty="0"/>
              <a:t>Risorse online per lo studio e l’approfondimento</a:t>
            </a:r>
            <a:br>
              <a:rPr lang="it-IT" dirty="0"/>
            </a:br>
            <a:endParaRPr lang="it-IT" dirty="0"/>
          </a:p>
          <a:p>
            <a:pPr algn="ctr" rtl="0"/>
            <a:r>
              <a:rPr lang="it-IT" sz="1700" dirty="0"/>
              <a:t>Presentazione di Fabio Bonaccorso</a:t>
            </a:r>
          </a:p>
          <a:p>
            <a:pPr algn="ctr" rtl="0"/>
            <a:r>
              <a:rPr lang="it-IT" sz="1700" dirty="0"/>
              <a:t>A.A 2019-20</a:t>
            </a:r>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D61CA-C39B-4709-ADA4-152689814F36}"/>
              </a:ext>
            </a:extLst>
          </p:cNvPr>
          <p:cNvSpPr>
            <a:spLocks noGrp="1"/>
          </p:cNvSpPr>
          <p:nvPr>
            <p:ph type="title"/>
          </p:nvPr>
        </p:nvSpPr>
        <p:spPr/>
        <p:txBody>
          <a:bodyPr/>
          <a:lstStyle/>
          <a:p>
            <a:r>
              <a:rPr lang="it-IT" dirty="0"/>
              <a:t>Quotidiani digitalizzati</a:t>
            </a:r>
          </a:p>
        </p:txBody>
      </p:sp>
      <p:pic>
        <p:nvPicPr>
          <p:cNvPr id="5" name="Segnaposto contenuto 4" descr="Immagine che contiene screenshot&#10;&#10;Descrizione generata automaticamente">
            <a:extLst>
              <a:ext uri="{FF2B5EF4-FFF2-40B4-BE49-F238E27FC236}">
                <a16:creationId xmlns:a16="http://schemas.microsoft.com/office/drawing/2014/main" id="{AFF17AAD-C614-4FEA-A637-6A6AA59BC74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9876" y="1662310"/>
            <a:ext cx="5575130" cy="2990825"/>
          </a:xfrm>
        </p:spPr>
      </p:pic>
      <p:pic>
        <p:nvPicPr>
          <p:cNvPr id="7" name="Immagine 6" descr="Immagine che contiene screenshot&#10;&#10;Descrizione generata automaticamente">
            <a:extLst>
              <a:ext uri="{FF2B5EF4-FFF2-40B4-BE49-F238E27FC236}">
                <a16:creationId xmlns:a16="http://schemas.microsoft.com/office/drawing/2014/main" id="{3BE0604C-9A16-49E1-B22C-5720091EE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2244" y="3864661"/>
            <a:ext cx="4959807" cy="2662058"/>
          </a:xfrm>
          <a:prstGeom prst="rect">
            <a:avLst/>
          </a:prstGeom>
        </p:spPr>
      </p:pic>
      <p:pic>
        <p:nvPicPr>
          <p:cNvPr id="9" name="Immagine 8" descr="Immagine che contiene screenshot, testo&#10;&#10;Descrizione generata automaticamente">
            <a:extLst>
              <a:ext uri="{FF2B5EF4-FFF2-40B4-BE49-F238E27FC236}">
                <a16:creationId xmlns:a16="http://schemas.microsoft.com/office/drawing/2014/main" id="{80619D42-7FAD-45AD-917C-93DFB1C27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4534" y="908721"/>
            <a:ext cx="4962283" cy="2662058"/>
          </a:xfrm>
          <a:prstGeom prst="rect">
            <a:avLst/>
          </a:prstGeom>
        </p:spPr>
      </p:pic>
    </p:spTree>
    <p:extLst>
      <p:ext uri="{BB962C8B-B14F-4D97-AF65-F5344CB8AC3E}">
        <p14:creationId xmlns:p14="http://schemas.microsoft.com/office/powerpoint/2010/main" val="217364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3CBC3-0266-45E3-95B3-7D60900428E8}"/>
              </a:ext>
            </a:extLst>
          </p:cNvPr>
          <p:cNvSpPr>
            <a:spLocks noGrp="1"/>
          </p:cNvSpPr>
          <p:nvPr>
            <p:ph type="title"/>
          </p:nvPr>
        </p:nvSpPr>
        <p:spPr/>
        <p:txBody>
          <a:bodyPr/>
          <a:lstStyle/>
          <a:p>
            <a:r>
              <a:rPr lang="it-IT" dirty="0"/>
              <a:t>Internet Archive (</a:t>
            </a:r>
            <a:r>
              <a:rPr lang="it-IT" dirty="0">
                <a:hlinkClick r:id="rId2"/>
              </a:rPr>
              <a:t>https://archive.org/</a:t>
            </a:r>
            <a:r>
              <a:rPr lang="it-IT" dirty="0"/>
              <a:t>)</a:t>
            </a:r>
          </a:p>
        </p:txBody>
      </p:sp>
      <p:sp>
        <p:nvSpPr>
          <p:cNvPr id="3" name="Segnaposto contenuto 2">
            <a:extLst>
              <a:ext uri="{FF2B5EF4-FFF2-40B4-BE49-F238E27FC236}">
                <a16:creationId xmlns:a16="http://schemas.microsoft.com/office/drawing/2014/main" id="{74CE4AA3-FB69-431C-98AC-DCDA33700731}"/>
              </a:ext>
            </a:extLst>
          </p:cNvPr>
          <p:cNvSpPr>
            <a:spLocks noGrp="1"/>
          </p:cNvSpPr>
          <p:nvPr>
            <p:ph idx="1"/>
          </p:nvPr>
        </p:nvSpPr>
        <p:spPr/>
        <p:txBody>
          <a:bodyPr/>
          <a:lstStyle/>
          <a:p>
            <a:r>
              <a:rPr lang="it-IT" dirty="0"/>
              <a:t>L’internet archive è una biblioteca digitale che permette l’accesso gratuito a vari tipi di risorse: ad esempio, siti web, audio, immagini in movimento (video) e libri.</a:t>
            </a:r>
          </a:p>
          <a:p>
            <a:r>
              <a:rPr lang="it-IT" dirty="0"/>
              <a:t>Una ricerca con le parole chiavi ‘Terremoto 1908 Messina’ è infruttuosa (solo un risultato ) </a:t>
            </a:r>
          </a:p>
          <a:p>
            <a:r>
              <a:rPr lang="it-IT" dirty="0"/>
              <a:t>Viceversa con la ricerca ‘Earthquake 1908 Messina’ il numero di risultati si fa più cospicuo permettendo anche la consultazione di resoconti pubblicati nei primi anni successivi al terremoto in lingua inglese</a:t>
            </a:r>
          </a:p>
        </p:txBody>
      </p:sp>
    </p:spTree>
    <p:extLst>
      <p:ext uri="{BB962C8B-B14F-4D97-AF65-F5344CB8AC3E}">
        <p14:creationId xmlns:p14="http://schemas.microsoft.com/office/powerpoint/2010/main" val="200871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A90056-C980-421A-8E08-8CF5E6644EBA}"/>
              </a:ext>
            </a:extLst>
          </p:cNvPr>
          <p:cNvSpPr>
            <a:spLocks noGrp="1"/>
          </p:cNvSpPr>
          <p:nvPr>
            <p:ph type="title"/>
          </p:nvPr>
        </p:nvSpPr>
        <p:spPr/>
        <p:txBody>
          <a:bodyPr/>
          <a:lstStyle/>
          <a:p>
            <a:r>
              <a:rPr lang="it-IT" dirty="0"/>
              <a:t>Internet Archive : esempio di risultato</a:t>
            </a:r>
          </a:p>
        </p:txBody>
      </p:sp>
      <p:pic>
        <p:nvPicPr>
          <p:cNvPr id="5" name="Segnaposto contenuto 4" descr="Immagine che contiene screenshot&#10;&#10;Descrizione generata automaticamente">
            <a:extLst>
              <a:ext uri="{FF2B5EF4-FFF2-40B4-BE49-F238E27FC236}">
                <a16:creationId xmlns:a16="http://schemas.microsoft.com/office/drawing/2014/main" id="{4E057205-E712-437F-877A-B44CFDA00BA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8237" y="1844824"/>
            <a:ext cx="7812349" cy="4191000"/>
          </a:xfrm>
        </p:spPr>
      </p:pic>
    </p:spTree>
    <p:extLst>
      <p:ext uri="{BB962C8B-B14F-4D97-AF65-F5344CB8AC3E}">
        <p14:creationId xmlns:p14="http://schemas.microsoft.com/office/powerpoint/2010/main" val="137300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04D9D0-8EA8-4589-A227-3E74C4F99A6F}"/>
              </a:ext>
            </a:extLst>
          </p:cNvPr>
          <p:cNvSpPr>
            <a:spLocks noGrp="1"/>
          </p:cNvSpPr>
          <p:nvPr>
            <p:ph type="title"/>
          </p:nvPr>
        </p:nvSpPr>
        <p:spPr/>
        <p:txBody>
          <a:bodyPr/>
          <a:lstStyle/>
          <a:p>
            <a:r>
              <a:rPr lang="it-IT" dirty="0"/>
              <a:t>Google Books (https://books.google.com)</a:t>
            </a:r>
          </a:p>
        </p:txBody>
      </p:sp>
      <p:sp>
        <p:nvSpPr>
          <p:cNvPr id="3" name="Segnaposto contenuto 2">
            <a:extLst>
              <a:ext uri="{FF2B5EF4-FFF2-40B4-BE49-F238E27FC236}">
                <a16:creationId xmlns:a16="http://schemas.microsoft.com/office/drawing/2014/main" id="{7BFC3BB9-7590-412E-8007-15BEEC0CE448}"/>
              </a:ext>
            </a:extLst>
          </p:cNvPr>
          <p:cNvSpPr>
            <a:spLocks noGrp="1"/>
          </p:cNvSpPr>
          <p:nvPr>
            <p:ph idx="1"/>
          </p:nvPr>
        </p:nvSpPr>
        <p:spPr/>
        <p:txBody>
          <a:bodyPr/>
          <a:lstStyle/>
          <a:p>
            <a:r>
              <a:rPr lang="it-IT" dirty="0"/>
              <a:t>Google Books permette una ricerca di determinate keyword all’interno di testi digitalizzati. Tuttavia a differenza di internet archive i testi qui presentati non sono consultabili interamente e a volte nemmeno parzialmente.</a:t>
            </a:r>
          </a:p>
          <a:p>
            <a:r>
              <a:rPr lang="it-IT" dirty="0"/>
              <a:t>A differenza di Internet Archive la ricerca con keyword ‘Terremoto Messina 1908’ è più fruttuosa e i testi proposti sono principalmente a carattere storico, tuttavia  di essi, solo pochi sono consultabili. E’ tuttavia utile notare che nei testi sono spesso fornite bibliografie con le quali proseguire la ricerca.</a:t>
            </a:r>
          </a:p>
          <a:p>
            <a:endParaRPr lang="it-IT" dirty="0"/>
          </a:p>
        </p:txBody>
      </p:sp>
    </p:spTree>
    <p:extLst>
      <p:ext uri="{BB962C8B-B14F-4D97-AF65-F5344CB8AC3E}">
        <p14:creationId xmlns:p14="http://schemas.microsoft.com/office/powerpoint/2010/main" val="307608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AF42D-041B-4138-B567-7A4100789FFE}"/>
              </a:ext>
            </a:extLst>
          </p:cNvPr>
          <p:cNvSpPr>
            <a:spLocks noGrp="1"/>
          </p:cNvSpPr>
          <p:nvPr>
            <p:ph type="title"/>
          </p:nvPr>
        </p:nvSpPr>
        <p:spPr>
          <a:xfrm>
            <a:off x="836613" y="2590800"/>
            <a:ext cx="3276599" cy="1924050"/>
          </a:xfrm>
        </p:spPr>
        <p:txBody>
          <a:bodyPr anchor="b">
            <a:normAutofit/>
          </a:bodyPr>
          <a:lstStyle/>
          <a:p>
            <a:r>
              <a:rPr lang="it-IT" dirty="0"/>
              <a:t>Google Books</a:t>
            </a:r>
          </a:p>
        </p:txBody>
      </p:sp>
      <p:sp>
        <p:nvSpPr>
          <p:cNvPr id="13" name="Text Placeholder 3">
            <a:extLst>
              <a:ext uri="{FF2B5EF4-FFF2-40B4-BE49-F238E27FC236}">
                <a16:creationId xmlns:a16="http://schemas.microsoft.com/office/drawing/2014/main" id="{5BE705E1-4F41-4C6C-BDAB-553A8904F4A2}"/>
              </a:ext>
            </a:extLst>
          </p:cNvPr>
          <p:cNvSpPr>
            <a:spLocks noGrp="1"/>
          </p:cNvSpPr>
          <p:nvPr>
            <p:ph type="body" sz="half" idx="2"/>
          </p:nvPr>
        </p:nvSpPr>
        <p:spPr>
          <a:xfrm>
            <a:off x="836613" y="4648200"/>
            <a:ext cx="3276599" cy="1371600"/>
          </a:xfrm>
        </p:spPr>
        <p:txBody>
          <a:bodyPr/>
          <a:lstStyle/>
          <a:p>
            <a:r>
              <a:rPr lang="it-IT"/>
              <a:t>Risultati della ricerca ‘Terremoto Messina 1908’</a:t>
            </a:r>
          </a:p>
        </p:txBody>
      </p:sp>
      <p:pic>
        <p:nvPicPr>
          <p:cNvPr id="11" name="Immagine 10" descr="Immagine che contiene screenshot&#10;&#10;Descrizione generata automaticamente">
            <a:extLst>
              <a:ext uri="{FF2B5EF4-FFF2-40B4-BE49-F238E27FC236}">
                <a16:creationId xmlns:a16="http://schemas.microsoft.com/office/drawing/2014/main" id="{129792DA-FF4A-4F2D-B2F4-CB251494DD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8228" y="1128497"/>
            <a:ext cx="6972886" cy="3740663"/>
          </a:xfrm>
          <a:prstGeom prst="rect">
            <a:avLst/>
          </a:prstGeom>
        </p:spPr>
      </p:pic>
    </p:spTree>
    <p:extLst>
      <p:ext uri="{BB962C8B-B14F-4D97-AF65-F5344CB8AC3E}">
        <p14:creationId xmlns:p14="http://schemas.microsoft.com/office/powerpoint/2010/main" val="383814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A30B68-0A28-4519-B5DD-5B6C8B31BEE0}"/>
              </a:ext>
            </a:extLst>
          </p:cNvPr>
          <p:cNvSpPr>
            <a:spLocks noGrp="1"/>
          </p:cNvSpPr>
          <p:nvPr>
            <p:ph type="title"/>
          </p:nvPr>
        </p:nvSpPr>
        <p:spPr>
          <a:xfrm>
            <a:off x="1522414" y="533400"/>
            <a:ext cx="9601200" cy="1143000"/>
          </a:xfrm>
        </p:spPr>
        <p:txBody>
          <a:bodyPr/>
          <a:lstStyle/>
          <a:p>
            <a:r>
              <a:rPr lang="en-US" dirty="0"/>
              <a:t>JSTOR </a:t>
            </a:r>
          </a:p>
        </p:txBody>
      </p:sp>
      <p:sp>
        <p:nvSpPr>
          <p:cNvPr id="11" name="Content Placeholder 2">
            <a:extLst>
              <a:ext uri="{FF2B5EF4-FFF2-40B4-BE49-F238E27FC236}">
                <a16:creationId xmlns:a16="http://schemas.microsoft.com/office/drawing/2014/main" id="{4A618DC3-97C3-4166-A5C0-B337D07C7CC5}"/>
              </a:ext>
            </a:extLst>
          </p:cNvPr>
          <p:cNvSpPr>
            <a:spLocks noGrp="1"/>
          </p:cNvSpPr>
          <p:nvPr>
            <p:ph idx="1"/>
          </p:nvPr>
        </p:nvSpPr>
        <p:spPr>
          <a:xfrm>
            <a:off x="1522414" y="1828800"/>
            <a:ext cx="9601200" cy="4191000"/>
          </a:xfrm>
        </p:spPr>
        <p:txBody>
          <a:bodyPr/>
          <a:lstStyle/>
          <a:p>
            <a:r>
              <a:rPr lang="it-IT" dirty="0"/>
              <a:t>JSTOR (www.jstor.org) è una biblioteca online da cui è possibile consultare e scaricare articoli scientifici sia gratuitamente che a pagamento </a:t>
            </a:r>
          </a:p>
          <a:p>
            <a:r>
              <a:rPr lang="it-IT" dirty="0"/>
              <a:t>Attraverso l’uso dell’operatore booleano AND e le parole chiavi earthquake messina 1908’ che ha prodotto interessanti risultati fra cui uno dei primi articoli scientifici sul terremoto, pubblicato nel 1909 sul </a:t>
            </a:r>
            <a:r>
              <a:rPr lang="it-IT" i="1" dirty="0"/>
              <a:t>Bulletin of the American Geographical Society (</a:t>
            </a:r>
            <a:r>
              <a:rPr lang="it-IT" i="1" dirty="0">
                <a:hlinkClick r:id="rId2"/>
              </a:rPr>
              <a:t>Link</a:t>
            </a:r>
            <a:r>
              <a:rPr lang="it-IT" i="1" dirty="0"/>
              <a:t>)</a:t>
            </a:r>
          </a:p>
          <a:p>
            <a:r>
              <a:rPr lang="it-IT" dirty="0"/>
              <a:t>Meno numerosi i risultati della medesima ricerca con parole chiave in italiano</a:t>
            </a:r>
          </a:p>
        </p:txBody>
      </p:sp>
    </p:spTree>
    <p:extLst>
      <p:ext uri="{BB962C8B-B14F-4D97-AF65-F5344CB8AC3E}">
        <p14:creationId xmlns:p14="http://schemas.microsoft.com/office/powerpoint/2010/main" val="284439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95DEB2-0C0B-48E0-BD5E-80C8D74F0743}"/>
              </a:ext>
            </a:extLst>
          </p:cNvPr>
          <p:cNvSpPr>
            <a:spLocks noGrp="1"/>
          </p:cNvSpPr>
          <p:nvPr>
            <p:ph type="title"/>
          </p:nvPr>
        </p:nvSpPr>
        <p:spPr/>
        <p:txBody>
          <a:bodyPr/>
          <a:lstStyle/>
          <a:p>
            <a:r>
              <a:rPr lang="it-IT" dirty="0"/>
              <a:t>Europeana</a:t>
            </a:r>
          </a:p>
        </p:txBody>
      </p:sp>
      <p:sp>
        <p:nvSpPr>
          <p:cNvPr id="3" name="Segnaposto contenuto 2">
            <a:extLst>
              <a:ext uri="{FF2B5EF4-FFF2-40B4-BE49-F238E27FC236}">
                <a16:creationId xmlns:a16="http://schemas.microsoft.com/office/drawing/2014/main" id="{01CD4C29-0C0D-4227-9B65-5BC32F5DBB72}"/>
              </a:ext>
            </a:extLst>
          </p:cNvPr>
          <p:cNvSpPr>
            <a:spLocks noGrp="1"/>
          </p:cNvSpPr>
          <p:nvPr>
            <p:ph idx="1"/>
          </p:nvPr>
        </p:nvSpPr>
        <p:spPr/>
        <p:txBody>
          <a:bodyPr/>
          <a:lstStyle/>
          <a:p>
            <a:r>
              <a:rPr lang="it-IT" dirty="0"/>
              <a:t>Europeana(</a:t>
            </a:r>
            <a:r>
              <a:rPr lang="it-IT" dirty="0">
                <a:hlinkClick r:id="rId2"/>
              </a:rPr>
              <a:t>https://www.europeana.eu/it</a:t>
            </a:r>
            <a:r>
              <a:rPr lang="it-IT" dirty="0"/>
              <a:t>) è una biblioteca digitale europea che riunisce contributi già digitalizzati da diverse istituzioni dei 28 paesi membri dell'Unione europea in 30 lingue.</a:t>
            </a:r>
          </a:p>
          <a:p>
            <a:r>
              <a:rPr lang="it-IT" dirty="0"/>
              <a:t>La ricerca con parole chiave ‘Terremoto Messina 1908’ha prodotto risultati di tipo multimediale ovvero foto scattate all’epoca e digitalizzate da varie biblioteche europee e un filmato girato per le strade distrutte  di Messina e Reggio Calabria, digitalizzato e pubblicato dalla Cineteca di Bologna(</a:t>
            </a:r>
            <a:r>
              <a:rPr lang="it-IT" dirty="0">
                <a:hlinkClick r:id="rId3"/>
              </a:rPr>
              <a:t>http://cinestore.cinetecadibologna.it/video/dettaglio/41306</a:t>
            </a:r>
            <a:r>
              <a:rPr lang="it-IT" dirty="0"/>
              <a:t> - richiede Adobe Flash Player)  </a:t>
            </a:r>
          </a:p>
          <a:p>
            <a:endParaRPr lang="it-IT" dirty="0"/>
          </a:p>
        </p:txBody>
      </p:sp>
    </p:spTree>
    <p:extLst>
      <p:ext uri="{BB962C8B-B14F-4D97-AF65-F5344CB8AC3E}">
        <p14:creationId xmlns:p14="http://schemas.microsoft.com/office/powerpoint/2010/main" val="378499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9071E0-5CDB-4DA4-AB0F-03867FDBFF1B}"/>
              </a:ext>
            </a:extLst>
          </p:cNvPr>
          <p:cNvSpPr>
            <a:spLocks noGrp="1"/>
          </p:cNvSpPr>
          <p:nvPr>
            <p:ph type="title"/>
          </p:nvPr>
        </p:nvSpPr>
        <p:spPr/>
        <p:txBody>
          <a:bodyPr/>
          <a:lstStyle/>
          <a:p>
            <a:r>
              <a:rPr lang="it-IT" dirty="0"/>
              <a:t>Europeana-Alcuni risultati della ricerca</a:t>
            </a:r>
          </a:p>
        </p:txBody>
      </p:sp>
      <p:pic>
        <p:nvPicPr>
          <p:cNvPr id="5" name="Segnaposto contenuto 4" descr="Immagine che contiene screenshot&#10;&#10;Descrizione generata automaticamente">
            <a:extLst>
              <a:ext uri="{FF2B5EF4-FFF2-40B4-BE49-F238E27FC236}">
                <a16:creationId xmlns:a16="http://schemas.microsoft.com/office/drawing/2014/main" id="{CC362540-5B7C-4F85-803B-337669593D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578" y="1828800"/>
            <a:ext cx="8462870" cy="4191000"/>
          </a:xfrm>
        </p:spPr>
      </p:pic>
    </p:spTree>
    <p:extLst>
      <p:ext uri="{BB962C8B-B14F-4D97-AF65-F5344CB8AC3E}">
        <p14:creationId xmlns:p14="http://schemas.microsoft.com/office/powerpoint/2010/main" val="237671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67989F-6CF6-4902-899B-9921FC10377E}"/>
              </a:ext>
            </a:extLst>
          </p:cNvPr>
          <p:cNvSpPr>
            <a:spLocks noGrp="1"/>
          </p:cNvSpPr>
          <p:nvPr>
            <p:ph type="title"/>
          </p:nvPr>
        </p:nvSpPr>
        <p:spPr/>
        <p:txBody>
          <a:bodyPr/>
          <a:lstStyle/>
          <a:p>
            <a:r>
              <a:rPr lang="it-IT" dirty="0"/>
              <a:t>Archivi Storici</a:t>
            </a:r>
          </a:p>
        </p:txBody>
      </p:sp>
      <p:sp>
        <p:nvSpPr>
          <p:cNvPr id="3" name="Segnaposto contenuto 2">
            <a:extLst>
              <a:ext uri="{FF2B5EF4-FFF2-40B4-BE49-F238E27FC236}">
                <a16:creationId xmlns:a16="http://schemas.microsoft.com/office/drawing/2014/main" id="{C46E6CB9-1771-4DFE-B006-8809FD069CDE}"/>
              </a:ext>
            </a:extLst>
          </p:cNvPr>
          <p:cNvSpPr>
            <a:spLocks noGrp="1"/>
          </p:cNvSpPr>
          <p:nvPr>
            <p:ph idx="1"/>
          </p:nvPr>
        </p:nvSpPr>
        <p:spPr/>
        <p:txBody>
          <a:bodyPr/>
          <a:lstStyle/>
          <a:p>
            <a:r>
              <a:rPr lang="it-IT" dirty="0"/>
              <a:t>Alcuni archivi storici privati e pubblici  hanno dedicato  articoli sui loro siti web al terremoto del 1908, pubblicando in essi parte dei documenti digitalizzati in loro possesso e dando informazioni su come procedere per la consultazione dei documenti fisici.</a:t>
            </a:r>
          </a:p>
          <a:p>
            <a:r>
              <a:rPr lang="it-IT" dirty="0">
                <a:hlinkClick r:id="rId2"/>
              </a:rPr>
              <a:t>https://www.archiviomrubatto.it/le-cappuccine-accanto-ai-terremotati/il-terremoto-di-messina-1908/</a:t>
            </a:r>
            <a:r>
              <a:rPr lang="it-IT" dirty="0"/>
              <a:t> - Archivio Storico della Curia Generale  Suore Cappuccine Madre Rubatto </a:t>
            </a:r>
          </a:p>
          <a:p>
            <a:r>
              <a:rPr lang="it-IT" dirty="0">
                <a:hlinkClick r:id="rId3"/>
              </a:rPr>
              <a:t>http://archivitoscana.it/index.php?id=288</a:t>
            </a:r>
            <a:r>
              <a:rPr lang="it-IT" dirty="0"/>
              <a:t> –Archivi storici della regione Toscana.</a:t>
            </a:r>
          </a:p>
          <a:p>
            <a:endParaRPr lang="it-IT" dirty="0"/>
          </a:p>
        </p:txBody>
      </p:sp>
    </p:spTree>
    <p:extLst>
      <p:ext uri="{BB962C8B-B14F-4D97-AF65-F5344CB8AC3E}">
        <p14:creationId xmlns:p14="http://schemas.microsoft.com/office/powerpoint/2010/main" val="380274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4AEE0-A313-4796-BF47-C7408EBF2355}"/>
              </a:ext>
            </a:extLst>
          </p:cNvPr>
          <p:cNvSpPr>
            <a:spLocks noGrp="1"/>
          </p:cNvSpPr>
          <p:nvPr>
            <p:ph type="title"/>
          </p:nvPr>
        </p:nvSpPr>
        <p:spPr/>
        <p:txBody>
          <a:bodyPr/>
          <a:lstStyle/>
          <a:p>
            <a:r>
              <a:rPr lang="it-IT" dirty="0"/>
              <a:t>Cataloghi bibliografici online</a:t>
            </a:r>
          </a:p>
        </p:txBody>
      </p:sp>
      <p:sp>
        <p:nvSpPr>
          <p:cNvPr id="3" name="Segnaposto contenuto 2">
            <a:extLst>
              <a:ext uri="{FF2B5EF4-FFF2-40B4-BE49-F238E27FC236}">
                <a16:creationId xmlns:a16="http://schemas.microsoft.com/office/drawing/2014/main" id="{B56DD281-D089-47C5-98AB-D609026BD684}"/>
              </a:ext>
            </a:extLst>
          </p:cNvPr>
          <p:cNvSpPr>
            <a:spLocks noGrp="1"/>
          </p:cNvSpPr>
          <p:nvPr>
            <p:ph idx="1"/>
          </p:nvPr>
        </p:nvSpPr>
        <p:spPr/>
        <p:txBody>
          <a:bodyPr/>
          <a:lstStyle/>
          <a:p>
            <a:r>
              <a:rPr lang="it-IT" dirty="0"/>
              <a:t>I cataloghi bibliografici online si rivelano strumenti  utili per chi vuole costruire una bibliografia sull’argomento e consultare pubblicazioni fisiche presenti nella biblioteche ma non disponibili in formato digitale </a:t>
            </a:r>
            <a:br>
              <a:rPr lang="it-IT" dirty="0"/>
            </a:br>
            <a:r>
              <a:rPr lang="it-IT" dirty="0"/>
              <a:t> I principali che sono stati consultati per questa ricerca sono :</a:t>
            </a:r>
          </a:p>
          <a:p>
            <a:r>
              <a:rPr lang="it-IT" dirty="0"/>
              <a:t>World Cat - Registra le collezioni di quasi 20 000 biblioteche che, in oltre 123 Paesi, partecipano alla cooperazione bibliotecaria dell'</a:t>
            </a:r>
            <a:r>
              <a:rPr lang="it-IT" dirty="0">
                <a:hlinkClick r:id="rId2" tooltip="Online Computer Library Center"/>
              </a:rPr>
              <a:t>Online Computer Library Center</a:t>
            </a:r>
            <a:r>
              <a:rPr lang="it-IT" dirty="0"/>
              <a:t> (OCLC</a:t>
            </a:r>
          </a:p>
          <a:p>
            <a:r>
              <a:rPr lang="it-IT" dirty="0"/>
              <a:t>OPAC SbN (</a:t>
            </a:r>
            <a:r>
              <a:rPr lang="it-IT" dirty="0">
                <a:hlinkClick r:id="rId3"/>
              </a:rPr>
              <a:t>https://opac.sbn.it/opacsbn/opac/iccu/free.jsp)-</a:t>
            </a:r>
            <a:r>
              <a:rPr lang="it-IT" dirty="0"/>
              <a:t> OPAC del Servizio Bibliotecario nazionale. </a:t>
            </a:r>
          </a:p>
        </p:txBody>
      </p:sp>
    </p:spTree>
    <p:extLst>
      <p:ext uri="{BB962C8B-B14F-4D97-AF65-F5344CB8AC3E}">
        <p14:creationId xmlns:p14="http://schemas.microsoft.com/office/powerpoint/2010/main" val="386064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it-IT" dirty="0"/>
              <a:t>Obiettivi e metodo</a:t>
            </a:r>
          </a:p>
        </p:txBody>
      </p:sp>
      <p:sp>
        <p:nvSpPr>
          <p:cNvPr id="14" name="Segnaposto contenuto 13"/>
          <p:cNvSpPr>
            <a:spLocks noGrp="1"/>
          </p:cNvSpPr>
          <p:nvPr>
            <p:ph idx="1"/>
          </p:nvPr>
        </p:nvSpPr>
        <p:spPr/>
        <p:txBody>
          <a:bodyPr rtlCol="0"/>
          <a:lstStyle/>
          <a:p>
            <a:pPr lvl="0" rtl="0"/>
            <a:r>
              <a:rPr lang="it-IT" dirty="0"/>
              <a:t>L’obiettivo di questa ricerca è il reperimento di risorse digitali in rete  per lo studio di quell’evento catastrofico che fu il terremoto che il </a:t>
            </a:r>
            <a:r>
              <a:rPr lang="it-IT" b="1" dirty="0"/>
              <a:t>28 Dicembre 1908 </a:t>
            </a:r>
            <a:r>
              <a:rPr lang="it-IT" dirty="0"/>
              <a:t>colpi la costa nord orientale sicula e quella calabrese portando alla quasi completa distruzione della città di Messina e Reggio Calabria.</a:t>
            </a:r>
            <a:br>
              <a:rPr lang="it-IT" dirty="0"/>
            </a:br>
            <a:endParaRPr lang="it-IT" dirty="0"/>
          </a:p>
          <a:p>
            <a:pPr lvl="0" rtl="0"/>
            <a:r>
              <a:rPr lang="it-IT" dirty="0"/>
              <a:t>Nel corso della ricerca ci si è concentrati nel trovare i seguenti tipi di risorse</a:t>
            </a:r>
          </a:p>
          <a:p>
            <a:pPr marL="457200" lvl="0" indent="-457200" rtl="0">
              <a:buFont typeface="+mj-lt"/>
              <a:buAutoNum type="arabicPeriod"/>
            </a:pPr>
            <a:r>
              <a:rPr lang="it-IT" dirty="0"/>
              <a:t>Siti web istituzionali informativi e divulgativi sulla storia del terremoto </a:t>
            </a:r>
          </a:p>
          <a:p>
            <a:pPr marL="457200" lvl="0" indent="-457200" rtl="0">
              <a:buFont typeface="+mj-lt"/>
              <a:buAutoNum type="arabicPeriod"/>
            </a:pPr>
            <a:r>
              <a:rPr lang="it-IT" dirty="0"/>
              <a:t>Fonti primarie digitalizzate sia cartacee sia multimediali </a:t>
            </a:r>
          </a:p>
          <a:p>
            <a:pPr marL="457200" lvl="0" indent="-457200" rtl="0">
              <a:buFont typeface="+mj-lt"/>
              <a:buAutoNum type="arabicPeriod"/>
            </a:pPr>
            <a:r>
              <a:rPr lang="it-IT" dirty="0"/>
              <a:t>Articoli scientifici a tema storico pubblicati su riviste digitali o cartacee</a:t>
            </a:r>
          </a:p>
          <a:p>
            <a:pPr marL="457200" lvl="0" indent="-457200" rtl="0">
              <a:buFont typeface="+mj-lt"/>
              <a:buAutoNum type="arabicPeriod"/>
            </a:pPr>
            <a:r>
              <a:rPr lang="it-IT" dirty="0"/>
              <a:t>Siti e strumenti utili alla creazione di una bibliografia sull’argomento</a:t>
            </a:r>
          </a:p>
          <a:p>
            <a:pPr marL="457200" lvl="0" indent="-457200" rtl="0">
              <a:buFont typeface="+mj-lt"/>
              <a:buAutoNum type="arabicPeriod"/>
            </a:pPr>
            <a:endParaRPr lang="it-IT" dirty="0"/>
          </a:p>
          <a:p>
            <a:pPr marL="457200" lvl="0" indent="-457200" rtl="0">
              <a:buFont typeface="+mj-lt"/>
              <a:buAutoNum type="arabicPeriod"/>
            </a:pPr>
            <a:endParaRPr lang="it-IT" dirty="0"/>
          </a:p>
          <a:p>
            <a:pPr marL="0" lvl="0" indent="0" rtl="0">
              <a:buNone/>
            </a:pPr>
            <a:endParaRPr lang="it-IT" dirty="0"/>
          </a:p>
        </p:txBody>
      </p:sp>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0FE4AB-A51B-4838-B9E3-4FC860EEDB79}"/>
              </a:ext>
            </a:extLst>
          </p:cNvPr>
          <p:cNvSpPr>
            <a:spLocks noGrp="1"/>
          </p:cNvSpPr>
          <p:nvPr>
            <p:ph type="title"/>
          </p:nvPr>
        </p:nvSpPr>
        <p:spPr/>
        <p:txBody>
          <a:bodyPr/>
          <a:lstStyle/>
          <a:p>
            <a:r>
              <a:rPr lang="it-IT" dirty="0"/>
              <a:t>Il terremoto del 28 Dicembre 1908 – Cenni storici</a:t>
            </a:r>
          </a:p>
        </p:txBody>
      </p:sp>
      <p:sp>
        <p:nvSpPr>
          <p:cNvPr id="3" name="Segnaposto contenuto 2">
            <a:extLst>
              <a:ext uri="{FF2B5EF4-FFF2-40B4-BE49-F238E27FC236}">
                <a16:creationId xmlns:a16="http://schemas.microsoft.com/office/drawing/2014/main" id="{5747817B-363C-4404-8BF0-6769E77B9F54}"/>
              </a:ext>
            </a:extLst>
          </p:cNvPr>
          <p:cNvSpPr>
            <a:spLocks noGrp="1"/>
          </p:cNvSpPr>
          <p:nvPr>
            <p:ph idx="1"/>
          </p:nvPr>
        </p:nvSpPr>
        <p:spPr/>
        <p:txBody>
          <a:bodyPr>
            <a:normAutofit/>
          </a:bodyPr>
          <a:lstStyle/>
          <a:p>
            <a:r>
              <a:rPr lang="it-IT" sz="1600" dirty="0"/>
              <a:t>La mattina del 28 Dicembre 1908 una scossa di terremoto con magnitudo pari al 7.2 della Scala Richter avente come epicentro il territorio della provincia di Reggio Calabria colpi con violenza le città di Reggio Calabria e Messina</a:t>
            </a:r>
            <a:br>
              <a:rPr lang="it-IT" sz="1600" dirty="0"/>
            </a:br>
            <a:endParaRPr lang="it-IT" sz="1600" dirty="0"/>
          </a:p>
          <a:p>
            <a:r>
              <a:rPr lang="it-IT" sz="1600" dirty="0"/>
              <a:t>La potenza della prima scossa da sola rase al suolo il 90% degli edifici delle due città: l’ora in cui il terremoto colpi (5:26 del mattino) fece si che il numero di vittime della scossa fosse subito elevatissimo, le successive scosse di assestamento e il maremoto che colpi i litorali messinese e reggino poche ore dopo fecero si che il numero di sopravvissuti si riducesse ulteriormente </a:t>
            </a:r>
          </a:p>
          <a:p>
            <a:r>
              <a:rPr lang="it-IT" sz="1600" dirty="0"/>
              <a:t> Il terremoto fece saltare tutti i collegamenti ferroviari e telegrafici:</a:t>
            </a:r>
            <a:br>
              <a:rPr lang="it-IT" sz="1600" dirty="0"/>
            </a:br>
            <a:r>
              <a:rPr lang="it-IT" sz="1600" dirty="0"/>
              <a:t>I primi soccorsi arrivarono il 29 Dicembre  grazie alle marine militari russa e britannica, solo il 30 Dicembre la Regia Marina inviò una squadra navale su ordine del presidente del Consiglio Giolitti per coordinare l’evacuazione e i soccorsi .</a:t>
            </a:r>
          </a:p>
          <a:p>
            <a:r>
              <a:rPr lang="it-IT" sz="1600" dirty="0"/>
              <a:t>Il numero stimato di vittime in tutta l’area colpita fu stimato tra </a:t>
            </a:r>
            <a:r>
              <a:rPr lang="it-IT" dirty="0"/>
              <a:t> </a:t>
            </a:r>
            <a:r>
              <a:rPr lang="it-IT" sz="1600" dirty="0"/>
              <a:t>90.000 e 120.000, il terremoto fu il più grande disastro naturale per numero di vittime in Europa a memoria d’uomo </a:t>
            </a:r>
            <a:endParaRPr lang="it-IT" dirty="0"/>
          </a:p>
        </p:txBody>
      </p:sp>
    </p:spTree>
    <p:extLst>
      <p:ext uri="{BB962C8B-B14F-4D97-AF65-F5344CB8AC3E}">
        <p14:creationId xmlns:p14="http://schemas.microsoft.com/office/powerpoint/2010/main" val="246762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E619DB-4D39-4F4B-B604-8F160C12CC15}"/>
              </a:ext>
            </a:extLst>
          </p:cNvPr>
          <p:cNvSpPr>
            <a:spLocks noGrp="1"/>
          </p:cNvSpPr>
          <p:nvPr>
            <p:ph type="title"/>
          </p:nvPr>
        </p:nvSpPr>
        <p:spPr/>
        <p:txBody>
          <a:bodyPr/>
          <a:lstStyle/>
          <a:p>
            <a:r>
              <a:rPr lang="it-IT" dirty="0"/>
              <a:t>CFTI(</a:t>
            </a:r>
            <a:r>
              <a:rPr lang="it-IT" dirty="0">
                <a:hlinkClick r:id="rId2"/>
              </a:rPr>
              <a:t>http://storing.ingv.it/cfti/cfti5/</a:t>
            </a:r>
            <a:r>
              <a:rPr lang="it-IT" dirty="0"/>
              <a:t> )</a:t>
            </a:r>
          </a:p>
        </p:txBody>
      </p:sp>
      <p:sp>
        <p:nvSpPr>
          <p:cNvPr id="3" name="Segnaposto contenuto 2">
            <a:extLst>
              <a:ext uri="{FF2B5EF4-FFF2-40B4-BE49-F238E27FC236}">
                <a16:creationId xmlns:a16="http://schemas.microsoft.com/office/drawing/2014/main" id="{AF68C1BE-B645-4977-9691-6AE0C0103FCC}"/>
              </a:ext>
            </a:extLst>
          </p:cNvPr>
          <p:cNvSpPr>
            <a:spLocks noGrp="1"/>
          </p:cNvSpPr>
          <p:nvPr>
            <p:ph idx="1"/>
          </p:nvPr>
        </p:nvSpPr>
        <p:spPr/>
        <p:txBody>
          <a:bodyPr/>
          <a:lstStyle/>
          <a:p>
            <a:r>
              <a:rPr lang="it-IT" dirty="0"/>
              <a:t>CFTI ( Catalogo Forti Terremoti in Italia) è un catalogo di sismografia storica dell’ INGV ( Istituto Nazionale di Geofisica e Vulcanologia)  che raccoglie e cataloga i principali terremoti avvenuti in Italia e nell’area mediterranea dal 461 a.C. al 1997,raccogliendo a contempo informazioni storiche su di essi. </a:t>
            </a:r>
          </a:p>
          <a:p>
            <a:r>
              <a:rPr lang="it-IT" dirty="0"/>
              <a:t>Dalla home page è possibile navigare una mappa interattiva dell’Italia e del bacino Mediterraneo nella quale l’epicentro dei terremoti è segnato attraverso un icona a forma di stella che a seconda del colore ne indica la magnitudo e che, una volta cliccata, conduce alla pagina specifica del terremoto.</a:t>
            </a:r>
          </a:p>
          <a:p>
            <a:r>
              <a:rPr lang="it-IT" dirty="0"/>
              <a:t>E’ inoltre possibile raffinare la ricerca attraverso vari parametri (es. magnitudo, intervallo temporale etc.)</a:t>
            </a:r>
          </a:p>
        </p:txBody>
      </p:sp>
    </p:spTree>
    <p:extLst>
      <p:ext uri="{BB962C8B-B14F-4D97-AF65-F5344CB8AC3E}">
        <p14:creationId xmlns:p14="http://schemas.microsoft.com/office/powerpoint/2010/main" val="173627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498E32-F7BF-40F2-90D3-AA0447EFD84D}"/>
              </a:ext>
            </a:extLst>
          </p:cNvPr>
          <p:cNvSpPr>
            <a:spLocks noGrp="1"/>
          </p:cNvSpPr>
          <p:nvPr>
            <p:ph type="title"/>
          </p:nvPr>
        </p:nvSpPr>
        <p:spPr>
          <a:xfrm>
            <a:off x="836613" y="2590800"/>
            <a:ext cx="3276599" cy="1924050"/>
          </a:xfrm>
        </p:spPr>
        <p:txBody>
          <a:bodyPr anchor="b">
            <a:normAutofit/>
          </a:bodyPr>
          <a:lstStyle/>
          <a:p>
            <a:r>
              <a:rPr lang="it-IT" dirty="0"/>
              <a:t>CFTI </a:t>
            </a:r>
          </a:p>
        </p:txBody>
      </p:sp>
      <p:pic>
        <p:nvPicPr>
          <p:cNvPr id="5" name="Segnaposto contenuto 4" descr="Immagine che contiene testo, mappa&#10;&#10;Descrizione generata automaticamente">
            <a:extLst>
              <a:ext uri="{FF2B5EF4-FFF2-40B4-BE49-F238E27FC236}">
                <a16:creationId xmlns:a16="http://schemas.microsoft.com/office/drawing/2014/main" id="{C0708242-F02B-4C2F-B4C7-6EC4857F10C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3718148" y="1412776"/>
            <a:ext cx="7557865" cy="4500917"/>
          </a:xfrm>
          <a:noFill/>
        </p:spPr>
      </p:pic>
      <p:sp>
        <p:nvSpPr>
          <p:cNvPr id="10" name="Text Placeholder 3">
            <a:extLst>
              <a:ext uri="{FF2B5EF4-FFF2-40B4-BE49-F238E27FC236}">
                <a16:creationId xmlns:a16="http://schemas.microsoft.com/office/drawing/2014/main" id="{D312F95B-332C-49D8-90F5-5503DF7FE1E1}"/>
              </a:ext>
            </a:extLst>
          </p:cNvPr>
          <p:cNvSpPr>
            <a:spLocks noGrp="1"/>
          </p:cNvSpPr>
          <p:nvPr>
            <p:ph type="body" sz="half" idx="2"/>
          </p:nvPr>
        </p:nvSpPr>
        <p:spPr>
          <a:xfrm>
            <a:off x="836613" y="4648200"/>
            <a:ext cx="3276599" cy="1371600"/>
          </a:xfrm>
        </p:spPr>
        <p:txBody>
          <a:bodyPr/>
          <a:lstStyle/>
          <a:p>
            <a:r>
              <a:rPr lang="en-US" dirty="0"/>
              <a:t>Home page </a:t>
            </a:r>
          </a:p>
        </p:txBody>
      </p:sp>
    </p:spTree>
    <p:extLst>
      <p:ext uri="{BB962C8B-B14F-4D97-AF65-F5344CB8AC3E}">
        <p14:creationId xmlns:p14="http://schemas.microsoft.com/office/powerpoint/2010/main" val="201734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D51E5-1FCD-4E04-9D57-AEE2D8982B4A}"/>
              </a:ext>
            </a:extLst>
          </p:cNvPr>
          <p:cNvSpPr>
            <a:spLocks noGrp="1"/>
          </p:cNvSpPr>
          <p:nvPr>
            <p:ph type="title"/>
          </p:nvPr>
        </p:nvSpPr>
        <p:spPr/>
        <p:txBody>
          <a:bodyPr/>
          <a:lstStyle/>
          <a:p>
            <a:r>
              <a:rPr lang="it-IT" dirty="0"/>
              <a:t>CFTI(2)</a:t>
            </a:r>
          </a:p>
        </p:txBody>
      </p:sp>
      <p:sp>
        <p:nvSpPr>
          <p:cNvPr id="3" name="Segnaposto contenuto 2">
            <a:extLst>
              <a:ext uri="{FF2B5EF4-FFF2-40B4-BE49-F238E27FC236}">
                <a16:creationId xmlns:a16="http://schemas.microsoft.com/office/drawing/2014/main" id="{49B4753E-4B20-4A8F-B5C5-4F28EC17C394}"/>
              </a:ext>
            </a:extLst>
          </p:cNvPr>
          <p:cNvSpPr>
            <a:spLocks noGrp="1"/>
          </p:cNvSpPr>
          <p:nvPr>
            <p:ph sz="half" idx="1"/>
          </p:nvPr>
        </p:nvSpPr>
        <p:spPr>
          <a:xfrm>
            <a:off x="1522414" y="1828800"/>
            <a:ext cx="9756574" cy="4191000"/>
          </a:xfrm>
        </p:spPr>
        <p:txBody>
          <a:bodyPr/>
          <a:lstStyle/>
          <a:p>
            <a:r>
              <a:rPr lang="it-IT" dirty="0"/>
              <a:t>Dalla pagina dell’evento sismico che ci interessa ( in questo caso il terremoto del 28/12/1908  </a:t>
            </a:r>
            <a:r>
              <a:rPr lang="it-IT" dirty="0">
                <a:hlinkClick r:id="rId2"/>
              </a:rPr>
              <a:t>http://storing.ingv.it/cfti/cfti5/quake.php?21318IT</a:t>
            </a:r>
            <a:r>
              <a:rPr lang="it-IT" dirty="0"/>
              <a:t> ) è possibile accedere a diversi ‘tab’ che approfondiscono vari aspetti del terremoto sia dal punto di vista prettamente geologico ( es. sequenza sismica ), sia dal punto di vista storico (impatto socio-economico, risposte istituzionali, ricostruzione etc.) </a:t>
            </a:r>
          </a:p>
          <a:p>
            <a:r>
              <a:rPr lang="it-IT" dirty="0"/>
              <a:t>Molto interessante per lo storico è il tab ‘Bibliografia’ che raccoglie i documenti riguardanti lo specifico evento sismico suddividendoli in ‘Fonti dirette’ ‘Fonti indirette', 'Studi storiografici’ e ‘Bibliografia scientifica’.</a:t>
            </a:r>
          </a:p>
          <a:p>
            <a:r>
              <a:rPr lang="it-IT" dirty="0"/>
              <a:t>Molto utile, quando disponibile, la possibilità di scaricare la trascrizione del documento cartaceo in .pdf o in alcuni casi la sua versione digitalizzata.</a:t>
            </a:r>
            <a:br>
              <a:rPr lang="it-IT" dirty="0"/>
            </a:br>
            <a:r>
              <a:rPr lang="it-IT" dirty="0"/>
              <a:t>Quando i documenti non sono disponibili i formato digitale, il sito rimanda all’archivio dove le copie fisiche di essi sono conservati.</a:t>
            </a:r>
          </a:p>
        </p:txBody>
      </p:sp>
    </p:spTree>
    <p:extLst>
      <p:ext uri="{BB962C8B-B14F-4D97-AF65-F5344CB8AC3E}">
        <p14:creationId xmlns:p14="http://schemas.microsoft.com/office/powerpoint/2010/main" val="1804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072CA5-41F2-478C-99A8-55431927F9CC}"/>
              </a:ext>
            </a:extLst>
          </p:cNvPr>
          <p:cNvSpPr>
            <a:spLocks noGrp="1"/>
          </p:cNvSpPr>
          <p:nvPr>
            <p:ph type="title"/>
          </p:nvPr>
        </p:nvSpPr>
        <p:spPr>
          <a:xfrm>
            <a:off x="1581844" y="332656"/>
            <a:ext cx="9601200" cy="1143000"/>
          </a:xfrm>
        </p:spPr>
        <p:txBody>
          <a:bodyPr/>
          <a:lstStyle/>
          <a:p>
            <a:r>
              <a:rPr lang="it-IT" dirty="0"/>
              <a:t>CTFI- Bibliografia terremoto Calabro-Siculo 1908</a:t>
            </a:r>
          </a:p>
        </p:txBody>
      </p:sp>
      <p:pic>
        <p:nvPicPr>
          <p:cNvPr id="10" name="Immagine 9" descr="Immagine che contiene testo&#10;&#10;Descrizione generata automaticamente">
            <a:extLst>
              <a:ext uri="{FF2B5EF4-FFF2-40B4-BE49-F238E27FC236}">
                <a16:creationId xmlns:a16="http://schemas.microsoft.com/office/drawing/2014/main" id="{1EF1DC4E-821D-45F5-8E77-CB3C26922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876" y="1556792"/>
            <a:ext cx="10225136" cy="4608512"/>
          </a:xfrm>
          <a:prstGeom prst="rect">
            <a:avLst/>
          </a:prstGeom>
        </p:spPr>
      </p:pic>
    </p:spTree>
    <p:extLst>
      <p:ext uri="{BB962C8B-B14F-4D97-AF65-F5344CB8AC3E}">
        <p14:creationId xmlns:p14="http://schemas.microsoft.com/office/powerpoint/2010/main" val="47746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23F521-DAF6-4210-9A7D-4EF42BFD70B8}"/>
              </a:ext>
            </a:extLst>
          </p:cNvPr>
          <p:cNvSpPr>
            <a:spLocks noGrp="1"/>
          </p:cNvSpPr>
          <p:nvPr>
            <p:ph type="title"/>
          </p:nvPr>
        </p:nvSpPr>
        <p:spPr/>
        <p:txBody>
          <a:bodyPr/>
          <a:lstStyle/>
          <a:p>
            <a:r>
              <a:rPr lang="it-IT" dirty="0"/>
              <a:t>INGV Terremoti (</a:t>
            </a:r>
            <a:r>
              <a:rPr lang="it-IT" dirty="0">
                <a:hlinkClick r:id="rId2"/>
              </a:rPr>
              <a:t>https://ingvterremoti.com/</a:t>
            </a:r>
            <a:r>
              <a:rPr lang="it-IT" dirty="0"/>
              <a:t>)</a:t>
            </a:r>
          </a:p>
        </p:txBody>
      </p:sp>
      <p:sp>
        <p:nvSpPr>
          <p:cNvPr id="3" name="Segnaposto contenuto 2">
            <a:extLst>
              <a:ext uri="{FF2B5EF4-FFF2-40B4-BE49-F238E27FC236}">
                <a16:creationId xmlns:a16="http://schemas.microsoft.com/office/drawing/2014/main" id="{5B34775B-4CB8-4432-9C7F-809072AE9F0C}"/>
              </a:ext>
            </a:extLst>
          </p:cNvPr>
          <p:cNvSpPr>
            <a:spLocks noGrp="1"/>
          </p:cNvSpPr>
          <p:nvPr>
            <p:ph idx="1"/>
          </p:nvPr>
        </p:nvSpPr>
        <p:spPr/>
        <p:txBody>
          <a:bodyPr/>
          <a:lstStyle/>
          <a:p>
            <a:r>
              <a:rPr lang="it-IT" dirty="0"/>
              <a:t>Sempre l’INGV mantiene dal 2012 un blog nato per diffondere informazioni sugli eventi sismici in corso.</a:t>
            </a:r>
          </a:p>
          <a:p>
            <a:r>
              <a:rPr lang="it-IT" dirty="0"/>
              <a:t>La sezione </a:t>
            </a:r>
            <a:r>
              <a:rPr lang="it-IT" b="1" dirty="0"/>
              <a:t>Terremoti nella storia</a:t>
            </a:r>
            <a:r>
              <a:rPr lang="it-IT" dirty="0"/>
              <a:t> permette di visualizzare articoli riguardanti i grandi terremoti del passato.</a:t>
            </a:r>
          </a:p>
          <a:p>
            <a:r>
              <a:rPr lang="it-IT" dirty="0"/>
              <a:t>L’articolo sul terremoto di  Messina del 1908(</a:t>
            </a:r>
            <a:r>
              <a:rPr lang="it-IT" dirty="0">
                <a:hlinkClick r:id="rId3"/>
              </a:rPr>
              <a:t>https://ingvterremoti.com/2015/12/28/i-terremoti-del-900-la-catastrofe-sismica-del-28-dicembre-1908/</a:t>
            </a:r>
            <a:r>
              <a:rPr lang="it-IT" dirty="0"/>
              <a:t>) fornisce un ampio resoconto sull’evento corredato anche da materiale fotografico e una bibliografia riguardante libri e articoli sia in formato cartaceo che digitale.</a:t>
            </a:r>
          </a:p>
          <a:p>
            <a:endParaRPr lang="it-IT" dirty="0"/>
          </a:p>
          <a:p>
            <a:pPr marL="0" indent="0">
              <a:buNone/>
            </a:pPr>
            <a:r>
              <a:rPr lang="it-IT" dirty="0"/>
              <a:t> </a:t>
            </a:r>
          </a:p>
        </p:txBody>
      </p:sp>
    </p:spTree>
    <p:extLst>
      <p:ext uri="{BB962C8B-B14F-4D97-AF65-F5344CB8AC3E}">
        <p14:creationId xmlns:p14="http://schemas.microsoft.com/office/powerpoint/2010/main" val="191530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A0AF56-7788-4A42-8647-C44B424D2F73}"/>
              </a:ext>
            </a:extLst>
          </p:cNvPr>
          <p:cNvSpPr>
            <a:spLocks noGrp="1"/>
          </p:cNvSpPr>
          <p:nvPr>
            <p:ph type="title"/>
          </p:nvPr>
        </p:nvSpPr>
        <p:spPr/>
        <p:txBody>
          <a:bodyPr/>
          <a:lstStyle/>
          <a:p>
            <a:r>
              <a:rPr lang="it-IT" dirty="0"/>
              <a:t>Archivi digitalizzati di quotidiani </a:t>
            </a:r>
          </a:p>
        </p:txBody>
      </p:sp>
      <p:sp>
        <p:nvSpPr>
          <p:cNvPr id="3" name="Segnaposto contenuto 2">
            <a:extLst>
              <a:ext uri="{FF2B5EF4-FFF2-40B4-BE49-F238E27FC236}">
                <a16:creationId xmlns:a16="http://schemas.microsoft.com/office/drawing/2014/main" id="{0FD8DABC-3EE7-4669-9936-03A223280D57}"/>
              </a:ext>
            </a:extLst>
          </p:cNvPr>
          <p:cNvSpPr>
            <a:spLocks noGrp="1"/>
          </p:cNvSpPr>
          <p:nvPr>
            <p:ph idx="1"/>
          </p:nvPr>
        </p:nvSpPr>
        <p:spPr/>
        <p:txBody>
          <a:bodyPr>
            <a:normAutofit fontScale="62500" lnSpcReduction="20000"/>
          </a:bodyPr>
          <a:lstStyle/>
          <a:p>
            <a:r>
              <a:rPr lang="it-IT" dirty="0"/>
              <a:t>Gli archivi giornalistici digitalizzati rappresentano un importante fonte primaria per lo studio degli eventi del terremoto del 1908, soprattutto delle sue prime drammatiche ore. </a:t>
            </a:r>
          </a:p>
          <a:p>
            <a:r>
              <a:rPr lang="it-IT" b="1" dirty="0"/>
              <a:t>La Stampa </a:t>
            </a:r>
            <a:r>
              <a:rPr lang="it-IT" dirty="0"/>
              <a:t>(</a:t>
            </a:r>
            <a:r>
              <a:rPr lang="it-IT" dirty="0">
                <a:hlinkClick r:id="rId2"/>
              </a:rPr>
              <a:t>http://www.archiviolastampa.it/</a:t>
            </a:r>
            <a:r>
              <a:rPr lang="it-IT" dirty="0"/>
              <a:t>) –Archivio che raccoglie tutte le prime pagine del quotidiano dal 1867,permettendo di visualizzarle e scaricarle gratuitamente in formato .pdf. </a:t>
            </a:r>
            <a:br>
              <a:rPr lang="it-IT" dirty="0"/>
            </a:br>
            <a:r>
              <a:rPr lang="it-IT" dirty="0"/>
              <a:t>Nota tecnica: richiede il plugin, ormai tecnicamente obsoleto e insicuro, Adobe Flash Player installato sul browser, l’interfaccia di ricerca risulta alc1quanto complicata.</a:t>
            </a:r>
          </a:p>
          <a:p>
            <a:r>
              <a:rPr lang="it-IT" b="1" dirty="0"/>
              <a:t>Corriere della Sera </a:t>
            </a:r>
            <a:r>
              <a:rPr lang="it-IT" dirty="0"/>
              <a:t>(</a:t>
            </a:r>
            <a:r>
              <a:rPr lang="it-IT" dirty="0">
                <a:hlinkClick r:id="rId3"/>
              </a:rPr>
              <a:t>http://archivio.corriere.it/Archivio/interface/landing.html</a:t>
            </a:r>
            <a:r>
              <a:rPr lang="it-IT" dirty="0"/>
              <a:t>) contiene le edizioni complete del Corriere della Sera, l’interfaccia ri ricerca risulta semplice e immediata, tuttavia la consultazione richiede un abbonamento.</a:t>
            </a:r>
          </a:p>
          <a:p>
            <a:r>
              <a:rPr lang="it-IT" b="1" dirty="0"/>
              <a:t>Au.Gu.Sto. (Automazione Gazzetta Ufficiale Storica(</a:t>
            </a:r>
            <a:r>
              <a:rPr lang="it-IT" dirty="0">
                <a:hlinkClick r:id="rId4"/>
              </a:rPr>
              <a:t>Link</a:t>
            </a:r>
            <a:r>
              <a:rPr lang="it-IT" b="1" dirty="0"/>
              <a:t>)</a:t>
            </a:r>
            <a:br>
              <a:rPr lang="it-IT" b="1" dirty="0"/>
            </a:br>
            <a:r>
              <a:rPr lang="it-IT" dirty="0"/>
              <a:t>La gazzetta edita dal Regno d’Italia, oltre che la parte ufficiale contente la promulgazione delle leggi, possedeva una parte cosiddetta «Non Ufficiale» dove venivano riportate le notizie più importanti dall’Italia e dall’estero. L’archivio permette il download gratuito di tutti i numeri della Gazzetta Ufficiale del Regno fino al 1946.</a:t>
            </a:r>
          </a:p>
          <a:p>
            <a:r>
              <a:rPr lang="it-IT" b="1" dirty="0"/>
              <a:t>Archivi di giornali esteri </a:t>
            </a:r>
            <a:r>
              <a:rPr lang="it-IT" dirty="0"/>
              <a:t>La notizia del devastante terremoto ebbe eco anche fuori dall’Italia.</a:t>
            </a:r>
            <a:br>
              <a:rPr lang="it-IT" dirty="0"/>
            </a:br>
            <a:r>
              <a:rPr lang="it-IT" dirty="0"/>
              <a:t>Nel British Newspapers Archive (</a:t>
            </a:r>
            <a:r>
              <a:rPr lang="it-IT" dirty="0">
                <a:hlinkClick r:id="rId5"/>
              </a:rPr>
              <a:t>link</a:t>
            </a:r>
            <a:r>
              <a:rPr lang="it-IT" dirty="0"/>
              <a:t>) e nell’archivio dei quotidiani della Library of Congress degli Stati Uniti(</a:t>
            </a:r>
            <a:r>
              <a:rPr lang="it-IT" dirty="0">
                <a:hlinkClick r:id="rId6"/>
              </a:rPr>
              <a:t>link</a:t>
            </a:r>
            <a:r>
              <a:rPr lang="it-IT" dirty="0"/>
              <a:t>) effettuando una ricerca con le parole chiave ‘Earthquake sicily 1908’si possono trovare edizioni integrali digitalizzate di quotidiani che ne parlano fornendo anche notizie che i quotidiani italiani non trattano ( ad esempio la presenza di cittadini stranieri britannici o americani sul luogo del disastro)</a:t>
            </a:r>
            <a:endParaRPr lang="it-IT" b="1" dirty="0"/>
          </a:p>
          <a:p>
            <a:pPr marL="0" indent="0">
              <a:buNone/>
            </a:pPr>
            <a:r>
              <a:rPr lang="it-IT" b="1" dirty="0"/>
              <a:t> </a:t>
            </a:r>
            <a:br>
              <a:rPr lang="it-IT" b="1" dirty="0"/>
            </a:br>
            <a:endParaRPr lang="it-IT" b="1" dirty="0"/>
          </a:p>
          <a:p>
            <a:pPr marL="0" indent="0">
              <a:buNone/>
            </a:pPr>
            <a:endParaRPr lang="it-IT" dirty="0"/>
          </a:p>
          <a:p>
            <a:endParaRPr lang="it-IT" dirty="0"/>
          </a:p>
          <a:p>
            <a:pPr marL="0" indent="0">
              <a:buNone/>
            </a:pPr>
            <a:endParaRPr lang="it-IT" dirty="0"/>
          </a:p>
          <a:p>
            <a:pPr marL="0" indent="0">
              <a:buNone/>
            </a:pPr>
            <a:endParaRPr lang="it-IT" dirty="0"/>
          </a:p>
        </p:txBody>
      </p:sp>
    </p:spTree>
    <p:extLst>
      <p:ext uri="{BB962C8B-B14F-4D97-AF65-F5344CB8AC3E}">
        <p14:creationId xmlns:p14="http://schemas.microsoft.com/office/powerpoint/2010/main" val="248444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dello struttura Verticale e orizzontal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9443184_TF03460606" id="{7D99394C-E292-498D-B663-769E5A04DC30}" vid="{C44FAC6B-2184-42CD-AFCB-588AB316DF96}"/>
    </a:ext>
  </a:extLst>
</a:theme>
</file>

<file path=ppt/theme/theme2.xml><?xml version="1.0" encoding="utf-8"?>
<a:theme xmlns:a="http://schemas.openxmlformats.org/drawingml/2006/main" name="Tema di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1610</Words>
  <Application>Microsoft Office PowerPoint</Application>
  <PresentationFormat>Personalizzato</PresentationFormat>
  <Paragraphs>72</Paragraphs>
  <Slides>19</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굴림</vt:lpstr>
      <vt:lpstr>Arial</vt:lpstr>
      <vt:lpstr>Century Gothic</vt:lpstr>
      <vt:lpstr>Modello struttura Verticale e orizzontale</vt:lpstr>
      <vt:lpstr>Il terremoto calabro-siculo del 28 Dicembre 1908 </vt:lpstr>
      <vt:lpstr>Obiettivi e metodo</vt:lpstr>
      <vt:lpstr>Il terremoto del 28 Dicembre 1908 – Cenni storici</vt:lpstr>
      <vt:lpstr>CFTI(http://storing.ingv.it/cfti/cfti5/ )</vt:lpstr>
      <vt:lpstr>CFTI </vt:lpstr>
      <vt:lpstr>CFTI(2)</vt:lpstr>
      <vt:lpstr>CTFI- Bibliografia terremoto Calabro-Siculo 1908</vt:lpstr>
      <vt:lpstr>INGV Terremoti (https://ingvterremoti.com/)</vt:lpstr>
      <vt:lpstr>Archivi digitalizzati di quotidiani </vt:lpstr>
      <vt:lpstr>Quotidiani digitalizzati</vt:lpstr>
      <vt:lpstr>Internet Archive (https://archive.org/)</vt:lpstr>
      <vt:lpstr>Internet Archive : esempio di risultato</vt:lpstr>
      <vt:lpstr>Google Books (https://books.google.com)</vt:lpstr>
      <vt:lpstr>Google Books</vt:lpstr>
      <vt:lpstr>JSTOR </vt:lpstr>
      <vt:lpstr>Europeana</vt:lpstr>
      <vt:lpstr>Europeana-Alcuni risultati della ricerca</vt:lpstr>
      <vt:lpstr>Archivi Storici</vt:lpstr>
      <vt:lpstr>Cataloghi bibliografici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terremoto calabro-siculo del 1908 </dc:title>
  <dc:creator>Fabio</dc:creator>
  <cp:lastModifiedBy>Fabio</cp:lastModifiedBy>
  <cp:revision>22</cp:revision>
  <dcterms:created xsi:type="dcterms:W3CDTF">2020-05-26T16:24:50Z</dcterms:created>
  <dcterms:modified xsi:type="dcterms:W3CDTF">2020-05-30T15:49:51Z</dcterms:modified>
</cp:coreProperties>
</file>