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9" r:id="rId5"/>
    <p:sldId id="259" r:id="rId6"/>
    <p:sldId id="261" r:id="rId7"/>
    <p:sldId id="262" r:id="rId8"/>
    <p:sldId id="273" r:id="rId9"/>
    <p:sldId id="260" r:id="rId10"/>
    <p:sldId id="265" r:id="rId11"/>
    <p:sldId id="275" r:id="rId12"/>
    <p:sldId id="264" r:id="rId13"/>
    <p:sldId id="272" r:id="rId14"/>
    <p:sldId id="276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4660"/>
  </p:normalViewPr>
  <p:slideViewPr>
    <p:cSldViewPr>
      <p:cViewPr varScale="1">
        <p:scale>
          <a:sx n="86" d="100"/>
          <a:sy n="86" d="100"/>
        </p:scale>
        <p:origin x="153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6066-4C69-4F61-A1AB-15D8B6323359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D45D-4B17-43B7-8EE5-07120E57CCC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6066-4C69-4F61-A1AB-15D8B6323359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D45D-4B17-43B7-8EE5-07120E57CCC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6066-4C69-4F61-A1AB-15D8B6323359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D45D-4B17-43B7-8EE5-07120E57CCC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6066-4C69-4F61-A1AB-15D8B6323359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D45D-4B17-43B7-8EE5-07120E57CCC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6066-4C69-4F61-A1AB-15D8B6323359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D45D-4B17-43B7-8EE5-07120E57CCC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6066-4C69-4F61-A1AB-15D8B6323359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D45D-4B17-43B7-8EE5-07120E57CCC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6066-4C69-4F61-A1AB-15D8B6323359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D45D-4B17-43B7-8EE5-07120E57CCC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6066-4C69-4F61-A1AB-15D8B6323359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D45D-4B17-43B7-8EE5-07120E57CCC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6066-4C69-4F61-A1AB-15D8B6323359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D45D-4B17-43B7-8EE5-07120E57CCC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6066-4C69-4F61-A1AB-15D8B6323359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D45D-4B17-43B7-8EE5-07120E57CCC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rrotonda singolo angolo rettangol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76066-4C69-4F61-A1AB-15D8B6323359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D45D-4B17-43B7-8EE5-07120E57CCCD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F676066-4C69-4F61-A1AB-15D8B6323359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E6BD45D-4B17-43B7-8EE5-07120E57CCCD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it.wikiquote.org/wiki/Udin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forumeditrice.it/open-access" TargetMode="External"/><Relationship Id="rId2" Type="http://schemas.openxmlformats.org/officeDocument/2006/relationships/hyperlink" Target="http://www.filologicafriulana.it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it/search?tbm=bks&amp;hl=it&amp;q=Statuti+della+Patria+del+Friuli+rinovati&amp;=" TargetMode="External"/><Relationship Id="rId2" Type="http://schemas.openxmlformats.org/officeDocument/2006/relationships/hyperlink" Target="https://books.google.it/books?id=qStXAAAAcAAJ&amp;pg=PR3&amp;dq=FRIULI+STORIA+PARLAMENTO&amp;hl=it&amp;sa=X&amp;ved=0ahUKEwiPpKKpv_jlAhXD0qQKHZLSAS4Q6AEILzAB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rchive.org/details/ragguagliogeogra00asqu" TargetMode="External"/><Relationship Id="rId4" Type="http://schemas.openxmlformats.org/officeDocument/2006/relationships/hyperlink" Target="https://archive.org/details/annalidelfriuli00manzgoog/page/n11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iulani.net/mappe-friuli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iusa.archivi.beniculturali.it/reg-fv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-fvg.archivi.beniculturali.it/index.php?id=dettaglio_notizia&amp;tx_ttnews%5BbackPid%5D=1257&amp;tx_ttnews%5Bpointer%5D=0&amp;tx_ttnews%5Btt_news%5D=202&amp;cHash=a85c642af5837df7d30ada2fceddf79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chiviodistatovenezia.it/siasve/cgi-bin/pagina.pl?Tipo=fondo&amp;Chiave=37" TargetMode="External"/><Relationship Id="rId2" Type="http://schemas.openxmlformats.org/officeDocument/2006/relationships/hyperlink" Target="http://www.archiviodistatovenezia.it/siasve/cgi-bin/pagina.pl?Tipo=hom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rchiviodistatovenezia.it/siasve/cgi-bin/pagina.pl?Tipo=ente&amp;Chiave=17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bcividalese.it/easyne2/Archivi/BSCI/Files/Luca%20Olivo%20-%20Fondo%20DOrlandi%20tomo%201.pdf" TargetMode="External"/><Relationship Id="rId2" Type="http://schemas.openxmlformats.org/officeDocument/2006/relationships/hyperlink" Target="http://www.sbcividalese.it/easyne2/biblioteche/biblioteca-civica-di-cividale-del-friuli/?IDLYT=4246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archiviodistatoudine.beniculturali.it/it/234/mappe-prediali" TargetMode="External"/><Relationship Id="rId2" Type="http://schemas.openxmlformats.org/officeDocument/2006/relationships/hyperlink" Target="http://archiviodistatoudine.beniculturali.it/it/158/bibliotec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rchiviodistatoudine.beniculturali.it/it/160/documenti-on-line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archiviodistatogorizia.beniculturali.it/il-patrimonio/archivi-di-famiglie-e-di-person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archiviostoricotolmezzo.archiui.it/oggetti/162-allegazione-della-comunita-di-tolmezzo-contro-i-capitani-dei-quartieri-di-s-pietro-gorto-e-socchiev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33397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it-IT" sz="4000" dirty="0" smtClean="0"/>
              <a:t>Strumenti digitali per la storia del Friuli nel periodo della dominazione </a:t>
            </a:r>
            <a:r>
              <a:rPr lang="it-IT" sz="4000" dirty="0"/>
              <a:t>v</a:t>
            </a:r>
            <a:r>
              <a:rPr lang="it-IT" sz="4000" dirty="0" smtClean="0"/>
              <a:t>eneziana </a:t>
            </a:r>
            <a:r>
              <a:rPr lang="it-IT" sz="4000" dirty="0" smtClean="0"/>
              <a:t>(1420/1797)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788024" y="4437112"/>
            <a:ext cx="4676056" cy="914400"/>
          </a:xfrm>
        </p:spPr>
        <p:txBody>
          <a:bodyPr>
            <a:normAutofit/>
          </a:bodyPr>
          <a:lstStyle/>
          <a:p>
            <a:pPr algn="ctr"/>
            <a:r>
              <a:rPr lang="it-IT" sz="2500" dirty="0" smtClean="0"/>
              <a:t>Luca Boschetti </a:t>
            </a:r>
          </a:p>
          <a:p>
            <a:pPr algn="ctr"/>
            <a:r>
              <a:rPr lang="it-IT" sz="2500" dirty="0" err="1" smtClean="0"/>
              <a:t>a.a.</a:t>
            </a:r>
            <a:r>
              <a:rPr lang="it-IT" sz="2500" dirty="0" smtClean="0"/>
              <a:t> 2019/2020</a:t>
            </a:r>
            <a:endParaRPr lang="it-IT" sz="2500" dirty="0"/>
          </a:p>
        </p:txBody>
      </p:sp>
      <p:pic>
        <p:nvPicPr>
          <p:cNvPr id="24578" name="Picture 2" descr="Risultati immagini per udine loggia san giovanni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573016"/>
            <a:ext cx="5039432" cy="29474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332656"/>
            <a:ext cx="8183880" cy="65253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b="1" dirty="0" smtClean="0"/>
              <a:t>Fonti secondarie</a:t>
            </a:r>
          </a:p>
          <a:p>
            <a:pPr algn="ctr">
              <a:buNone/>
            </a:pPr>
            <a:endParaRPr lang="it-IT" b="1" dirty="0" smtClean="0"/>
          </a:p>
          <a:p>
            <a:pPr algn="ctr">
              <a:buNone/>
            </a:pPr>
            <a:endParaRPr lang="it-IT" sz="1100" dirty="0" smtClean="0"/>
          </a:p>
          <a:p>
            <a:r>
              <a:rPr lang="it-IT" sz="2600" dirty="0" smtClean="0"/>
              <a:t>Filologica Friulana</a:t>
            </a:r>
          </a:p>
          <a:p>
            <a:pPr>
              <a:buNone/>
            </a:pPr>
            <a:r>
              <a:rPr lang="it-IT" sz="2600" dirty="0" err="1" smtClean="0"/>
              <a:t>Sot</a:t>
            </a:r>
            <a:r>
              <a:rPr lang="it-IT" sz="2600" dirty="0" smtClean="0"/>
              <a:t> la </a:t>
            </a:r>
            <a:r>
              <a:rPr lang="it-IT" sz="2600" dirty="0" err="1" smtClean="0"/>
              <a:t>Nape</a:t>
            </a:r>
            <a:r>
              <a:rPr lang="it-IT" sz="2600" dirty="0" smtClean="0"/>
              <a:t>/ Ce </a:t>
            </a:r>
            <a:r>
              <a:rPr lang="it-IT" sz="2600" dirty="0" err="1" smtClean="0"/>
              <a:t>fastu</a:t>
            </a:r>
            <a:r>
              <a:rPr lang="it-IT" sz="2600" dirty="0" smtClean="0"/>
              <a:t> – saggistica su storia, </a:t>
            </a:r>
            <a:r>
              <a:rPr lang="it-IT" sz="2600" dirty="0" err="1" smtClean="0"/>
              <a:t>ecc…</a:t>
            </a:r>
            <a:endParaRPr lang="it-IT" sz="2600" dirty="0" smtClean="0"/>
          </a:p>
          <a:p>
            <a:pPr>
              <a:buNone/>
            </a:pPr>
            <a:r>
              <a:rPr lang="it-IT" sz="2600" u="sng" dirty="0" smtClean="0">
                <a:hlinkClick r:id="rId2"/>
              </a:rPr>
              <a:t>http://www.filologicafriulana.it/</a:t>
            </a:r>
            <a:endParaRPr lang="it-IT" sz="2600" dirty="0" smtClean="0"/>
          </a:p>
          <a:p>
            <a:pPr>
              <a:buNone/>
            </a:pPr>
            <a:endParaRPr lang="it-IT" sz="2600" dirty="0" smtClean="0"/>
          </a:p>
          <a:p>
            <a:r>
              <a:rPr lang="it-IT" sz="2600" dirty="0" smtClean="0"/>
              <a:t>Forum editrice Universitaria - Sezione libreria open </a:t>
            </a:r>
            <a:r>
              <a:rPr lang="it-IT" sz="2600" dirty="0" err="1" smtClean="0"/>
              <a:t>acess</a:t>
            </a:r>
            <a:r>
              <a:rPr lang="it-IT" sz="2600" dirty="0" smtClean="0"/>
              <a:t>  </a:t>
            </a:r>
            <a:r>
              <a:rPr lang="it-IT" sz="2600" u="sng" dirty="0" smtClean="0">
                <a:hlinkClick r:id="rId3"/>
              </a:rPr>
              <a:t>https://forumeditrice.it/open-access</a:t>
            </a:r>
            <a:endParaRPr lang="it-IT" sz="2600" dirty="0" smtClean="0"/>
          </a:p>
          <a:p>
            <a:endParaRPr lang="it-IT" sz="2600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332656"/>
            <a:ext cx="8183880" cy="652534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it-IT" b="1" dirty="0" smtClean="0"/>
              <a:t>Fonti secondarie - pt.2 </a:t>
            </a:r>
          </a:p>
          <a:p>
            <a:pPr algn="ctr">
              <a:buNone/>
            </a:pPr>
            <a:endParaRPr lang="it-IT" sz="2200" b="1" dirty="0" smtClean="0"/>
          </a:p>
          <a:p>
            <a:r>
              <a:rPr lang="it-IT" sz="2200" dirty="0" smtClean="0"/>
              <a:t>Google </a:t>
            </a:r>
            <a:r>
              <a:rPr lang="it-IT" sz="2200" dirty="0" err="1" smtClean="0"/>
              <a:t>Books</a:t>
            </a:r>
            <a:r>
              <a:rPr lang="it-IT" sz="2200" dirty="0" smtClean="0"/>
              <a:t> </a:t>
            </a:r>
            <a:endParaRPr lang="it-IT" sz="2200" dirty="0" smtClean="0">
              <a:solidFill>
                <a:schemeClr val="accent4"/>
              </a:solidFill>
              <a:hlinkClick r:id="rId2"/>
            </a:endParaRPr>
          </a:p>
          <a:p>
            <a:pPr>
              <a:buNone/>
            </a:pPr>
            <a:r>
              <a:rPr lang="it-IT" sz="2200" dirty="0" smtClean="0">
                <a:solidFill>
                  <a:schemeClr val="accent4"/>
                </a:solidFill>
                <a:hlinkClick r:id="rId2"/>
              </a:rPr>
              <a:t>https://books.google.it/books?id=qStXAAAAcAAJ&amp;pg=PR3&amp;dq=FRIULI+STORIA+PARLAMENTO&amp;hl=it&amp;sa=X&amp;ved=0ahUKEwiPpKKpv_jlAhXD0qQKHZLSAS4Q6AEILzAB#v=onepage&amp;q=FRIULI%20STORIA%20PARLAMENTO&amp;f=false</a:t>
            </a:r>
            <a:endParaRPr lang="it-IT" sz="22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it-IT" sz="2200" dirty="0" smtClean="0">
                <a:solidFill>
                  <a:schemeClr val="accent4"/>
                </a:solidFill>
                <a:hlinkClick r:id="rId3"/>
              </a:rPr>
              <a:t>https://www.google.it/search?tbm=bks&amp;hl=it&amp;q=Statuti+della+Patria+del+Friuli+rinovati&amp;=#spf=1574243802082</a:t>
            </a:r>
            <a:endParaRPr lang="it-IT" sz="22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it-IT" sz="2200" dirty="0" smtClean="0">
              <a:solidFill>
                <a:schemeClr val="accent4"/>
              </a:solidFill>
            </a:endParaRPr>
          </a:p>
          <a:p>
            <a:r>
              <a:rPr lang="it-IT" sz="2200" dirty="0" smtClean="0"/>
              <a:t>Internet </a:t>
            </a:r>
            <a:r>
              <a:rPr lang="it-IT" sz="2200" dirty="0" err="1" smtClean="0"/>
              <a:t>Archive</a:t>
            </a:r>
            <a:endParaRPr lang="it-IT" sz="2200" dirty="0" smtClean="0"/>
          </a:p>
          <a:p>
            <a:pPr>
              <a:buNone/>
            </a:pPr>
            <a:r>
              <a:rPr lang="it-IT" sz="2200" dirty="0" smtClean="0"/>
              <a:t>Esempio 1; </a:t>
            </a:r>
            <a:r>
              <a:rPr lang="it-IT" sz="2200" cap="small" dirty="0" smtClean="0"/>
              <a:t>Francesco Di </a:t>
            </a:r>
            <a:r>
              <a:rPr lang="it-IT" sz="2200" cap="small" dirty="0" err="1" smtClean="0"/>
              <a:t>Manzano</a:t>
            </a:r>
            <a:r>
              <a:rPr lang="it-IT" sz="2200" dirty="0" smtClean="0"/>
              <a:t>, </a:t>
            </a:r>
            <a:r>
              <a:rPr lang="it-IT" sz="2200" i="1" dirty="0" smtClean="0"/>
              <a:t>Annali del Friuli</a:t>
            </a:r>
            <a:r>
              <a:rPr lang="it-IT" sz="2200" dirty="0" smtClean="0"/>
              <a:t> </a:t>
            </a:r>
            <a:r>
              <a:rPr lang="it-IT" sz="2200" dirty="0" smtClean="0">
                <a:hlinkClick r:id="rId4"/>
              </a:rPr>
              <a:t>https://archive.org/details/annalidelfriuli00manzgoog/page/n11</a:t>
            </a:r>
            <a:endParaRPr lang="it-IT" sz="2200" dirty="0" smtClean="0"/>
          </a:p>
          <a:p>
            <a:pPr>
              <a:buNone/>
            </a:pPr>
            <a:r>
              <a:rPr lang="it-IT" sz="2200" dirty="0" smtClean="0"/>
              <a:t>Esempio 2: </a:t>
            </a:r>
            <a:r>
              <a:rPr lang="it-IT" sz="2200" cap="small" dirty="0" smtClean="0"/>
              <a:t>Francesco </a:t>
            </a:r>
            <a:r>
              <a:rPr lang="it-IT" sz="2200" cap="small" dirty="0" err="1" smtClean="0"/>
              <a:t>Asquini</a:t>
            </a:r>
            <a:r>
              <a:rPr lang="it-IT" sz="2200" dirty="0" smtClean="0"/>
              <a:t>, </a:t>
            </a:r>
            <a:r>
              <a:rPr lang="it-IT" sz="2400" i="1" dirty="0" smtClean="0"/>
              <a:t>Ragguaglio geografico storico del territorio di Monfalcone nel Friuli </a:t>
            </a:r>
            <a:r>
              <a:rPr lang="it-IT" sz="2400" dirty="0" smtClean="0">
                <a:hlinkClick r:id="rId5"/>
              </a:rPr>
              <a:t>https://archive.org/details/ragguagliogeogra00asqu</a:t>
            </a:r>
            <a:endParaRPr lang="it-IT" sz="2400" dirty="0" smtClean="0"/>
          </a:p>
          <a:p>
            <a:pPr>
              <a:buNone/>
            </a:pPr>
            <a:endParaRPr lang="it-IT" sz="2400" dirty="0" smtClean="0"/>
          </a:p>
          <a:p>
            <a:pPr>
              <a:buNone/>
            </a:pPr>
            <a:endParaRPr lang="it-IT" sz="2200" dirty="0" smtClean="0"/>
          </a:p>
          <a:p>
            <a:pPr>
              <a:buNone/>
            </a:pPr>
            <a:endParaRPr lang="it-IT" sz="2600" dirty="0" smtClean="0">
              <a:solidFill>
                <a:schemeClr val="accent4"/>
              </a:solidFill>
            </a:endParaRPr>
          </a:p>
          <a:p>
            <a:endParaRPr lang="it-IT" sz="2600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sz="3500" b="1" dirty="0" smtClean="0"/>
              <a:t>Dizionari Biografici</a:t>
            </a:r>
          </a:p>
          <a:p>
            <a:pPr algn="ctr">
              <a:buNone/>
            </a:pPr>
            <a:endParaRPr lang="it-IT" sz="3500" dirty="0" smtClean="0"/>
          </a:p>
          <a:p>
            <a:pPr algn="just"/>
            <a:r>
              <a:rPr lang="it-IT" dirty="0" smtClean="0"/>
              <a:t>Dizionario biografico degli Italiani</a:t>
            </a:r>
          </a:p>
          <a:p>
            <a:pPr algn="just"/>
            <a:endParaRPr lang="it-IT" dirty="0" smtClean="0"/>
          </a:p>
          <a:p>
            <a:pPr algn="just">
              <a:buNone/>
            </a:pPr>
            <a:r>
              <a:rPr lang="it-IT" dirty="0" smtClean="0">
                <a:solidFill>
                  <a:schemeClr val="accent4"/>
                </a:solidFill>
              </a:rPr>
              <a:t>http://www.treccani.it/biografico/</a:t>
            </a:r>
            <a:r>
              <a:rPr lang="it-IT" dirty="0" err="1" smtClean="0">
                <a:solidFill>
                  <a:schemeClr val="accent4"/>
                </a:solidFill>
              </a:rPr>
              <a:t>elenco_voci</a:t>
            </a:r>
            <a:r>
              <a:rPr lang="it-IT" dirty="0" smtClean="0">
                <a:solidFill>
                  <a:schemeClr val="accent4"/>
                </a:solidFill>
              </a:rPr>
              <a:t>/a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Dizionario biografico dei Friulani</a:t>
            </a:r>
          </a:p>
          <a:p>
            <a:pPr algn="just"/>
            <a:endParaRPr lang="it-IT" dirty="0" smtClean="0"/>
          </a:p>
          <a:p>
            <a:pPr algn="just">
              <a:buNone/>
            </a:pPr>
            <a:r>
              <a:rPr lang="it-IT" dirty="0" smtClean="0">
                <a:solidFill>
                  <a:schemeClr val="accent4"/>
                </a:solidFill>
              </a:rPr>
              <a:t>http://www.dizionariobiograficodeifriulani.it/</a:t>
            </a:r>
            <a:endParaRPr lang="it-IT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it-IT" sz="4000" b="1" dirty="0" smtClean="0"/>
              <a:t>Mappe</a:t>
            </a:r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err="1" smtClean="0"/>
              <a:t>Friulani.net</a:t>
            </a:r>
            <a:r>
              <a:rPr lang="it-IT" dirty="0" smtClean="0"/>
              <a:t> - sito divulgativo </a:t>
            </a:r>
            <a:r>
              <a:rPr lang="it-IT" dirty="0" smtClean="0">
                <a:hlinkClick r:id="rId2"/>
              </a:rPr>
              <a:t>http://www.friulani.net/</a:t>
            </a:r>
            <a:r>
              <a:rPr lang="it-IT" dirty="0" err="1" smtClean="0">
                <a:hlinkClick r:id="rId2"/>
              </a:rPr>
              <a:t>mappe-friuli</a:t>
            </a:r>
            <a:r>
              <a:rPr lang="it-IT" dirty="0" smtClean="0">
                <a:hlinkClick r:id="rId2"/>
              </a:rPr>
              <a:t>/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  <a:p>
            <a:r>
              <a:rPr lang="it-IT" dirty="0" err="1" smtClean="0"/>
              <a:t>Mapire</a:t>
            </a:r>
            <a:endParaRPr lang="it-IT" dirty="0" smtClean="0"/>
          </a:p>
          <a:p>
            <a:pPr>
              <a:buNone/>
            </a:pPr>
            <a:r>
              <a:rPr lang="it-IT" dirty="0" smtClean="0">
                <a:solidFill>
                  <a:schemeClr val="accent4"/>
                </a:solidFill>
              </a:rPr>
              <a:t> https://mapire.eu/en/geoname/italy/veneto-3164604/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it-IT" b="1" dirty="0" smtClean="0"/>
          </a:p>
          <a:p>
            <a:pPr algn="ctr">
              <a:buNone/>
            </a:pPr>
            <a:r>
              <a:rPr lang="it-IT" b="1" dirty="0" smtClean="0"/>
              <a:t>Biblioteca civica </a:t>
            </a:r>
            <a:r>
              <a:rPr lang="it-IT" b="1" dirty="0" err="1" smtClean="0"/>
              <a:t>Joppi</a:t>
            </a:r>
            <a:r>
              <a:rPr lang="it-IT" b="1" dirty="0" smtClean="0"/>
              <a:t> – Udine</a:t>
            </a:r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Progetto antiche case</a:t>
            </a:r>
          </a:p>
          <a:p>
            <a:pPr>
              <a:buNone/>
            </a:pPr>
            <a:r>
              <a:rPr lang="it-IT" dirty="0" smtClean="0">
                <a:solidFill>
                  <a:schemeClr val="accent4"/>
                </a:solidFill>
              </a:rPr>
              <a:t>http://www.sbhu.it/</a:t>
            </a:r>
            <a:r>
              <a:rPr lang="it-IT" dirty="0" err="1" smtClean="0">
                <a:solidFill>
                  <a:schemeClr val="accent4"/>
                </a:solidFill>
              </a:rPr>
              <a:t>antiche-case-udine</a:t>
            </a:r>
            <a:r>
              <a:rPr lang="it-IT" dirty="0" smtClean="0">
                <a:solidFill>
                  <a:schemeClr val="accent4"/>
                </a:solidFill>
              </a:rPr>
              <a:t>/</a:t>
            </a:r>
            <a:endParaRPr lang="it-IT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6294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it-IT" b="1" dirty="0" smtClean="0"/>
              <a:t>Sistema Informativo Unificato per le Soprintendenze Archivistiche del FVG</a:t>
            </a:r>
          </a:p>
          <a:p>
            <a:pPr algn="just">
              <a:buNone/>
            </a:pPr>
            <a:endParaRPr lang="it-IT" dirty="0" smtClean="0"/>
          </a:p>
          <a:p>
            <a:pPr algn="just">
              <a:buNone/>
            </a:pPr>
            <a:r>
              <a:rPr lang="it-IT" dirty="0" smtClean="0"/>
              <a:t>Il Portale del Sistema Archivistico Nazionale - SAN, dedicato alla </a:t>
            </a:r>
            <a:r>
              <a:rPr lang="it-IT" b="1" dirty="0" smtClean="0"/>
              <a:t>pubblicazione di inventari e di altri strumenti di ricerca che descrivono i fondi archivistici </a:t>
            </a:r>
            <a:r>
              <a:rPr lang="it-IT" dirty="0" smtClean="0"/>
              <a:t>conservati negli </a:t>
            </a:r>
            <a:r>
              <a:rPr lang="it-IT" b="1" dirty="0" smtClean="0"/>
              <a:t>Archivi di Stato </a:t>
            </a:r>
            <a:r>
              <a:rPr lang="it-IT" dirty="0" smtClean="0"/>
              <a:t>e in altre istituzioni pubbliche e private.</a:t>
            </a:r>
          </a:p>
          <a:p>
            <a:pPr algn="just">
              <a:buNone/>
            </a:pPr>
            <a:endParaRPr lang="it-IT" dirty="0" smtClean="0"/>
          </a:p>
          <a:p>
            <a:pPr algn="just"/>
            <a:r>
              <a:rPr lang="it-IT" u="sng" dirty="0" smtClean="0">
                <a:hlinkClick r:id="rId2"/>
              </a:rPr>
              <a:t>https://siusa.archivi.beniculturali.it/reg-fvg/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b="1" dirty="0" smtClean="0"/>
              <a:t>Soprintendenze Archivistiche del FVG</a:t>
            </a:r>
            <a:endParaRPr lang="it-IT" u="sng" dirty="0" smtClean="0">
              <a:hlinkClick r:id="rId2"/>
            </a:endParaRPr>
          </a:p>
          <a:p>
            <a:pPr>
              <a:buNone/>
            </a:pPr>
            <a:endParaRPr lang="it-IT" u="sng" dirty="0" smtClean="0">
              <a:hlinkClick r:id="rId2"/>
            </a:endParaRPr>
          </a:p>
          <a:p>
            <a:endParaRPr lang="it-IT" u="sng" dirty="0" smtClean="0">
              <a:hlinkClick r:id="rId2"/>
            </a:endParaRPr>
          </a:p>
          <a:p>
            <a:r>
              <a:rPr lang="it-IT" u="sng" dirty="0" smtClean="0">
                <a:hlinkClick r:id="rId2"/>
              </a:rPr>
              <a:t>http://www.sa-fvg.archivi.beniculturali.it/</a:t>
            </a:r>
            <a:r>
              <a:rPr lang="it-IT" u="sng" dirty="0" err="1" smtClean="0">
                <a:hlinkClick r:id="rId2"/>
              </a:rPr>
              <a:t>index.php</a:t>
            </a:r>
            <a:r>
              <a:rPr lang="it-IT" u="sng" dirty="0" smtClean="0">
                <a:hlinkClick r:id="rId2"/>
              </a:rPr>
              <a:t>?id=dettaglio_notizia&amp;tx_ttnews%5BbackPid%5D=1257&amp;tx_ttnews%5Bpointer%5D=0&amp;tx_ttnews%5Btt_news%5D=202&amp;cHash=a85c642af5837df7d30ada2fceddf79c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5097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it-IT" sz="3000" b="1" dirty="0" smtClean="0"/>
              <a:t>Archivio di stato di Venezia</a:t>
            </a:r>
          </a:p>
          <a:p>
            <a:pPr lvl="0"/>
            <a:endParaRPr lang="it-IT" dirty="0" smtClean="0"/>
          </a:p>
          <a:p>
            <a:r>
              <a:rPr lang="it-IT" dirty="0" smtClean="0"/>
              <a:t>Descrizione dei fondi archivistici </a:t>
            </a:r>
          </a:p>
          <a:p>
            <a:pPr>
              <a:buNone/>
            </a:pPr>
            <a:r>
              <a:rPr lang="it-IT" u="sng" dirty="0" smtClean="0">
                <a:hlinkClick r:id="rId2"/>
              </a:rPr>
              <a:t>http://www.archiviodistatovenezia.it/</a:t>
            </a:r>
            <a:r>
              <a:rPr lang="it-IT" u="sng" dirty="0" err="1" smtClean="0">
                <a:hlinkClick r:id="rId2"/>
              </a:rPr>
              <a:t>siasve</a:t>
            </a:r>
            <a:r>
              <a:rPr lang="it-IT" u="sng" dirty="0" smtClean="0">
                <a:hlinkClick r:id="rId2"/>
              </a:rPr>
              <a:t>/</a:t>
            </a:r>
            <a:r>
              <a:rPr lang="it-IT" u="sng" dirty="0" err="1" smtClean="0">
                <a:hlinkClick r:id="rId2"/>
              </a:rPr>
              <a:t>cgi-bin</a:t>
            </a:r>
            <a:r>
              <a:rPr lang="it-IT" u="sng" dirty="0" smtClean="0">
                <a:hlinkClick r:id="rId2"/>
              </a:rPr>
              <a:t>/</a:t>
            </a:r>
            <a:r>
              <a:rPr lang="it-IT" u="sng" dirty="0" err="1" smtClean="0">
                <a:hlinkClick r:id="rId2"/>
              </a:rPr>
              <a:t>pagina.pl</a:t>
            </a:r>
            <a:r>
              <a:rPr lang="it-IT" u="sng" dirty="0" smtClean="0">
                <a:hlinkClick r:id="rId2"/>
              </a:rPr>
              <a:t>?</a:t>
            </a:r>
            <a:r>
              <a:rPr lang="it-IT" u="sng" dirty="0" err="1" smtClean="0">
                <a:hlinkClick r:id="rId2"/>
              </a:rPr>
              <a:t>Tipo=home</a:t>
            </a:r>
            <a:endParaRPr lang="it-IT" dirty="0" smtClean="0"/>
          </a:p>
          <a:p>
            <a:r>
              <a:rPr lang="it-IT" dirty="0" smtClean="0"/>
              <a:t>Esempio 1 : Giusto </a:t>
            </a:r>
            <a:r>
              <a:rPr lang="it-IT" dirty="0" err="1" smtClean="0"/>
              <a:t>Fontanini</a:t>
            </a:r>
            <a:r>
              <a:rPr lang="it-IT" dirty="0" smtClean="0"/>
              <a:t>  </a:t>
            </a:r>
            <a:r>
              <a:rPr lang="it-IT" u="sng" dirty="0" smtClean="0">
                <a:hlinkClick r:id="rId3"/>
              </a:rPr>
              <a:t>http://www.archiviodistatovenezia.it/</a:t>
            </a:r>
            <a:r>
              <a:rPr lang="it-IT" u="sng" dirty="0" err="1" smtClean="0">
                <a:hlinkClick r:id="rId3"/>
              </a:rPr>
              <a:t>siasve</a:t>
            </a:r>
            <a:r>
              <a:rPr lang="it-IT" u="sng" dirty="0" smtClean="0">
                <a:hlinkClick r:id="rId3"/>
              </a:rPr>
              <a:t>/</a:t>
            </a:r>
            <a:r>
              <a:rPr lang="it-IT" u="sng" dirty="0" err="1" smtClean="0">
                <a:hlinkClick r:id="rId3"/>
              </a:rPr>
              <a:t>cgi-bin</a:t>
            </a:r>
            <a:r>
              <a:rPr lang="it-IT" u="sng" dirty="0" smtClean="0">
                <a:hlinkClick r:id="rId3"/>
              </a:rPr>
              <a:t>/</a:t>
            </a:r>
            <a:r>
              <a:rPr lang="it-IT" u="sng" dirty="0" err="1" smtClean="0">
                <a:hlinkClick r:id="rId3"/>
              </a:rPr>
              <a:t>pagina.pl</a:t>
            </a:r>
            <a:r>
              <a:rPr lang="it-IT" u="sng" dirty="0" smtClean="0">
                <a:hlinkClick r:id="rId3"/>
              </a:rPr>
              <a:t>?Tipo=fondo&amp;Chiave=37</a:t>
            </a:r>
            <a:endParaRPr lang="it-IT" dirty="0" smtClean="0"/>
          </a:p>
          <a:p>
            <a:r>
              <a:rPr lang="it-IT" dirty="0" smtClean="0"/>
              <a:t>esempio 2 : </a:t>
            </a:r>
            <a:r>
              <a:rPr lang="it-IT" dirty="0" err="1" smtClean="0"/>
              <a:t>Avogaria</a:t>
            </a:r>
            <a:r>
              <a:rPr lang="it-IT" dirty="0" smtClean="0"/>
              <a:t> da comun </a:t>
            </a:r>
          </a:p>
          <a:p>
            <a:pPr>
              <a:buNone/>
            </a:pPr>
            <a:r>
              <a:rPr lang="it-IT" u="sng" dirty="0" smtClean="0">
                <a:hlinkClick r:id="rId4"/>
              </a:rPr>
              <a:t>http://www.archiviodistatovenezia.it/</a:t>
            </a:r>
            <a:r>
              <a:rPr lang="it-IT" u="sng" dirty="0" err="1" smtClean="0">
                <a:hlinkClick r:id="rId4"/>
              </a:rPr>
              <a:t>siasve</a:t>
            </a:r>
            <a:r>
              <a:rPr lang="it-IT" u="sng" dirty="0" smtClean="0">
                <a:hlinkClick r:id="rId4"/>
              </a:rPr>
              <a:t>/</a:t>
            </a:r>
            <a:r>
              <a:rPr lang="it-IT" u="sng" dirty="0" err="1" smtClean="0">
                <a:hlinkClick r:id="rId4"/>
              </a:rPr>
              <a:t>cgi-bin</a:t>
            </a:r>
            <a:r>
              <a:rPr lang="it-IT" u="sng" dirty="0" smtClean="0">
                <a:hlinkClick r:id="rId4"/>
              </a:rPr>
              <a:t>/</a:t>
            </a:r>
            <a:r>
              <a:rPr lang="it-IT" u="sng" dirty="0" err="1" smtClean="0">
                <a:hlinkClick r:id="rId4"/>
              </a:rPr>
              <a:t>pagina.pl</a:t>
            </a:r>
            <a:r>
              <a:rPr lang="it-IT" u="sng" dirty="0" smtClean="0">
                <a:hlinkClick r:id="rId4"/>
              </a:rPr>
              <a:t>?Tipo=ente&amp;Chiave=174</a:t>
            </a:r>
            <a:endParaRPr lang="it-IT" u="sng" dirty="0" smtClean="0"/>
          </a:p>
          <a:p>
            <a:r>
              <a:rPr lang="it-IT" dirty="0" smtClean="0"/>
              <a:t>esempio 2 : Fondi dei Consultori in </a:t>
            </a:r>
            <a:r>
              <a:rPr lang="it-IT" dirty="0" err="1" smtClean="0"/>
              <a:t>jure</a:t>
            </a:r>
            <a:endParaRPr lang="it-IT" u="sng" dirty="0" smtClean="0"/>
          </a:p>
          <a:p>
            <a:pPr>
              <a:buNone/>
            </a:pPr>
            <a:r>
              <a:rPr lang="it-IT" u="sng" dirty="0" smtClean="0">
                <a:solidFill>
                  <a:schemeClr val="accent4"/>
                </a:solidFill>
              </a:rPr>
              <a:t>http://www.archiviodistatovenezia.it/</a:t>
            </a:r>
            <a:r>
              <a:rPr lang="it-IT" u="sng" dirty="0" err="1" smtClean="0">
                <a:solidFill>
                  <a:schemeClr val="accent4"/>
                </a:solidFill>
              </a:rPr>
              <a:t>siasve</a:t>
            </a:r>
            <a:r>
              <a:rPr lang="it-IT" u="sng" dirty="0" smtClean="0">
                <a:solidFill>
                  <a:schemeClr val="accent4"/>
                </a:solidFill>
              </a:rPr>
              <a:t>/</a:t>
            </a:r>
            <a:r>
              <a:rPr lang="it-IT" u="sng" dirty="0" err="1" smtClean="0">
                <a:solidFill>
                  <a:schemeClr val="accent4"/>
                </a:solidFill>
              </a:rPr>
              <a:t>cgi-bin</a:t>
            </a:r>
            <a:r>
              <a:rPr lang="it-IT" u="sng" dirty="0" smtClean="0">
                <a:solidFill>
                  <a:schemeClr val="accent4"/>
                </a:solidFill>
              </a:rPr>
              <a:t>/</a:t>
            </a:r>
            <a:r>
              <a:rPr lang="it-IT" u="sng" dirty="0" err="1" smtClean="0">
                <a:solidFill>
                  <a:schemeClr val="accent4"/>
                </a:solidFill>
              </a:rPr>
              <a:t>pagina.pl</a:t>
            </a:r>
            <a:r>
              <a:rPr lang="it-IT" u="sng" dirty="0" smtClean="0">
                <a:solidFill>
                  <a:schemeClr val="accent4"/>
                </a:solidFill>
              </a:rPr>
              <a:t>?Tipo=fondo&amp;Chiave=44</a:t>
            </a:r>
          </a:p>
          <a:p>
            <a:pPr>
              <a:buNone/>
            </a:pPr>
            <a:endParaRPr lang="it-IT" u="sng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349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b="1" dirty="0" smtClean="0"/>
              <a:t>Biblioteca di Cividale</a:t>
            </a:r>
          </a:p>
          <a:p>
            <a:pPr algn="ctr">
              <a:buNone/>
            </a:pPr>
            <a:endParaRPr lang="it-IT" dirty="0" smtClean="0"/>
          </a:p>
          <a:p>
            <a:r>
              <a:rPr lang="it-IT" dirty="0" smtClean="0"/>
              <a:t>Descrizione sommaria dei diversi fondi</a:t>
            </a:r>
          </a:p>
          <a:p>
            <a:pPr algn="just">
              <a:buNone/>
            </a:pPr>
            <a:r>
              <a:rPr lang="it-IT" u="sng" dirty="0" smtClean="0">
                <a:hlinkClick r:id="rId2"/>
              </a:rPr>
              <a:t>http://www.sbcividalese.it/easyne2/biblioteche/</a:t>
            </a:r>
            <a:r>
              <a:rPr lang="it-IT" u="sng" dirty="0" err="1" smtClean="0">
                <a:hlinkClick r:id="rId2"/>
              </a:rPr>
              <a:t>biblioteca-civica-di-cividale-del-friuli</a:t>
            </a:r>
            <a:r>
              <a:rPr lang="it-IT" u="sng" dirty="0" smtClean="0">
                <a:hlinkClick r:id="rId2"/>
              </a:rPr>
              <a:t>/?IDLYT=4246#terzo</a:t>
            </a:r>
            <a:endParaRPr lang="it-IT" u="sng" dirty="0" smtClean="0"/>
          </a:p>
          <a:p>
            <a:pPr algn="just">
              <a:buNone/>
            </a:pPr>
            <a:endParaRPr lang="it-IT" dirty="0" smtClean="0"/>
          </a:p>
          <a:p>
            <a:pPr algn="just"/>
            <a:r>
              <a:rPr lang="it-IT" dirty="0" smtClean="0"/>
              <a:t>Inventario </a:t>
            </a:r>
            <a:r>
              <a:rPr lang="it-IT" u="sng" dirty="0" smtClean="0">
                <a:hlinkClick r:id="rId3"/>
              </a:rPr>
              <a:t>http://www.sbcividalese.it/easyne2/Archivi/BSCI/</a:t>
            </a:r>
            <a:r>
              <a:rPr lang="it-IT" u="sng" dirty="0" err="1" smtClean="0">
                <a:hlinkClick r:id="rId3"/>
              </a:rPr>
              <a:t>Files</a:t>
            </a:r>
            <a:r>
              <a:rPr lang="it-IT" u="sng" dirty="0" smtClean="0">
                <a:hlinkClick r:id="rId3"/>
              </a:rPr>
              <a:t>/Luca%20Olivo%20-%20Fondo%20DOrlandi%20tomo%201.pdf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349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b="1" dirty="0" smtClean="0"/>
              <a:t>Archivio stato Udine</a:t>
            </a:r>
          </a:p>
          <a:p>
            <a:pPr algn="ctr">
              <a:buNone/>
            </a:pPr>
            <a:endParaRPr lang="it-IT" dirty="0" smtClean="0"/>
          </a:p>
          <a:p>
            <a:r>
              <a:rPr lang="it-IT" dirty="0" smtClean="0"/>
              <a:t>Inventari + lista di tesi ivi conservate + inventari </a:t>
            </a:r>
            <a:r>
              <a:rPr lang="it-IT" dirty="0" smtClean="0"/>
              <a:t>raccolte particolari </a:t>
            </a:r>
            <a:r>
              <a:rPr lang="it-IT" u="sng" dirty="0" smtClean="0">
                <a:hlinkClick r:id="rId2"/>
              </a:rPr>
              <a:t>http://archiviodistatoudine.beniculturali.it/it/158/biblioteca</a:t>
            </a:r>
            <a:endParaRPr lang="it-IT" dirty="0" smtClean="0"/>
          </a:p>
          <a:p>
            <a:r>
              <a:rPr lang="it-IT" dirty="0" smtClean="0"/>
              <a:t>Archivi digitali - mappe prediali </a:t>
            </a:r>
            <a:r>
              <a:rPr lang="it-IT" u="sng" dirty="0" smtClean="0">
                <a:hlinkClick r:id="rId3"/>
              </a:rPr>
              <a:t>http://archiviodistatoudine.beniculturali.it/it/234/mappe-prediali</a:t>
            </a:r>
            <a:endParaRPr lang="it-IT" dirty="0" smtClean="0"/>
          </a:p>
          <a:p>
            <a:r>
              <a:rPr lang="it-IT" dirty="0" smtClean="0"/>
              <a:t>Manoscritti </a:t>
            </a:r>
            <a:r>
              <a:rPr lang="it-IT" u="sng" dirty="0" smtClean="0">
                <a:hlinkClick r:id="rId4"/>
              </a:rPr>
              <a:t>http://archiviodistatoudine.beniculturali.it/it/160/documenti-on-line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06960"/>
          </a:xfrm>
        </p:spPr>
        <p:txBody>
          <a:bodyPr/>
          <a:lstStyle/>
          <a:p>
            <a:pPr algn="ctr">
              <a:buNone/>
            </a:pPr>
            <a:r>
              <a:rPr lang="it-IT" b="1" dirty="0" smtClean="0"/>
              <a:t>Archivio di stato di Gorizia. </a:t>
            </a:r>
          </a:p>
          <a:p>
            <a:pPr algn="just">
              <a:buNone/>
            </a:pPr>
            <a:endParaRPr lang="it-IT" b="1" dirty="0" smtClean="0"/>
          </a:p>
          <a:p>
            <a:pPr algn="just">
              <a:buNone/>
            </a:pPr>
            <a:r>
              <a:rPr lang="it-IT" b="1" dirty="0" smtClean="0"/>
              <a:t>Dominazione veneta di Gorizia 1420/1500</a:t>
            </a:r>
          </a:p>
          <a:p>
            <a:endParaRPr lang="it-IT" dirty="0" smtClean="0"/>
          </a:p>
          <a:p>
            <a:r>
              <a:rPr lang="it-IT" dirty="0" smtClean="0"/>
              <a:t>Archivi famigliari </a:t>
            </a:r>
            <a:r>
              <a:rPr lang="it-IT" u="sng" dirty="0" smtClean="0">
                <a:hlinkClick r:id="rId2"/>
              </a:rPr>
              <a:t>http://archiviodistatogorizia.beniculturali.it/il-patrimonio/archivi-di-famiglie-e-di-persone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b="1" dirty="0" smtClean="0"/>
              <a:t>Biblioteca </a:t>
            </a:r>
            <a:r>
              <a:rPr lang="it-IT" b="1" dirty="0" err="1" smtClean="0"/>
              <a:t>Guarneriana</a:t>
            </a:r>
            <a:r>
              <a:rPr lang="it-IT" b="1" dirty="0" smtClean="0"/>
              <a:t> di San Daniele</a:t>
            </a:r>
          </a:p>
          <a:p>
            <a:pPr>
              <a:buNone/>
            </a:pPr>
            <a:endParaRPr lang="it-IT" b="1" dirty="0" smtClean="0"/>
          </a:p>
          <a:p>
            <a:r>
              <a:rPr lang="it-IT" dirty="0" smtClean="0"/>
              <a:t>Sezione Moderna della Biblioteca </a:t>
            </a:r>
          </a:p>
          <a:p>
            <a:pPr>
              <a:buNone/>
            </a:pPr>
            <a:r>
              <a:rPr lang="it-IT" dirty="0" smtClean="0"/>
              <a:t>antica- Ricco materiale da esplorare 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>
                <a:solidFill>
                  <a:schemeClr val="accent4"/>
                </a:solidFill>
              </a:rPr>
              <a:t>http://archivi.guarneriana.it/</a:t>
            </a:r>
            <a:endParaRPr lang="it-IT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86880"/>
          </a:xfrm>
        </p:spPr>
        <p:txBody>
          <a:bodyPr/>
          <a:lstStyle/>
          <a:p>
            <a:pPr algn="ctr">
              <a:buNone/>
            </a:pPr>
            <a:r>
              <a:rPr lang="it-IT" b="1" dirty="0" smtClean="0"/>
              <a:t>Archivio storico di Tolmezzo</a:t>
            </a:r>
          </a:p>
          <a:p>
            <a:pPr algn="ctr">
              <a:buNone/>
            </a:pPr>
            <a:endParaRPr lang="it-IT" b="1" dirty="0" smtClean="0"/>
          </a:p>
          <a:p>
            <a:pPr algn="ctr">
              <a:buNone/>
            </a:pPr>
            <a:endParaRPr lang="it-IT" dirty="0" smtClean="0"/>
          </a:p>
          <a:p>
            <a:r>
              <a:rPr lang="it-IT" dirty="0" smtClean="0"/>
              <a:t>Documenti digitalizzati + inventario</a:t>
            </a:r>
          </a:p>
          <a:p>
            <a:pPr>
              <a:buNone/>
            </a:pPr>
            <a:endParaRPr lang="it-IT" u="sng" dirty="0" smtClean="0">
              <a:hlinkClick r:id="rId2"/>
            </a:endParaRPr>
          </a:p>
          <a:p>
            <a:pPr>
              <a:buNone/>
            </a:pPr>
            <a:r>
              <a:rPr lang="it-IT" u="sng" dirty="0" smtClean="0">
                <a:solidFill>
                  <a:schemeClr val="accent4"/>
                </a:solidFill>
              </a:rPr>
              <a:t>https://archiviostoricotolmezzo.archiui.it/</a:t>
            </a:r>
            <a:endParaRPr lang="it-IT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175</TotalTime>
  <Words>337</Words>
  <Application>Microsoft Office PowerPoint</Application>
  <PresentationFormat>Presentazione su schermo (4:3)</PresentationFormat>
  <Paragraphs>93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7" baseType="lpstr">
      <vt:lpstr>Verdana</vt:lpstr>
      <vt:lpstr>Wingdings 2</vt:lpstr>
      <vt:lpstr>Astro</vt:lpstr>
      <vt:lpstr>Strumenti digitali per la storia del Friuli nel periodo della dominazione veneziana (1420/1797)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Strumenti digitali per la storia del Friuli Veneto (1420/17</dc:title>
  <dc:creator>Lucy</dc:creator>
  <cp:lastModifiedBy>Boschetti Luca</cp:lastModifiedBy>
  <cp:revision>24</cp:revision>
  <dcterms:created xsi:type="dcterms:W3CDTF">2019-11-20T08:13:05Z</dcterms:created>
  <dcterms:modified xsi:type="dcterms:W3CDTF">2020-02-04T16:26:47Z</dcterms:modified>
</cp:coreProperties>
</file>