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21398-6AEC-48D5-AB57-7E182C0F87F0}" type="datetimeFigureOut">
              <a:rPr lang="it-IT" smtClean="0"/>
              <a:t>22/11/2020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98CA0-0FD9-4B57-8AF6-E83B073777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1775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F6B4F6-A71F-4DBE-A82C-86DD16B67CE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569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23CE92-63CE-4648-A8ED-1A5408F940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1E5125C-7715-46FD-9D85-9AC68C391F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665C709-6F13-41B3-B14A-DC4BE6DFF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3B422-BD97-41CB-8CB7-70FE75F9A1E1}" type="datetimeFigureOut">
              <a:rPr lang="it-IT" smtClean="0"/>
              <a:t>22/11/2020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9F3F65E-3F78-42A2-A71F-36AE6250C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91F8BA9-654B-408E-B180-3384CF4A2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6D49-A4CF-4F54-93DC-FDAF2858D9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6723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4B3BD9-D315-44E0-AE5C-A4FDD28E1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976B892-E0DD-4D70-A2F8-5787509792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0C2A1F2-B6EB-4A48-85F1-5D16D2C4D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3B422-BD97-41CB-8CB7-70FE75F9A1E1}" type="datetimeFigureOut">
              <a:rPr lang="it-IT" smtClean="0"/>
              <a:t>22/11/2020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3590509-CED9-4759-9FCA-FD6DB8EEB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191B35C-795C-400B-971B-7A1D663FE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6D49-A4CF-4F54-93DC-FDAF2858D9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1145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4C84149-2208-46C6-8C13-7B7B3E33EE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7BD5503-5DA7-471A-8000-BF2617F437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5FD7613-1BA6-44BB-905F-655FA1732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3B422-BD97-41CB-8CB7-70FE75F9A1E1}" type="datetimeFigureOut">
              <a:rPr lang="it-IT" smtClean="0"/>
              <a:t>22/11/2020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BD9CA1D-1C77-4E90-854C-2B02A1B92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3B2180E-8552-4A63-BC88-281279B9A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6D49-A4CF-4F54-93DC-FDAF2858D9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6101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A5C99F-E9E2-4976-B15E-439369115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6D208A5-5047-4679-8604-570DD631B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6F2832B-A344-4A27-9EE9-042B9EDD6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3B422-BD97-41CB-8CB7-70FE75F9A1E1}" type="datetimeFigureOut">
              <a:rPr lang="it-IT" smtClean="0"/>
              <a:t>22/11/2020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656CF8A-737A-49F1-B14B-040A02E04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430FADA-CD1F-4AA5-B375-55439766D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6D49-A4CF-4F54-93DC-FDAF2858D9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6957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E783E6-75A0-41EB-AD72-1BDC20E54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DBDF08D-E0E9-4540-861F-A13686552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87E9735-E856-4D60-9977-BCD5AEDB1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3B422-BD97-41CB-8CB7-70FE75F9A1E1}" type="datetimeFigureOut">
              <a:rPr lang="it-IT" smtClean="0"/>
              <a:t>22/11/2020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727F56E-26C4-4DEE-912A-30EFA6DA2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8D2E53F-31F6-41D4-862F-F156C7C36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6D49-A4CF-4F54-93DC-FDAF2858D9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339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002CAE-0709-4BA8-B4EF-6F49B584F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DB56537-3E33-4C41-A1E5-DF8E8B5C4F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A8338E3-2286-48B6-BD20-2BB4C58EDC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9FA14F6-1716-4117-8D50-B12286736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3B422-BD97-41CB-8CB7-70FE75F9A1E1}" type="datetimeFigureOut">
              <a:rPr lang="it-IT" smtClean="0"/>
              <a:t>22/11/2020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64321C4-F258-4E7B-AD80-AF22E921C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51BC730-E420-4E74-8B76-D292A1149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6D49-A4CF-4F54-93DC-FDAF2858D9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8224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5A22DF-0406-4EDF-9531-8F4F6D4A1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35C3E48-D055-4E41-A637-DDCE74FF1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03C46DE-3AAC-4B89-B110-520BE44E4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A2FC15D-BE9A-4BED-8C92-5B8EDC824D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3A12086-A8AC-4329-AA75-722600FFE0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972C686-3DE4-47DE-889D-C22B5AAF0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3B422-BD97-41CB-8CB7-70FE75F9A1E1}" type="datetimeFigureOut">
              <a:rPr lang="it-IT" smtClean="0"/>
              <a:t>22/11/2020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3882B4F-8678-4F61-8E67-3DAFA4647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B3E6472-CAA9-4827-BEAE-237206C72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6D49-A4CF-4F54-93DC-FDAF2858D9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3234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07C50D-DEAB-4C03-B4AB-EC84FC5B7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250F5E0-A8E8-4B4A-82F8-87DF969C4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3B422-BD97-41CB-8CB7-70FE75F9A1E1}" type="datetimeFigureOut">
              <a:rPr lang="it-IT" smtClean="0"/>
              <a:t>22/11/2020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F0D8BA4-3B99-4619-A584-5BC36B2D5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3252DDC-12BE-4D8E-8BC7-21DAFCC1A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6D49-A4CF-4F54-93DC-FDAF2858D9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80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87BC682-88AC-4128-B488-853C4B4C9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3B422-BD97-41CB-8CB7-70FE75F9A1E1}" type="datetimeFigureOut">
              <a:rPr lang="it-IT" smtClean="0"/>
              <a:t>22/11/2020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28CD90E-4FA7-41B4-AC92-68FED9D12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4B8F791-CE7B-437A-97A2-13721C622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6D49-A4CF-4F54-93DC-FDAF2858D9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5611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5BCBF1-413F-4DD3-940F-6DD4FFF20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D7B1484-EF84-48C0-A557-4603EC5E2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8C4ECCB-3577-4AE5-8789-DF5DD15A5E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3DCDFA1-73D9-43F6-9E63-8F9D10E63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3B422-BD97-41CB-8CB7-70FE75F9A1E1}" type="datetimeFigureOut">
              <a:rPr lang="it-IT" smtClean="0"/>
              <a:t>22/11/2020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AE1DFFC-866A-433E-A257-B9336AC0F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33BAE26-8EF0-45F7-AF40-B5875717D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6D49-A4CF-4F54-93DC-FDAF2858D9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7915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E323AC-BB30-4D13-8A82-F9579A932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BF75BD4-C7FD-490E-8290-0C08B8FF8B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2823194-6E2B-46D4-ACF6-B1FA6748B7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17E23F0-AEA1-4392-B358-A89239D4C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3B422-BD97-41CB-8CB7-70FE75F9A1E1}" type="datetimeFigureOut">
              <a:rPr lang="it-IT" smtClean="0"/>
              <a:t>22/11/2020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72869CF-BC80-48DB-9E81-A68B673CB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682CEA1-A40A-4E11-94BF-1CA871E77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6D49-A4CF-4F54-93DC-FDAF2858D9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413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D073205-30F8-48BB-ACF4-59CD71752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4F0FCAA-8A5B-46EB-B5B7-83F5DF0C4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D2DE40F-7759-4C36-A126-EB9C62593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3B422-BD97-41CB-8CB7-70FE75F9A1E1}" type="datetimeFigureOut">
              <a:rPr lang="it-IT" smtClean="0"/>
              <a:t>22/11/2020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2F6BF65-19CE-47E3-9C61-C80D8AF61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3864C72-EC5A-469B-83F9-373E90F7C6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B6D49-A4CF-4F54-93DC-FDAF2858D9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3099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it/search?hl=it&amp;tbm=isch&amp;source=hp&amp;biw=1366&amp;bih=576&amp;ei=Z99fX7zzEuScjLsP7qOCsA8&amp;q=NICOLA+II&amp;oq=NICOLA+II&amp;gs_lcp=CgNpbWcQAzICCAAyAggAMgIIADICCAAyAggAMgIIADICCAAyAggAMgIIADICCAA6BQgAELEDOggIABCxAxCDAVDIB1iREWClE2gAcAB4AIABmQGIAbwJkgEDMC45mAEAoAEBqgELZ3dzLXdpei1pbWc&amp;sclient=img&amp;ved=0ahUKEwj8wvi0yunrAhVkDmMBHe6RAPYQ4dUDCAc&amp;uact=5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oricang.it/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cholar.google.com/scholar?hl=it&amp;as_sdt=0%2C5&amp;q=NICOLA+ROMANOV&amp;btnG=" TargetMode="External"/><Relationship Id="rId5" Type="http://schemas.openxmlformats.org/officeDocument/2006/relationships/hyperlink" Target="https://scholar.google.com/" TargetMode="External"/><Relationship Id="rId4" Type="http://schemas.openxmlformats.org/officeDocument/2006/relationships/hyperlink" Target="https://www.storicang.it/buscador/?q=nicola%20romano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mgres?imgurl=https%3A%2F%2Fwww.repstatic.it%2Fcontent%2Fnazionale%2Fimg%2F2018%2F07%2F17%2F102018432-80c92494-7198-4f35-9ebc-d2ebeb4c8d6a.jpg&amp;imgrefurl=https%3A%2F%2Fwww.repubblica.it%2Festeri%2F2018%2F07%2F17%2Fnews%2Frussia_cento_anni_morte_zar_nicola_e_famiglia_romanov-201980519%2F&amp;tbnid=d5QQNPsazFJR6M&amp;vet=12ahUKEwi60JuFq5btAhUOtqQKHdzbCmAQMygBegUIARCgAQ..i&amp;docid=ETsof4DIFtKuXM&amp;w=560&amp;h=315&amp;q=famiglia%20romanov&amp;ved=2ahUKEwi60JuFq5btAhUOtqQKHdzbCmAQMygBegUIARCgAQ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it.wikipedia.org/wiki/Server" TargetMode="External"/><Relationship Id="rId4" Type="http://schemas.openxmlformats.org/officeDocument/2006/relationships/hyperlink" Target="https://it.wikipedia.org/wiki/World_Wide_Web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hyperlink" Target="http://primo.uniud.it/primo_library/libweb/action/search.do?fn=search&amp;ct=search&amp;initialSearch=true&amp;mode=Basic&amp;tab=default_tab&amp;indx=1&amp;dum=true&amp;srt=rank&amp;vid=39UDN_VIEW&amp;frbg=&amp;vl%28freeText0%29=nicola+romanov&amp;scp.scps=primo_central_multiple_fe&amp;vl%28356276526UI1%29=all_items&amp;vl%281UIStartWith0%29=contains&amp;vl%287399143UI0%29=any&amp;vl%287399143UI0%29=title&amp;vl%287399143UI0%29=any" TargetMode="External"/><Relationship Id="rId4" Type="http://schemas.openxmlformats.org/officeDocument/2006/relationships/hyperlink" Target="http://primo.uniud.it/primo_library/libweb/action/search.do?vid=39UDN_VIEW" TargetMode="External"/><Relationship Id="rId9" Type="http://schemas.openxmlformats.org/officeDocument/2006/relationships/hyperlink" Target="http://primo.uniud.it/primo_library/libweb/action/search.do?fn=search&amp;ct=search&amp;initialSearch=true&amp;mode=Basic&amp;tab=default_tab&amp;indx=1&amp;dum=true&amp;srt=rank&amp;vid=39UDN_VIEW&amp;frbg=&amp;vl%28freeText0%29=nicola+romanov&amp;scp.scps=scope%3A%2839UDN_ALMA%29%2Cscope%3A%2839UDN_ALMA_E%29%2Cscope%3A%2839UDN_ALMA_MARC%29%2Cscope%3A%28%2239UDN%22%29&amp;vl%28356276526UI1%29=all_items&amp;vl%281UIStartWith0%29=contains&amp;vl%287399143UI0%29=any&amp;vl%287399143UI0%29=title&amp;vl%287399143UI0%29=an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ext_mining" TargetMode="External"/><Relationship Id="rId7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/search?tbm=bks&amp;q=Nicola+romanov" TargetMode="External"/><Relationship Id="rId5" Type="http://schemas.openxmlformats.org/officeDocument/2006/relationships/image" Target="../media/image13.gif"/><Relationship Id="rId4" Type="http://schemas.openxmlformats.org/officeDocument/2006/relationships/hyperlink" Target="https://books.google.it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ebsees.staatsbibliothek-berlin.de/search.html?q=nicolas+romanov" TargetMode="External"/><Relationship Id="rId3" Type="http://schemas.openxmlformats.org/officeDocument/2006/relationships/hyperlink" Target="http://www.internetculturale.it/" TargetMode="External"/><Relationship Id="rId7" Type="http://schemas.openxmlformats.org/officeDocument/2006/relationships/hyperlink" Target="https://ebsees.staatsbibliothek-berlin.de/index.html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europeana.eu/it/search?page=1&amp;view=grid&amp;query=nicolas%20romanov" TargetMode="External"/><Relationship Id="rId5" Type="http://schemas.openxmlformats.org/officeDocument/2006/relationships/hyperlink" Target="https://www.europeana.eu/it" TargetMode="External"/><Relationship Id="rId4" Type="http://schemas.openxmlformats.org/officeDocument/2006/relationships/hyperlink" Target="http://www.internetculturale.it/it/16/search?q=Nicola+Romanov&amp;instance=metaindice" TargetMode="External"/><Relationship Id="rId9" Type="http://schemas.openxmlformats.org/officeDocument/2006/relationships/hyperlink" Target="https://ebsees.staatsbibliothek-berlin.de/search.html?q=+romanov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lexanderpalace.org/palace/murder.html" TargetMode="External"/><Relationship Id="rId3" Type="http://schemas.openxmlformats.org/officeDocument/2006/relationships/hyperlink" Target="http://elibrary.rsl.ru/?lang=en" TargetMode="External"/><Relationship Id="rId7" Type="http://schemas.openxmlformats.org/officeDocument/2006/relationships/hyperlink" Target="http://www.barnsdle.demon.co.uk/russ/rusrev.html#post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t.pearson.com/aree-disciplinari/storia/storia-sul-web/sul-web-novecento-mondo-attuale.html" TargetMode="External"/><Relationship Id="rId5" Type="http://schemas.openxmlformats.org/officeDocument/2006/relationships/hyperlink" Target="https://it.pearson.com/" TargetMode="External"/><Relationship Id="rId4" Type="http://schemas.openxmlformats.org/officeDocument/2006/relationships/hyperlink" Target="https://sigla.rsl.ru/table.jsp?f=1016&amp;t=3&amp;v0=%D0%9D%D0%B8%D0%BA%D0%BE%D0%BB%D0%B0%D1%8F+II&amp;f=1003&amp;t=1&amp;v1=&amp;f=4&amp;t=2&amp;v2=&amp;x=0&amp;y=0&amp;f=21&amp;t=3&amp;v3=&amp;f=1016&amp;t=3&amp;v4=&amp;f=1016&amp;t=3&amp;v5=&amp;bf=4&amp;b=&amp;d=0&amp;ys=&amp;ye=&amp;lng=&amp;ft=&amp;mt=&amp;doi=&amp;dt=&amp;vol=&amp;pt=&amp;iss=&amp;ps=&amp;pe=&amp;tr=Cyr-Common&amp;tro=&amp;cc=b3&amp;i=1&amp;v=tagged&amp;s=2&amp;ss=0&amp;st=0&amp;i18n=ru&amp;psz=20&amp;bs=20&amp;ce=4&amp;debug=fals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alexanderpalace.org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aicultura.it/ricerca.html?q=NICOLA+ROMANOV" TargetMode="External"/><Relationship Id="rId3" Type="http://schemas.openxmlformats.org/officeDocument/2006/relationships/hyperlink" Target="https://www.archivioluce.com/archivio-cinematografico-2/" TargetMode="External"/><Relationship Id="rId7" Type="http://schemas.openxmlformats.org/officeDocument/2006/relationships/hyperlink" Target="https://www.raicultura.it/ricerca.html?q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/search?q=nicola+romanov&amp;source=lnms&amp;tbm=vid&amp;sa=X&amp;ved=2ahUKEwiT2qX4w-nrAhUMAcAKHcQkCUYQ_AUoA3oECCEQBQ" TargetMode="External"/><Relationship Id="rId11" Type="http://schemas.openxmlformats.org/officeDocument/2006/relationships/image" Target="../media/image20.gif"/><Relationship Id="rId5" Type="http://schemas.openxmlformats.org/officeDocument/2006/relationships/hyperlink" Target="https://www.google.it/" TargetMode="External"/><Relationship Id="rId10" Type="http://schemas.openxmlformats.org/officeDocument/2006/relationships/hyperlink" Target="https://www.youtube.com/results?search_query=NICOLA+ROMANOV" TargetMode="External"/><Relationship Id="rId4" Type="http://schemas.openxmlformats.org/officeDocument/2006/relationships/hyperlink" Target="https://patrimonio.archivioluce.com/luce-web/search/result.html?archiveType_string=xDamsCineLuce&amp;query=NICOLA+ROMANOV" TargetMode="External"/><Relationship Id="rId9" Type="http://schemas.openxmlformats.org/officeDocument/2006/relationships/hyperlink" Target="https://www.youtub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3EB37AA9-EB65-448A-B374-D47E52AFD410}"/>
              </a:ext>
            </a:extLst>
          </p:cNvPr>
          <p:cNvSpPr txBox="1"/>
          <p:nvPr/>
        </p:nvSpPr>
        <p:spPr>
          <a:xfrm>
            <a:off x="647114" y="394692"/>
            <a:ext cx="7061981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Nicòla II Romanov ultimo zar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di Russia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ootlight MT Light" panose="0204060206030A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FONTI STORICHE &amp; RISORSE DIGITALI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ootlight MT Light" panose="0204060206030A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Didattica e studio di un personaggio storico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tramite gli strumenti offerti dalla rete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 descr="Immagine che contiene persona, inpiedi, tenendo, uomo&#10;&#10;Descrizione generata automaticamente">
            <a:hlinkClick r:id="rId3"/>
            <a:extLst>
              <a:ext uri="{FF2B5EF4-FFF2-40B4-BE49-F238E27FC236}">
                <a16:creationId xmlns:a16="http://schemas.microsoft.com/office/drawing/2014/main" id="{02E80E4B-11F7-47BA-B9E6-B01B2E2833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9178"/>
                    </a14:imgEffect>
                    <a14:imgEffect>
                      <a14:saturation sat="2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569" y="520505"/>
            <a:ext cx="3737317" cy="592249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F17838D-144E-407D-BF90-AA29A1B7EAB5}"/>
              </a:ext>
            </a:extLst>
          </p:cNvPr>
          <p:cNvSpPr txBox="1"/>
          <p:nvPr/>
        </p:nvSpPr>
        <p:spPr>
          <a:xfrm>
            <a:off x="354379" y="6463308"/>
            <a:ext cx="11324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Valentina Martin</a:t>
            </a:r>
            <a:r>
              <a:rPr lang="it-IT" i="1" dirty="0">
                <a:solidFill>
                  <a:prstClr val="black"/>
                </a:solidFill>
                <a:latin typeface="Calibri" panose="020F0502020204030204"/>
              </a:rPr>
              <a:t> - 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Corso di laurea </a:t>
            </a:r>
            <a:r>
              <a:rPr lang="it-IT" i="1" dirty="0">
                <a:solidFill>
                  <a:prstClr val="black"/>
                </a:solidFill>
                <a:latin typeface="Calibri" panose="020F0502020204030204"/>
              </a:rPr>
              <a:t>magistrale in Studi Storici – 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matricola LE6400209</a:t>
            </a:r>
          </a:p>
        </p:txBody>
      </p:sp>
    </p:spTree>
    <p:extLst>
      <p:ext uri="{BB962C8B-B14F-4D97-AF65-F5344CB8AC3E}">
        <p14:creationId xmlns:p14="http://schemas.microsoft.com/office/powerpoint/2010/main" val="205576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DBC42DD9-A0BC-410B-9FD6-5497F88A35B6}"/>
              </a:ext>
            </a:extLst>
          </p:cNvPr>
          <p:cNvSpPr/>
          <p:nvPr/>
        </p:nvSpPr>
        <p:spPr>
          <a:xfrm>
            <a:off x="110197" y="252271"/>
            <a:ext cx="11971606" cy="83099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bliqueTopLef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1" i="0" u="none" strike="noStrike" kern="1200" cap="none" spc="0" normalizeH="0" baseline="0" noProof="0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 fonti secondarie - riviste &amp; monografie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9D6B63F-7B7A-4C0A-B240-C083DD18DED3}"/>
              </a:ext>
            </a:extLst>
          </p:cNvPr>
          <p:cNvSpPr txBox="1"/>
          <p:nvPr/>
        </p:nvSpPr>
        <p:spPr>
          <a:xfrm>
            <a:off x="539261" y="4111395"/>
            <a:ext cx="11113477" cy="1569660"/>
          </a:xfrm>
          <a:prstGeom prst="rect">
            <a:avLst/>
          </a:prstGeom>
          <a:solidFill>
            <a:srgbClr val="EFA9D3"/>
          </a:solidFill>
          <a:ln w="254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  <a:hlinkClick r:id="rId3"/>
              </a:rPr>
              <a:t>STORICA NATIONAL GEOGRAPHIC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– Rivista storica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Rivista del noto canale divulgativo, disponibile anche in formato digitale. All’interno del sito è possibile utilizzare il motore di ricerca per argomenti specifici.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  <a:hlinkClick r:id="rId4"/>
              </a:rPr>
              <a:t>RISULTATI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 per «Nicola Romanov»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6E4EA46-C2D0-4602-B729-B293E3592F24}"/>
              </a:ext>
            </a:extLst>
          </p:cNvPr>
          <p:cNvSpPr txBox="1"/>
          <p:nvPr/>
        </p:nvSpPr>
        <p:spPr>
          <a:xfrm>
            <a:off x="539261" y="1694952"/>
            <a:ext cx="11113478" cy="1200329"/>
          </a:xfrm>
          <a:prstGeom prst="rect">
            <a:avLst/>
          </a:prstGeom>
          <a:solidFill>
            <a:srgbClr val="EFA9D3"/>
          </a:solidFill>
          <a:ln w="254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  <a:hlinkClick r:id="rId5"/>
              </a:rPr>
              <a:t>GOOGLE SCHOLAR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– Motore di ricerca tematico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Questa sezione permette di cercare articoli accademici, scientifici, di ricerca.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  <a:hlinkClick r:id="rId6"/>
              </a:rPr>
              <a:t>RISULTATI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 per «Nicola Romanov»</a:t>
            </a:r>
          </a:p>
        </p:txBody>
      </p:sp>
    </p:spTree>
    <p:extLst>
      <p:ext uri="{BB962C8B-B14F-4D97-AF65-F5344CB8AC3E}">
        <p14:creationId xmlns:p14="http://schemas.microsoft.com/office/powerpoint/2010/main" val="2516628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1439EFBA-52F7-44CE-8D75-1C6BF6E304A5}"/>
              </a:ext>
            </a:extLst>
          </p:cNvPr>
          <p:cNvSpPr txBox="1"/>
          <p:nvPr/>
        </p:nvSpPr>
        <p:spPr>
          <a:xfrm>
            <a:off x="1109609" y="1284270"/>
            <a:ext cx="3955551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Si sono riscontrati molti vantaggi nell’utilizzo delle nuove tecnologie soprattutto nella sfera didattica. Nonostante le iniziali difficoltà, gli strumenti utilizzati hanno favorito l’indagine e la comprensione, nonché la possibile ricostruzione di un personaggio storico. </a:t>
            </a:r>
          </a:p>
          <a:p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D7EAAFAC-8D45-4320-B4D4-993F860376E8}"/>
              </a:ext>
            </a:extLst>
          </p:cNvPr>
          <p:cNvSpPr/>
          <p:nvPr/>
        </p:nvSpPr>
        <p:spPr>
          <a:xfrm>
            <a:off x="3688739" y="117425"/>
            <a:ext cx="4962102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3975">
            <a:solidFill>
              <a:srgbClr val="0070C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6000" b="1" dirty="0">
                <a:ln/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Aharoni" panose="020B0604020202020204" pitchFamily="2" charset="-79"/>
              </a:rPr>
              <a:t>CONCLUSIONI</a:t>
            </a:r>
            <a:endParaRPr kumimoji="0" lang="it-IT" sz="6000" b="1" i="0" u="none" strike="noStrike" kern="1200" cap="none" spc="0" normalizeH="0" baseline="0" noProof="0" dirty="0">
              <a:ln/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gency FB" panose="020B0503020202020204" pitchFamily="34" charset="0"/>
              <a:ea typeface="+mn-ea"/>
              <a:cs typeface="Aharoni" panose="020B0604020202020204" pitchFamily="2" charset="-79"/>
            </a:endParaRPr>
          </a:p>
        </p:txBody>
      </p:sp>
      <p:pic>
        <p:nvPicPr>
          <p:cNvPr id="6" name="Immagine 5">
            <a:hlinkClick r:id="rId3"/>
            <a:extLst>
              <a:ext uri="{FF2B5EF4-FFF2-40B4-BE49-F238E27FC236}">
                <a16:creationId xmlns:a16="http://schemas.microsoft.com/office/drawing/2014/main" id="{2DCF376B-CEBD-42F7-A0ED-7D46B6FEEA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0659" y="1493582"/>
            <a:ext cx="3997890" cy="473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83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CF9DBEDD-0B3E-49BA-979F-AC264E14C2F6}"/>
              </a:ext>
            </a:extLst>
          </p:cNvPr>
          <p:cNvSpPr/>
          <p:nvPr/>
        </p:nvSpPr>
        <p:spPr>
          <a:xfrm>
            <a:off x="1879825" y="297877"/>
            <a:ext cx="8756820" cy="1015663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ORIENTARSI TRA LE FONTI</a:t>
            </a:r>
            <a:endParaRPr kumimoji="0" lang="it-IT" sz="6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5B9B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ootlight MT Light" panose="0204060206030A020304" pitchFamily="18" charset="0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1281C01-4A85-470F-BA4D-12A487C0FF00}"/>
              </a:ext>
            </a:extLst>
          </p:cNvPr>
          <p:cNvSpPr txBox="1"/>
          <p:nvPr/>
        </p:nvSpPr>
        <p:spPr>
          <a:xfrm>
            <a:off x="659988" y="1720840"/>
            <a:ext cx="6198011" cy="3416320"/>
          </a:xfrm>
          <a:prstGeom prst="rect">
            <a:avLst/>
          </a:prstGeom>
          <a:solidFill>
            <a:schemeClr val="lt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Le fonti PRIMARIE si possono rinvenire in: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ootlight MT Light" panose="0204060206030A020304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Database testuali generalisti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Database testuali di letteratura periodica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Database testuali specializzati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Biblioteche digitali tematiche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Fonti archivistiche documentarie, manoscritte, iconografiche, audiovisive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Nuove risorse c.d. «ibride»</a:t>
            </a:r>
            <a:endParaRPr kumimoji="0" lang="it-IT" sz="24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ootlight MT Light" panose="0204060206030A020304" pitchFamily="18" charset="0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7D9DFF5-7953-4405-8ECB-69D2545AEC0D}"/>
              </a:ext>
            </a:extLst>
          </p:cNvPr>
          <p:cNvSpPr txBox="1"/>
          <p:nvPr/>
        </p:nvSpPr>
        <p:spPr>
          <a:xfrm>
            <a:off x="7698658" y="4277032"/>
            <a:ext cx="3967316" cy="193899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Le fonti SECONDARIE, invece: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ootlight MT Light" panose="0204060206030A020304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Riviste scientifiche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Monografie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Strumenti di «reference»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magine 8" descr="Immagine che contiene dispositivo, orologio, esterni, largo&#10;&#10;Descrizione generata automaticamente">
            <a:extLst>
              <a:ext uri="{FF2B5EF4-FFF2-40B4-BE49-F238E27FC236}">
                <a16:creationId xmlns:a16="http://schemas.microsoft.com/office/drawing/2014/main" id="{483B3D56-11E8-434D-AC77-3E42E53387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816" y="1842786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033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BCFD294A-F3BD-4E78-9AC6-E11636E46F10}"/>
              </a:ext>
            </a:extLst>
          </p:cNvPr>
          <p:cNvSpPr/>
          <p:nvPr/>
        </p:nvSpPr>
        <p:spPr>
          <a:xfrm>
            <a:off x="419683" y="175104"/>
            <a:ext cx="11352629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98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1" i="0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LA RETE E GLI STRUMENTI DIGITALI</a:t>
            </a:r>
          </a:p>
        </p:txBody>
      </p:sp>
      <p:pic>
        <p:nvPicPr>
          <p:cNvPr id="9" name="Immagine 8" descr="Immagine che contiene cupola, edificio, calcio, blu&#10;&#10;Descrizione generata automaticamente">
            <a:extLst>
              <a:ext uri="{FF2B5EF4-FFF2-40B4-BE49-F238E27FC236}">
                <a16:creationId xmlns:a16="http://schemas.microsoft.com/office/drawing/2014/main" id="{1D8658A5-27C3-4749-A720-645D4E9210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736" y="1772335"/>
            <a:ext cx="2676525" cy="266700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B4D99301-82E8-406F-81F4-33482A814BBD}"/>
              </a:ext>
            </a:extLst>
          </p:cNvPr>
          <p:cNvSpPr txBox="1"/>
          <p:nvPr/>
        </p:nvSpPr>
        <p:spPr>
          <a:xfrm>
            <a:off x="365759" y="1346180"/>
            <a:ext cx="3995225" cy="34163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Il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uLnTx/>
                <a:uFillTx/>
                <a:latin typeface="Footlight MT Light" panose="0204060206030A020304" pitchFamily="18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 è una ricca fonte di informazioni. Ci troviamo nell’era digitale in cui una grande quantità di documenti e fonti primarie («big data») possono essere caricate nei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server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, per poi essere trasmessi dovunque e a chiunque.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33FF47F-6604-493C-A27B-2242AB4D7D10}"/>
              </a:ext>
            </a:extLst>
          </p:cNvPr>
          <p:cNvSpPr txBox="1"/>
          <p:nvPr/>
        </p:nvSpPr>
        <p:spPr>
          <a:xfrm>
            <a:off x="7831014" y="1440523"/>
            <a:ext cx="3995225" cy="26776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Per quanto riguarda il nostro lavoro, dobbiamo tenere presente che vi sono risorse (fonti) primarie e secondarie digitali. Queste hanno la caratteristica di non essere basate sul solo dato testuale. </a:t>
            </a: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A95F43F6-02CA-4BC6-820C-DFD63F3E982E}"/>
              </a:ext>
            </a:extLst>
          </p:cNvPr>
          <p:cNvCxnSpPr>
            <a:cxnSpLocks/>
          </p:cNvCxnSpPr>
          <p:nvPr/>
        </p:nvCxnSpPr>
        <p:spPr>
          <a:xfrm flipH="1">
            <a:off x="7434261" y="4334716"/>
            <a:ext cx="642652" cy="83113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ED53CE1C-F93D-4AE2-924C-7801AE2E73EE}"/>
              </a:ext>
            </a:extLst>
          </p:cNvPr>
          <p:cNvCxnSpPr>
            <a:cxnSpLocks/>
          </p:cNvCxnSpPr>
          <p:nvPr/>
        </p:nvCxnSpPr>
        <p:spPr>
          <a:xfrm>
            <a:off x="4552366" y="4334716"/>
            <a:ext cx="656644" cy="81683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D475CE0-180E-432E-93C3-3B3202831EDA}"/>
              </a:ext>
            </a:extLst>
          </p:cNvPr>
          <p:cNvSpPr txBox="1"/>
          <p:nvPr/>
        </p:nvSpPr>
        <p:spPr>
          <a:xfrm>
            <a:off x="365759" y="5151551"/>
            <a:ext cx="11460480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DATIFICAZIONE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Nuova dimensione moderna in cui sono presenti enormi masse di documenti, un accumulo di dati per fare ricerca innovativa. Per «dominare» la vastità delle fonti, si usano i DISCOVERY TOOLS.</a:t>
            </a:r>
          </a:p>
        </p:txBody>
      </p:sp>
    </p:spTree>
    <p:extLst>
      <p:ext uri="{BB962C8B-B14F-4D97-AF65-F5344CB8AC3E}">
        <p14:creationId xmlns:p14="http://schemas.microsoft.com/office/powerpoint/2010/main" val="539520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3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3EBAB51-7DD7-47C9-8BD4-B5665D66ADC0}"/>
              </a:ext>
            </a:extLst>
          </p:cNvPr>
          <p:cNvSpPr txBox="1"/>
          <p:nvPr/>
        </p:nvSpPr>
        <p:spPr>
          <a:xfrm>
            <a:off x="124263" y="1035872"/>
            <a:ext cx="119434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I DISCOVERY TOOLS ci aiutano a scegliere ciò che ci serve tra grandi quantità di dati.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Per esempio, nella ricerca specializzata in una singola biblioteca. 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E0DAC906-1EB5-4025-AB5D-04896D3F1A77}"/>
              </a:ext>
            </a:extLst>
          </p:cNvPr>
          <p:cNvSpPr/>
          <p:nvPr/>
        </p:nvSpPr>
        <p:spPr>
          <a:xfrm>
            <a:off x="2912850" y="78844"/>
            <a:ext cx="6366295" cy="923330"/>
          </a:xfrm>
          <a:prstGeom prst="rect">
            <a:avLst/>
          </a:prstGeom>
          <a:noFill/>
          <a:ln w="539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Effettuare una ricerca</a:t>
            </a:r>
          </a:p>
        </p:txBody>
      </p:sp>
      <p:pic>
        <p:nvPicPr>
          <p:cNvPr id="6" name="Immagine 5" descr="Immagine che contiene disegnando&#10;&#10;Descrizione generata automaticamente">
            <a:hlinkClick r:id="rId4"/>
            <a:extLst>
              <a:ext uri="{FF2B5EF4-FFF2-40B4-BE49-F238E27FC236}">
                <a16:creationId xmlns:a16="http://schemas.microsoft.com/office/drawing/2014/main" id="{4FEB3108-2344-4BF7-A30D-53EAA54016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503" y="2092624"/>
            <a:ext cx="2913255" cy="143904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7620CBE-7B92-4245-B187-E40A8C4D68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998" y="2017668"/>
            <a:ext cx="5420334" cy="282266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5899FC98-4B8B-4F57-9438-1815581B196E}"/>
              </a:ext>
            </a:extLst>
          </p:cNvPr>
          <p:cNvSpPr txBox="1"/>
          <p:nvPr/>
        </p:nvSpPr>
        <p:spPr>
          <a:xfrm>
            <a:off x="632625" y="3600486"/>
            <a:ext cx="4911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PRIMO è un Discovery Tool che troviamo nel sistema bibliotecario dell’università di Udine.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B2E9809-56A5-40D6-BCA9-766866406C6C}"/>
              </a:ext>
            </a:extLst>
          </p:cNvPr>
          <p:cNvSpPr txBox="1"/>
          <p:nvPr/>
        </p:nvSpPr>
        <p:spPr>
          <a:xfrm>
            <a:off x="1608405" y="4563976"/>
            <a:ext cx="34278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LE NOSTRE RICERCHE: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2763BB03-DF62-41B9-8E5D-4130D5EFE5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153" y="5057838"/>
            <a:ext cx="7909537" cy="74524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8F26715B-84A5-4B36-8DDF-E2443C169C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153" y="5940727"/>
            <a:ext cx="7909537" cy="574463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CBF8DA5-3B7D-4B83-BCD2-3B09BF6723AC}"/>
              </a:ext>
            </a:extLst>
          </p:cNvPr>
          <p:cNvSpPr txBox="1"/>
          <p:nvPr/>
        </p:nvSpPr>
        <p:spPr>
          <a:xfrm>
            <a:off x="8421231" y="5159697"/>
            <a:ext cx="236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  <a:hlinkClick r:id="rId9"/>
              </a:rPr>
              <a:t>RISULTATI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ootlight MT Light" panose="0204060206030A020304" pitchFamily="18" charset="0"/>
              <a:ea typeface="+mn-ea"/>
              <a:cs typeface="+mn-cs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699CACA-5236-45E2-95AA-51510743E992}"/>
              </a:ext>
            </a:extLst>
          </p:cNvPr>
          <p:cNvSpPr txBox="1"/>
          <p:nvPr/>
        </p:nvSpPr>
        <p:spPr>
          <a:xfrm>
            <a:off x="8421231" y="5940727"/>
            <a:ext cx="236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  <a:hlinkClick r:id="rId10"/>
              </a:rPr>
              <a:t>RISULTATI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ootlight MT Light" panose="0204060206030A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739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DD808535-8319-44A7-BFE1-99AF4B67E779}"/>
              </a:ext>
            </a:extLst>
          </p:cNvPr>
          <p:cNvSpPr txBox="1"/>
          <p:nvPr/>
        </p:nvSpPr>
        <p:spPr>
          <a:xfrm>
            <a:off x="418515" y="1469375"/>
            <a:ext cx="609834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Per noi STORICI e per il settore umanistico in generale, è utile il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  <a:hlinkClick r:id="rId3"/>
              </a:rPr>
              <a:t>TEXT MINING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, ossia l’analisi testuale.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Un classico esempio è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  <a:hlinkClick r:id="rId4"/>
              </a:rPr>
              <a:t>GOOGLE BOOKS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, database generalista. In origine si chiamava </a:t>
            </a:r>
            <a:r>
              <a:rPr kumimoji="0" lang="it-IT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Google Books Search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 per sottolineare la nuova capacità di «entrare» nei testi, ponendo delle domande ai loro contenuti tramite parole chiave. 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58CA467-3682-41B9-B910-6BD5BBE5AB52}"/>
              </a:ext>
            </a:extLst>
          </p:cNvPr>
          <p:cNvSpPr/>
          <p:nvPr/>
        </p:nvSpPr>
        <p:spPr>
          <a:xfrm>
            <a:off x="1552597" y="297877"/>
            <a:ext cx="9411294" cy="1015663"/>
          </a:xfrm>
          <a:prstGeom prst="rect">
            <a:avLst/>
          </a:prstGeom>
          <a:ln w="603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La ricerca del testo e nel testo</a:t>
            </a:r>
            <a:endParaRPr kumimoji="0" lang="it-IT" sz="6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5B9B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ootlight MT Light" panose="0204060206030A020304" pitchFamily="18" charset="0"/>
              <a:ea typeface="+mn-ea"/>
              <a:cs typeface="+mn-cs"/>
            </a:endParaRPr>
          </a:p>
        </p:txBody>
      </p:sp>
      <p:pic>
        <p:nvPicPr>
          <p:cNvPr id="9" name="Immagine 8" descr="Immagine che contiene gioco&#10;&#10;Descrizione generata automaticamente">
            <a:extLst>
              <a:ext uri="{FF2B5EF4-FFF2-40B4-BE49-F238E27FC236}">
                <a16:creationId xmlns:a16="http://schemas.microsoft.com/office/drawing/2014/main" id="{870265AA-AFBE-445A-97BB-5E73DE185E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114" y="303122"/>
            <a:ext cx="2438400" cy="243840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22CE8FB-CB2F-4C1F-AA9C-CD4A778FC41E}"/>
              </a:ext>
            </a:extLst>
          </p:cNvPr>
          <p:cNvSpPr txBox="1"/>
          <p:nvPr/>
        </p:nvSpPr>
        <p:spPr>
          <a:xfrm>
            <a:off x="6928321" y="2282029"/>
            <a:ext cx="476894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Ricerca di «Nicola Romanov» in Google libri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ootlight MT Light" panose="0204060206030A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  <a:hlinkClick r:id="rId6"/>
              </a:rPr>
              <a:t>RISULTATI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ootlight MT Light" panose="0204060206030A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ootlight MT Light" panose="0204060206030A020304" pitchFamily="18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Ove disponibile, si può consultare direttamente il testo e ricercare ulteriori parole chiave al suo interno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Il servizio segnala anche dove trovare in prestito e vendita i testi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73769282-3882-4FBC-8552-58DD2CF742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182" y="5041530"/>
            <a:ext cx="5855677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801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F404EDA-27A9-4388-A049-25BEA98C0D08}"/>
              </a:ext>
            </a:extLst>
          </p:cNvPr>
          <p:cNvSpPr/>
          <p:nvPr/>
        </p:nvSpPr>
        <p:spPr>
          <a:xfrm>
            <a:off x="1448972" y="106980"/>
            <a:ext cx="9523827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3975">
            <a:solidFill>
              <a:srgbClr val="0070C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1" i="0" u="none" strike="noStrike" kern="1200" cap="none" spc="0" normalizeH="0" baseline="0" noProof="0" dirty="0">
                <a:ln/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Aharoni" panose="020B0604020202020204" pitchFamily="2" charset="-79"/>
              </a:rPr>
              <a:t>FONTI PRIMARIE nei DATABASE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AB6FFA8-5A79-49E4-B9D9-21A385DF056E}"/>
              </a:ext>
            </a:extLst>
          </p:cNvPr>
          <p:cNvSpPr txBox="1"/>
          <p:nvPr/>
        </p:nvSpPr>
        <p:spPr>
          <a:xfrm>
            <a:off x="539261" y="1392701"/>
            <a:ext cx="11113477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  <a:hlinkClick r:id="rId3"/>
              </a:rPr>
              <a:t>INTERNET CULTURALE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 – database generalista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Portale di ricerca con cataloghi e collezioni digitali delle biblioteche italiane; emeroteca.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  <a:hlinkClick r:id="rId4"/>
              </a:rPr>
              <a:t>RISULTATI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 per «Nicola Romanov»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15FFCAD-85E0-48B4-A49B-633DA1276762}"/>
              </a:ext>
            </a:extLst>
          </p:cNvPr>
          <p:cNvSpPr txBox="1"/>
          <p:nvPr/>
        </p:nvSpPr>
        <p:spPr>
          <a:xfrm>
            <a:off x="539261" y="2778213"/>
            <a:ext cx="11113477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  <a:hlinkClick r:id="rId5"/>
              </a:rPr>
              <a:t>EUROPEANA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 – database generalista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Portale di ricerca con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archivi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, biblioteche e musei di tutta Europa per condividere il patrimonio culturale a scopo ricreativo, educativo e di ricerca.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  <a:hlinkClick r:id="rId6"/>
              </a:rPr>
              <a:t>RISULTATI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 per «Nicola Romanov»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FB8C7AA-D2D2-430F-8444-3498BA490BCE}"/>
              </a:ext>
            </a:extLst>
          </p:cNvPr>
          <p:cNvSpPr txBox="1"/>
          <p:nvPr/>
        </p:nvSpPr>
        <p:spPr>
          <a:xfrm>
            <a:off x="539261" y="4639535"/>
            <a:ext cx="11113477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  <a:hlinkClick r:id="rId7"/>
              </a:rPr>
              <a:t>EBSEES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 – database specializzato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European Bibliography of Slavic and East European studies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.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Banca dati bibliografica che recensisce monografie, articoli di periodici e tesi relative all'Est europeo.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  <a:hlinkClick r:id="rId8"/>
              </a:rPr>
              <a:t>RISULTATI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 per «Nicolas Romanov»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  <a:hlinkClick r:id="rId9"/>
              </a:rPr>
              <a:t>RISULTATI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 per «Romanov»</a:t>
            </a:r>
          </a:p>
        </p:txBody>
      </p:sp>
    </p:spTree>
    <p:extLst>
      <p:ext uri="{BB962C8B-B14F-4D97-AF65-F5344CB8AC3E}">
        <p14:creationId xmlns:p14="http://schemas.microsoft.com/office/powerpoint/2010/main" val="96720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50923C2D-BEF3-44CD-A591-0EF1EF2D2954}"/>
              </a:ext>
            </a:extLst>
          </p:cNvPr>
          <p:cNvSpPr/>
          <p:nvPr/>
        </p:nvSpPr>
        <p:spPr>
          <a:xfrm>
            <a:off x="1448972" y="106980"/>
            <a:ext cx="9523827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3975">
            <a:solidFill>
              <a:srgbClr val="FFC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Aharoni" panose="020B0604020202020204" pitchFamily="2" charset="-79"/>
              </a:rPr>
              <a:t>Altre risorse di FONTI PRIMARIE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56F1ACE-A022-40EF-88A2-FD18E65E337B}"/>
              </a:ext>
            </a:extLst>
          </p:cNvPr>
          <p:cNvSpPr txBox="1"/>
          <p:nvPr/>
        </p:nvSpPr>
        <p:spPr>
          <a:xfrm>
            <a:off x="539261" y="1490008"/>
            <a:ext cx="11113477" cy="19389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  <a:hlinkClick r:id="rId3"/>
              </a:rPr>
              <a:t>BIBLIOTECA DI STATO RUSSA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– Biblioteca digitale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La biblioteca nazionale mette a disposizione una sezione interamente digitale. Tuttavia, il sito è principalmente in russo: dobbiamo procedere alla ricerca con parole chiave in lingua, per poi tradurre con Google Translate.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  <a:hlinkClick r:id="rId4"/>
              </a:rPr>
              <a:t>RISULTATI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 per «</a:t>
            </a:r>
            <a:r>
              <a:rPr kumimoji="0" lang="az-Cyrl-AZ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Николая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II»  trad: «Nicola II»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ootlight MT Light" panose="0204060206030A020304" pitchFamily="18" charset="0"/>
              <a:ea typeface="+mn-ea"/>
              <a:cs typeface="+mn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A5FEF4C-8BDD-41D6-9DE2-8B398DC7F679}"/>
              </a:ext>
            </a:extLst>
          </p:cNvPr>
          <p:cNvSpPr txBox="1"/>
          <p:nvPr/>
        </p:nvSpPr>
        <p:spPr>
          <a:xfrm>
            <a:off x="539261" y="3704032"/>
            <a:ext cx="11113477" cy="3046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  <a:hlinkClick r:id="rId5"/>
              </a:rPr>
              <a:t>PEARSON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 – Casa editrice, ricerca di fonti archivistiche e audiovisive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Il sito di questa casa editrice, rivolta al settore dell’istruzione, è un punto di partenza per la ricerca di varie fonti. Si può accedere alla sezione delle aree disciplinari e selezionando quella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  <a:hlinkClick r:id="rId6"/>
              </a:rPr>
              <a:t>STORICA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, cercare il periodo di interesse. Ai fini della nostra ricerca, selezionando ‘900 e Attualità e quindi Rivoluzione Russa, abbiamo trovato: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  <a:hlinkClick r:id="rId7"/>
              </a:rPr>
              <a:t>RISULTATO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 – Sito generalista sulla Rivoluzione Russa, tramite il quale siamo giunti a: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  <a:hlinkClick r:id="rId8"/>
              </a:rPr>
              <a:t>RISULTATO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 – Sito dedicato al palazzo imperiale russo, con la storia dei Romanov e fonti fotografiche.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ootlight MT Light" panose="0204060206030A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3229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interni, tavolo, fotografia, cucina&#10;&#10;Descrizione generata automaticamente">
            <a:extLst>
              <a:ext uri="{FF2B5EF4-FFF2-40B4-BE49-F238E27FC236}">
                <a16:creationId xmlns:a16="http://schemas.microsoft.com/office/drawing/2014/main" id="{4ACD51FD-41DF-4528-A635-F186F73BA7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12" y="713935"/>
            <a:ext cx="7733674" cy="543013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B4FB5CF-0A46-4E07-B157-A075D7367CB0}"/>
              </a:ext>
            </a:extLst>
          </p:cNvPr>
          <p:cNvSpPr txBox="1"/>
          <p:nvPr/>
        </p:nvSpPr>
        <p:spPr>
          <a:xfrm>
            <a:off x="8721969" y="379828"/>
            <a:ext cx="312302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L’ultimo sito che abbiamo trovato,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  <a:hlinkClick r:id="rId4"/>
              </a:rPr>
              <a:t>«Alexander Palace»,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è un contenitore di varie fonti (documentali, archivistiche, fotografiche…).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Per questo motivo si può definire come risorsa «IBRIDA».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ootlight MT Light" panose="0204060206030A020304" pitchFamily="18" charset="0"/>
              <a:ea typeface="+mn-ea"/>
              <a:cs typeface="+mn-cs"/>
              <a:hlinkClick r:id="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ootlight MT Light" panose="0204060206030A020304" pitchFamily="18" charset="0"/>
              <a:ea typeface="+mn-ea"/>
              <a:cs typeface="+mn-cs"/>
              <a:hlinkClick r:id="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  <a:hlinkClick r:id=""/>
              </a:rPr>
              <a:t>FOTO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: Lo studio di Nicola II. </a:t>
            </a:r>
          </a:p>
        </p:txBody>
      </p:sp>
    </p:spTree>
    <p:extLst>
      <p:ext uri="{BB962C8B-B14F-4D97-AF65-F5344CB8AC3E}">
        <p14:creationId xmlns:p14="http://schemas.microsoft.com/office/powerpoint/2010/main" val="3459587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0B034D49-FAB8-4FFC-97EE-7974A77284FB}"/>
              </a:ext>
            </a:extLst>
          </p:cNvPr>
          <p:cNvSpPr/>
          <p:nvPr/>
        </p:nvSpPr>
        <p:spPr>
          <a:xfrm>
            <a:off x="3345763" y="278206"/>
            <a:ext cx="6276539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98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1" i="0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FONTI AUDIOVISIVE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84778D7-3990-4005-BF48-6498244731EB}"/>
              </a:ext>
            </a:extLst>
          </p:cNvPr>
          <p:cNvSpPr txBox="1"/>
          <p:nvPr/>
        </p:nvSpPr>
        <p:spPr>
          <a:xfrm>
            <a:off x="5026856" y="1692410"/>
            <a:ext cx="543950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ARCHIVIO CINEMATOGRAFICO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  <a:hlinkClick r:id="rId3"/>
              </a:rPr>
              <a:t>LUCE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ootlight MT Light" panose="0204060206030A020304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  <a:hlinkClick r:id="rId4"/>
              </a:rPr>
              <a:t>RISULTATI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 per «Nicola Romanov»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CA7B091-5084-4CA1-988C-5401C8A32AAF}"/>
              </a:ext>
            </a:extLst>
          </p:cNvPr>
          <p:cNvSpPr txBox="1"/>
          <p:nvPr/>
        </p:nvSpPr>
        <p:spPr>
          <a:xfrm>
            <a:off x="5139398" y="4263799"/>
            <a:ext cx="543950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  <a:hlinkClick r:id="rId5"/>
              </a:rPr>
              <a:t>GOOGLE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 – SEZIONE VIDEO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  <a:hlinkClick r:id="rId6"/>
              </a:rPr>
              <a:t>RISULTATI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 per «Nicola Romanov»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792F3F3-45F7-4D86-AD4C-E733B83659A4}"/>
              </a:ext>
            </a:extLst>
          </p:cNvPr>
          <p:cNvSpPr txBox="1"/>
          <p:nvPr/>
        </p:nvSpPr>
        <p:spPr>
          <a:xfrm>
            <a:off x="6529750" y="2896452"/>
            <a:ext cx="543950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  <a:hlinkClick r:id="rId7"/>
              </a:rPr>
              <a:t>RAI CULTURA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– RICERCA LIBERA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  <a:hlinkClick r:id="rId8"/>
              </a:rPr>
              <a:t>RISULTATI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 per «Nicola Romanov»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507669D-3C65-4543-B8F9-D78AAC5BBBEE}"/>
              </a:ext>
            </a:extLst>
          </p:cNvPr>
          <p:cNvSpPr txBox="1"/>
          <p:nvPr/>
        </p:nvSpPr>
        <p:spPr>
          <a:xfrm>
            <a:off x="5955323" y="5690428"/>
            <a:ext cx="543950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  <a:hlinkClick r:id="rId9"/>
              </a:rPr>
              <a:t>YOUTUBE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 – RICERCA LIBERA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  <a:hlinkClick r:id="rId10"/>
              </a:rPr>
              <a:t>RISULTATI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 per «Nicola Romanov»</a:t>
            </a:r>
          </a:p>
        </p:txBody>
      </p:sp>
      <p:pic>
        <p:nvPicPr>
          <p:cNvPr id="12" name="Immagine 11" descr="Immagine che contiene sedendo, orologio&#10;&#10;Descrizione generata automaticamente">
            <a:extLst>
              <a:ext uri="{FF2B5EF4-FFF2-40B4-BE49-F238E27FC236}">
                <a16:creationId xmlns:a16="http://schemas.microsoft.com/office/drawing/2014/main" id="{5EEF1357-84CA-4264-96A3-2391D34A16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383" y="83527"/>
            <a:ext cx="204787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202430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840</Words>
  <Application>Microsoft Office PowerPoint</Application>
  <PresentationFormat>Widescreen</PresentationFormat>
  <Paragraphs>91</Paragraphs>
  <Slides>11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8" baseType="lpstr">
      <vt:lpstr>Agency FB</vt:lpstr>
      <vt:lpstr>Arial</vt:lpstr>
      <vt:lpstr>Calibri</vt:lpstr>
      <vt:lpstr>Calibri Light</vt:lpstr>
      <vt:lpstr>Footlight MT Light</vt:lpstr>
      <vt:lpstr>Wingdings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Grusen'ka</dc:creator>
  <cp:lastModifiedBy>Grusen'ka</cp:lastModifiedBy>
  <cp:revision>2</cp:revision>
  <dcterms:created xsi:type="dcterms:W3CDTF">2020-11-22T13:59:58Z</dcterms:created>
  <dcterms:modified xsi:type="dcterms:W3CDTF">2020-11-22T14:16:06Z</dcterms:modified>
</cp:coreProperties>
</file>