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08" r:id="rId1"/>
  </p:sldMasterIdLst>
  <p:notesMasterIdLst>
    <p:notesMasterId r:id="rId25"/>
  </p:notesMasterIdLst>
  <p:sldIdLst>
    <p:sldId id="256" r:id="rId2"/>
    <p:sldId id="258" r:id="rId3"/>
    <p:sldId id="257" r:id="rId4"/>
    <p:sldId id="286" r:id="rId5"/>
    <p:sldId id="259" r:id="rId6"/>
    <p:sldId id="260" r:id="rId7"/>
    <p:sldId id="261" r:id="rId8"/>
    <p:sldId id="269" r:id="rId9"/>
    <p:sldId id="280" r:id="rId10"/>
    <p:sldId id="271" r:id="rId11"/>
    <p:sldId id="281" r:id="rId12"/>
    <p:sldId id="275" r:id="rId13"/>
    <p:sldId id="284" r:id="rId14"/>
    <p:sldId id="266" r:id="rId15"/>
    <p:sldId id="277" r:id="rId16"/>
    <p:sldId id="264" r:id="rId17"/>
    <p:sldId id="282" r:id="rId18"/>
    <p:sldId id="268" r:id="rId19"/>
    <p:sldId id="285" r:id="rId20"/>
    <p:sldId id="267" r:id="rId21"/>
    <p:sldId id="278" r:id="rId22"/>
    <p:sldId id="273" r:id="rId23"/>
    <p:sldId id="28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3" d="100"/>
          <a:sy n="83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C239B-F30B-46C4-9E4C-228E3E24DB79}" type="datetimeFigureOut">
              <a:rPr lang="it-IT" smtClean="0"/>
              <a:t>02/02/2021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EF1F5-B361-47FE-A70D-34F6742FB1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468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839-5DE9-40CD-8738-14507DEDBF04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408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AEB8-52FC-4024-8903-7996EE010284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8412-7D00-4702-9FD4-F4755B9736AA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F837-9234-47FA-A38E-3369BCE98E08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7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8F5-1482-4FD2-B947-EBCEB29F7E83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41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1484-C95D-4CCA-8C0E-B9D5DAED2F07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7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0CC5-E7F4-4FDF-9B6C-65BB212BAEFC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43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BBAB-86EA-471A-B42B-1580B7096A03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1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BBEE-28E6-46C2-B7B1-BACE540781A6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8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6D29-DD89-4921-85C3-651C5C047D35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1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768B0A5-3328-4655-BEFF-C4BEA18A2DC8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2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59EE869-353D-412C-A1ED-51B511C9FE92}" type="datetime1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valon.law.yale.ed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valon.law.yale.edu/subject_menus/msc_cubamenu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sarchive.gwu.ed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sarchive2.gwu.edu/NSAEBB/NSAEBB398/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history.state.gov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history.state.gov/historicaldocuments/frus1961-63v11/index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fklibrary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fklibrary.org/asset-viewer/archives/JFKWHA/1962/JFKWHA-143-004/JFKWHA-143-004" TargetMode="External"/><Relationship Id="rId2" Type="http://schemas.openxmlformats.org/officeDocument/2006/relationships/hyperlink" Target="https://www.jfklibrary.org/asset-viewer/archives/JFKWHA/1962/JFKWHA-142-001/JFKWHA-142-00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oc.gov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loc.gov/item/2001696169" TargetMode="External"/><Relationship Id="rId4" Type="http://schemas.openxmlformats.org/officeDocument/2006/relationships/hyperlink" Target="https://www.loc.gov/item/201668728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tor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tor.org/stable/resrep12020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openedition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openedition.org/diacronie/174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archive.wilsoncenter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archive.wilsoncenter.org/document/115421" TargetMode="External"/><Relationship Id="rId2" Type="http://schemas.openxmlformats.org/officeDocument/2006/relationships/hyperlink" Target="https://digitalarchive.wilsoncenter.org/search-results/1/%7B%22search-in%22%3A%22all%22%2C%22term%22%3A%22cuban+missile+crisis%22%7D?recordType=Collection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digitalarchive.wilsoncenter.org/document/11542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BC9961-BADC-4B2F-9B35-1BD8D71C7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La crisi dei missili di cuba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7C121C8-487C-4DBE-99B4-7C75A2055F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latin typeface="Tw Cen MT" panose="020B0602020104020603" pitchFamily="34" charset="0"/>
              </a:rPr>
              <a:t>Enrico </a:t>
            </a:r>
            <a:r>
              <a:rPr lang="it-IT" dirty="0" err="1">
                <a:latin typeface="Tw Cen MT" panose="020B0602020104020603" pitchFamily="34" charset="0"/>
              </a:rPr>
              <a:t>Pogaccini</a:t>
            </a:r>
            <a:endParaRPr lang="it-IT" dirty="0">
              <a:latin typeface="Tw Cen MT" panose="020B0602020104020603" pitchFamily="34" charset="0"/>
            </a:endParaRPr>
          </a:p>
          <a:p>
            <a:r>
              <a:rPr lang="it-IT" dirty="0">
                <a:latin typeface="Tw Cen MT" panose="020B0602020104020603" pitchFamily="34" charset="0"/>
              </a:rPr>
              <a:t>STUDI STORICI DAL MEDIOEVO ALL’ETÀ CONTEMPORANEA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7762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BADC0-087C-4590-8731-AA6C8E36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891" y="964692"/>
            <a:ext cx="9005454" cy="1188720"/>
          </a:xfrm>
        </p:spPr>
        <p:txBody>
          <a:bodyPr>
            <a:normAutofit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avalon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project</a:t>
            </a:r>
            <a:endPara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891" y="2360953"/>
            <a:ext cx="9005454" cy="364268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valon Project è una biblioteca digitale facente parte della </a:t>
            </a:r>
            <a:r>
              <a:rPr lang="it-IT" sz="21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Lillian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Goldman </a:t>
            </a:r>
            <a:r>
              <a:rPr lang="it-IT" sz="21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Library dell’Università di Yale.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documenti archiviati nella sezione principale sono suddivisi per periodi storici: antichità, medioevo, secoli da XV al XXI.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az-Cyrl-AZ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Ѐ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presente anche una sezione contenente una selezione di documenti raggruppati per argomento. 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100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al sito</a:t>
            </a:r>
            <a:endParaRPr lang="it-IT" sz="2100" dirty="0">
              <a:solidFill>
                <a:srgbClr val="0070C0"/>
              </a:solidFill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A950DF2-AC2E-4550-842C-F86AF535C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592101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891" y="1057619"/>
            <a:ext cx="9005454" cy="4946017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3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3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3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quanto riguarda la crisi dei missili di Cuba sono presenti le trascrizioni di 275 tra memorandum, telegrammi, note, resoconti e messaggi. In </a:t>
            </a:r>
            <a:r>
              <a:rPr lang="it-IT" sz="2100" dirty="0">
                <a:latin typeface="Tw Cen MT" panose="020B0602020104020603" pitchFamily="34" charset="0"/>
                <a:cs typeface="Times New Roman" panose="02020603050405020304" pitchFamily="18" charset="0"/>
              </a:rPr>
              <a:t>particolare, ho trovato interessanti gli scambi di lettere tra Kennedy e </a:t>
            </a:r>
            <a:r>
              <a:rPr lang="it-IT" sz="21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Chruščëv</a:t>
            </a: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 cui documenti di riferimento sono consultabili ai seguenti numeri dell’elenco delle fonti: 44, 61, 91, 102, 120, 140, 145, 155, 171, 176, 181, 196, 202, 206, 244, 247.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https://avalon.law.yale.edu/subject_menus/msc_cubamenu.asp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4DD55B2-D623-43C3-8C69-07144130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280350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BADC0-087C-4590-8731-AA6C8E36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072" y="964692"/>
            <a:ext cx="8968510" cy="1188720"/>
          </a:xfrm>
        </p:spPr>
        <p:txBody>
          <a:bodyPr>
            <a:normAutofit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security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archive</a:t>
            </a:r>
            <a:endPara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4072" y="2360953"/>
            <a:ext cx="8968510" cy="3716574"/>
          </a:xfrm>
        </p:spPr>
        <p:txBody>
          <a:bodyPr>
            <a:normAutofit fontScale="47500" lnSpcReduction="20000"/>
          </a:bodyPr>
          <a:lstStyle/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44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National </a:t>
            </a:r>
            <a:r>
              <a:rPr lang="it-IT" sz="44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44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ecurity </a:t>
            </a:r>
            <a:r>
              <a:rPr lang="it-IT" sz="44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44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rchive è un’organizzazione no-profit, costituita nel 1985,</a:t>
            </a:r>
            <a:r>
              <a:rPr lang="it-IT" sz="44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che copre diversi ambiti: il giornalismo investigativo, la ricerca sui rapporti internazionali e un archivio di documenti declassificati. L’archivio digitale, in particolare, permette l’accesso ad oltre 100.000 documenti.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44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la normale funzione di ricerca si viene indirizzati a tutti gli articoli pubblicati sull’argomento, con la possibilità di avere visione dei documenti a cui l’articolo fa riferimento.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44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L’opzione </a:t>
            </a:r>
            <a:r>
              <a:rPr lang="it-IT" sz="4400" dirty="0" err="1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</a:t>
            </a:r>
            <a:r>
              <a:rPr lang="it-IT" sz="44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reading room permette, invece, di cercare e prendere visione dei documenti originali digitalizzati presenti nell’archivio.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44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4400" dirty="0">
                <a:solidFill>
                  <a:srgbClr val="0070C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al sito</a:t>
            </a:r>
            <a:endParaRPr lang="it-IT" sz="4400" dirty="0">
              <a:solidFill>
                <a:srgbClr val="0070C0"/>
              </a:solidFill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D7B28B9-0AF7-4275-8DC0-E598D2F5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34077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050B54-208A-4652-A4CA-CD967DC61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2737" y="895928"/>
            <a:ext cx="4270946" cy="4719782"/>
          </a:xfrm>
        </p:spPr>
        <p:txBody>
          <a:bodyPr/>
          <a:lstStyle/>
          <a:p>
            <a:pPr marL="0" indent="0" algn="just">
              <a:buNone/>
            </a:pPr>
            <a:endParaRPr lang="it-IT" sz="2100" dirty="0">
              <a:solidFill>
                <a:schemeClr val="tx1">
                  <a:lumMod val="85000"/>
                  <a:lumOff val="15000"/>
                </a:schemeClr>
              </a:solidFill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1800"/>
              </a:spcBef>
              <a:buNone/>
            </a:pPr>
            <a:r>
              <a:rPr lang="it-IT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Una pagina di interesse è quella che riporta, giorno per giorno, una serie di note, calendari di incontri e diari di servizio del periodo della crisi, in particolare appartenenti e redatti da Roswell </a:t>
            </a:r>
            <a:r>
              <a:rPr lang="it-IT" sz="2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Gilpatric</a:t>
            </a:r>
            <a:r>
              <a:rPr lang="it-IT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,  vice segretario alla Difesa.</a:t>
            </a:r>
          </a:p>
          <a:p>
            <a:pPr marL="0" indent="0">
              <a:spcBef>
                <a:spcPts val="0"/>
              </a:spcBef>
              <a:buNone/>
            </a:pPr>
            <a:endParaRPr lang="it-IT" sz="2100" dirty="0">
              <a:solidFill>
                <a:schemeClr val="tx1">
                  <a:lumMod val="85000"/>
                  <a:lumOff val="15000"/>
                </a:schemeClr>
              </a:solidFill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https://nsarchive2.gwu.edu/NSAEBB/NSAEBB398/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6B145DB-2E87-438A-8D91-1CC274DBAC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38888" y="918189"/>
            <a:ext cx="4270375" cy="4799372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55BC481-4A9A-4CED-B085-57C893BEB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237186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BADC0-087C-4590-8731-AA6C8E36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365" y="953676"/>
            <a:ext cx="8986980" cy="1188720"/>
          </a:xfrm>
        </p:spPr>
        <p:txBody>
          <a:bodyPr>
            <a:normAutofit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of the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Historian</a:t>
            </a:r>
            <a:endPara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365" y="2349937"/>
            <a:ext cx="8986980" cy="3949264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of the </a:t>
            </a:r>
            <a:r>
              <a:rPr lang="it-IT" sz="21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Historian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è un portale gestito da storici, esperti in politica estera americana, che si occupa sia di preparare e pubblicare i documenti ufficiali riguardo la politica estera americana, sia di fornire un supporto alle ricerche.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Progetto centrale dell’Office of the </a:t>
            </a:r>
            <a:r>
              <a:rPr lang="it-IT" sz="21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Historian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è la serie dei </a:t>
            </a:r>
            <a:r>
              <a:rPr lang="it-IT" sz="2100" i="1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Foreign Relations of the United States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 cui, </a:t>
            </a: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cegliendo il Presidente in carica nel periodo di interesse, si viene indirizzati all’elenco dei volumi riguardanti l’argomento di studio.</a:t>
            </a: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Numerosi volumi di questo progetto sono disponibili al download in versione ebook.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al sito</a:t>
            </a: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100" i="1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(non necessarie le credenziali, sufficiente dare l’invio)</a:t>
            </a:r>
            <a:endParaRPr lang="it-IT" sz="2100" i="1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it-IT" sz="1400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FB6C2D-4B92-40E1-825E-A8159FF2B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621057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C04703-79B7-4C5B-8DA2-D69160078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5" y="2057400"/>
            <a:ext cx="9029147" cy="283945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quanto riguarda la crisi di Cuba, non sono presenti solo i testi dei documenti, ma in molti casi anche i documenti originali digitalizzati.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</a:rPr>
              <a:t>All’interno del volume XI, 1961 – 1963, appartenente alla serie dei </a:t>
            </a:r>
            <a:r>
              <a:rPr lang="it-IT" sz="2100" i="1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Foreign Relations of the United States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nella sezione dedicata alla crisi dei missili di Cuba, si può accedere attraverso l’indice analitico direttamente alle pagine a cui l’argomento citato si riferisce.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100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https://history.state.gov/historicaldocuments/frus1961-63v11/index</a:t>
            </a:r>
            <a:endParaRPr lang="it-IT" sz="2100" dirty="0">
              <a:solidFill>
                <a:srgbClr val="0070C0"/>
              </a:solidFill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21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2100" dirty="0">
              <a:latin typeface="Tw Cen MT" panose="020B0602020104020603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1B0E2E6-F8CB-4284-A9BB-4A746D7A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704469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BADC0-087C-4590-8731-AA6C8E36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126" y="964692"/>
            <a:ext cx="9014691" cy="1188720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f.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kennedy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presidential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library and museum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126" y="2360953"/>
            <a:ext cx="9014691" cy="3642683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John F. Kennedy Library and Museum, tramite il suo archivio, si occupa di rendere disponibili le informazioni documentate prodotte negli anni di presidenza di Kennedy.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Ѐ </a:t>
            </a:r>
            <a:r>
              <a:rPr lang="it-IT" sz="2100" dirty="0">
                <a:latin typeface="Tw Cen MT" panose="020B0602020104020603" pitchFamily="34" charset="0"/>
                <a:cs typeface="Times New Roman" panose="02020603050405020304" pitchFamily="18" charset="0"/>
              </a:rPr>
              <a:t>possibile</a:t>
            </a: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compiere una ricerca tra le fonti primarie conservate fisicamente nell’archivio, spesso anche digitalizzate, in diverse categorie, tra cui documenti, fotografie, filmati e file audio. 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100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al sito</a:t>
            </a:r>
            <a:endParaRPr lang="it-IT" sz="2100" dirty="0">
              <a:solidFill>
                <a:srgbClr val="0070C0"/>
              </a:solidFill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100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56A680-2DEA-4B83-8BA3-57DFBE176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234485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890" y="1057619"/>
            <a:ext cx="9014691" cy="4946017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particolare, è possibile ascoltare due discorsi alla nazione di Kennedy.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primo, del 22 ottobre 1962, informa gli americani sulla situazione di tensione che si era venuta a creare a Cuba.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https://www.jfklibrary.org/asset-viewer/archives/JFKWHA/1962/JFKWHA-142-001/JFKWHA-142-001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secondo, del 2 novembre 1962, comunica l’imminente smantellamento delle basi sovietiche sull’isola. 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https://www.jfklibrary.org/asset-viewer/archives/JFKWHA/1962/JFKWHA-143-004/JFKWHA-143-004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630DF90-CCE9-4E35-BB82-3E38311F2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2951856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BADC0-087C-4590-8731-AA6C8E36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364" y="964692"/>
            <a:ext cx="9005454" cy="1188720"/>
          </a:xfrm>
        </p:spPr>
        <p:txBody>
          <a:bodyPr>
            <a:normAutofit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LIBRARY OF CONGRESS</a:t>
            </a:r>
            <a:endPara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364" y="2360953"/>
            <a:ext cx="9005454" cy="364268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cs typeface="Calibri" panose="020F0502020204030204" pitchFamily="34" charset="0"/>
              </a:rPr>
              <a:t>La Library of Congress è stata fondata con un atto del Congresso nel 1800 ed è la più grande libreria del mondo; nel 1990 fu attivata la sua sezione digitale.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cs typeface="Calibri" panose="020F0502020204030204" pitchFamily="34" charset="0"/>
              </a:rPr>
              <a:t>Tramite il catalogo digitale è possibile sia prendere visione diretta di immagini, disegni e vignette, che scaricare in formato PDF e XML le trascrizioni di numerose interviste (ad esempio a uomini politici, professori, ex militari), in cui viene trattata, più o meno approfonditamente, la crisi cubana e la politica del periodo.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al sito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040AD5D-F2F7-4198-95AC-AB09CE9A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4144950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253FEAF-5689-4A2C-BE08-C2B3CE6DC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192" y="1148931"/>
            <a:ext cx="3725629" cy="4160178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22E069A7-FF50-4BE2-AA19-57C2E7C54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7182" y="1148931"/>
            <a:ext cx="3725626" cy="416017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4A74FD4-9A6F-44A0-A3F2-B0B076F41D31}"/>
              </a:ext>
            </a:extLst>
          </p:cNvPr>
          <p:cNvSpPr txBox="1"/>
          <p:nvPr/>
        </p:nvSpPr>
        <p:spPr>
          <a:xfrm>
            <a:off x="1579418" y="5240281"/>
            <a:ext cx="453224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100" dirty="0">
              <a:solidFill>
                <a:srgbClr val="738F97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https://www.loc.gov/item/2016687289</a:t>
            </a:r>
            <a:endParaRPr lang="it-IT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4B0B794-3935-4BB2-AEF7-619C640181D6}"/>
              </a:ext>
            </a:extLst>
          </p:cNvPr>
          <p:cNvSpPr txBox="1"/>
          <p:nvPr/>
        </p:nvSpPr>
        <p:spPr>
          <a:xfrm>
            <a:off x="6314555" y="5563447"/>
            <a:ext cx="453224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https://www.loc.gov/item/2001696169</a:t>
            </a:r>
            <a:endParaRPr lang="it-IT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9C4E16-BCEC-4B3B-87FD-4BFD3749E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72098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96EEA7-BA68-48ED-A07D-73AAB679D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3382" y="2571820"/>
            <a:ext cx="8654473" cy="1188720"/>
          </a:xfrm>
        </p:spPr>
        <p:txBody>
          <a:bodyPr>
            <a:normAutofit/>
          </a:bodyPr>
          <a:lstStyle/>
          <a:p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scopo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6D4158E-FCC9-415B-8999-FF9325F46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17008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BADC0-087C-4590-8731-AA6C8E36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891" y="964692"/>
            <a:ext cx="9005454" cy="1188720"/>
          </a:xfrm>
        </p:spPr>
        <p:txBody>
          <a:bodyPr>
            <a:normAutofit/>
          </a:bodyPr>
          <a:lstStyle/>
          <a:p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jstor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891" y="2360953"/>
            <a:ext cx="9005454" cy="395672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cs typeface="Times New Roman" panose="02020603050405020304" pitchFamily="18" charset="0"/>
              </a:rPr>
              <a:t>JSTOR è una biblioteca digitale no-profit lanciata nel 1995. Nel 2009 è entrata a far parte di ITHAKA, un’organizzazione no-profit pensata per diffondere e rendere maggiormente accessibile la conoscenza tramite strumenti digitali.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cs typeface="Times New Roman" panose="02020603050405020304" pitchFamily="18" charset="0"/>
              </a:rPr>
              <a:t>Il portale mette a disposizione sia fonti primarie che secondarie, tra cui articoli di giornale, testi e capitoli selezionati.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cs typeface="Times New Roman" panose="02020603050405020304" pitchFamily="18" charset="0"/>
              </a:rPr>
              <a:t>JSTOR permette, inoltre, di organizzare e salvare le proprie ricerche.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al sito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9A4640A-A83F-4D62-A159-CB9ACBEFB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7573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C04703-79B7-4C5B-8DA2-D69160078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6" y="1046602"/>
            <a:ext cx="4270248" cy="58113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1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2100" dirty="0">
              <a:latin typeface="Tw Cen MT" panose="020B0602020104020603" pitchFamily="34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3F4247-B93F-4795-BB89-AF8F124DB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83436" y="1973179"/>
            <a:ext cx="9008364" cy="3164305"/>
          </a:xfrm>
        </p:spPr>
        <p:txBody>
          <a:bodyPr/>
          <a:lstStyle/>
          <a:p>
            <a:pPr marL="0" indent="0" algn="just">
              <a:buNone/>
            </a:pPr>
            <a:r>
              <a:rPr lang="it-IT" sz="2100" dirty="0">
                <a:latin typeface="Tw Cen MT" panose="020B0602020104020603" pitchFamily="34" charset="0"/>
              </a:rPr>
              <a:t>Tra i volumi proposti nella sezione open access e scaricabili in formato PDF, risulta interessante il libro </a:t>
            </a:r>
            <a:r>
              <a:rPr lang="it-IT" sz="2100" i="1" dirty="0">
                <a:latin typeface="Tw Cen MT" panose="020B0602020104020603" pitchFamily="34" charset="0"/>
              </a:rPr>
              <a:t>M</a:t>
            </a:r>
            <a:r>
              <a:rPr lang="it-IT" sz="2100" b="0" i="1" dirty="0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ind-Sets and </a:t>
            </a:r>
            <a:r>
              <a:rPr lang="it-IT" sz="2100" i="1" dirty="0" err="1">
                <a:solidFill>
                  <a:srgbClr val="000000"/>
                </a:solidFill>
                <a:latin typeface="Tw Cen MT" panose="020B0602020104020603" pitchFamily="34" charset="0"/>
              </a:rPr>
              <a:t>M</a:t>
            </a:r>
            <a:r>
              <a:rPr lang="it-IT" sz="2100" b="0" i="1" dirty="0" err="1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issiles</a:t>
            </a:r>
            <a:r>
              <a:rPr lang="it-IT" sz="2100" b="0" i="1" dirty="0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: a First </a:t>
            </a:r>
            <a:r>
              <a:rPr lang="it-IT" sz="2100" i="1" dirty="0">
                <a:solidFill>
                  <a:srgbClr val="000000"/>
                </a:solidFill>
                <a:latin typeface="Tw Cen MT" panose="020B0602020104020603" pitchFamily="34" charset="0"/>
              </a:rPr>
              <a:t>H</a:t>
            </a:r>
            <a:r>
              <a:rPr lang="it-IT" sz="2100" b="0" i="1" dirty="0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and </a:t>
            </a:r>
            <a:r>
              <a:rPr lang="it-IT" sz="2100" i="1" dirty="0">
                <a:solidFill>
                  <a:srgbClr val="000000"/>
                </a:solidFill>
                <a:latin typeface="Tw Cen MT" panose="020B0602020104020603" pitchFamily="34" charset="0"/>
              </a:rPr>
              <a:t>A</a:t>
            </a:r>
            <a:r>
              <a:rPr lang="it-IT" sz="2100" b="0" i="1" dirty="0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ccount of the </a:t>
            </a:r>
            <a:r>
              <a:rPr lang="it-IT" sz="2100" i="1" dirty="0" err="1">
                <a:solidFill>
                  <a:srgbClr val="000000"/>
                </a:solidFill>
                <a:latin typeface="Tw Cen MT" panose="020B0602020104020603" pitchFamily="34" charset="0"/>
              </a:rPr>
              <a:t>C</a:t>
            </a:r>
            <a:r>
              <a:rPr lang="it-IT" sz="2100" b="0" i="1" dirty="0" err="1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uban</a:t>
            </a:r>
            <a:r>
              <a:rPr lang="it-IT" sz="2100" b="0" i="1" dirty="0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it-IT" sz="2100" i="1" dirty="0">
                <a:solidFill>
                  <a:srgbClr val="000000"/>
                </a:solidFill>
                <a:latin typeface="Tw Cen MT" panose="020B0602020104020603" pitchFamily="34" charset="0"/>
              </a:rPr>
              <a:t>M</a:t>
            </a:r>
            <a:r>
              <a:rPr lang="it-IT" sz="2100" b="0" i="1" dirty="0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issile </a:t>
            </a:r>
            <a:r>
              <a:rPr lang="it-IT" sz="2100" i="1" dirty="0" err="1">
                <a:solidFill>
                  <a:srgbClr val="000000"/>
                </a:solidFill>
                <a:latin typeface="Tw Cen MT" panose="020B0602020104020603" pitchFamily="34" charset="0"/>
              </a:rPr>
              <a:t>C</a:t>
            </a:r>
            <a:r>
              <a:rPr lang="it-IT" sz="2100" b="0" i="1" dirty="0" err="1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risis</a:t>
            </a:r>
            <a:r>
              <a:rPr lang="it-IT" sz="2100" b="0" i="0" dirty="0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 di Kenneth Michael </a:t>
            </a:r>
            <a:r>
              <a:rPr lang="it-IT" sz="2100" b="0" i="0" dirty="0" err="1">
                <a:solidFill>
                  <a:srgbClr val="000000"/>
                </a:solidFill>
                <a:effectLst/>
                <a:latin typeface="Tw Cen MT" panose="020B0602020104020603" pitchFamily="34" charset="0"/>
              </a:rPr>
              <a:t>Absher</a:t>
            </a:r>
            <a:r>
              <a:rPr lang="it-IT" sz="2100" dirty="0">
                <a:solidFill>
                  <a:srgbClr val="000000"/>
                </a:solidFill>
                <a:latin typeface="Tw Cen MT" panose="020B0602020104020603" pitchFamily="34" charset="0"/>
              </a:rPr>
              <a:t>. L’autore riscostruisce gli eventi rifacendosi alla sua personale esperienza come analista della CIA, assegnato in quegli anni alla zona operativa dell’America Latina.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100" dirty="0">
                <a:solidFill>
                  <a:srgbClr val="0070C0"/>
                </a:solidFill>
                <a:latin typeface="Tw Cen MT" panose="020B06020201040206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https://www.jstor.org/stable/resrep12020</a:t>
            </a:r>
            <a:endParaRPr lang="en-US" sz="2100" dirty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pPr marL="0" indent="0">
              <a:buNone/>
            </a:pPr>
            <a:endParaRPr lang="en-US" sz="2100" b="0" i="0" dirty="0">
              <a:solidFill>
                <a:srgbClr val="000000"/>
              </a:solidFill>
              <a:effectLst/>
              <a:latin typeface="Tw Cen MT" panose="020B0602020104020603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101126-F9C5-4EFE-A712-D69B17A1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394507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BADC0-087C-4590-8731-AA6C8E36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891" y="843507"/>
            <a:ext cx="8996218" cy="1188720"/>
          </a:xfrm>
        </p:spPr>
        <p:txBody>
          <a:bodyPr>
            <a:normAutofit/>
          </a:bodyPr>
          <a:lstStyle/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Times New Roman" panose="02020603050405020304" pitchFamily="18" charset="0"/>
              </a:rPr>
              <a:t>OPENEDITION JOURNALS</a:t>
            </a:r>
            <a:endParaRPr lang="it-I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891" y="2195701"/>
            <a:ext cx="8996218" cy="4112736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 err="1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OpenEdition</a:t>
            </a: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Journals è un progetto che si propone di fare da supporto agli studi umanistici ed alle scienze sociali. Fa parte di </a:t>
            </a:r>
            <a:r>
              <a:rPr lang="it-IT" sz="2100" dirty="0" err="1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OpenEdition</a:t>
            </a: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struttura che raccoglie altre tre piattaforme digitali, una dedicata ai libri, una ai blog di ricerca e una agli eventi accademici.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catalogo è composto da più di 500 giornali di diversa provenienza linguistica e geografica. Ogni giornale presente sul sito ha la propria pagina dedicata con le informazioni di base, una presentazione della rivista e dei temi di cui si occupa, una lista degli ultimi articoli inseriti, il link di accesso al proprio sito web. I testi sono scaricabili in formato PDF.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al sito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52E48F9-D530-4B9D-AEAE-C36E48DA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137331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655" y="1183230"/>
            <a:ext cx="9014690" cy="449153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Inerente all’argomento di questa ricerca, è un saggio pubblicato dalla rivista Diacronie, che approfondisce il coinvolgimento e il ruolo dell’Italia, nel periodo del governo di Amintore Fanfani, nella crisi di Cuba.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https://journals.openedition.org/diacronie/1748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145521-DFE4-45B2-944A-FF868C1F7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43622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127" y="572655"/>
            <a:ext cx="9005455" cy="5698835"/>
          </a:xfrm>
        </p:spPr>
        <p:txBody>
          <a:bodyPr/>
          <a:lstStyle/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just">
              <a:spcBef>
                <a:spcPts val="0"/>
              </a:spcBef>
              <a:buNone/>
              <a:tabLst>
                <a:tab pos="4489450" algn="l"/>
              </a:tabLst>
            </a:pPr>
            <a:r>
              <a:rPr lang="it-IT" sz="2100" dirty="0">
                <a:latin typeface="Tw Cen MT" panose="020B0602020104020603" pitchFamily="34" charset="0"/>
              </a:rPr>
              <a:t>L’obiettivo di questo lavoro è quello di presentare una serie di fonti digitali inerenti alla crisi dei missili di Cuba dell’ottobre 1962 che possano essere utili ad un lavoro di studio e ricerca sull’argomento.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</a:rPr>
              <a:t>Le fonti qui presentate sono sia primarie, digitalizzate e multimediali, sia testi e articoli. Per ciascuna fonte digitale descritta, è inserito il link sia al sito web di riferimento che ai documenti citati come esempio di consultazione.</a:t>
            </a:r>
          </a:p>
          <a:p>
            <a:pPr marL="0" indent="0" algn="just">
              <a:buNone/>
            </a:pPr>
            <a:endParaRPr lang="it-IT" sz="2100" dirty="0">
              <a:latin typeface="Tw Cen MT" panose="020B0602020104020603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C2C592-D654-4658-9C4C-CA1B775A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69590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96EEA7-BA68-48ED-A07D-73AAB679D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3382" y="2571820"/>
            <a:ext cx="8654473" cy="1188720"/>
          </a:xfrm>
        </p:spPr>
        <p:txBody>
          <a:bodyPr>
            <a:normAutofit/>
          </a:bodyPr>
          <a:lstStyle/>
          <a:p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Inquadramento storico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D2EBA26-FD12-404A-AFFE-AD962944F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7929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128" y="578335"/>
            <a:ext cx="9005454" cy="554537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it-IT" sz="2800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it-IT" sz="2100" dirty="0">
                <a:latin typeface="Tw Cen MT" panose="020B0602020104020603" pitchFamily="34" charset="0"/>
                <a:cs typeface="Calibri" panose="020F0502020204030204" pitchFamily="34" charset="0"/>
              </a:rPr>
              <a:t>La crisi di Cuba dell’ottobre 1962 si inserisce nel contesto del confronto mondiale tra Stati Uniti e Unione Sovietica durante la Guerra Fredda. Fu uno dei momenti più critici del rapporto tra le due superpotenze, tanto da far temere lo scoppio di una guerra nucleare.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100" dirty="0">
                <a:latin typeface="Tw Cen MT" panose="020B0602020104020603" pitchFamily="34" charset="0"/>
                <a:cs typeface="Calibri" panose="020F0502020204030204" pitchFamily="34" charset="0"/>
              </a:rPr>
              <a:t>La crisi ebbe origine dalla reazione dell’URSS alla politica americana che, nel corso dell’anno precedente, aveva portato al tentativo di rovesciare il governo di Fidel Castro a Cuba con l’invasione della baia dei Porci nell’aprile 1961 e, soprattutto, il dispiegamento, da parte del presidente Eisenhower, di missili balistici Jupiter in Turchia, che si andavano ad aggiungere a quelli già presenti sul territorio italiano.</a:t>
            </a:r>
          </a:p>
          <a:p>
            <a:pPr marL="0" indent="0" algn="just">
              <a:spcAft>
                <a:spcPts val="800"/>
              </a:spcAft>
              <a:buNone/>
            </a:pPr>
            <a:endParaRPr lang="it-IT" dirty="0">
              <a:latin typeface="Tw Cen MT" panose="020B0602020104020603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90CA82-4FBD-4F93-87BC-3AB84BA0B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6624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891" y="578334"/>
            <a:ext cx="9014691" cy="571162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buNone/>
            </a:pPr>
            <a:endParaRPr lang="it-IT" sz="1400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2400"/>
              </a:spcBef>
              <a:buNone/>
            </a:pP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leader sovietico </a:t>
            </a:r>
            <a:r>
              <a:rPr lang="it-IT" sz="21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Chruščëv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decise, quindi, di installare delle basi di lancio per missili balistici a Cuba, a meno di 200 chilometri dalle coste americane. Kennedy, per tutta risposta, attuò un blocco navale nei confronti dell’isola; nonostante ciò, alcuni sottomarini sovietici riuscirono a forzarlo. Tra il 16 e il 28 ottobre la tensione internazionale raggiunse il suo massimo.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crisi ebbe termine il 28 ottobre, dopo giorni di negoziati segreti, quando, tramite un accordo, </a:t>
            </a:r>
            <a:r>
              <a:rPr lang="it-IT" sz="21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Chruščëv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accettò di smantellare le basi sovietiche a Cuba e riportare in patria i missili, mentre Kennedy, da parte sua, dichiarò pubblicamente che gli Stati Uniti non avrebbero più tentato colpi di mano a Cuba. Segretamente il Presidente americano acconsentì anche a smantellare i missili presenti in Turchia e Italia. Nel momento in cui i sovietici completarono il ritiro dei loro armamenti dall’isola, il 21 novembre, gli americani misero fine al blocco.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04AAF2-22BA-4409-AB04-90BDD2A71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427590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96EEA7-BA68-48ED-A07D-73AAB679D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365" y="2571820"/>
            <a:ext cx="8977744" cy="1188720"/>
          </a:xfrm>
        </p:spPr>
        <p:txBody>
          <a:bodyPr>
            <a:normAutofit/>
          </a:bodyPr>
          <a:lstStyle/>
          <a:p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fonti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469EB0-8E45-4843-8A2F-90FB06A5D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60170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BADC0-087C-4590-8731-AA6C8E36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126" y="964692"/>
            <a:ext cx="9014691" cy="1188720"/>
          </a:xfrm>
        </p:spPr>
        <p:txBody>
          <a:bodyPr>
            <a:normAutofit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Wilson Center Digital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archive</a:t>
            </a:r>
            <a:endPara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47F3-B67C-4C16-9B9B-50B899B0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126" y="2360953"/>
            <a:ext cx="9014691" cy="4400065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az-Cyrl-AZ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Ѐ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archivio digitale associato al Wilson Center, forum apolitico e indipendente dedicato alle discussioni e alle ricerche su questioni globali. L’archivio permette l’accesso a documenti </a:t>
            </a:r>
            <a:r>
              <a:rPr lang="it-IT" sz="21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desecretati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governativi e non, provenienti da archivi di tutto il mondo.</a:t>
            </a: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Particolarmente interessante, riguardo alla guerra fredda, è il progetto avviato nel 1991 e portato avanti dal Wilson Center con il supporto dell’archivio, denominato </a:t>
            </a:r>
            <a:r>
              <a:rPr lang="it-IT" sz="2100" i="1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2100" i="1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Cold</a:t>
            </a:r>
            <a:r>
              <a:rPr lang="it-IT" sz="2100" i="1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War International History Project</a:t>
            </a:r>
            <a:r>
              <a:rPr lang="it-IT" sz="21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Scopo del progetto è quello di rendere accessibile il materiale prodotto dai governi di entrambi i blocchi durante la guerra fredda. In particolare si vuole integrare la storiografia «occidentale» con quella del blocco sovietico.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al sito</a:t>
            </a:r>
            <a:endParaRPr lang="it-IT" sz="2100" dirty="0">
              <a:solidFill>
                <a:srgbClr val="0070C0"/>
              </a:solidFill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BC41EDB-074F-49E7-A0E0-C83E52C29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95975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254813-71D0-4355-95B0-F5105850A1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7892" y="625641"/>
            <a:ext cx="9014690" cy="56735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100" dirty="0">
                <a:latin typeface="Tw Cen MT" panose="020B0602020104020603" pitchFamily="34" charset="0"/>
              </a:rPr>
              <a:t>Il Wilson Center Digital Archive mette a disposizione numerosi documenti riguardanti la crisi di Cuba. Questi possono essere ricercati all’interno di quattro collezioni:</a:t>
            </a:r>
          </a:p>
          <a:p>
            <a:pPr>
              <a:spcBef>
                <a:spcPts val="0"/>
              </a:spcBef>
            </a:pPr>
            <a:r>
              <a:rPr lang="it-IT" sz="2100" dirty="0" err="1">
                <a:latin typeface="Tw Cen MT" panose="020B0602020104020603" pitchFamily="34" charset="0"/>
              </a:rPr>
              <a:t>Cuban</a:t>
            </a:r>
            <a:r>
              <a:rPr lang="it-IT" sz="2100" dirty="0">
                <a:latin typeface="Tw Cen MT" panose="020B0602020104020603" pitchFamily="34" charset="0"/>
              </a:rPr>
              <a:t> Missile </a:t>
            </a:r>
            <a:r>
              <a:rPr lang="it-IT" sz="2100" dirty="0" err="1">
                <a:latin typeface="Tw Cen MT" panose="020B0602020104020603" pitchFamily="34" charset="0"/>
              </a:rPr>
              <a:t>Crisis</a:t>
            </a:r>
            <a:endParaRPr lang="it-IT" sz="2100" dirty="0">
              <a:latin typeface="Tw Cen MT" panose="020B0602020104020603" pitchFamily="34" charset="0"/>
            </a:endParaRPr>
          </a:p>
          <a:p>
            <a:pPr>
              <a:spcBef>
                <a:spcPts val="0"/>
              </a:spcBef>
            </a:pPr>
            <a:r>
              <a:rPr lang="it-IT" sz="2100" dirty="0" err="1">
                <a:latin typeface="Tw Cen MT" panose="020B0602020104020603" pitchFamily="34" charset="0"/>
              </a:rPr>
              <a:t>Cuban</a:t>
            </a:r>
            <a:r>
              <a:rPr lang="it-IT" sz="2100" dirty="0">
                <a:latin typeface="Tw Cen MT" panose="020B0602020104020603" pitchFamily="34" charset="0"/>
              </a:rPr>
              <a:t> Foreign Relations</a:t>
            </a:r>
          </a:p>
          <a:p>
            <a:pPr>
              <a:spcBef>
                <a:spcPts val="0"/>
              </a:spcBef>
            </a:pPr>
            <a:r>
              <a:rPr lang="it-IT" sz="2100" dirty="0">
                <a:latin typeface="Tw Cen MT" panose="020B0602020104020603" pitchFamily="34" charset="0"/>
              </a:rPr>
              <a:t>China and Latin America and the Caribbean</a:t>
            </a:r>
          </a:p>
          <a:p>
            <a:pPr>
              <a:spcBef>
                <a:spcPts val="0"/>
              </a:spcBef>
            </a:pPr>
            <a:r>
              <a:rPr lang="it-IT" sz="2100" dirty="0">
                <a:latin typeface="Tw Cen MT" panose="020B0602020104020603" pitchFamily="34" charset="0"/>
              </a:rPr>
              <a:t>United States-Soviet Relations</a:t>
            </a:r>
          </a:p>
          <a:p>
            <a:pPr marL="0" indent="0">
              <a:spcBef>
                <a:spcPts val="0"/>
              </a:spcBef>
              <a:buNone/>
            </a:pPr>
            <a:endParaRPr lang="it-IT" sz="2100" dirty="0">
              <a:solidFill>
                <a:srgbClr val="0070C0"/>
              </a:solidFill>
              <a:latin typeface="Tw Cen MT" panose="020B0602020104020603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https://digitalarchive.wilsoncenter.org/search-results/1/%7B%22search-in%22%3A%22all%22%2C%22term%22%3A%22cuban+missile+crisis%22%7D?recordType=Collection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it-IT" sz="2100" dirty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pPr marL="0" indent="0" algn="just">
              <a:buNone/>
            </a:pPr>
            <a:r>
              <a:rPr lang="it-IT" sz="2100" dirty="0">
                <a:solidFill>
                  <a:schemeClr val="tx1"/>
                </a:solidFill>
                <a:latin typeface="Tw Cen MT" panose="020B0602020104020603" pitchFamily="34" charset="0"/>
              </a:rPr>
              <a:t>Nella sezione «</a:t>
            </a:r>
            <a:r>
              <a:rPr lang="it-IT" sz="2100" dirty="0" err="1">
                <a:solidFill>
                  <a:schemeClr val="tx1"/>
                </a:solidFill>
                <a:latin typeface="Tw Cen MT" panose="020B0602020104020603" pitchFamily="34" charset="0"/>
              </a:rPr>
              <a:t>Cuban</a:t>
            </a:r>
            <a:r>
              <a:rPr lang="it-IT" sz="2100" dirty="0">
                <a:solidFill>
                  <a:schemeClr val="tx1"/>
                </a:solidFill>
                <a:latin typeface="Tw Cen MT" panose="020B0602020104020603" pitchFamily="34" charset="0"/>
              </a:rPr>
              <a:t> Missile </a:t>
            </a:r>
            <a:r>
              <a:rPr lang="it-IT" sz="2100" dirty="0" err="1">
                <a:latin typeface="Tw Cen MT" panose="020B0602020104020603" pitchFamily="34" charset="0"/>
              </a:rPr>
              <a:t>Crisis</a:t>
            </a:r>
            <a:r>
              <a:rPr lang="it-IT" sz="2100" dirty="0">
                <a:latin typeface="Tw Cen MT" panose="020B0602020104020603" pitchFamily="34" charset="0"/>
              </a:rPr>
              <a:t>» sono disponibili anche degli estratti dai diari di Amintore Fanfani, all’epoca Presidente del Consiglio, e Manlio Brosio, all’epoca Ambasciatore a Parigi, in cui espongono le loro preoccupazioni per la crisi in atto.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100" dirty="0">
              <a:latin typeface="Tw Cen MT" panose="020B0602020104020603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https://digitalarchive.wilsoncenter.org/document/115421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it-IT" sz="2100" dirty="0">
                <a:solidFill>
                  <a:srgbClr val="0070C0"/>
                </a:solidFill>
                <a:latin typeface="Tw Cen MT" panose="020B06020201040206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https://digitalarchive.wilsoncenter.org/document/115422</a:t>
            </a:r>
            <a:endParaRPr lang="it-IT" sz="2100" dirty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pPr marL="0" indent="0">
              <a:buNone/>
            </a:pPr>
            <a:endParaRPr lang="it-IT" sz="2100" dirty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9B687D2-C073-4FE4-B9B4-89086BC2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03799051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cco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c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co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Compatto</Template>
  <TotalTime>560</TotalTime>
  <Words>1789</Words>
  <Application>Microsoft Office PowerPoint</Application>
  <PresentationFormat>Widescreen</PresentationFormat>
  <Paragraphs>136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8" baseType="lpstr">
      <vt:lpstr>Arial</vt:lpstr>
      <vt:lpstr>Calibri</vt:lpstr>
      <vt:lpstr>Gill Sans MT</vt:lpstr>
      <vt:lpstr>Tw Cen MT</vt:lpstr>
      <vt:lpstr>Pacco</vt:lpstr>
      <vt:lpstr>La crisi dei missili di cuba</vt:lpstr>
      <vt:lpstr>scopo</vt:lpstr>
      <vt:lpstr>Presentazione standard di PowerPoint</vt:lpstr>
      <vt:lpstr>Inquadramento storico</vt:lpstr>
      <vt:lpstr>Presentazione standard di PowerPoint</vt:lpstr>
      <vt:lpstr>Presentazione standard di PowerPoint</vt:lpstr>
      <vt:lpstr>fonti</vt:lpstr>
      <vt:lpstr>Wilson Center Digital archive</vt:lpstr>
      <vt:lpstr>Presentazione standard di PowerPoint</vt:lpstr>
      <vt:lpstr>The avalon project</vt:lpstr>
      <vt:lpstr>Presentazione standard di PowerPoint</vt:lpstr>
      <vt:lpstr>national security archive</vt:lpstr>
      <vt:lpstr>Presentazione standard di PowerPoint</vt:lpstr>
      <vt:lpstr>Office of the Historian</vt:lpstr>
      <vt:lpstr>Presentazione standard di PowerPoint</vt:lpstr>
      <vt:lpstr>John f. kennedy presidential library and museum</vt:lpstr>
      <vt:lpstr>Presentazione standard di PowerPoint</vt:lpstr>
      <vt:lpstr>LIBRARY OF CONGRESS</vt:lpstr>
      <vt:lpstr>Presentazione standard di PowerPoint</vt:lpstr>
      <vt:lpstr>jstor </vt:lpstr>
      <vt:lpstr>Presentazione standard di PowerPoint</vt:lpstr>
      <vt:lpstr>OPENEDITION JOURNALS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Marina Mari</dc:creator>
  <cp:lastModifiedBy>Marina Mari</cp:lastModifiedBy>
  <cp:revision>141</cp:revision>
  <dcterms:created xsi:type="dcterms:W3CDTF">2021-01-06T11:09:53Z</dcterms:created>
  <dcterms:modified xsi:type="dcterms:W3CDTF">2021-02-02T11:23:41Z</dcterms:modified>
</cp:coreProperties>
</file>