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0" r:id="rId5"/>
    <p:sldId id="261" r:id="rId6"/>
    <p:sldId id="262" r:id="rId7"/>
    <p:sldId id="275" r:id="rId8"/>
    <p:sldId id="265" r:id="rId9"/>
    <p:sldId id="266" r:id="rId10"/>
    <p:sldId id="267" r:id="rId11"/>
    <p:sldId id="268" r:id="rId12"/>
    <p:sldId id="270" r:id="rId13"/>
    <p:sldId id="271" r:id="rId14"/>
    <p:sldId id="276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.it/search/collections/ny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heritage.it/research/collection-10017/elenchi-dei-passeggeri-e-dellimmigrazione-1500-19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oemigrazioneitalian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mer-fvg.org/aspx/Home.aspx?idAmb=107&amp;idMenu=-1&amp;liv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2" Type="http://schemas.openxmlformats.org/officeDocument/2006/relationships/hyperlink" Target="https://www.raiplay.it/ricerca.html?q=emigrazio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emigrazioni.it/prt_home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azionepaolocresci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reitalie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tyellisfoundatio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E0CBA-A6C3-446B-9487-3A9C24542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307" y="2117034"/>
            <a:ext cx="8144134" cy="2623931"/>
          </a:xfrm>
          <a:solidFill>
            <a:schemeClr val="bg1">
              <a:lumMod val="95000"/>
              <a:lumOff val="5000"/>
              <a:alpha val="3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  <a:prstDash val="solid"/>
          </a:ln>
        </p:spPr>
        <p:txBody>
          <a:bodyPr/>
          <a:lstStyle/>
          <a:p>
            <a:pPr algn="ctr"/>
            <a:r>
              <a:rPr lang="it-IT" sz="3600" dirty="0"/>
              <a:t>RISORSE DIGITALI PER LO STUDIO DELL’</a:t>
            </a:r>
            <a:br>
              <a:rPr lang="it-IT" sz="3600" dirty="0"/>
            </a:br>
            <a:r>
              <a:rPr lang="it-IT" dirty="0"/>
              <a:t>EMIGRAZIONE ITALIANA NEGLI USA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FFFDE2-CBCE-492E-83A2-31885ED0B74C}"/>
              </a:ext>
            </a:extLst>
          </p:cNvPr>
          <p:cNvSpPr txBox="1"/>
          <p:nvPr/>
        </p:nvSpPr>
        <p:spPr>
          <a:xfrm>
            <a:off x="9326880" y="2855742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Lorenzo Spagnolo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4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9F4B8E-05E9-4B91-8391-DE2A6A87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4816445" cy="1080938"/>
          </a:xfrm>
        </p:spPr>
        <p:txBody>
          <a:bodyPr>
            <a:normAutofit/>
          </a:bodyPr>
          <a:lstStyle/>
          <a:p>
            <a:r>
              <a:rPr lang="it-IT" sz="1600" u="sng" dirty="0">
                <a:hlinkClick r:id="rId3"/>
              </a:rPr>
              <a:t>https://www.ancestry.it/search/collections/nypl/</a:t>
            </a:r>
            <a:r>
              <a:rPr lang="it-IT" sz="1600" dirty="0"/>
              <a:t>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086A3A-631A-4C60-9E1A-50364663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Questo sito specializzato nella ricerca genealogica, possiede oltre 4 miliardi di documenti storici, comprendenti censimenti statunitensi, elenchi passeggeri, registri di nascita e molto altro, ma sotto pagamento di un abbonamento mensile. La sezione presa in oggetto è dedicata ad un dettagliato elenco passeggeri comprendente anche quello di Ellis Island e Castle Garden. 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9A047F0-F1C3-4EF4-9B93-A4349EA1E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111348"/>
            <a:ext cx="6269479" cy="42062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3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2EF27A-BD62-4C04-B5DD-F3668CD3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5" y="753228"/>
            <a:ext cx="4717970" cy="1080938"/>
          </a:xfrm>
        </p:spPr>
        <p:txBody>
          <a:bodyPr>
            <a:normAutofit/>
          </a:bodyPr>
          <a:lstStyle/>
          <a:p>
            <a:r>
              <a:rPr lang="it-IT" sz="1800" u="sng" dirty="0">
                <a:hlinkClick r:id="rId3"/>
              </a:rPr>
              <a:t>https://www.myheritage.it/research/collection-10017/elenchi-dei-passeggeri-e-dellimmigrazione-1500-1900</a:t>
            </a:r>
            <a:r>
              <a:rPr lang="it-IT" sz="1800" dirty="0"/>
              <a:t>  </a:t>
            </a:r>
            <a:br>
              <a:rPr lang="it-IT" sz="1800" dirty="0"/>
            </a:br>
            <a:endParaRPr lang="it-IT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86A56D-38B6-4554-93A5-615A6865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Anche questo sito si dedica alla ricostruzione degli alberi genealogici attraverso il reperimento di un ampia banca dati, consultabile a pagamento. La sezione presa in esame permette di ricercare tutti i passeggeri entrati in diversi porti statunitensi, nel periodo che va dal 1500 al 1900.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700738E-8FB1-4501-A502-891179744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181686"/>
            <a:ext cx="6269479" cy="429064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68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3E824-D1D5-4A23-A315-023A18EB8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SITI PER LA DIDATTICA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80C6C7-B2CA-48B9-A07A-640A09E5D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65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348D5D-F013-4659-B7AE-885E4598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1800" u="sng" dirty="0">
                <a:hlinkClick r:id="rId3"/>
              </a:rPr>
              <a:t>http://www.museoemigrazioneitaliana.org/</a:t>
            </a:r>
            <a:r>
              <a:rPr lang="it-IT" sz="1800" dirty="0"/>
              <a:t> </a:t>
            </a:r>
            <a:br>
              <a:rPr lang="it-IT" sz="1800" dirty="0"/>
            </a:br>
            <a:endParaRPr lang="it-IT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229CC8-B127-4BCB-B86E-DE181A79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Il sito possiede diverse sezioni dedicate alla didattica, le quali esplicano il fenomeno emigratorio italiano anche riportando diverse curiosità e vicende vissute dai protagonisti.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67F7DDE-6CF9-4A90-A182-03CE640AD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195755"/>
            <a:ext cx="6269479" cy="416403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01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868930-6CDC-4D6A-92B1-4C960F92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4956047" cy="1080938"/>
          </a:xfrm>
        </p:spPr>
        <p:txBody>
          <a:bodyPr>
            <a:normAutofit/>
          </a:bodyPr>
          <a:lstStyle/>
          <a:p>
            <a:r>
              <a:rPr lang="it-IT" sz="1800" dirty="0">
                <a:hlinkClick r:id="rId3"/>
              </a:rPr>
              <a:t>http://www.ammer-fvg.org/aspx/Home.aspx?idAmb=107&amp;idMenu=-1&amp;liv=0</a:t>
            </a:r>
            <a:endParaRPr lang="it-IT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763C2-A3DE-4294-948D-5DFC500E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91" y="2336873"/>
            <a:ext cx="415841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L’Archivio Multimediale della Memoria dell'Emigrazione Regionale, è un archivio digitale che raccoglie fotografie, documenti e interviste, creato per mantenere la memoria della storia e delle vicende dell'emigrazione del Friuli Venezia Giulia nel mondo.</a:t>
            </a:r>
            <a:endParaRPr lang="en-US" sz="2000" dirty="0"/>
          </a:p>
        </p:txBody>
      </p:sp>
      <p:pic>
        <p:nvPicPr>
          <p:cNvPr id="5" name="Segnaposto contenuto 4" descr="Immagine che contiene screenshot, monitor&#10;&#10;Descrizione generata automaticamente">
            <a:extLst>
              <a:ext uri="{FF2B5EF4-FFF2-40B4-BE49-F238E27FC236}">
                <a16:creationId xmlns:a16="http://schemas.microsoft.com/office/drawing/2014/main" id="{2F5E83EE-2E92-4CF9-89ED-88892ECDF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998806"/>
            <a:ext cx="6737719" cy="493738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88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04F62-4CE4-4020-9D07-5FA9D90B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VIDEO EMIGRAZIONE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66FA5-3482-4CCD-9B49-BD3E8B85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hlinkClick r:id="rId2"/>
              </a:rPr>
              <a:t>https://www.raiplay.it/ricerca.html?q=emigrazione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u="sng" dirty="0"/>
              <a:t>Il sito di </a:t>
            </a:r>
            <a:r>
              <a:rPr lang="it-IT" u="sng" dirty="0" err="1"/>
              <a:t>raiplay</a:t>
            </a:r>
            <a:r>
              <a:rPr lang="it-IT" u="sng" dirty="0"/>
              <a:t> propone diversi documentari riguardanti la storia dell’emigrazione italiana.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u="sng" dirty="0"/>
              <a:t> </a:t>
            </a:r>
            <a:r>
              <a:rPr lang="it-IT" u="sng" dirty="0">
                <a:hlinkClick r:id="rId3"/>
              </a:rPr>
              <a:t>https://www.youtube.com</a:t>
            </a:r>
            <a:endParaRPr lang="it-IT" u="sng" dirty="0"/>
          </a:p>
          <a:p>
            <a:pPr marL="0" indent="0">
              <a:buNone/>
            </a:pPr>
            <a:r>
              <a:rPr lang="it-IT" u="sng" dirty="0"/>
              <a:t>Reperibili diversi video e documentari.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0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Segnaposto contenuto 4" descr="Immagine che contiene esterni, acqua, persona, barca&#10;&#10;Descrizione generata automaticamente">
            <a:extLst>
              <a:ext uri="{FF2B5EF4-FFF2-40B4-BE49-F238E27FC236}">
                <a16:creationId xmlns:a16="http://schemas.microsoft.com/office/drawing/2014/main" id="{4D1731F6-3469-429A-9FEB-7FE7C73E9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77" r="23355" b="-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2AC7FD-C8D1-4B5A-919B-BD8746C9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it-IT" sz="3200"/>
              <a:t>FINE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F9FF0-ED0E-449C-8251-7E1C8C7F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29E605-3EFE-4AAD-A192-580D499A8F52}"/>
              </a:ext>
            </a:extLst>
          </p:cNvPr>
          <p:cNvSpPr txBox="1"/>
          <p:nvPr/>
        </p:nvSpPr>
        <p:spPr>
          <a:xfrm>
            <a:off x="478302" y="2574388"/>
            <a:ext cx="9973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Verranno riportate in seguito le fonti digitali reperibili sul web riguardanti l’emigrazione italiana negli Stati Uniti d’America.</a:t>
            </a:r>
          </a:p>
          <a:p>
            <a:r>
              <a:rPr lang="it-IT" dirty="0"/>
              <a:t>La tipologia di siti presentati sarà la seguente: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Reperimento fonti primarie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Ricerca passeggeri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Strumenti utili alla didattica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Video e documentari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45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5C125-54B7-4590-8614-8DB9AD000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SITI PER REPERIMENTO FONTI PRIMARIE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551796-CA6C-4F06-B010-B312F5417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87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804532-5910-4333-993A-D553402C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1600" dirty="0">
                <a:hlinkClick r:id="rId3"/>
              </a:rPr>
              <a:t>http://www.memoriaemigrazioni.it/prt_home.asp</a:t>
            </a:r>
            <a:endParaRPr lang="it-IT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ECD69-B60B-45B4-9111-A3FCC6B4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sito della sezione migranti (MEM) dei musei del mare e delle migrazioni di Genova, presenta un archivio comprendente varie tipologie di fonti, fra le quali documenti di viaggio, lettere e materiale audio/visivo.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78533C31-BE0E-47F5-802A-4C05FDBF30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8" r="8467"/>
          <a:stretch/>
        </p:blipFill>
        <p:spPr>
          <a:xfrm>
            <a:off x="5150261" y="957381"/>
            <a:ext cx="6361418" cy="455552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6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374839-6983-4AF8-A0A7-32687EB7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>
            <a:normAutofit/>
          </a:bodyPr>
          <a:lstStyle/>
          <a:p>
            <a:r>
              <a:rPr lang="it-IT" sz="1800" dirty="0">
                <a:hlinkClick r:id="rId3"/>
              </a:rPr>
              <a:t>http://www.fondazionepaolocresci.it/</a:t>
            </a:r>
            <a:endParaRPr lang="it-IT" sz="1800" dirty="0"/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5C947B-DDB9-46C6-A612-FE5F790AD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1426"/>
            <a:ext cx="3656289" cy="4420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L’Archivio della Fondazione Paolo Cresci per la storia dell’emigrazione italiana comprende una varietà di materiale documentario relativo all’emigrazione italiana tra Ottocento e Novecento.</a:t>
            </a:r>
          </a:p>
          <a:p>
            <a:pPr marL="0" indent="0">
              <a:buNone/>
            </a:pPr>
            <a:r>
              <a:rPr lang="it-IT" sz="1600" dirty="0"/>
              <a:t>La catalogazione informatica degli innumerevoli documenti comprende diverse schede, realizzate con un database, che contengono informazioni sulla tipologia e cronologia del documento, dati anagrafici dell’emigrante, luogo di partenza, di arrivo e lavoro svolto. </a:t>
            </a:r>
          </a:p>
          <a:p>
            <a:pPr marL="0" indent="0">
              <a:buNone/>
            </a:pPr>
            <a:r>
              <a:rPr lang="it-IT" sz="1600" dirty="0"/>
              <a:t>Il sito contiene anche il </a:t>
            </a:r>
            <a:r>
              <a:rPr lang="it-IT" sz="1600" i="1" dirty="0"/>
              <a:t>Bollettino dell'emigrazione</a:t>
            </a:r>
            <a:r>
              <a:rPr lang="it-IT" sz="1600" dirty="0"/>
              <a:t>, pubblicato dal 1901 al 1927, a cura del Commissariato generale dell'emigrazione.</a:t>
            </a:r>
          </a:p>
        </p:txBody>
      </p:sp>
      <p:pic>
        <p:nvPicPr>
          <p:cNvPr id="5" name="Immagine 4" descr="Immagine che contiene screenshot, monitor, fotografia, nero&#10;&#10;Descrizione generata automaticamente">
            <a:extLst>
              <a:ext uri="{FF2B5EF4-FFF2-40B4-BE49-F238E27FC236}">
                <a16:creationId xmlns:a16="http://schemas.microsoft.com/office/drawing/2014/main" id="{F9880528-43A2-4F1C-9386-548E54567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195754"/>
            <a:ext cx="6269479" cy="46001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4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2C8D71-88B2-4388-8388-6FD73784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753228"/>
            <a:ext cx="4647632" cy="1080938"/>
          </a:xfrm>
        </p:spPr>
        <p:txBody>
          <a:bodyPr>
            <a:normAutofit/>
          </a:bodyPr>
          <a:lstStyle/>
          <a:p>
            <a:r>
              <a:rPr lang="it-IT" sz="2400" u="sng" dirty="0">
                <a:hlinkClick r:id="rId3"/>
              </a:rPr>
              <a:t>https://www.altreitalie.it</a:t>
            </a:r>
            <a:r>
              <a:rPr lang="it-IT" sz="2400" dirty="0"/>
              <a:t> 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6CECBC-BF1F-41AA-A3AC-50125624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/>
              <a:t>Il Centro si propone come luogo di ricerca, incontro, cooperazione culturale nel campo delle migrazioni italiane e delle comunità di origine italiana nel mondo, proseguendo e ampliando, in una prospettiva di rete, il lavoro di ricerca, divulgazione culturale, convegnistica e di pubblicazioni. Al suo interno troviamo una raccolta di dati riguardanti l’emigrazione, documenti, riviste e materiale audio/visivo.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AEB6C84-7982-48B6-96CB-D6DEBEE2D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280161"/>
            <a:ext cx="6269479" cy="416403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45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25B629-3F11-4ADB-8AA5-A031A9D5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3" y="753228"/>
            <a:ext cx="4581982" cy="1080938"/>
          </a:xfrm>
        </p:spPr>
        <p:txBody>
          <a:bodyPr>
            <a:normAutofit/>
          </a:bodyPr>
          <a:lstStyle/>
          <a:p>
            <a:r>
              <a:rPr lang="it-IT" sz="2400" dirty="0">
                <a:hlinkClick r:id="rId3"/>
              </a:rPr>
              <a:t>https://www.istat.it</a:t>
            </a:r>
            <a:endParaRPr lang="it-IT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D2A03A-FD99-4E00-BB79-3F9CC100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3" y="2336873"/>
            <a:ext cx="420408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L'Istituto nazionale di statistica è un ente pubblico di ricerca italiano che si occupa dei censimenti generali della popolazione, dei servizi e dell'industria, e dell'agricoltura, di indagini campionarie sulle famiglie e di indagini economiche generali a livello nazionale.</a:t>
            </a:r>
          </a:p>
          <a:p>
            <a:pPr marL="0" indent="0">
              <a:buNone/>
            </a:pPr>
            <a:r>
              <a:rPr lang="it-IT" sz="1800" dirty="0"/>
              <a:t>All’interno del sito è possibile reperire diverse tabelle (Excel) riportanti i dati riguardanti l’emigrazione italiana.</a:t>
            </a:r>
            <a:endParaRPr lang="en-US" sz="1800" dirty="0"/>
          </a:p>
        </p:txBody>
      </p:sp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2D83258-0B54-413F-8BE0-9D36A1B6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097280"/>
            <a:ext cx="6681448" cy="48389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10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D90DD-3796-4B27-8A90-D9EC14E00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SITI PER RICERCA PASSEGGERI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40A3EC-4F37-47A5-B1B2-546D4DD95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06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E2DE8E-0543-4DD2-957C-0CED4BDE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753228"/>
            <a:ext cx="4506955" cy="1080938"/>
          </a:xfrm>
        </p:spPr>
        <p:txBody>
          <a:bodyPr>
            <a:normAutofit/>
          </a:bodyPr>
          <a:lstStyle/>
          <a:p>
            <a:r>
              <a:rPr lang="it-IT" sz="1800" dirty="0">
                <a:hlinkClick r:id="rId3"/>
              </a:rPr>
              <a:t>https://www.libertyellisfoundation.org</a:t>
            </a:r>
            <a:endParaRPr lang="it-IT" sz="1800" dirty="0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C77035-5218-447E-935E-DD0FE271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sito permette di ricercare i passeggeri o le navi che trasportavano i migranti destinati ad Ellis Island, il principale punto d'ingresso per gli immigrati che sbarcavano negli Stati Uniti.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82FFC66-AAF8-4306-950B-A7CCCB546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266092"/>
            <a:ext cx="6269479" cy="40655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91538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644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</vt:lpstr>
      <vt:lpstr>Berlino</vt:lpstr>
      <vt:lpstr>RISORSE DIGITALI PER LO STUDIO DELL’ EMIGRAZIONE ITALIANA NEGLI USA </vt:lpstr>
      <vt:lpstr>OBIETTIVI</vt:lpstr>
      <vt:lpstr>SITI PER REPERIMENTO FONTI PRIMARIE</vt:lpstr>
      <vt:lpstr>http://www.memoriaemigrazioni.it/prt_home.asp</vt:lpstr>
      <vt:lpstr>http://www.fondazionepaolocresci.it/</vt:lpstr>
      <vt:lpstr>https://www.altreitalie.it  </vt:lpstr>
      <vt:lpstr>https://www.istat.it</vt:lpstr>
      <vt:lpstr>SITI PER RICERCA PASSEGGERI</vt:lpstr>
      <vt:lpstr>https://www.libertyellisfoundation.org</vt:lpstr>
      <vt:lpstr>https://www.ancestry.it/search/collections/nypl/ </vt:lpstr>
      <vt:lpstr>https://www.myheritage.it/research/collection-10017/elenchi-dei-passeggeri-e-dellimmigrazione-1500-1900   </vt:lpstr>
      <vt:lpstr>SITI PER LA DIDATTICA</vt:lpstr>
      <vt:lpstr>http://www.museoemigrazioneitaliana.org/  </vt:lpstr>
      <vt:lpstr>http://www.ammer-fvg.org/aspx/Home.aspx?idAmb=107&amp;idMenu=-1&amp;liv=0</vt:lpstr>
      <vt:lpstr>VIDEO EMIGRAZIONE ITALIANA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RISORSE DIGITALI PER LO STUDIO DELL’ EMIGRAZIONE ITALIANA NEGLI USA </dc:title>
  <dc:creator>Lorenzo Spagnolo</dc:creator>
  <cp:lastModifiedBy>Lorenzo Spagnolo</cp:lastModifiedBy>
  <cp:revision>10</cp:revision>
  <dcterms:created xsi:type="dcterms:W3CDTF">2019-11-12T19:22:21Z</dcterms:created>
  <dcterms:modified xsi:type="dcterms:W3CDTF">2019-12-29T12:17:07Z</dcterms:modified>
</cp:coreProperties>
</file>