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82" r:id="rId14"/>
    <p:sldId id="283" r:id="rId15"/>
    <p:sldId id="270" r:id="rId16"/>
    <p:sldId id="271" r:id="rId17"/>
    <p:sldId id="272"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112" d="100"/>
          <a:sy n="112" d="100"/>
        </p:scale>
        <p:origin x="1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9208A2-F74A-4392-90E8-EBA84A8168F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EE60A2-5C64-46E1-8EA1-F596298B4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5E5682A-9817-4A4D-98F6-1C428F886964}"/>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5" name="Segnaposto piè di pagina 4">
            <a:extLst>
              <a:ext uri="{FF2B5EF4-FFF2-40B4-BE49-F238E27FC236}">
                <a16:creationId xmlns:a16="http://schemas.microsoft.com/office/drawing/2014/main" id="{5DF51929-6ADB-49FB-BB9F-44813713C7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3682B3-40CC-49E1-96DB-5E56C8812D72}"/>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205120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62932-0FC8-4676-933A-D1C1CFC594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2A7527-4BA6-4ED6-8469-616684B5207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54A2A4-DAE7-4F67-8F65-CFF63F6ECF3E}"/>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5" name="Segnaposto piè di pagina 4">
            <a:extLst>
              <a:ext uri="{FF2B5EF4-FFF2-40B4-BE49-F238E27FC236}">
                <a16:creationId xmlns:a16="http://schemas.microsoft.com/office/drawing/2014/main" id="{41ED9CF0-9AC1-4F35-B209-B85EFBE159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1164A8-BE01-4038-B626-EBF330E91049}"/>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255425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EC245E4-D2E5-49E5-B97B-7827F08880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F280DB-B4A1-459F-AC31-5DCBA82986D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0E6A58-173B-43B7-8558-99DC7F1A9F49}"/>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5" name="Segnaposto piè di pagina 4">
            <a:extLst>
              <a:ext uri="{FF2B5EF4-FFF2-40B4-BE49-F238E27FC236}">
                <a16:creationId xmlns:a16="http://schemas.microsoft.com/office/drawing/2014/main" id="{B1E4EB91-FBE8-448B-8D9D-1F5997AE47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1FBDA50-CFFB-4016-B461-BE7A3E8256A6}"/>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245205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57C3D9-CED8-4BE3-9083-661F8CF71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B963CD-B8D1-44B2-BB28-01169727BB3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8276D5-13B5-415D-9106-784905EF349F}"/>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5" name="Segnaposto piè di pagina 4">
            <a:extLst>
              <a:ext uri="{FF2B5EF4-FFF2-40B4-BE49-F238E27FC236}">
                <a16:creationId xmlns:a16="http://schemas.microsoft.com/office/drawing/2014/main" id="{C429A6AF-FC27-4528-A1FF-9C55149FB9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F750CA-E495-4BF8-BC24-099A1205566B}"/>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100501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544CDD-22BA-4997-B867-3EAEAD58E83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2494AD0-D497-4087-87CD-AFF4B765A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BAC0B3E0-D21D-4909-904E-CC37B65CF2F4}"/>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5" name="Segnaposto piè di pagina 4">
            <a:extLst>
              <a:ext uri="{FF2B5EF4-FFF2-40B4-BE49-F238E27FC236}">
                <a16:creationId xmlns:a16="http://schemas.microsoft.com/office/drawing/2014/main" id="{19BE8E1E-DF6F-469B-A9AD-C22D445A45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E4F9D7-3DDC-4586-AB8C-5EC6DDF6B06C}"/>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385107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5CB5D0-1607-42B7-8969-458BD9D455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06B3E0-97EC-460B-9A70-73500F90B86E}"/>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8B4E843-579C-4A91-A397-C48955EEA95C}"/>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2F20419-8EC8-42FC-AFCD-7E393B9325C5}"/>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6" name="Segnaposto piè di pagina 5">
            <a:extLst>
              <a:ext uri="{FF2B5EF4-FFF2-40B4-BE49-F238E27FC236}">
                <a16:creationId xmlns:a16="http://schemas.microsoft.com/office/drawing/2014/main" id="{CB9E8AE9-1DC1-47FF-A662-CB5AED26D9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72C74BA-FD68-43AC-9026-1F0A08B44C21}"/>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247586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C4282E-5676-4651-BA4C-C204D00136B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C31FB66-A1E6-4866-A4B9-FDB64725D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48991BD-B9F2-42CE-978D-63182DB9047B}"/>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D26E90-514B-49FB-9F87-A38DD3489D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4C831D94-C9DB-4BC9-A876-3B535F29DA9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A266A50-633C-4ABD-9889-F10E29E248BD}"/>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8" name="Segnaposto piè di pagina 7">
            <a:extLst>
              <a:ext uri="{FF2B5EF4-FFF2-40B4-BE49-F238E27FC236}">
                <a16:creationId xmlns:a16="http://schemas.microsoft.com/office/drawing/2014/main" id="{2742CCCD-C1A8-4ED4-A79B-8F36015FEDD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90096D4-8254-4397-AC2B-89110C703185}"/>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79769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1DE2B-6906-4D75-9E4F-FFEACBECE32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391DECE-3E59-405E-B749-FF85322BDBE5}"/>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4" name="Segnaposto piè di pagina 3">
            <a:extLst>
              <a:ext uri="{FF2B5EF4-FFF2-40B4-BE49-F238E27FC236}">
                <a16:creationId xmlns:a16="http://schemas.microsoft.com/office/drawing/2014/main" id="{17C2C11E-A5A5-48A5-BE6C-79F1B85C9B6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CEDA649-1FD4-45FF-9E05-31578942941B}"/>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5344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0C5D33E-759A-4847-865D-FE04F5888AC4}"/>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3" name="Segnaposto piè di pagina 2">
            <a:extLst>
              <a:ext uri="{FF2B5EF4-FFF2-40B4-BE49-F238E27FC236}">
                <a16:creationId xmlns:a16="http://schemas.microsoft.com/office/drawing/2014/main" id="{69CFBE6C-CB61-485C-8891-E07A84820F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01D1354-F0A1-424E-A78B-0FFF4A5AE4F2}"/>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228711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A0AAE1-60BC-47E4-8470-E59917A094C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C8F0B4A-FA8B-4A6F-ADDC-DEDFB2C13B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D882493-CA77-4D2D-9114-DDCF340EB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FCC76A7-3D65-4D69-9DC3-896C66118494}"/>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6" name="Segnaposto piè di pagina 5">
            <a:extLst>
              <a:ext uri="{FF2B5EF4-FFF2-40B4-BE49-F238E27FC236}">
                <a16:creationId xmlns:a16="http://schemas.microsoft.com/office/drawing/2014/main" id="{17B7DB53-E722-485F-9840-F4A9C48B55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5C4DB88-A257-48D4-8A51-E77CBA50C8AF}"/>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111370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7BDC57-290A-4578-9D68-E1714BC0FF4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012D9A3-984A-4541-A144-0042DBCA6D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F8E74F3-AFD4-4135-9A6C-8568F05EA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FFEC588-C10A-4110-ADC0-C2127BAE47B4}"/>
              </a:ext>
            </a:extLst>
          </p:cNvPr>
          <p:cNvSpPr>
            <a:spLocks noGrp="1"/>
          </p:cNvSpPr>
          <p:nvPr>
            <p:ph type="dt" sz="half" idx="10"/>
          </p:nvPr>
        </p:nvSpPr>
        <p:spPr/>
        <p:txBody>
          <a:bodyPr/>
          <a:lstStyle/>
          <a:p>
            <a:fld id="{9B14407A-CD07-487B-B80E-FF29EC6335FB}" type="datetimeFigureOut">
              <a:rPr lang="it-IT" smtClean="0"/>
              <a:t>25/09/2019</a:t>
            </a:fld>
            <a:endParaRPr lang="it-IT"/>
          </a:p>
        </p:txBody>
      </p:sp>
      <p:sp>
        <p:nvSpPr>
          <p:cNvPr id="6" name="Segnaposto piè di pagina 5">
            <a:extLst>
              <a:ext uri="{FF2B5EF4-FFF2-40B4-BE49-F238E27FC236}">
                <a16:creationId xmlns:a16="http://schemas.microsoft.com/office/drawing/2014/main" id="{1923C897-EAC7-4F92-A685-5A2B5A9CD5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CAAF55-F9C1-4853-94BC-DDAC404927FC}"/>
              </a:ext>
            </a:extLst>
          </p:cNvPr>
          <p:cNvSpPr>
            <a:spLocks noGrp="1"/>
          </p:cNvSpPr>
          <p:nvPr>
            <p:ph type="sldNum" sz="quarter" idx="12"/>
          </p:nvPr>
        </p:nvSpPr>
        <p:spPr/>
        <p:txBody>
          <a:bodyPr/>
          <a:lstStyle/>
          <a:p>
            <a:fld id="{F6CEF946-BB67-4B1A-8B0B-A6632D4798B9}" type="slidenum">
              <a:rPr lang="it-IT" smtClean="0"/>
              <a:t>‹N›</a:t>
            </a:fld>
            <a:endParaRPr lang="it-IT"/>
          </a:p>
        </p:txBody>
      </p:sp>
    </p:spTree>
    <p:extLst>
      <p:ext uri="{BB962C8B-B14F-4D97-AF65-F5344CB8AC3E}">
        <p14:creationId xmlns:p14="http://schemas.microsoft.com/office/powerpoint/2010/main" val="143600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5050">
                <a:lumMod val="29000"/>
                <a:lumOff val="71000"/>
              </a:srgbClr>
            </a:gs>
            <a:gs pos="74000">
              <a:srgbClr val="FF7C80">
                <a:lumMod val="94000"/>
              </a:srgbClr>
            </a:gs>
            <a:gs pos="83000">
              <a:srgbClr val="FF5050">
                <a:alpha val="91000"/>
              </a:srgbClr>
            </a:gs>
            <a:gs pos="100000">
              <a:srgbClr val="FF5050">
                <a:alpha val="79000"/>
                <a:lumMod val="79000"/>
                <a:lumOff val="21000"/>
              </a:srgb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0EDEF0F-6121-4AFE-B88D-0A7FEE6B3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056F620-77D7-454D-8463-3F748A6C1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3A879-6DFB-445F-BA86-DE41B3B36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4407A-CD07-487B-B80E-FF29EC6335FB}" type="datetimeFigureOut">
              <a:rPr lang="it-IT" smtClean="0"/>
              <a:t>25/09/2019</a:t>
            </a:fld>
            <a:endParaRPr lang="it-IT"/>
          </a:p>
        </p:txBody>
      </p:sp>
      <p:sp>
        <p:nvSpPr>
          <p:cNvPr id="5" name="Segnaposto piè di pagina 4">
            <a:extLst>
              <a:ext uri="{FF2B5EF4-FFF2-40B4-BE49-F238E27FC236}">
                <a16:creationId xmlns:a16="http://schemas.microsoft.com/office/drawing/2014/main" id="{B3E5A048-A973-4EC6-8646-0600FDF21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BAECB85-B8AC-4306-807E-30DD5C780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EF946-BB67-4B1A-8B0B-A6632D4798B9}" type="slidenum">
              <a:rPr lang="it-IT" smtClean="0"/>
              <a:t>‹N›</a:t>
            </a:fld>
            <a:endParaRPr lang="it-IT"/>
          </a:p>
        </p:txBody>
      </p:sp>
    </p:spTree>
    <p:extLst>
      <p:ext uri="{BB962C8B-B14F-4D97-AF65-F5344CB8AC3E}">
        <p14:creationId xmlns:p14="http://schemas.microsoft.com/office/powerpoint/2010/main" val="106541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iki-toki.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iki-toki.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iki-toki.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iki-toki.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iki-toki.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iki-toki.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iki-toki.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iaa.com/about.jsf" TargetMode="External"/><Relationship Id="rId2" Type="http://schemas.openxmlformats.org/officeDocument/2006/relationships/hyperlink" Target="https://www.sutori.com/" TargetMode="External"/><Relationship Id="rId1" Type="http://schemas.openxmlformats.org/officeDocument/2006/relationships/slideLayout" Target="../slideLayouts/slideLayout2.xml"/><Relationship Id="rId6" Type="http://schemas.openxmlformats.org/officeDocument/2006/relationships/hyperlink" Target="https://www.peopleplotr.com/" TargetMode="External"/><Relationship Id="rId5" Type="http://schemas.openxmlformats.org/officeDocument/2006/relationships/hyperlink" Target="https://storymap.knightlab.com/" TargetMode="External"/><Relationship Id="rId4" Type="http://schemas.openxmlformats.org/officeDocument/2006/relationships/hyperlink" Target="https://timeline.knightlab.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iki-toki.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iki-toki.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iki-toki.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iki-toki.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iki-toki.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6D214D-6C00-401B-880C-D45F8854DF9D}"/>
              </a:ext>
            </a:extLst>
          </p:cNvPr>
          <p:cNvSpPr>
            <a:spLocks noGrp="1"/>
          </p:cNvSpPr>
          <p:nvPr>
            <p:ph type="ctrTitle"/>
          </p:nvPr>
        </p:nvSpPr>
        <p:spPr>
          <a:xfrm>
            <a:off x="1116676" y="196879"/>
            <a:ext cx="9958647" cy="3615892"/>
          </a:xfrm>
        </p:spPr>
        <p:txBody>
          <a:bodyPr>
            <a:normAutofit/>
          </a:bodyPr>
          <a:lstStyle/>
          <a:p>
            <a:r>
              <a:rPr lang="it-IT" sz="7200">
                <a:ln w="9525">
                  <a:solidFill>
                    <a:schemeClr val="bg1"/>
                  </a:solidFill>
                  <a:prstDash val="solid"/>
                </a:ln>
                <a:solidFill>
                  <a:srgbClr val="C00000"/>
                </a:solidFill>
                <a:effectLst>
                  <a:outerShdw blurRad="12700" dist="38100" dir="2700000" algn="tl" rotWithShape="0">
                    <a:schemeClr val="bg1">
                      <a:lumMod val="50000"/>
                    </a:schemeClr>
                  </a:outerShdw>
                </a:effectLst>
                <a:latin typeface="Franklin Gothic Demi Cond" panose="020B0706030402020204" pitchFamily="34" charset="0"/>
              </a:rPr>
              <a:t>L’ATTIVITÀ </a:t>
            </a:r>
            <a:r>
              <a:rPr lang="it-IT" sz="720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Franklin Gothic Demi Cond" panose="020B0706030402020204" pitchFamily="34" charset="0"/>
              </a:rPr>
              <a:t>DIDATTICA ATTRAVERSO LA DIGITAL HISTORY</a:t>
            </a:r>
          </a:p>
        </p:txBody>
      </p:sp>
      <p:sp>
        <p:nvSpPr>
          <p:cNvPr id="3" name="Sottotitolo 2">
            <a:extLst>
              <a:ext uri="{FF2B5EF4-FFF2-40B4-BE49-F238E27FC236}">
                <a16:creationId xmlns:a16="http://schemas.microsoft.com/office/drawing/2014/main" id="{8F69049C-0AA4-4C40-A2EA-2208B3212472}"/>
              </a:ext>
            </a:extLst>
          </p:cNvPr>
          <p:cNvSpPr>
            <a:spLocks noGrp="1"/>
          </p:cNvSpPr>
          <p:nvPr>
            <p:ph type="subTitle" idx="1"/>
          </p:nvPr>
        </p:nvSpPr>
        <p:spPr>
          <a:xfrm>
            <a:off x="1523999" y="4411144"/>
            <a:ext cx="9144000" cy="1655762"/>
          </a:xfrm>
        </p:spPr>
        <p:txBody>
          <a:bodyPr>
            <a:normAutofit/>
          </a:bodyPr>
          <a:lstStyle/>
          <a:p>
            <a:r>
              <a:rPr lang="it-IT" sz="2000" dirty="0">
                <a:latin typeface="Times New Roman" panose="02020603050405020304" pitchFamily="18" charset="0"/>
                <a:cs typeface="Times New Roman" panose="02020603050405020304" pitchFamily="18" charset="0"/>
              </a:rPr>
              <a:t>Elisa Mattiussi </a:t>
            </a:r>
          </a:p>
          <a:p>
            <a:r>
              <a:rPr lang="it-IT" sz="1600" dirty="0">
                <a:latin typeface="Times New Roman" panose="02020603050405020304" pitchFamily="18" charset="0"/>
                <a:cs typeface="Times New Roman" panose="02020603050405020304" pitchFamily="18" charset="0"/>
              </a:rPr>
              <a:t>C.L.M. Studi Storici dal Medioevo all’Età Contemporanea </a:t>
            </a:r>
          </a:p>
          <a:p>
            <a:r>
              <a:rPr lang="it-IT" sz="1600" dirty="0">
                <a:latin typeface="Times New Roman" panose="02020603050405020304" pitchFamily="18" charset="0"/>
                <a:cs typeface="Times New Roman" panose="02020603050405020304" pitchFamily="18" charset="0"/>
              </a:rPr>
              <a:t>2018/2019</a:t>
            </a:r>
          </a:p>
        </p:txBody>
      </p:sp>
    </p:spTree>
    <p:extLst>
      <p:ext uri="{BB962C8B-B14F-4D97-AF65-F5344CB8AC3E}">
        <p14:creationId xmlns:p14="http://schemas.microsoft.com/office/powerpoint/2010/main" val="48930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0400AD5-2538-46F9-9D87-28740FEFD0EA}"/>
              </a:ext>
            </a:extLst>
          </p:cNvPr>
          <p:cNvSpPr>
            <a:spLocks noGrp="1"/>
          </p:cNvSpPr>
          <p:nvPr>
            <p:ph type="title"/>
          </p:nvPr>
        </p:nvSpPr>
        <p:spPr>
          <a:xfrm>
            <a:off x="838200" y="365125"/>
            <a:ext cx="10515600" cy="1325563"/>
          </a:xfrm>
        </p:spPr>
        <p:txBody>
          <a:bodyPr>
            <a:noAutofit/>
          </a:bodyPr>
          <a:lstStyle/>
          <a:p>
            <a:pPr algn="ctr"/>
            <a:r>
              <a:rPr lang="it-IT" sz="3600" b="1" dirty="0">
                <a:latin typeface="Georgia" panose="02040502050405020303" pitchFamily="18" charset="0"/>
              </a:rPr>
              <a:t>LA RISPOSTA DI TIKI TOKI AI 6 CRITERI DI VALUTAZIONE DEI SITI WEB</a:t>
            </a:r>
            <a:endParaRPr lang="it-IT" sz="3600" dirty="0"/>
          </a:p>
        </p:txBody>
      </p:sp>
      <p:sp>
        <p:nvSpPr>
          <p:cNvPr id="5" name="Segnaposto contenuto 4">
            <a:extLst>
              <a:ext uri="{FF2B5EF4-FFF2-40B4-BE49-F238E27FC236}">
                <a16:creationId xmlns:a16="http://schemas.microsoft.com/office/drawing/2014/main" id="{5B3FC166-961C-4766-943B-2897A2E77737}"/>
              </a:ext>
            </a:extLst>
          </p:cNvPr>
          <p:cNvSpPr>
            <a:spLocks noGrp="1"/>
          </p:cNvSpPr>
          <p:nvPr>
            <p:ph idx="1"/>
          </p:nvPr>
        </p:nvSpPr>
        <p:spPr>
          <a:xfrm>
            <a:off x="838200" y="1825625"/>
            <a:ext cx="10515600" cy="4351338"/>
          </a:xfrm>
        </p:spPr>
        <p:txBody>
          <a:bodyPr>
            <a:normAutofit/>
          </a:bodyPr>
          <a:lstStyle/>
          <a:p>
            <a:pPr marL="0" indent="0">
              <a:buNone/>
            </a:pPr>
            <a:r>
              <a:rPr lang="it-IT" sz="2400" dirty="0">
                <a:latin typeface="Georgia" panose="02040502050405020303" pitchFamily="18" charset="0"/>
                <a:cs typeface="Times New Roman" panose="02020603050405020304" pitchFamily="18" charset="0"/>
              </a:rPr>
              <a:t>5. «</a:t>
            </a:r>
            <a:r>
              <a:rPr lang="it-IT" sz="2400" u="sng" dirty="0">
                <a:latin typeface="Georgia" panose="02040502050405020303" pitchFamily="18" charset="0"/>
                <a:cs typeface="Times New Roman" panose="02020603050405020304" pitchFamily="18" charset="0"/>
              </a:rPr>
              <a:t>Obbiettività</a:t>
            </a:r>
            <a:r>
              <a:rPr lang="it-IT" sz="2400" dirty="0">
                <a:latin typeface="Georgia" panose="02040502050405020303" pitchFamily="18" charset="0"/>
                <a:cs typeface="Times New Roman" panose="02020603050405020304" pitchFamily="18" charset="0"/>
              </a:rPr>
              <a:t>» del sito: </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Le informazioni presentate non presentano pregiudizi e non cercano di influenzare il pubblico che ne usufruisce.</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Nel sito non viene presentata pubblicità che possa persuadere o portare alla vendita di qualcosa.</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Negli account a pagamento la pubblicità è addirittura nulla.</a:t>
            </a:r>
          </a:p>
        </p:txBody>
      </p:sp>
      <p:sp>
        <p:nvSpPr>
          <p:cNvPr id="6" name="Segnaposto contenuto 2">
            <a:extLst>
              <a:ext uri="{FF2B5EF4-FFF2-40B4-BE49-F238E27FC236}">
                <a16:creationId xmlns:a16="http://schemas.microsoft.com/office/drawing/2014/main" id="{7441CC55-3147-4425-BBF4-1C96A2009E3D}"/>
              </a:ext>
            </a:extLst>
          </p:cNvPr>
          <p:cNvSpPr txBox="1">
            <a:spLocks/>
          </p:cNvSpPr>
          <p:nvPr/>
        </p:nvSpPr>
        <p:spPr>
          <a:xfrm>
            <a:off x="657987" y="6229718"/>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2">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655877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3EF839E-BDB4-4D90-B44B-E90B6AB365FB}"/>
              </a:ext>
            </a:extLst>
          </p:cNvPr>
          <p:cNvSpPr>
            <a:spLocks noGrp="1"/>
          </p:cNvSpPr>
          <p:nvPr>
            <p:ph type="title"/>
          </p:nvPr>
        </p:nvSpPr>
        <p:spPr>
          <a:xfrm>
            <a:off x="838200" y="365125"/>
            <a:ext cx="10515600" cy="1325563"/>
          </a:xfrm>
        </p:spPr>
        <p:txBody>
          <a:bodyPr>
            <a:noAutofit/>
          </a:bodyPr>
          <a:lstStyle/>
          <a:p>
            <a:pPr algn="ctr"/>
            <a:r>
              <a:rPr lang="it-IT" sz="3600" b="1" dirty="0">
                <a:latin typeface="Georgia" panose="02040502050405020303" pitchFamily="18" charset="0"/>
              </a:rPr>
              <a:t>LA RISPOSTA DI TIKI TOKI AI 6 CRITERI DI VALUTAZIONE DEI SITI WEB</a:t>
            </a:r>
            <a:endParaRPr lang="it-IT" sz="3600" dirty="0"/>
          </a:p>
        </p:txBody>
      </p:sp>
      <p:sp>
        <p:nvSpPr>
          <p:cNvPr id="5" name="Segnaposto contenuto 4">
            <a:extLst>
              <a:ext uri="{FF2B5EF4-FFF2-40B4-BE49-F238E27FC236}">
                <a16:creationId xmlns:a16="http://schemas.microsoft.com/office/drawing/2014/main" id="{55969C82-139E-4F0A-9537-FE0834E99709}"/>
              </a:ext>
            </a:extLst>
          </p:cNvPr>
          <p:cNvSpPr>
            <a:spLocks noGrp="1"/>
          </p:cNvSpPr>
          <p:nvPr>
            <p:ph idx="1"/>
          </p:nvPr>
        </p:nvSpPr>
        <p:spPr>
          <a:xfrm>
            <a:off x="838200" y="1825625"/>
            <a:ext cx="10515600" cy="4351338"/>
          </a:xfrm>
        </p:spPr>
        <p:txBody>
          <a:bodyPr>
            <a:normAutofit/>
          </a:bodyPr>
          <a:lstStyle/>
          <a:p>
            <a:pPr marL="0" indent="0">
              <a:buNone/>
            </a:pPr>
            <a:r>
              <a:rPr lang="it-IT" sz="2400" dirty="0">
                <a:latin typeface="Georgia" panose="02040502050405020303" pitchFamily="18" charset="0"/>
                <a:cs typeface="Times New Roman" panose="02020603050405020304" pitchFamily="18" charset="0"/>
              </a:rPr>
              <a:t>6. «</a:t>
            </a:r>
            <a:r>
              <a:rPr lang="it-IT" sz="2400" u="sng" dirty="0">
                <a:latin typeface="Georgia" panose="02040502050405020303" pitchFamily="18" charset="0"/>
                <a:cs typeface="Times New Roman" panose="02020603050405020304" pitchFamily="18" charset="0"/>
              </a:rPr>
              <a:t>Accuratezza</a:t>
            </a:r>
            <a:r>
              <a:rPr lang="it-IT" sz="2400" dirty="0">
                <a:latin typeface="Georgia" panose="02040502050405020303" pitchFamily="18" charset="0"/>
                <a:cs typeface="Times New Roman" panose="02020603050405020304" pitchFamily="18" charset="0"/>
              </a:rPr>
              <a:t>» del sito: </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Affidabilità: limitata solo dal fatto che non si conosce specificatamente il </a:t>
            </a:r>
            <a:r>
              <a:rPr lang="it-IT" sz="2400" dirty="0" err="1">
                <a:latin typeface="Georgia" panose="02040502050405020303" pitchFamily="18" charset="0"/>
                <a:cs typeface="Times New Roman" panose="02020603050405020304" pitchFamily="18" charset="0"/>
              </a:rPr>
              <a:t>curriculm</a:t>
            </a:r>
            <a:r>
              <a:rPr lang="it-IT" sz="2400" dirty="0">
                <a:latin typeface="Georgia" panose="02040502050405020303" pitchFamily="18" charset="0"/>
                <a:cs typeface="Times New Roman" panose="02020603050405020304" pitchFamily="18" charset="0"/>
              </a:rPr>
              <a:t> dell’autore (Alexander </a:t>
            </a:r>
            <a:r>
              <a:rPr lang="it-IT" sz="2400" dirty="0" err="1">
                <a:latin typeface="Georgia" panose="02040502050405020303" pitchFamily="18" charset="0"/>
                <a:cs typeface="Times New Roman" panose="02020603050405020304" pitchFamily="18" charset="0"/>
              </a:rPr>
              <a:t>Kearns</a:t>
            </a:r>
            <a:r>
              <a:rPr lang="it-IT" sz="2400" dirty="0">
                <a:latin typeface="Georgia" panose="02040502050405020303" pitchFamily="18" charset="0"/>
                <a:cs typeface="Times New Roman" panose="02020603050405020304" pitchFamily="18" charset="0"/>
              </a:rPr>
              <a:t>) né si hanno informazioni dettagliate sulla società </a:t>
            </a:r>
            <a:r>
              <a:rPr lang="it-IT" sz="2400" dirty="0" err="1">
                <a:latin typeface="Georgia" panose="02040502050405020303" pitchFamily="18" charset="0"/>
                <a:cs typeface="Times New Roman" panose="02020603050405020304" pitchFamily="18" charset="0"/>
              </a:rPr>
              <a:t>Webalone</a:t>
            </a:r>
            <a:r>
              <a:rPr lang="it-IT" sz="2400" dirty="0">
                <a:latin typeface="Georgia" panose="02040502050405020303" pitchFamily="18" charset="0"/>
                <a:cs typeface="Times New Roman" panose="02020603050405020304" pitchFamily="18" charset="0"/>
              </a:rPr>
              <a:t>.</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Tuttavia il materiale che l’utente ha a disposizione è molto curato e vario.</a:t>
            </a:r>
          </a:p>
        </p:txBody>
      </p:sp>
      <p:sp>
        <p:nvSpPr>
          <p:cNvPr id="6" name="Segnaposto contenuto 2">
            <a:extLst>
              <a:ext uri="{FF2B5EF4-FFF2-40B4-BE49-F238E27FC236}">
                <a16:creationId xmlns:a16="http://schemas.microsoft.com/office/drawing/2014/main" id="{E570EDA2-40D5-4AF2-A030-E2B4AC9BDB48}"/>
              </a:ext>
            </a:extLst>
          </p:cNvPr>
          <p:cNvSpPr txBox="1">
            <a:spLocks/>
          </p:cNvSpPr>
          <p:nvPr/>
        </p:nvSpPr>
        <p:spPr>
          <a:xfrm>
            <a:off x="657987" y="6229718"/>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2">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61914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62A0AC8-3523-4893-8413-FE95A98CA4B8}"/>
              </a:ext>
            </a:extLst>
          </p:cNvPr>
          <p:cNvSpPr>
            <a:spLocks noGrp="1"/>
          </p:cNvSpPr>
          <p:nvPr>
            <p:ph type="title"/>
          </p:nvPr>
        </p:nvSpPr>
        <p:spPr>
          <a:xfrm>
            <a:off x="917713" y="0"/>
            <a:ext cx="10515600" cy="1325563"/>
          </a:xfrm>
        </p:spPr>
        <p:txBody>
          <a:bodyPr>
            <a:noAutofit/>
          </a:bodyPr>
          <a:lstStyle/>
          <a:p>
            <a:pPr algn="ctr"/>
            <a:r>
              <a:rPr lang="it-IT" sz="3600" b="1" dirty="0">
                <a:latin typeface="Georgia" panose="02040502050405020303" pitchFamily="18" charset="0"/>
              </a:rPr>
              <a:t>CHE COSA OFFRE TIKI TOKI</a:t>
            </a:r>
            <a:endParaRPr lang="it-IT" sz="3600" dirty="0"/>
          </a:p>
        </p:txBody>
      </p:sp>
      <p:pic>
        <p:nvPicPr>
          <p:cNvPr id="8" name="Segnaposto contenuto 7">
            <a:extLst>
              <a:ext uri="{FF2B5EF4-FFF2-40B4-BE49-F238E27FC236}">
                <a16:creationId xmlns:a16="http://schemas.microsoft.com/office/drawing/2014/main" id="{34A72CE6-39B8-4795-ACB1-62F4D00F6854}"/>
              </a:ext>
            </a:extLst>
          </p:cNvPr>
          <p:cNvPicPr>
            <a:picLocks noGrp="1" noChangeAspect="1"/>
          </p:cNvPicPr>
          <p:nvPr>
            <p:ph idx="1"/>
          </p:nvPr>
        </p:nvPicPr>
        <p:blipFill rotWithShape="1">
          <a:blip r:embed="rId2"/>
          <a:srcRect t="8166" r="1909" b="5950"/>
          <a:stretch/>
        </p:blipFill>
        <p:spPr>
          <a:xfrm>
            <a:off x="985866" y="976874"/>
            <a:ext cx="9935818" cy="5799609"/>
          </a:xfrm>
          <a:prstGeom prst="rect">
            <a:avLst/>
          </a:prstGeom>
        </p:spPr>
      </p:pic>
      <p:sp>
        <p:nvSpPr>
          <p:cNvPr id="5" name="Segnaposto contenuto 2">
            <a:extLst>
              <a:ext uri="{FF2B5EF4-FFF2-40B4-BE49-F238E27FC236}">
                <a16:creationId xmlns:a16="http://schemas.microsoft.com/office/drawing/2014/main" id="{3E8194F1-A026-40B9-94BC-7283E70DE90C}"/>
              </a:ext>
            </a:extLst>
          </p:cNvPr>
          <p:cNvSpPr txBox="1">
            <a:spLocks/>
          </p:cNvSpPr>
          <p:nvPr/>
        </p:nvSpPr>
        <p:spPr>
          <a:xfrm>
            <a:off x="581295" y="6404952"/>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3">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81617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62A0AC8-3523-4893-8413-FE95A98CA4B8}"/>
              </a:ext>
            </a:extLst>
          </p:cNvPr>
          <p:cNvSpPr>
            <a:spLocks noGrp="1"/>
          </p:cNvSpPr>
          <p:nvPr>
            <p:ph type="title"/>
          </p:nvPr>
        </p:nvSpPr>
        <p:spPr>
          <a:xfrm>
            <a:off x="917713" y="0"/>
            <a:ext cx="10515600" cy="1325563"/>
          </a:xfrm>
        </p:spPr>
        <p:txBody>
          <a:bodyPr>
            <a:noAutofit/>
          </a:bodyPr>
          <a:lstStyle/>
          <a:p>
            <a:pPr algn="ctr"/>
            <a:r>
              <a:rPr lang="it-IT" sz="3600" b="1" dirty="0">
                <a:latin typeface="Georgia" panose="02040502050405020303" pitchFamily="18" charset="0"/>
              </a:rPr>
              <a:t>Come si presenta il sito al primo accesso</a:t>
            </a:r>
            <a:endParaRPr lang="it-IT" sz="3600" dirty="0"/>
          </a:p>
        </p:txBody>
      </p:sp>
      <p:pic>
        <p:nvPicPr>
          <p:cNvPr id="9" name="Segnaposto contenuto 8">
            <a:extLst>
              <a:ext uri="{FF2B5EF4-FFF2-40B4-BE49-F238E27FC236}">
                <a16:creationId xmlns:a16="http://schemas.microsoft.com/office/drawing/2014/main" id="{E57B3C1C-C108-4C7E-B0CA-C295992D7224}"/>
              </a:ext>
            </a:extLst>
          </p:cNvPr>
          <p:cNvPicPr>
            <a:picLocks noGrp="1" noChangeAspect="1"/>
          </p:cNvPicPr>
          <p:nvPr>
            <p:ph idx="1"/>
          </p:nvPr>
        </p:nvPicPr>
        <p:blipFill rotWithShape="1">
          <a:blip r:embed="rId2"/>
          <a:srcRect t="3857" r="1997" b="4777"/>
          <a:stretch/>
        </p:blipFill>
        <p:spPr>
          <a:xfrm>
            <a:off x="1724834" y="1010043"/>
            <a:ext cx="8901358" cy="5532341"/>
          </a:xfrm>
          <a:prstGeom prst="rect">
            <a:avLst/>
          </a:prstGeom>
        </p:spPr>
      </p:pic>
      <p:sp>
        <p:nvSpPr>
          <p:cNvPr id="5" name="Segnaposto contenuto 2">
            <a:extLst>
              <a:ext uri="{FF2B5EF4-FFF2-40B4-BE49-F238E27FC236}">
                <a16:creationId xmlns:a16="http://schemas.microsoft.com/office/drawing/2014/main" id="{15363263-F4E3-4558-86F0-5C34FBB8DB2C}"/>
              </a:ext>
            </a:extLst>
          </p:cNvPr>
          <p:cNvSpPr txBox="1">
            <a:spLocks/>
          </p:cNvSpPr>
          <p:nvPr/>
        </p:nvSpPr>
        <p:spPr>
          <a:xfrm>
            <a:off x="657987" y="6542384"/>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3">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78225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989E95-77CE-412F-995B-E7AFACE727B8}"/>
              </a:ext>
            </a:extLst>
          </p:cNvPr>
          <p:cNvSpPr>
            <a:spLocks noGrp="1"/>
          </p:cNvSpPr>
          <p:nvPr>
            <p:ph type="title"/>
          </p:nvPr>
        </p:nvSpPr>
        <p:spPr/>
        <p:txBody>
          <a:bodyPr/>
          <a:lstStyle/>
          <a:p>
            <a:r>
              <a:rPr lang="it-IT" dirty="0"/>
              <a:t>  </a:t>
            </a:r>
          </a:p>
        </p:txBody>
      </p:sp>
      <p:sp>
        <p:nvSpPr>
          <p:cNvPr id="3" name="Segnaposto contenuto 2">
            <a:extLst>
              <a:ext uri="{FF2B5EF4-FFF2-40B4-BE49-F238E27FC236}">
                <a16:creationId xmlns:a16="http://schemas.microsoft.com/office/drawing/2014/main" id="{4740B372-1EEE-4AE6-8112-1FDA2E0C2D69}"/>
              </a:ext>
            </a:extLst>
          </p:cNvPr>
          <p:cNvSpPr>
            <a:spLocks noGrp="1"/>
          </p:cNvSpPr>
          <p:nvPr>
            <p:ph idx="1"/>
          </p:nvPr>
        </p:nvSpPr>
        <p:spPr/>
        <p:txBody>
          <a:bodyPr/>
          <a:lstStyle/>
          <a:p>
            <a:pPr marL="0" indent="0">
              <a:buNone/>
            </a:pPr>
            <a:r>
              <a:rPr lang="it-IT" dirty="0"/>
              <a:t> </a:t>
            </a:r>
          </a:p>
        </p:txBody>
      </p:sp>
      <p:pic>
        <p:nvPicPr>
          <p:cNvPr id="4" name="Immagine 3">
            <a:extLst>
              <a:ext uri="{FF2B5EF4-FFF2-40B4-BE49-F238E27FC236}">
                <a16:creationId xmlns:a16="http://schemas.microsoft.com/office/drawing/2014/main" id="{229A0EA7-2CAE-4926-8001-9728DBD0DC3E}"/>
              </a:ext>
            </a:extLst>
          </p:cNvPr>
          <p:cNvPicPr>
            <a:picLocks noChangeAspect="1"/>
          </p:cNvPicPr>
          <p:nvPr/>
        </p:nvPicPr>
        <p:blipFill rotWithShape="1">
          <a:blip r:embed="rId2"/>
          <a:srcRect l="177" t="11524" r="836" b="8586"/>
          <a:stretch/>
        </p:blipFill>
        <p:spPr>
          <a:xfrm>
            <a:off x="529999" y="434181"/>
            <a:ext cx="11132001" cy="5989637"/>
          </a:xfrm>
          <a:prstGeom prst="rect">
            <a:avLst/>
          </a:prstGeom>
        </p:spPr>
      </p:pic>
      <p:sp>
        <p:nvSpPr>
          <p:cNvPr id="5" name="Segnaposto contenuto 2">
            <a:extLst>
              <a:ext uri="{FF2B5EF4-FFF2-40B4-BE49-F238E27FC236}">
                <a16:creationId xmlns:a16="http://schemas.microsoft.com/office/drawing/2014/main" id="{4A111B51-4B86-4F5B-A5EE-C5FE1CA6F6BA}"/>
              </a:ext>
            </a:extLst>
          </p:cNvPr>
          <p:cNvSpPr txBox="1">
            <a:spLocks/>
          </p:cNvSpPr>
          <p:nvPr/>
        </p:nvSpPr>
        <p:spPr>
          <a:xfrm>
            <a:off x="657987" y="6542384"/>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3">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44620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9E23FE-490E-45E6-8479-24282E899858}"/>
              </a:ext>
            </a:extLst>
          </p:cNvPr>
          <p:cNvSpPr>
            <a:spLocks noGrp="1"/>
          </p:cNvSpPr>
          <p:nvPr>
            <p:ph idx="1"/>
          </p:nvPr>
        </p:nvSpPr>
        <p:spPr>
          <a:xfrm>
            <a:off x="838200" y="1825625"/>
            <a:ext cx="9992612" cy="4351338"/>
          </a:xfrm>
        </p:spPr>
        <p:txBody>
          <a:bodyPr>
            <a:normAutofit/>
          </a:bodyPr>
          <a:lstStyle/>
          <a:p>
            <a:r>
              <a:rPr lang="it-IT" sz="2400" dirty="0">
                <a:latin typeface="Georgia" panose="02040502050405020303" pitchFamily="18" charset="0"/>
              </a:rPr>
              <a:t>Possibilità di utilizzare </a:t>
            </a:r>
            <a:r>
              <a:rPr lang="it-IT" sz="2400" b="1" dirty="0">
                <a:latin typeface="Georgia" panose="02040502050405020303" pitchFamily="18" charset="0"/>
              </a:rPr>
              <a:t>colori diversi</a:t>
            </a:r>
            <a:r>
              <a:rPr lang="it-IT" sz="2400" dirty="0">
                <a:latin typeface="Georgia" panose="02040502050405020303" pitchFamily="18" charset="0"/>
              </a:rPr>
              <a:t>;</a:t>
            </a:r>
          </a:p>
          <a:p>
            <a:r>
              <a:rPr lang="it-IT" sz="2400" dirty="0">
                <a:latin typeface="Georgia" panose="02040502050405020303" pitchFamily="18" charset="0"/>
              </a:rPr>
              <a:t>Diverse visualizzazioni della linea del tempo (</a:t>
            </a:r>
            <a:r>
              <a:rPr lang="it-IT" sz="2400" b="1" dirty="0">
                <a:latin typeface="Georgia" panose="02040502050405020303" pitchFamily="18" charset="0"/>
              </a:rPr>
              <a:t>2D </a:t>
            </a:r>
            <a:r>
              <a:rPr lang="it-IT" sz="2400" dirty="0">
                <a:latin typeface="Georgia" panose="02040502050405020303" pitchFamily="18" charset="0"/>
              </a:rPr>
              <a:t>e </a:t>
            </a:r>
            <a:r>
              <a:rPr lang="it-IT" sz="2400" b="1" dirty="0">
                <a:latin typeface="Georgia" panose="02040502050405020303" pitchFamily="18" charset="0"/>
              </a:rPr>
              <a:t>3D</a:t>
            </a:r>
            <a:r>
              <a:rPr lang="it-IT" sz="2400" dirty="0">
                <a:latin typeface="Georgia" panose="02040502050405020303" pitchFamily="18" charset="0"/>
              </a:rPr>
              <a:t>);</a:t>
            </a:r>
          </a:p>
          <a:p>
            <a:r>
              <a:rPr lang="it-IT" sz="2400" b="1" dirty="0">
                <a:latin typeface="Georgia" panose="02040502050405020303" pitchFamily="18" charset="0"/>
              </a:rPr>
              <a:t>Multimedialità</a:t>
            </a:r>
            <a:r>
              <a:rPr lang="it-IT" sz="2400" dirty="0">
                <a:latin typeface="Georgia" panose="02040502050405020303" pitchFamily="18" charset="0"/>
              </a:rPr>
              <a:t> (possibilità di inserire nella propria linea del tempo immagini, video e audio);</a:t>
            </a:r>
          </a:p>
          <a:p>
            <a:r>
              <a:rPr lang="it-IT" sz="2400" dirty="0">
                <a:latin typeface="Georgia" panose="02040502050405020303" pitchFamily="18" charset="0"/>
              </a:rPr>
              <a:t>Possibilità di avviare un lavoro comune in classe </a:t>
            </a:r>
            <a:r>
              <a:rPr lang="it-IT" sz="2400" b="1" dirty="0">
                <a:latin typeface="Georgia" panose="02040502050405020303" pitchFamily="18" charset="0"/>
              </a:rPr>
              <a:t>condividendo</a:t>
            </a:r>
            <a:r>
              <a:rPr lang="it-IT" sz="2400" dirty="0">
                <a:latin typeface="Georgia" panose="02040502050405020303" pitchFamily="18" charset="0"/>
              </a:rPr>
              <a:t> la linea del tempo.</a:t>
            </a:r>
          </a:p>
        </p:txBody>
      </p:sp>
      <p:sp>
        <p:nvSpPr>
          <p:cNvPr id="5" name="Titolo 1">
            <a:extLst>
              <a:ext uri="{FF2B5EF4-FFF2-40B4-BE49-F238E27FC236}">
                <a16:creationId xmlns:a16="http://schemas.microsoft.com/office/drawing/2014/main" id="{B8601C89-0A10-43AB-9912-5B4233D8ED59}"/>
              </a:ext>
            </a:extLst>
          </p:cNvPr>
          <p:cNvSpPr>
            <a:spLocks noGrp="1"/>
          </p:cNvSpPr>
          <p:nvPr>
            <p:ph type="title"/>
          </p:nvPr>
        </p:nvSpPr>
        <p:spPr>
          <a:xfrm>
            <a:off x="838200" y="365125"/>
            <a:ext cx="10515600" cy="1325563"/>
          </a:xfrm>
        </p:spPr>
        <p:txBody>
          <a:bodyPr>
            <a:noAutofit/>
          </a:bodyPr>
          <a:lstStyle/>
          <a:p>
            <a:pPr algn="ctr"/>
            <a:r>
              <a:rPr lang="it-IT" sz="3600" b="1" dirty="0">
                <a:latin typeface="Georgia" panose="02040502050405020303" pitchFamily="18" charset="0"/>
              </a:rPr>
              <a:t>VANTAGGI DEL SITO TIKI-TOKI</a:t>
            </a:r>
            <a:endParaRPr lang="it-IT" sz="3600" dirty="0"/>
          </a:p>
        </p:txBody>
      </p:sp>
      <p:sp>
        <p:nvSpPr>
          <p:cNvPr id="4" name="Segnaposto contenuto 2">
            <a:extLst>
              <a:ext uri="{FF2B5EF4-FFF2-40B4-BE49-F238E27FC236}">
                <a16:creationId xmlns:a16="http://schemas.microsoft.com/office/drawing/2014/main" id="{5919E693-ACE9-4626-8278-983896BBCCBE}"/>
              </a:ext>
            </a:extLst>
          </p:cNvPr>
          <p:cNvSpPr txBox="1">
            <a:spLocks/>
          </p:cNvSpPr>
          <p:nvPr/>
        </p:nvSpPr>
        <p:spPr>
          <a:xfrm>
            <a:off x="657987" y="6229718"/>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2">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420659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a:extLst>
              <a:ext uri="{FF2B5EF4-FFF2-40B4-BE49-F238E27FC236}">
                <a16:creationId xmlns:a16="http://schemas.microsoft.com/office/drawing/2014/main" id="{CA589838-0DE2-4508-96F4-90DD0BA58720}"/>
              </a:ext>
            </a:extLst>
          </p:cNvPr>
          <p:cNvSpPr txBox="1">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latin typeface="Georgia" panose="02040502050405020303" pitchFamily="18" charset="0"/>
              </a:rPr>
              <a:t>Con la versione gratuita è possibile effettuare la creazione </a:t>
            </a:r>
            <a:r>
              <a:rPr lang="it-IT" sz="2400">
                <a:latin typeface="Georgia" panose="02040502050405020303" pitchFamily="18" charset="0"/>
              </a:rPr>
              <a:t>di </a:t>
            </a:r>
            <a:r>
              <a:rPr lang="it-IT" sz="2400" smtClean="0">
                <a:latin typeface="Georgia" panose="02040502050405020303" pitchFamily="18" charset="0"/>
              </a:rPr>
              <a:t>solo </a:t>
            </a:r>
            <a:r>
              <a:rPr lang="it-IT" sz="2400" b="1" smtClean="0">
                <a:latin typeface="Georgia" panose="02040502050405020303" pitchFamily="18" charset="0"/>
              </a:rPr>
              <a:t>una </a:t>
            </a:r>
            <a:r>
              <a:rPr lang="it-IT" sz="2400" b="1" dirty="0">
                <a:latin typeface="Georgia" panose="02040502050405020303" pitchFamily="18" charset="0"/>
              </a:rPr>
              <a:t>linea del tempo</a:t>
            </a:r>
            <a:r>
              <a:rPr lang="it-IT" sz="2400" dirty="0">
                <a:latin typeface="Georgia" panose="02040502050405020303" pitchFamily="18" charset="0"/>
              </a:rPr>
              <a:t>.</a:t>
            </a:r>
          </a:p>
          <a:p>
            <a:r>
              <a:rPr lang="it-IT" sz="2400" dirty="0">
                <a:latin typeface="Georgia" panose="02040502050405020303" pitchFamily="18" charset="0"/>
              </a:rPr>
              <a:t>Se non si effettua l’accesso per lungo tempo la linea del tempo che abbiamo creato nel nostro account viene </a:t>
            </a:r>
            <a:r>
              <a:rPr lang="it-IT" sz="2400" b="1" dirty="0">
                <a:latin typeface="Georgia" panose="02040502050405020303" pitchFamily="18" charset="0"/>
              </a:rPr>
              <a:t>archiviata</a:t>
            </a:r>
            <a:r>
              <a:rPr lang="it-IT" sz="2400" dirty="0">
                <a:latin typeface="Georgia" panose="02040502050405020303" pitchFamily="18" charset="0"/>
              </a:rPr>
              <a:t> e la possiamo rivedere solo inviando una mail agli autori del sito.</a:t>
            </a:r>
          </a:p>
          <a:p>
            <a:r>
              <a:rPr lang="it-IT" sz="2400" dirty="0">
                <a:latin typeface="Georgia" panose="02040502050405020303" pitchFamily="18" charset="0"/>
              </a:rPr>
              <a:t>Non si può effettuare </a:t>
            </a:r>
            <a:r>
              <a:rPr lang="it-IT" sz="2400" b="1" dirty="0">
                <a:latin typeface="Georgia" panose="02040502050405020303" pitchFamily="18" charset="0"/>
              </a:rPr>
              <a:t>una stampa delle linee</a:t>
            </a:r>
            <a:r>
              <a:rPr lang="it-IT" sz="2400" dirty="0">
                <a:latin typeface="Georgia" panose="02040502050405020303" pitchFamily="18" charset="0"/>
              </a:rPr>
              <a:t> del tempo che si creano (si può stampare solo l’elenco delle date che vengono inserite).</a:t>
            </a:r>
          </a:p>
          <a:p>
            <a:pPr marL="0" indent="0">
              <a:buNone/>
            </a:pPr>
            <a:endParaRPr lang="it-IT" sz="2400" dirty="0">
              <a:latin typeface="Georgia" panose="02040502050405020303" pitchFamily="18" charset="0"/>
            </a:endParaRPr>
          </a:p>
          <a:p>
            <a:endParaRPr lang="it-IT" dirty="0"/>
          </a:p>
        </p:txBody>
      </p:sp>
      <p:sp>
        <p:nvSpPr>
          <p:cNvPr id="11" name="Titolo 1">
            <a:extLst>
              <a:ext uri="{FF2B5EF4-FFF2-40B4-BE49-F238E27FC236}">
                <a16:creationId xmlns:a16="http://schemas.microsoft.com/office/drawing/2014/main" id="{150BAB2A-E31A-4DC0-8B9D-83AE46753B0E}"/>
              </a:ext>
            </a:extLst>
          </p:cNvPr>
          <p:cNvSpPr>
            <a:spLocks noGrp="1"/>
          </p:cNvSpPr>
          <p:nvPr>
            <p:ph type="title"/>
          </p:nvPr>
        </p:nvSpPr>
        <p:spPr>
          <a:xfrm>
            <a:off x="838200" y="365125"/>
            <a:ext cx="10515600" cy="1325563"/>
          </a:xfrm>
        </p:spPr>
        <p:txBody>
          <a:bodyPr>
            <a:noAutofit/>
          </a:bodyPr>
          <a:lstStyle/>
          <a:p>
            <a:pPr algn="ctr"/>
            <a:r>
              <a:rPr lang="it-IT" sz="3600" b="1" dirty="0">
                <a:latin typeface="Georgia" panose="02040502050405020303" pitchFamily="18" charset="0"/>
              </a:rPr>
              <a:t>SVANTAGGI DEL SITO TIKI-TOKI</a:t>
            </a:r>
            <a:endParaRPr lang="it-IT" sz="3600" dirty="0"/>
          </a:p>
        </p:txBody>
      </p:sp>
      <p:sp>
        <p:nvSpPr>
          <p:cNvPr id="4" name="Segnaposto contenuto 2">
            <a:extLst>
              <a:ext uri="{FF2B5EF4-FFF2-40B4-BE49-F238E27FC236}">
                <a16:creationId xmlns:a16="http://schemas.microsoft.com/office/drawing/2014/main" id="{9DE2ED5A-E240-4F64-99B2-0D48466B9339}"/>
              </a:ext>
            </a:extLst>
          </p:cNvPr>
          <p:cNvSpPr txBox="1">
            <a:spLocks/>
          </p:cNvSpPr>
          <p:nvPr/>
        </p:nvSpPr>
        <p:spPr>
          <a:xfrm>
            <a:off x="657987" y="6229718"/>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2">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414690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9906A9A-D38C-4F5A-A1C5-AD21D0758F97}"/>
              </a:ext>
            </a:extLst>
          </p:cNvPr>
          <p:cNvSpPr>
            <a:spLocks noGrp="1"/>
          </p:cNvSpPr>
          <p:nvPr>
            <p:ph idx="1"/>
          </p:nvPr>
        </p:nvSpPr>
        <p:spPr/>
        <p:txBody>
          <a:bodyPr>
            <a:normAutofit fontScale="92500" lnSpcReduction="10000"/>
          </a:bodyPr>
          <a:lstStyle/>
          <a:p>
            <a:r>
              <a:rPr lang="it-IT" sz="2400" dirty="0" err="1">
                <a:latin typeface="Georgia" panose="02040502050405020303" pitchFamily="18" charset="0"/>
              </a:rPr>
              <a:t>Sutori</a:t>
            </a:r>
            <a:r>
              <a:rPr lang="it-IT" sz="2400" dirty="0">
                <a:latin typeface="Georgia" panose="02040502050405020303" pitchFamily="18" charset="0"/>
              </a:rPr>
              <a:t>: </a:t>
            </a:r>
            <a:r>
              <a:rPr lang="it-IT" sz="2400" dirty="0">
                <a:latin typeface="Georgia" panose="02040502050405020303" pitchFamily="18" charset="0"/>
                <a:hlinkClick r:id="rId2"/>
              </a:rPr>
              <a:t>https://www.sutori.com/</a:t>
            </a:r>
            <a:r>
              <a:rPr lang="it-IT" sz="2400" dirty="0">
                <a:latin typeface="Georgia" panose="02040502050405020303" pitchFamily="18" charset="0"/>
              </a:rPr>
              <a:t> </a:t>
            </a:r>
            <a:r>
              <a:rPr lang="it-IT" sz="2400" dirty="0">
                <a:latin typeface="Georgia" panose="02040502050405020303" pitchFamily="18" charset="0"/>
                <a:sym typeface="Wingdings" panose="05000000000000000000" pitchFamily="2" charset="2"/>
              </a:rPr>
              <a:t> Risponde ai criteri; molti sponsor; usato da molti insegnanti.</a:t>
            </a:r>
            <a:endParaRPr lang="it-IT" sz="2400" dirty="0">
              <a:latin typeface="Georgia" panose="02040502050405020303" pitchFamily="18" charset="0"/>
            </a:endParaRPr>
          </a:p>
          <a:p>
            <a:r>
              <a:rPr lang="it-IT" sz="2400" dirty="0" err="1">
                <a:latin typeface="Georgia" panose="02040502050405020303" pitchFamily="18" charset="0"/>
              </a:rPr>
              <a:t>Liniaa</a:t>
            </a:r>
            <a:r>
              <a:rPr lang="it-IT" sz="2400" dirty="0">
                <a:latin typeface="Georgia" panose="02040502050405020303" pitchFamily="18" charset="0"/>
              </a:rPr>
              <a:t>: </a:t>
            </a:r>
            <a:r>
              <a:rPr lang="it-IT" sz="2400" dirty="0">
                <a:latin typeface="Georgia" panose="02040502050405020303" pitchFamily="18" charset="0"/>
                <a:hlinkClick r:id="rId3"/>
              </a:rPr>
              <a:t>https://www.liniaa.com/about.jsf</a:t>
            </a:r>
            <a:r>
              <a:rPr lang="it-IT" sz="2400" dirty="0">
                <a:latin typeface="Georgia" panose="02040502050405020303" pitchFamily="18" charset="0"/>
              </a:rPr>
              <a:t> </a:t>
            </a:r>
            <a:r>
              <a:rPr lang="it-IT" sz="2400" dirty="0">
                <a:latin typeface="Georgia" panose="02040502050405020303" pitchFamily="18" charset="0"/>
                <a:sym typeface="Wingdings" panose="05000000000000000000" pitchFamily="2" charset="2"/>
              </a:rPr>
              <a:t> Visualizzazione della linea del tempo molto povera (pochi colori, lineare, non permette molte variazioni come  per esempio la visualizzazione 3D disponibile su </a:t>
            </a:r>
            <a:r>
              <a:rPr lang="it-IT" sz="2400" dirty="0" err="1">
                <a:latin typeface="Georgia" panose="02040502050405020303" pitchFamily="18" charset="0"/>
                <a:sym typeface="Wingdings" panose="05000000000000000000" pitchFamily="2" charset="2"/>
              </a:rPr>
              <a:t>TikiToki</a:t>
            </a:r>
            <a:r>
              <a:rPr lang="it-IT" sz="2400" dirty="0">
                <a:latin typeface="Georgia" panose="02040502050405020303" pitchFamily="18" charset="0"/>
                <a:sym typeface="Wingdings" panose="05000000000000000000" pitchFamily="2" charset="2"/>
              </a:rPr>
              <a:t>)</a:t>
            </a:r>
            <a:endParaRPr lang="it-IT" sz="2400" dirty="0">
              <a:latin typeface="Georgia" panose="02040502050405020303" pitchFamily="18" charset="0"/>
            </a:endParaRPr>
          </a:p>
          <a:p>
            <a:r>
              <a:rPr lang="it-IT" sz="2400" dirty="0" err="1">
                <a:latin typeface="Georgia" panose="02040502050405020303" pitchFamily="18" charset="0"/>
              </a:rPr>
              <a:t>TimeLineJS</a:t>
            </a:r>
            <a:r>
              <a:rPr lang="it-IT" sz="2400" dirty="0">
                <a:latin typeface="Georgia" panose="02040502050405020303" pitchFamily="18" charset="0"/>
              </a:rPr>
              <a:t>: </a:t>
            </a:r>
            <a:r>
              <a:rPr lang="it-IT" sz="2400" dirty="0">
                <a:latin typeface="Georgia" panose="02040502050405020303" pitchFamily="18" charset="0"/>
                <a:hlinkClick r:id="rId4"/>
              </a:rPr>
              <a:t>https://timeline.knightlab.com/</a:t>
            </a:r>
            <a:r>
              <a:rPr lang="it-IT" sz="2400" dirty="0">
                <a:latin typeface="Georgia" panose="02040502050405020303" pitchFamily="18" charset="0"/>
              </a:rPr>
              <a:t> </a:t>
            </a:r>
            <a:r>
              <a:rPr lang="it-IT" sz="2400" dirty="0">
                <a:latin typeface="Georgia" panose="02040502050405020303" pitchFamily="18" charset="0"/>
                <a:sym typeface="Wingdings" panose="05000000000000000000" pitchFamily="2" charset="2"/>
              </a:rPr>
              <a:t> Creato da una comunità di designer, sviluppatori, studenti e educatori. Richiede l’accesso attraverso un account Google.</a:t>
            </a:r>
            <a:endParaRPr lang="it-IT" sz="2400" dirty="0">
              <a:latin typeface="Georgia" panose="02040502050405020303" pitchFamily="18" charset="0"/>
            </a:endParaRPr>
          </a:p>
          <a:p>
            <a:r>
              <a:rPr lang="it-IT" sz="2400" dirty="0" err="1">
                <a:latin typeface="Georgia" panose="02040502050405020303" pitchFamily="18" charset="0"/>
              </a:rPr>
              <a:t>StoryMap</a:t>
            </a:r>
            <a:r>
              <a:rPr lang="it-IT" sz="2400" dirty="0">
                <a:latin typeface="Georgia" panose="02040502050405020303" pitchFamily="18" charset="0"/>
              </a:rPr>
              <a:t>: </a:t>
            </a:r>
            <a:r>
              <a:rPr lang="it-IT" sz="2400" u="sng" dirty="0">
                <a:latin typeface="Georgia" panose="02040502050405020303" pitchFamily="18" charset="0"/>
                <a:hlinkClick r:id="rId5"/>
              </a:rPr>
              <a:t>https://storymap.knightlab.com/</a:t>
            </a:r>
            <a:r>
              <a:rPr lang="it-IT" sz="2400" u="sng" dirty="0">
                <a:latin typeface="Georgia" panose="02040502050405020303" pitchFamily="18" charset="0"/>
              </a:rPr>
              <a:t> </a:t>
            </a:r>
            <a:r>
              <a:rPr lang="it-IT" sz="2400" dirty="0">
                <a:latin typeface="Georgia" panose="02040502050405020303" pitchFamily="18" charset="0"/>
                <a:sym typeface="Wingdings" panose="05000000000000000000" pitchFamily="2" charset="2"/>
              </a:rPr>
              <a:t> La comunità del precedente sito per le linee del tempo ha creato anche questo sito per la creazione di mappe. Richiede l’accesso attraverso un account Google.</a:t>
            </a:r>
            <a:endParaRPr lang="it-IT" sz="2400" u="sng" dirty="0">
              <a:latin typeface="Georgia" panose="02040502050405020303" pitchFamily="18" charset="0"/>
            </a:endParaRPr>
          </a:p>
          <a:p>
            <a:r>
              <a:rPr lang="it-IT" sz="2400" dirty="0" err="1">
                <a:latin typeface="Georgia" panose="02040502050405020303" pitchFamily="18" charset="0"/>
              </a:rPr>
              <a:t>PeoplePlotr</a:t>
            </a:r>
            <a:r>
              <a:rPr lang="it-IT" sz="2400" dirty="0">
                <a:latin typeface="Georgia" panose="02040502050405020303" pitchFamily="18" charset="0"/>
              </a:rPr>
              <a:t>: </a:t>
            </a:r>
            <a:r>
              <a:rPr lang="it-IT" sz="2400" u="sng" dirty="0">
                <a:latin typeface="Georgia" panose="02040502050405020303" pitchFamily="18" charset="0"/>
                <a:hlinkClick r:id="rId6"/>
              </a:rPr>
              <a:t>https://www.peopleplotr.com/</a:t>
            </a:r>
            <a:r>
              <a:rPr lang="it-IT" sz="2400" u="sng" dirty="0">
                <a:latin typeface="Georgia" panose="02040502050405020303" pitchFamily="18" charset="0"/>
              </a:rPr>
              <a:t> </a:t>
            </a:r>
            <a:r>
              <a:rPr lang="it-IT" sz="2400" dirty="0">
                <a:latin typeface="Georgia" panose="02040502050405020303" pitchFamily="18" charset="0"/>
                <a:sym typeface="Wingdings" panose="05000000000000000000" pitchFamily="2" charset="2"/>
              </a:rPr>
              <a:t> I creatori di </a:t>
            </a:r>
            <a:r>
              <a:rPr lang="it-IT" sz="2400" dirty="0" err="1">
                <a:latin typeface="Georgia" panose="02040502050405020303" pitchFamily="18" charset="0"/>
                <a:sym typeface="Wingdings" panose="05000000000000000000" pitchFamily="2" charset="2"/>
              </a:rPr>
              <a:t>TikiToki</a:t>
            </a:r>
            <a:r>
              <a:rPr lang="it-IT" sz="2400" dirty="0">
                <a:latin typeface="Georgia" panose="02040502050405020303" pitchFamily="18" charset="0"/>
                <a:sym typeface="Wingdings" panose="05000000000000000000" pitchFamily="2" charset="2"/>
              </a:rPr>
              <a:t> hanno creato anche questo sito, utile per la creazione di alberi genealogici.</a:t>
            </a:r>
            <a:endParaRPr lang="it-IT" sz="2400" dirty="0">
              <a:latin typeface="Georgia" panose="02040502050405020303" pitchFamily="18" charset="0"/>
            </a:endParaRPr>
          </a:p>
        </p:txBody>
      </p:sp>
      <p:sp>
        <p:nvSpPr>
          <p:cNvPr id="4" name="Titolo 1">
            <a:extLst>
              <a:ext uri="{FF2B5EF4-FFF2-40B4-BE49-F238E27FC236}">
                <a16:creationId xmlns:a16="http://schemas.microsoft.com/office/drawing/2014/main" id="{CE13C68B-CA16-446E-B03C-52421D173178}"/>
              </a:ext>
            </a:extLst>
          </p:cNvPr>
          <p:cNvSpPr>
            <a:spLocks noGrp="1"/>
          </p:cNvSpPr>
          <p:nvPr>
            <p:ph type="title"/>
          </p:nvPr>
        </p:nvSpPr>
        <p:spPr>
          <a:xfrm>
            <a:off x="838200" y="365125"/>
            <a:ext cx="10515600" cy="1325563"/>
          </a:xfrm>
        </p:spPr>
        <p:txBody>
          <a:bodyPr>
            <a:noAutofit/>
          </a:bodyPr>
          <a:lstStyle/>
          <a:p>
            <a:pPr algn="ctr"/>
            <a:r>
              <a:rPr lang="it-IT" sz="3600" b="1" dirty="0">
                <a:latin typeface="Georgia" panose="02040502050405020303" pitchFamily="18" charset="0"/>
              </a:rPr>
              <a:t>ALTRI SITI SIMILI A TIKI-TOKI</a:t>
            </a:r>
            <a:endParaRPr lang="it-IT" sz="3600" dirty="0"/>
          </a:p>
        </p:txBody>
      </p:sp>
    </p:spTree>
    <p:extLst>
      <p:ext uri="{BB962C8B-B14F-4D97-AF65-F5344CB8AC3E}">
        <p14:creationId xmlns:p14="http://schemas.microsoft.com/office/powerpoint/2010/main" val="200113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444B8C-9ED1-43F3-8D7D-E5DA1F4C575B}"/>
              </a:ext>
            </a:extLst>
          </p:cNvPr>
          <p:cNvSpPr>
            <a:spLocks noGrp="1"/>
          </p:cNvSpPr>
          <p:nvPr>
            <p:ph type="title"/>
          </p:nvPr>
        </p:nvSpPr>
        <p:spPr/>
        <p:txBody>
          <a:bodyPr/>
          <a:lstStyle/>
          <a:p>
            <a:pPr algn="ctr"/>
            <a:r>
              <a:rPr lang="it-IT" b="1" dirty="0">
                <a:latin typeface="Georgia" panose="02040502050405020303" pitchFamily="18" charset="0"/>
              </a:rPr>
              <a:t>Strumenti di ricerca</a:t>
            </a:r>
          </a:p>
        </p:txBody>
      </p:sp>
      <p:sp>
        <p:nvSpPr>
          <p:cNvPr id="3" name="Segnaposto contenuto 2">
            <a:extLst>
              <a:ext uri="{FF2B5EF4-FFF2-40B4-BE49-F238E27FC236}">
                <a16:creationId xmlns:a16="http://schemas.microsoft.com/office/drawing/2014/main" id="{271256E0-D651-445B-8ACD-17CAD65DE20C}"/>
              </a:ext>
            </a:extLst>
          </p:cNvPr>
          <p:cNvSpPr>
            <a:spLocks noGrp="1"/>
          </p:cNvSpPr>
          <p:nvPr>
            <p:ph idx="1"/>
          </p:nvPr>
        </p:nvSpPr>
        <p:spPr>
          <a:xfrm>
            <a:off x="743989" y="2091632"/>
            <a:ext cx="10515600" cy="4351338"/>
          </a:xfrm>
        </p:spPr>
        <p:txBody>
          <a:bodyPr/>
          <a:lstStyle/>
          <a:p>
            <a:r>
              <a:rPr lang="it-IT" sz="2400" dirty="0">
                <a:latin typeface="Georgia" panose="02040502050405020303" pitchFamily="18" charset="0"/>
              </a:rPr>
              <a:t>Sono utili </a:t>
            </a:r>
            <a:r>
              <a:rPr lang="it-IT" sz="2400" b="1" dirty="0">
                <a:latin typeface="Georgia" panose="02040502050405020303" pitchFamily="18" charset="0"/>
              </a:rPr>
              <a:t>per la ricerca e lo studio</a:t>
            </a:r>
            <a:r>
              <a:rPr lang="it-IT" sz="2400" dirty="0">
                <a:latin typeface="Georgia" panose="02040502050405020303" pitchFamily="18" charset="0"/>
              </a:rPr>
              <a:t>. </a:t>
            </a:r>
          </a:p>
          <a:p>
            <a:pPr marL="0" indent="0">
              <a:buNone/>
            </a:pPr>
            <a:endParaRPr lang="it-IT" sz="2400" dirty="0">
              <a:latin typeface="Georgia" panose="02040502050405020303" pitchFamily="18" charset="0"/>
            </a:endParaRPr>
          </a:p>
          <a:p>
            <a:r>
              <a:rPr lang="it-IT" sz="2400" dirty="0">
                <a:latin typeface="Georgia" panose="02040502050405020303" pitchFamily="18" charset="0"/>
              </a:rPr>
              <a:t>RICERCA DELL’INFORMAZIONE: </a:t>
            </a:r>
            <a:r>
              <a:rPr lang="it-IT" sz="2400" b="1" dirty="0">
                <a:latin typeface="Georgia" panose="02040502050405020303" pitchFamily="18" charset="0"/>
              </a:rPr>
              <a:t>strutturata </a:t>
            </a:r>
            <a:r>
              <a:rPr lang="it-IT" sz="2400" dirty="0">
                <a:latin typeface="Georgia" panose="02040502050405020303" pitchFamily="18" charset="0"/>
              </a:rPr>
              <a:t>o</a:t>
            </a:r>
            <a:r>
              <a:rPr lang="it-IT" sz="2400" b="1" dirty="0">
                <a:latin typeface="Georgia" panose="02040502050405020303" pitchFamily="18" charset="0"/>
              </a:rPr>
              <a:t> libera</a:t>
            </a:r>
            <a:r>
              <a:rPr lang="it-IT" sz="2400" dirty="0">
                <a:latin typeface="Georgia" panose="02040502050405020303" pitchFamily="18" charset="0"/>
              </a:rPr>
              <a:t>. </a:t>
            </a:r>
            <a:br>
              <a:rPr lang="it-IT" sz="2400" dirty="0">
                <a:latin typeface="Georgia" panose="02040502050405020303" pitchFamily="18" charset="0"/>
              </a:rPr>
            </a:br>
            <a:r>
              <a:rPr lang="it-IT" sz="2400" dirty="0">
                <a:latin typeface="Georgia" panose="02040502050405020303" pitchFamily="18" charset="0"/>
              </a:rPr>
              <a:t>Risorse ad accesso aperto o risorse a pagamento.</a:t>
            </a:r>
          </a:p>
          <a:p>
            <a:endParaRPr lang="it-IT" dirty="0"/>
          </a:p>
        </p:txBody>
      </p:sp>
    </p:spTree>
    <p:extLst>
      <p:ext uri="{BB962C8B-B14F-4D97-AF65-F5344CB8AC3E}">
        <p14:creationId xmlns:p14="http://schemas.microsoft.com/office/powerpoint/2010/main" val="375733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DC9044-0661-444F-8096-C848AC086CCD}"/>
              </a:ext>
            </a:extLst>
          </p:cNvPr>
          <p:cNvSpPr>
            <a:spLocks noGrp="1"/>
          </p:cNvSpPr>
          <p:nvPr>
            <p:ph type="title"/>
          </p:nvPr>
        </p:nvSpPr>
        <p:spPr>
          <a:xfrm>
            <a:off x="838200" y="365125"/>
            <a:ext cx="10515600" cy="1546802"/>
          </a:xfrm>
        </p:spPr>
        <p:txBody>
          <a:bodyPr>
            <a:normAutofit fontScale="90000"/>
          </a:bodyPr>
          <a:lstStyle/>
          <a:p>
            <a:pPr algn="ctr"/>
            <a:r>
              <a:rPr lang="it-IT" b="1" dirty="0">
                <a:latin typeface="Georgia" panose="02040502050405020303" pitchFamily="18" charset="0"/>
              </a:rPr>
              <a:t>I "limiti " che gli strumenti di ricerca possono avere all’interno di una classe</a:t>
            </a:r>
          </a:p>
        </p:txBody>
      </p:sp>
      <p:sp>
        <p:nvSpPr>
          <p:cNvPr id="3" name="Segnaposto contenuto 2">
            <a:extLst>
              <a:ext uri="{FF2B5EF4-FFF2-40B4-BE49-F238E27FC236}">
                <a16:creationId xmlns:a16="http://schemas.microsoft.com/office/drawing/2014/main" id="{71853EDA-A2F7-4BB7-91A6-AED1E1DB1890}"/>
              </a:ext>
            </a:extLst>
          </p:cNvPr>
          <p:cNvSpPr>
            <a:spLocks noGrp="1"/>
          </p:cNvSpPr>
          <p:nvPr>
            <p:ph idx="1"/>
          </p:nvPr>
        </p:nvSpPr>
        <p:spPr/>
        <p:txBody>
          <a:bodyPr>
            <a:normAutofit fontScale="92500"/>
          </a:bodyPr>
          <a:lstStyle/>
          <a:p>
            <a:endParaRPr lang="it-IT" dirty="0"/>
          </a:p>
          <a:p>
            <a:r>
              <a:rPr lang="it-IT" sz="2400" dirty="0">
                <a:latin typeface="Georgia" panose="02040502050405020303" pitchFamily="18" charset="0"/>
              </a:rPr>
              <a:t>Sono risorse digitali che offrono un apprendimento "passivo": un apprendimento che è certamente utile per l’approfondimento degli argomenti trattati, ma che in ogni caso non offre una creazione di contenuti.</a:t>
            </a:r>
            <a:r>
              <a:rPr lang="it-IT" sz="2200" dirty="0">
                <a:latin typeface="Georgia" panose="02040502050405020303" pitchFamily="18" charset="0"/>
              </a:rPr>
              <a:t/>
            </a:r>
            <a:br>
              <a:rPr lang="it-IT" sz="2200" dirty="0">
                <a:latin typeface="Georgia" panose="02040502050405020303" pitchFamily="18" charset="0"/>
              </a:rPr>
            </a:br>
            <a:r>
              <a:rPr lang="it-IT" sz="2400" dirty="0">
                <a:latin typeface="Georgia" panose="02040502050405020303" pitchFamily="18" charset="0"/>
              </a:rPr>
              <a:t>In questo senso potremmo dire che sono “passivi”, non perché ricerca e studio siano azioni passive ma perché non permettono all’utente di creare qualcosa con il digitale: si tratta di un “</a:t>
            </a:r>
            <a:r>
              <a:rPr lang="it-IT" sz="2400" i="1" dirty="0">
                <a:latin typeface="Georgia" panose="02040502050405020303" pitchFamily="18" charset="0"/>
              </a:rPr>
              <a:t>assorbimento</a:t>
            </a:r>
            <a:r>
              <a:rPr lang="it-IT" sz="2400" dirty="0">
                <a:latin typeface="Georgia" panose="02040502050405020303" pitchFamily="18" charset="0"/>
              </a:rPr>
              <a:t>” di dati che può avvenire anche interagendo con il digitale, ma comunque semplicemente </a:t>
            </a:r>
            <a:r>
              <a:rPr lang="it-IT" sz="2400" u="sng" dirty="0">
                <a:latin typeface="Georgia" panose="02040502050405020303" pitchFamily="18" charset="0"/>
              </a:rPr>
              <a:t>visionando l’informazione</a:t>
            </a:r>
            <a:r>
              <a:rPr lang="it-IT" sz="2400" dirty="0">
                <a:latin typeface="Georgia" panose="02040502050405020303" pitchFamily="18" charset="0"/>
              </a:rPr>
              <a:t>. </a:t>
            </a:r>
            <a:endParaRPr lang="it-IT" sz="2200" dirty="0">
              <a:latin typeface="Georgia" panose="02040502050405020303" pitchFamily="18" charset="0"/>
            </a:endParaRPr>
          </a:p>
          <a:p>
            <a:pPr marL="0" indent="0">
              <a:buNone/>
            </a:pPr>
            <a:endParaRPr lang="it-IT" sz="2400" dirty="0">
              <a:latin typeface="Georgia" panose="02040502050405020303" pitchFamily="18" charset="0"/>
            </a:endParaRPr>
          </a:p>
          <a:p>
            <a:r>
              <a:rPr lang="it-IT" sz="2400" dirty="0">
                <a:latin typeface="Georgia" panose="02040502050405020303" pitchFamily="18" charset="0"/>
              </a:rPr>
              <a:t>Si rifanno spesso a </a:t>
            </a:r>
            <a:r>
              <a:rPr lang="it-IT" sz="2400" b="1" dirty="0">
                <a:latin typeface="Georgia" panose="02040502050405020303" pitchFamily="18" charset="0"/>
              </a:rPr>
              <a:t>temi specifici</a:t>
            </a:r>
            <a:r>
              <a:rPr lang="it-IT" sz="2400" dirty="0">
                <a:latin typeface="Georgia" panose="02040502050405020303" pitchFamily="18" charset="0"/>
              </a:rPr>
              <a:t>, non comprendendo un periodo storico complessivamente in molti suoi aspetti (per fare questo è necessario consultare più siti e diversi). Ricorrere alla manualistica è utile?</a:t>
            </a:r>
          </a:p>
        </p:txBody>
      </p:sp>
    </p:spTree>
    <p:extLst>
      <p:ext uri="{BB962C8B-B14F-4D97-AF65-F5344CB8AC3E}">
        <p14:creationId xmlns:p14="http://schemas.microsoft.com/office/powerpoint/2010/main" val="425961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629AC-0E88-4C15-8B4D-C67915D3FDE7}"/>
              </a:ext>
            </a:extLst>
          </p:cNvPr>
          <p:cNvSpPr>
            <a:spLocks noGrp="1"/>
          </p:cNvSpPr>
          <p:nvPr>
            <p:ph type="title"/>
          </p:nvPr>
        </p:nvSpPr>
        <p:spPr/>
        <p:txBody>
          <a:bodyPr/>
          <a:lstStyle/>
          <a:p>
            <a:pPr algn="ctr"/>
            <a:r>
              <a:rPr lang="it-IT" b="1" dirty="0">
                <a:latin typeface="Georgia" panose="02040502050405020303" pitchFamily="18" charset="0"/>
              </a:rPr>
              <a:t>I SERVIZI</a:t>
            </a:r>
          </a:p>
        </p:txBody>
      </p:sp>
      <p:sp>
        <p:nvSpPr>
          <p:cNvPr id="3" name="Segnaposto contenuto 2">
            <a:extLst>
              <a:ext uri="{FF2B5EF4-FFF2-40B4-BE49-F238E27FC236}">
                <a16:creationId xmlns:a16="http://schemas.microsoft.com/office/drawing/2014/main" id="{6E8AB872-C491-4DF9-95A6-E02847271467}"/>
              </a:ext>
            </a:extLst>
          </p:cNvPr>
          <p:cNvSpPr>
            <a:spLocks noGrp="1"/>
          </p:cNvSpPr>
          <p:nvPr>
            <p:ph idx="1"/>
          </p:nvPr>
        </p:nvSpPr>
        <p:spPr/>
        <p:txBody>
          <a:bodyPr>
            <a:normAutofit/>
          </a:bodyPr>
          <a:lstStyle/>
          <a:p>
            <a:r>
              <a:rPr lang="it-IT" sz="2400" dirty="0">
                <a:latin typeface="Georgia" panose="02040502050405020303" pitchFamily="18" charset="0"/>
              </a:rPr>
              <a:t>Utili agli studenti perché essi stessi possono </a:t>
            </a:r>
            <a:r>
              <a:rPr lang="it-IT" sz="2400" b="1" dirty="0">
                <a:latin typeface="Georgia" panose="02040502050405020303" pitchFamily="18" charset="0"/>
              </a:rPr>
              <a:t>creare</a:t>
            </a:r>
            <a:r>
              <a:rPr lang="it-IT" sz="2400" dirty="0">
                <a:latin typeface="Georgia" panose="02040502050405020303" pitchFamily="18" charset="0"/>
              </a:rPr>
              <a:t> e </a:t>
            </a:r>
            <a:r>
              <a:rPr lang="it-IT" sz="2400" b="1" dirty="0">
                <a:latin typeface="Georgia" panose="02040502050405020303" pitchFamily="18" charset="0"/>
              </a:rPr>
              <a:t>costruire</a:t>
            </a:r>
            <a:r>
              <a:rPr lang="it-IT" sz="2400" dirty="0">
                <a:latin typeface="Georgia" panose="02040502050405020303" pitchFamily="18" charset="0"/>
              </a:rPr>
              <a:t> il loro studio (parte da loro).</a:t>
            </a:r>
            <a:br>
              <a:rPr lang="it-IT" sz="2400" dirty="0">
                <a:latin typeface="Georgia" panose="02040502050405020303" pitchFamily="18" charset="0"/>
              </a:rPr>
            </a:br>
            <a:r>
              <a:rPr lang="it-IT" sz="2400" dirty="0">
                <a:latin typeface="Georgia" panose="02040502050405020303" pitchFamily="18" charset="0"/>
              </a:rPr>
              <a:t>Per questo potremmo dire che sono “attivi”, perché permettono all’utente di creare, costruire, produrre e agire all’interno del digitale (da una semplice richiesta di prestito online alla creazione di una linea del tempo digitale o all’organizzazione di una bibliografia). </a:t>
            </a:r>
            <a:br>
              <a:rPr lang="it-IT" sz="2400" dirty="0">
                <a:latin typeface="Georgia" panose="02040502050405020303" pitchFamily="18" charset="0"/>
              </a:rPr>
            </a:br>
            <a:endParaRPr lang="it-IT" sz="2400" dirty="0">
              <a:latin typeface="Georgia" panose="02040502050405020303" pitchFamily="18" charset="0"/>
            </a:endParaRPr>
          </a:p>
          <a:p>
            <a:r>
              <a:rPr lang="it-IT" sz="2400" dirty="0">
                <a:latin typeface="Georgia" panose="02040502050405020303" pitchFamily="18" charset="0"/>
              </a:rPr>
              <a:t>Utilizzare le risorse web in modo </a:t>
            </a:r>
            <a:r>
              <a:rPr lang="it-IT" sz="2400" b="1" dirty="0">
                <a:latin typeface="Georgia" panose="02040502050405020303" pitchFamily="18" charset="0"/>
              </a:rPr>
              <a:t>attivo</a:t>
            </a:r>
            <a:r>
              <a:rPr lang="it-IT" sz="2400" dirty="0">
                <a:latin typeface="Georgia" panose="02040502050405020303" pitchFamily="18" charset="0"/>
              </a:rPr>
              <a:t> per studiare e imparare.</a:t>
            </a:r>
          </a:p>
        </p:txBody>
      </p:sp>
    </p:spTree>
    <p:extLst>
      <p:ext uri="{BB962C8B-B14F-4D97-AF65-F5344CB8AC3E}">
        <p14:creationId xmlns:p14="http://schemas.microsoft.com/office/powerpoint/2010/main" val="50729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B9DD4-875A-4E2D-92F1-F09A98081240}"/>
              </a:ext>
            </a:extLst>
          </p:cNvPr>
          <p:cNvSpPr>
            <a:spLocks noGrp="1"/>
          </p:cNvSpPr>
          <p:nvPr>
            <p:ph type="title"/>
          </p:nvPr>
        </p:nvSpPr>
        <p:spPr>
          <a:xfrm>
            <a:off x="790352" y="8154"/>
            <a:ext cx="10958033" cy="1325563"/>
          </a:xfrm>
        </p:spPr>
        <p:txBody>
          <a:bodyPr>
            <a:normAutofit/>
          </a:bodyPr>
          <a:lstStyle/>
          <a:p>
            <a:r>
              <a:rPr lang="it-IT" sz="4000" b="1" dirty="0" err="1">
                <a:latin typeface="Georgia" panose="02040502050405020303" pitchFamily="18" charset="0"/>
              </a:rPr>
              <a:t>Tiki-Toki</a:t>
            </a:r>
            <a:r>
              <a:rPr lang="it-IT" sz="4000" b="1" dirty="0">
                <a:latin typeface="Georgia" panose="02040502050405020303" pitchFamily="18" charset="0"/>
              </a:rPr>
              <a:t>: la creazione di linee del tempo</a:t>
            </a:r>
          </a:p>
        </p:txBody>
      </p:sp>
      <p:sp>
        <p:nvSpPr>
          <p:cNvPr id="3" name="Segnaposto contenuto 2">
            <a:extLst>
              <a:ext uri="{FF2B5EF4-FFF2-40B4-BE49-F238E27FC236}">
                <a16:creationId xmlns:a16="http://schemas.microsoft.com/office/drawing/2014/main" id="{72A4A5A9-EA48-43E1-B1B2-F39A3D056B66}"/>
              </a:ext>
            </a:extLst>
          </p:cNvPr>
          <p:cNvSpPr>
            <a:spLocks noGrp="1"/>
          </p:cNvSpPr>
          <p:nvPr>
            <p:ph idx="1"/>
          </p:nvPr>
        </p:nvSpPr>
        <p:spPr>
          <a:xfrm>
            <a:off x="6163887" y="1690688"/>
            <a:ext cx="3068782" cy="4351338"/>
          </a:xfrm>
        </p:spPr>
        <p:txBody>
          <a:bodyPr/>
          <a:lstStyle/>
          <a:p>
            <a:pPr marL="0" indent="0">
              <a:buNone/>
            </a:pPr>
            <a:r>
              <a:rPr lang="it-IT" dirty="0"/>
              <a:t>  </a:t>
            </a:r>
          </a:p>
        </p:txBody>
      </p:sp>
      <p:sp>
        <p:nvSpPr>
          <p:cNvPr id="4" name="Segnaposto contenuto 2">
            <a:extLst>
              <a:ext uri="{FF2B5EF4-FFF2-40B4-BE49-F238E27FC236}">
                <a16:creationId xmlns:a16="http://schemas.microsoft.com/office/drawing/2014/main" id="{38212A1F-745A-4B90-8C58-C339E76F86B3}"/>
              </a:ext>
            </a:extLst>
          </p:cNvPr>
          <p:cNvSpPr txBox="1">
            <a:spLocks/>
          </p:cNvSpPr>
          <p:nvPr/>
        </p:nvSpPr>
        <p:spPr>
          <a:xfrm>
            <a:off x="2183476" y="1861073"/>
            <a:ext cx="30687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dirty="0"/>
          </a:p>
        </p:txBody>
      </p:sp>
      <p:pic>
        <p:nvPicPr>
          <p:cNvPr id="5" name="Segnaposto contenuto 3">
            <a:extLst>
              <a:ext uri="{FF2B5EF4-FFF2-40B4-BE49-F238E27FC236}">
                <a16:creationId xmlns:a16="http://schemas.microsoft.com/office/drawing/2014/main" id="{49BE8318-C801-48D1-804F-051CAB5F0047}"/>
              </a:ext>
            </a:extLst>
          </p:cNvPr>
          <p:cNvPicPr>
            <a:picLocks noChangeAspect="1"/>
          </p:cNvPicPr>
          <p:nvPr/>
        </p:nvPicPr>
        <p:blipFill rotWithShape="1">
          <a:blip r:embed="rId2"/>
          <a:srcRect t="7969" b="5810"/>
          <a:stretch/>
        </p:blipFill>
        <p:spPr>
          <a:xfrm>
            <a:off x="1945225" y="1793690"/>
            <a:ext cx="8648288" cy="4971152"/>
          </a:xfrm>
          <a:prstGeom prst="rect">
            <a:avLst/>
          </a:prstGeom>
        </p:spPr>
      </p:pic>
      <p:sp>
        <p:nvSpPr>
          <p:cNvPr id="6" name="Segnaposto contenuto 2">
            <a:extLst>
              <a:ext uri="{FF2B5EF4-FFF2-40B4-BE49-F238E27FC236}">
                <a16:creationId xmlns:a16="http://schemas.microsoft.com/office/drawing/2014/main" id="{9B64C3B2-89A4-4E01-8E1D-EB61736D8EFD}"/>
              </a:ext>
            </a:extLst>
          </p:cNvPr>
          <p:cNvSpPr txBox="1">
            <a:spLocks/>
          </p:cNvSpPr>
          <p:nvPr/>
        </p:nvSpPr>
        <p:spPr>
          <a:xfrm>
            <a:off x="764175" y="113493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400" dirty="0">
                <a:solidFill>
                  <a:srgbClr val="0070C0"/>
                </a:solidFill>
                <a:latin typeface="Georgia" panose="02040502050405020303" pitchFamily="18" charset="0"/>
                <a:hlinkClick r:id="rId3">
                  <a:extLst>
                    <a:ext uri="{A12FA001-AC4F-418D-AE19-62706E023703}">
                      <ahyp:hlinkClr xmlns:ahyp="http://schemas.microsoft.com/office/drawing/2018/hyperlinkcolor" xmlns="" val="tx"/>
                    </a:ext>
                  </a:extLst>
                </a:hlinkClick>
              </a:rPr>
              <a:t>https://www.tiki-toki.com/</a:t>
            </a:r>
            <a:endParaRPr lang="it-IT" sz="2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41075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DDFC05-9D96-48FF-A5C2-E316DE394181}"/>
              </a:ext>
            </a:extLst>
          </p:cNvPr>
          <p:cNvSpPr>
            <a:spLocks noGrp="1"/>
          </p:cNvSpPr>
          <p:nvPr>
            <p:ph type="title"/>
          </p:nvPr>
        </p:nvSpPr>
        <p:spPr/>
        <p:txBody>
          <a:bodyPr>
            <a:noAutofit/>
          </a:bodyPr>
          <a:lstStyle/>
          <a:p>
            <a:pPr algn="ctr"/>
            <a:r>
              <a:rPr lang="it-IT" sz="3600" b="1" dirty="0">
                <a:latin typeface="Georgia" panose="02040502050405020303" pitchFamily="18" charset="0"/>
              </a:rPr>
              <a:t>LA RISPOSTA DI TIKI TOKI AI 6 CRITERI DI VALUTAZIONE DEI SITI WEB</a:t>
            </a:r>
          </a:p>
        </p:txBody>
      </p:sp>
      <p:sp>
        <p:nvSpPr>
          <p:cNvPr id="5" name="Segnaposto contenuto 4">
            <a:extLst>
              <a:ext uri="{FF2B5EF4-FFF2-40B4-BE49-F238E27FC236}">
                <a16:creationId xmlns:a16="http://schemas.microsoft.com/office/drawing/2014/main" id="{27A12831-CBA5-48E4-BD07-39BA012113EB}"/>
              </a:ext>
            </a:extLst>
          </p:cNvPr>
          <p:cNvSpPr>
            <a:spLocks noGrp="1"/>
          </p:cNvSpPr>
          <p:nvPr>
            <p:ph idx="1"/>
          </p:nvPr>
        </p:nvSpPr>
        <p:spPr>
          <a:xfrm>
            <a:off x="838199" y="1825625"/>
            <a:ext cx="10804781" cy="4351338"/>
          </a:xfrm>
        </p:spPr>
        <p:txBody>
          <a:bodyPr>
            <a:normAutofit lnSpcReduction="10000"/>
          </a:bodyPr>
          <a:lstStyle/>
          <a:p>
            <a:pPr marL="0" indent="0">
              <a:buNone/>
            </a:pPr>
            <a:r>
              <a:rPr lang="it-IT" sz="2400" dirty="0">
                <a:latin typeface="Georgia" panose="02040502050405020303" pitchFamily="18" charset="0"/>
                <a:cs typeface="Times New Roman" panose="02020603050405020304" pitchFamily="18" charset="0"/>
              </a:rPr>
              <a:t>1. Principio di «</a:t>
            </a:r>
            <a:r>
              <a:rPr lang="it-IT" sz="2400" u="sng" dirty="0">
                <a:latin typeface="Georgia" panose="02040502050405020303" pitchFamily="18" charset="0"/>
                <a:cs typeface="Times New Roman" panose="02020603050405020304" pitchFamily="18" charset="0"/>
              </a:rPr>
              <a:t>autorità/autorevolezza</a:t>
            </a:r>
            <a:r>
              <a:rPr lang="it-IT" sz="2400" dirty="0">
                <a:latin typeface="Georgia" panose="02040502050405020303" pitchFamily="18" charset="0"/>
                <a:cs typeface="Times New Roman" panose="02020603050405020304" pitchFamily="18" charset="0"/>
              </a:rPr>
              <a:t>»: </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La sezione che rimanda direttamente a </a:t>
            </a:r>
            <a:r>
              <a:rPr lang="it-IT" sz="2400" b="1" dirty="0">
                <a:latin typeface="Georgia" panose="02040502050405020303" pitchFamily="18" charset="0"/>
                <a:cs typeface="Times New Roman" panose="02020603050405020304" pitchFamily="18" charset="0"/>
              </a:rPr>
              <a:t>chi sono </a:t>
            </a:r>
            <a:r>
              <a:rPr lang="it-IT" sz="2400" dirty="0">
                <a:latin typeface="Georgia" panose="02040502050405020303" pitchFamily="18" charset="0"/>
                <a:cs typeface="Times New Roman" panose="02020603050405020304" pitchFamily="18" charset="0"/>
              </a:rPr>
              <a:t>gli autori di questo sito non è ben visibile a primo impatto: si può verificare questa informazione solo andando in fondo alla pagina web (in basso a destra).</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La possibilità di </a:t>
            </a:r>
            <a:r>
              <a:rPr lang="it-IT" sz="2400" b="1" dirty="0">
                <a:latin typeface="Georgia" panose="02040502050405020303" pitchFamily="18" charset="0"/>
                <a:cs typeface="Times New Roman" panose="02020603050405020304" pitchFamily="18" charset="0"/>
              </a:rPr>
              <a:t>contattare</a:t>
            </a:r>
            <a:r>
              <a:rPr lang="it-IT" sz="2400" dirty="0">
                <a:latin typeface="Georgia" panose="02040502050405020303" pitchFamily="18" charset="0"/>
                <a:cs typeface="Times New Roman" panose="02020603050405020304" pitchFamily="18" charset="0"/>
              </a:rPr>
              <a:t> gli autori è molto facile (in alto a destra: </a:t>
            </a:r>
            <a:r>
              <a:rPr lang="it-IT" sz="2400" i="1" dirty="0" err="1">
                <a:latin typeface="Georgia" panose="02040502050405020303" pitchFamily="18" charset="0"/>
              </a:rPr>
              <a:t>Contact</a:t>
            </a:r>
            <a:r>
              <a:rPr lang="it-IT" sz="2400" dirty="0">
                <a:latin typeface="Georgia" panose="02040502050405020303" pitchFamily="18" charset="0"/>
              </a:rPr>
              <a:t>).</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CHI. Quando attraverso gli ipertesti si arriva alla pagina ufficiale della società </a:t>
            </a:r>
            <a:r>
              <a:rPr lang="it-IT" sz="2400" b="1" dirty="0" err="1">
                <a:latin typeface="Georgia" panose="02040502050405020303" pitchFamily="18" charset="0"/>
                <a:cs typeface="Times New Roman" panose="02020603050405020304" pitchFamily="18" charset="0"/>
              </a:rPr>
              <a:t>Webalon</a:t>
            </a:r>
            <a:r>
              <a:rPr lang="it-IT" sz="2400" dirty="0">
                <a:latin typeface="Georgia" panose="02040502050405020303" pitchFamily="18" charset="0"/>
                <a:cs typeface="Times New Roman" panose="02020603050405020304" pitchFamily="18" charset="0"/>
              </a:rPr>
              <a:t> si identifica finalmente il nome del fondatore della società, </a:t>
            </a:r>
            <a:r>
              <a:rPr lang="it-IT" sz="2400" b="1" dirty="0">
                <a:latin typeface="Georgia" panose="02040502050405020303" pitchFamily="18" charset="0"/>
                <a:cs typeface="Times New Roman" panose="02020603050405020304" pitchFamily="18" charset="0"/>
              </a:rPr>
              <a:t>Alexander </a:t>
            </a:r>
            <a:r>
              <a:rPr lang="it-IT" sz="2400" b="1" dirty="0" err="1">
                <a:latin typeface="Georgia" panose="02040502050405020303" pitchFamily="18" charset="0"/>
                <a:cs typeface="Times New Roman" panose="02020603050405020304" pitchFamily="18" charset="0"/>
              </a:rPr>
              <a:t>Kearns</a:t>
            </a:r>
            <a:r>
              <a:rPr lang="it-IT" sz="2400" dirty="0">
                <a:latin typeface="Georgia" panose="02040502050405020303" pitchFamily="18" charset="0"/>
                <a:cs typeface="Times New Roman" panose="02020603050405020304" pitchFamily="18" charset="0"/>
              </a:rPr>
              <a:t>, ma non c’è la possibilità di leggere il suo curriculum in maniera dettagliata. È però disponibile una sua breve presentazione a sinistra sotto «</a:t>
            </a:r>
            <a:r>
              <a:rPr lang="it-IT" sz="2400" dirty="0" err="1">
                <a:latin typeface="Georgia" panose="02040502050405020303" pitchFamily="18" charset="0"/>
                <a:cs typeface="Times New Roman" panose="02020603050405020304" pitchFamily="18" charset="0"/>
              </a:rPr>
              <a:t>Factfile</a:t>
            </a:r>
            <a:r>
              <a:rPr lang="it-IT" sz="2400" dirty="0">
                <a:latin typeface="Georgia" panose="02040502050405020303" pitchFamily="18" charset="0"/>
                <a:cs typeface="Times New Roman" panose="02020603050405020304" pitchFamily="18" charset="0"/>
              </a:rPr>
              <a:t>».</a:t>
            </a:r>
          </a:p>
        </p:txBody>
      </p:sp>
      <p:sp>
        <p:nvSpPr>
          <p:cNvPr id="4" name="Segnaposto contenuto 2">
            <a:extLst>
              <a:ext uri="{FF2B5EF4-FFF2-40B4-BE49-F238E27FC236}">
                <a16:creationId xmlns:a16="http://schemas.microsoft.com/office/drawing/2014/main" id="{99BFDE83-4FEC-4B01-850A-977F452DABAA}"/>
              </a:ext>
            </a:extLst>
          </p:cNvPr>
          <p:cNvSpPr txBox="1">
            <a:spLocks/>
          </p:cNvSpPr>
          <p:nvPr/>
        </p:nvSpPr>
        <p:spPr>
          <a:xfrm>
            <a:off x="657987" y="6229718"/>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2">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59376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DE79BB-C4CE-4FAF-92CB-89BA5628F842}"/>
              </a:ext>
            </a:extLst>
          </p:cNvPr>
          <p:cNvSpPr>
            <a:spLocks noGrp="1"/>
          </p:cNvSpPr>
          <p:nvPr>
            <p:ph type="title"/>
          </p:nvPr>
        </p:nvSpPr>
        <p:spPr>
          <a:xfrm>
            <a:off x="838200" y="137945"/>
            <a:ext cx="10515600" cy="1325563"/>
          </a:xfrm>
        </p:spPr>
        <p:txBody>
          <a:bodyPr>
            <a:noAutofit/>
          </a:bodyPr>
          <a:lstStyle/>
          <a:p>
            <a:pPr algn="ctr"/>
            <a:r>
              <a:rPr lang="it-IT" sz="3600" b="1" dirty="0">
                <a:latin typeface="Georgia" panose="02040502050405020303" pitchFamily="18" charset="0"/>
              </a:rPr>
              <a:t>LA RISPOSTA DI TIKI TOKI AI 6 CRITERI DI VALUTAZIONE DEI SITI WEB</a:t>
            </a:r>
            <a:endParaRPr lang="it-IT" sz="3600" dirty="0"/>
          </a:p>
        </p:txBody>
      </p:sp>
      <p:sp>
        <p:nvSpPr>
          <p:cNvPr id="4" name="Segnaposto contenuto 4">
            <a:extLst>
              <a:ext uri="{FF2B5EF4-FFF2-40B4-BE49-F238E27FC236}">
                <a16:creationId xmlns:a16="http://schemas.microsoft.com/office/drawing/2014/main" id="{C9AF853F-7288-410F-BD9F-5F9B0F2BA2DC}"/>
              </a:ext>
            </a:extLst>
          </p:cNvPr>
          <p:cNvSpPr>
            <a:spLocks noGrp="1"/>
          </p:cNvSpPr>
          <p:nvPr>
            <p:ph idx="1"/>
          </p:nvPr>
        </p:nvSpPr>
        <p:spPr>
          <a:xfrm>
            <a:off x="770046" y="1463508"/>
            <a:ext cx="10515600" cy="4351338"/>
          </a:xfrm>
        </p:spPr>
        <p:txBody>
          <a:bodyPr>
            <a:normAutofit/>
          </a:bodyPr>
          <a:lstStyle/>
          <a:p>
            <a:pPr marL="0" indent="0">
              <a:buNone/>
            </a:pPr>
            <a:r>
              <a:rPr lang="it-IT" sz="1800" dirty="0">
                <a:latin typeface="Georgia" panose="02040502050405020303" pitchFamily="18" charset="0"/>
                <a:cs typeface="Times New Roman" panose="02020603050405020304" pitchFamily="18" charset="0"/>
              </a:rPr>
              <a:t>2.«</a:t>
            </a:r>
            <a:r>
              <a:rPr lang="it-IT" sz="1800" u="sng" dirty="0">
                <a:latin typeface="Georgia" panose="02040502050405020303" pitchFamily="18" charset="0"/>
                <a:cs typeface="Times New Roman" panose="02020603050405020304" pitchFamily="18" charset="0"/>
              </a:rPr>
              <a:t>Scopo e finalità</a:t>
            </a:r>
            <a:r>
              <a:rPr lang="it-IT" sz="1800" dirty="0">
                <a:latin typeface="Georgia" panose="02040502050405020303" pitchFamily="18" charset="0"/>
                <a:cs typeface="Times New Roman" panose="02020603050405020304" pitchFamily="18" charset="0"/>
              </a:rPr>
              <a:t>» del sito: </a:t>
            </a:r>
          </a:p>
          <a:p>
            <a:pPr marL="2243138" indent="-539750">
              <a:buFont typeface="+mj-lt"/>
              <a:buAutoNum type="alphaLcParenR"/>
            </a:pPr>
            <a:r>
              <a:rPr lang="it-IT" sz="1800" dirty="0">
                <a:latin typeface="Georgia" panose="02040502050405020303" pitchFamily="18" charset="0"/>
                <a:cs typeface="Times New Roman" panose="02020603050405020304" pitchFamily="18" charset="0"/>
              </a:rPr>
              <a:t>Lo scopo del sito viene evidenziato nella sezione </a:t>
            </a:r>
            <a:r>
              <a:rPr lang="it-IT" sz="1800" dirty="0">
                <a:latin typeface="Georgia" panose="02040502050405020303" pitchFamily="18" charset="0"/>
              </a:rPr>
              <a:t>"</a:t>
            </a:r>
            <a:r>
              <a:rPr lang="it-IT" sz="1800" i="1" dirty="0">
                <a:latin typeface="Georgia" panose="02040502050405020303" pitchFamily="18" charset="0"/>
              </a:rPr>
              <a:t>C</a:t>
            </a:r>
            <a:r>
              <a:rPr lang="it-IT" sz="1800" i="1" dirty="0">
                <a:latin typeface="Georgia" panose="02040502050405020303" pitchFamily="18" charset="0"/>
                <a:cs typeface="Times New Roman" panose="02020603050405020304" pitchFamily="18" charset="0"/>
              </a:rPr>
              <a:t>hi siamo</a:t>
            </a:r>
            <a:r>
              <a:rPr lang="it-IT" sz="1800" dirty="0">
                <a:latin typeface="Georgia" panose="02040502050405020303" pitchFamily="18" charset="0"/>
              </a:rPr>
              <a:t>"</a:t>
            </a:r>
            <a:r>
              <a:rPr lang="it-IT" sz="1800" dirty="0">
                <a:latin typeface="Georgia" panose="02040502050405020303" pitchFamily="18" charset="0"/>
                <a:cs typeface="Times New Roman" panose="02020603050405020304" pitchFamily="18" charset="0"/>
              </a:rPr>
              <a:t> ed è molto chiaro: </a:t>
            </a:r>
            <a:r>
              <a:rPr lang="it-IT" sz="1800" b="1" dirty="0">
                <a:latin typeface="Georgia" panose="02040502050405020303" pitchFamily="18" charset="0"/>
                <a:cs typeface="Times New Roman" panose="02020603050405020304" pitchFamily="18" charset="0"/>
              </a:rPr>
              <a:t>creare linee del tempo funzionali che possono anche essere condivise</a:t>
            </a:r>
            <a:r>
              <a:rPr lang="it-IT" sz="1800" dirty="0">
                <a:latin typeface="Georgia" panose="02040502050405020303" pitchFamily="18" charset="0"/>
                <a:cs typeface="Times New Roman" panose="02020603050405020304" pitchFamily="18" charset="0"/>
              </a:rPr>
              <a:t> («</a:t>
            </a:r>
            <a:r>
              <a:rPr lang="en-US" sz="1800" i="1" dirty="0">
                <a:latin typeface="Georgia" panose="02040502050405020303" pitchFamily="18" charset="0"/>
                <a:cs typeface="Times New Roman" panose="02020603050405020304" pitchFamily="18" charset="0"/>
              </a:rPr>
              <a:t>Many users take advantage of our free account to create a fully-functional timeline that they can share online with their friends and colleagues. Others opt for our premium accounts (find out more here) which allow them to embed the timeline in their blog or website</a:t>
            </a:r>
            <a:r>
              <a:rPr lang="en-US" sz="1800" dirty="0">
                <a:latin typeface="Georgia" panose="02040502050405020303" pitchFamily="18" charset="0"/>
                <a:cs typeface="Times New Roman" panose="02020603050405020304" pitchFamily="18" charset="0"/>
              </a:rPr>
              <a:t>”)</a:t>
            </a:r>
            <a:r>
              <a:rPr lang="it-IT" sz="1800" dirty="0">
                <a:latin typeface="Georgia" panose="02040502050405020303" pitchFamily="18" charset="0"/>
                <a:cs typeface="Times New Roman" panose="02020603050405020304" pitchFamily="18" charset="0"/>
              </a:rPr>
              <a:t>.</a:t>
            </a:r>
          </a:p>
          <a:p>
            <a:pPr marL="2243138" indent="-539750">
              <a:buFont typeface="+mj-lt"/>
              <a:buAutoNum type="alphaLcParenR"/>
            </a:pPr>
            <a:r>
              <a:rPr lang="it-IT" sz="1800" dirty="0">
                <a:latin typeface="Georgia" panose="02040502050405020303" pitchFamily="18" charset="0"/>
                <a:cs typeface="Times New Roman" panose="02020603050405020304" pitchFamily="18" charset="0"/>
              </a:rPr>
              <a:t>Sempre nella presentazione è anche chiaramente spiegato come questo servizio possa essere sfruttato in modo ottimale da chiunque; è quindi aperto a un </a:t>
            </a:r>
            <a:r>
              <a:rPr lang="it-IT" sz="1800" b="1" dirty="0">
                <a:latin typeface="Georgia" panose="02040502050405020303" pitchFamily="18" charset="0"/>
                <a:cs typeface="Times New Roman" panose="02020603050405020304" pitchFamily="18" charset="0"/>
              </a:rPr>
              <a:t>pubblico vasto e variegato</a:t>
            </a:r>
            <a:r>
              <a:rPr lang="it-IT" sz="1800" dirty="0">
                <a:latin typeface="Georgia" panose="02040502050405020303" pitchFamily="18" charset="0"/>
                <a:cs typeface="Times New Roman" panose="02020603050405020304" pitchFamily="18" charset="0"/>
              </a:rPr>
              <a:t>.</a:t>
            </a:r>
          </a:p>
        </p:txBody>
      </p:sp>
      <p:pic>
        <p:nvPicPr>
          <p:cNvPr id="5" name="Immagine 4">
            <a:extLst>
              <a:ext uri="{FF2B5EF4-FFF2-40B4-BE49-F238E27FC236}">
                <a16:creationId xmlns:a16="http://schemas.microsoft.com/office/drawing/2014/main" id="{75AB8D88-8CB8-42E1-9EA4-83804A2FF47B}"/>
              </a:ext>
            </a:extLst>
          </p:cNvPr>
          <p:cNvPicPr>
            <a:picLocks noChangeAspect="1"/>
          </p:cNvPicPr>
          <p:nvPr/>
        </p:nvPicPr>
        <p:blipFill rotWithShape="1">
          <a:blip r:embed="rId2"/>
          <a:srcRect t="27495" r="2096" b="46998"/>
          <a:stretch/>
        </p:blipFill>
        <p:spPr>
          <a:xfrm>
            <a:off x="0" y="4358583"/>
            <a:ext cx="11928363" cy="2071817"/>
          </a:xfrm>
          <a:prstGeom prst="rect">
            <a:avLst/>
          </a:prstGeom>
        </p:spPr>
      </p:pic>
      <p:sp>
        <p:nvSpPr>
          <p:cNvPr id="6" name="Segnaposto contenuto 2">
            <a:extLst>
              <a:ext uri="{FF2B5EF4-FFF2-40B4-BE49-F238E27FC236}">
                <a16:creationId xmlns:a16="http://schemas.microsoft.com/office/drawing/2014/main" id="{E1DBAEF0-4AF3-4357-A5B5-F0C8D963DA15}"/>
              </a:ext>
            </a:extLst>
          </p:cNvPr>
          <p:cNvSpPr txBox="1">
            <a:spLocks/>
          </p:cNvSpPr>
          <p:nvPr/>
        </p:nvSpPr>
        <p:spPr>
          <a:xfrm>
            <a:off x="838200" y="6486469"/>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3">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83329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4DBE291-7A7B-4A8D-9287-EC0D5120CA8A}"/>
              </a:ext>
            </a:extLst>
          </p:cNvPr>
          <p:cNvSpPr>
            <a:spLocks noGrp="1"/>
          </p:cNvSpPr>
          <p:nvPr>
            <p:ph type="title"/>
          </p:nvPr>
        </p:nvSpPr>
        <p:spPr>
          <a:xfrm>
            <a:off x="838200" y="365125"/>
            <a:ext cx="10515600" cy="1325563"/>
          </a:xfrm>
        </p:spPr>
        <p:txBody>
          <a:bodyPr>
            <a:noAutofit/>
          </a:bodyPr>
          <a:lstStyle/>
          <a:p>
            <a:pPr algn="ctr"/>
            <a:r>
              <a:rPr lang="it-IT" sz="3600" b="1" dirty="0">
                <a:latin typeface="Georgia" panose="02040502050405020303" pitchFamily="18" charset="0"/>
              </a:rPr>
              <a:t>LA RISPOSTA DI TIKI TOKI AI 6 CRITERI DI VALUTAZIONE DEI SITI WEB</a:t>
            </a:r>
            <a:endParaRPr lang="it-IT" sz="3600" dirty="0"/>
          </a:p>
        </p:txBody>
      </p:sp>
      <p:sp>
        <p:nvSpPr>
          <p:cNvPr id="5" name="Segnaposto contenuto 4">
            <a:extLst>
              <a:ext uri="{FF2B5EF4-FFF2-40B4-BE49-F238E27FC236}">
                <a16:creationId xmlns:a16="http://schemas.microsoft.com/office/drawing/2014/main" id="{921A4741-88AF-4F2D-BCCA-8BF0AD04547D}"/>
              </a:ext>
            </a:extLst>
          </p:cNvPr>
          <p:cNvSpPr>
            <a:spLocks noGrp="1"/>
          </p:cNvSpPr>
          <p:nvPr>
            <p:ph idx="1"/>
          </p:nvPr>
        </p:nvSpPr>
        <p:spPr>
          <a:xfrm>
            <a:off x="838200" y="1825625"/>
            <a:ext cx="10515600" cy="4351338"/>
          </a:xfrm>
        </p:spPr>
        <p:txBody>
          <a:bodyPr>
            <a:normAutofit/>
          </a:bodyPr>
          <a:lstStyle/>
          <a:p>
            <a:pPr marL="0" indent="0">
              <a:buNone/>
            </a:pPr>
            <a:r>
              <a:rPr lang="it-IT" sz="2400" dirty="0">
                <a:latin typeface="Georgia" panose="02040502050405020303" pitchFamily="18" charset="0"/>
                <a:cs typeface="Times New Roman" panose="02020603050405020304" pitchFamily="18" charset="0"/>
              </a:rPr>
              <a:t>3.«</a:t>
            </a:r>
            <a:r>
              <a:rPr lang="it-IT" sz="2400" u="sng" dirty="0">
                <a:latin typeface="Georgia" panose="02040502050405020303" pitchFamily="18" charset="0"/>
                <a:cs typeface="Times New Roman" panose="02020603050405020304" pitchFamily="18" charset="0"/>
              </a:rPr>
              <a:t>Copertura</a:t>
            </a:r>
            <a:r>
              <a:rPr lang="it-IT" sz="2400" dirty="0">
                <a:latin typeface="Georgia" panose="02040502050405020303" pitchFamily="18" charset="0"/>
                <a:cs typeface="Times New Roman" panose="02020603050405020304" pitchFamily="18" charset="0"/>
              </a:rPr>
              <a:t>» del sito: </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Tranne il rimando al sito ufficiale della società </a:t>
            </a:r>
            <a:r>
              <a:rPr lang="it-IT" sz="2400" dirty="0" err="1">
                <a:latin typeface="Georgia" panose="02040502050405020303" pitchFamily="18" charset="0"/>
                <a:cs typeface="Times New Roman" panose="02020603050405020304" pitchFamily="18" charset="0"/>
              </a:rPr>
              <a:t>Webalon</a:t>
            </a:r>
            <a:r>
              <a:rPr lang="it-IT" sz="2400" dirty="0">
                <a:latin typeface="Georgia" panose="02040502050405020303" pitchFamily="18" charset="0"/>
                <a:cs typeface="Times New Roman" panose="02020603050405020304" pitchFamily="18" charset="0"/>
              </a:rPr>
              <a:t> non ci sono ulteriori estensioni.</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C’è la possibilità, nella creazione delle linee del tempo, di creare collegamenti ipertestuali, ma questo servizio è </a:t>
            </a:r>
            <a:r>
              <a:rPr lang="it-IT" sz="2400" i="1" dirty="0">
                <a:latin typeface="Georgia" panose="02040502050405020303" pitchFamily="18" charset="0"/>
                <a:cs typeface="Times New Roman" panose="02020603050405020304" pitchFamily="18" charset="0"/>
              </a:rPr>
              <a:t>personalizzabile</a:t>
            </a:r>
            <a:r>
              <a:rPr lang="it-IT" sz="2400" dirty="0">
                <a:latin typeface="Georgia" panose="02040502050405020303" pitchFamily="18" charset="0"/>
                <a:cs typeface="Times New Roman" panose="02020603050405020304" pitchFamily="18" charset="0"/>
              </a:rPr>
              <a:t> da ogni utente.</a:t>
            </a:r>
          </a:p>
        </p:txBody>
      </p:sp>
      <p:sp>
        <p:nvSpPr>
          <p:cNvPr id="6" name="Segnaposto contenuto 2">
            <a:extLst>
              <a:ext uri="{FF2B5EF4-FFF2-40B4-BE49-F238E27FC236}">
                <a16:creationId xmlns:a16="http://schemas.microsoft.com/office/drawing/2014/main" id="{9F91AD35-0504-4D42-8BA3-E572410ADC1D}"/>
              </a:ext>
            </a:extLst>
          </p:cNvPr>
          <p:cNvSpPr txBox="1">
            <a:spLocks/>
          </p:cNvSpPr>
          <p:nvPr/>
        </p:nvSpPr>
        <p:spPr>
          <a:xfrm>
            <a:off x="657987" y="6229718"/>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2">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50317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09EA8C9-1AF1-4920-93E0-5CCAF6B8A614}"/>
              </a:ext>
            </a:extLst>
          </p:cNvPr>
          <p:cNvSpPr>
            <a:spLocks noGrp="1"/>
          </p:cNvSpPr>
          <p:nvPr>
            <p:ph type="title"/>
          </p:nvPr>
        </p:nvSpPr>
        <p:spPr>
          <a:xfrm>
            <a:off x="838200" y="365125"/>
            <a:ext cx="10515600" cy="1325563"/>
          </a:xfrm>
        </p:spPr>
        <p:txBody>
          <a:bodyPr>
            <a:noAutofit/>
          </a:bodyPr>
          <a:lstStyle/>
          <a:p>
            <a:pPr algn="ctr"/>
            <a:r>
              <a:rPr lang="it-IT" sz="3600" b="1" dirty="0">
                <a:latin typeface="Georgia" panose="02040502050405020303" pitchFamily="18" charset="0"/>
              </a:rPr>
              <a:t>LA RISPOSTA DI TIKI TOKI AI 6 CRITERI DI VALUTAZIONE DEI SITI WEB</a:t>
            </a:r>
            <a:endParaRPr lang="it-IT" sz="3600" dirty="0"/>
          </a:p>
        </p:txBody>
      </p:sp>
      <p:sp>
        <p:nvSpPr>
          <p:cNvPr id="5" name="Segnaposto contenuto 4">
            <a:extLst>
              <a:ext uri="{FF2B5EF4-FFF2-40B4-BE49-F238E27FC236}">
                <a16:creationId xmlns:a16="http://schemas.microsoft.com/office/drawing/2014/main" id="{F74BF7F5-8905-4FEB-B25A-E94265451FDA}"/>
              </a:ext>
            </a:extLst>
          </p:cNvPr>
          <p:cNvSpPr>
            <a:spLocks noGrp="1"/>
          </p:cNvSpPr>
          <p:nvPr>
            <p:ph idx="1"/>
          </p:nvPr>
        </p:nvSpPr>
        <p:spPr>
          <a:xfrm>
            <a:off x="838200" y="1825625"/>
            <a:ext cx="10515600" cy="4351338"/>
          </a:xfrm>
        </p:spPr>
        <p:txBody>
          <a:bodyPr>
            <a:normAutofit/>
          </a:bodyPr>
          <a:lstStyle/>
          <a:p>
            <a:pPr marL="0" indent="0">
              <a:buNone/>
            </a:pPr>
            <a:r>
              <a:rPr lang="it-IT" sz="2400" dirty="0">
                <a:latin typeface="Georgia" panose="02040502050405020303" pitchFamily="18" charset="0"/>
                <a:cs typeface="Times New Roman" panose="02020603050405020304" pitchFamily="18" charset="0"/>
              </a:rPr>
              <a:t>4.«</a:t>
            </a:r>
            <a:r>
              <a:rPr lang="it-IT" sz="2400" u="sng" dirty="0">
                <a:latin typeface="Georgia" panose="02040502050405020303" pitchFamily="18" charset="0"/>
                <a:cs typeface="Times New Roman" panose="02020603050405020304" pitchFamily="18" charset="0"/>
              </a:rPr>
              <a:t>Aggiornamento</a:t>
            </a:r>
            <a:r>
              <a:rPr lang="it-IT" sz="2400" dirty="0">
                <a:latin typeface="Georgia" panose="02040502050405020303" pitchFamily="18" charset="0"/>
                <a:cs typeface="Times New Roman" panose="02020603050405020304" pitchFamily="18" charset="0"/>
              </a:rPr>
              <a:t>» del sito: </a:t>
            </a:r>
          </a:p>
          <a:p>
            <a:pPr marL="2243138" indent="-539750">
              <a:buFont typeface="+mj-lt"/>
              <a:buAutoNum type="alphaLcParenR"/>
            </a:pPr>
            <a:r>
              <a:rPr lang="it-IT" sz="2400" dirty="0">
                <a:latin typeface="Georgia" panose="02040502050405020303" pitchFamily="18" charset="0"/>
                <a:cs typeface="Times New Roman" panose="02020603050405020304" pitchFamily="18" charset="0"/>
              </a:rPr>
              <a:t>È possibile vedere nella sezione </a:t>
            </a:r>
            <a:r>
              <a:rPr lang="it-IT" sz="2400" dirty="0">
                <a:latin typeface="Georgia" panose="02040502050405020303" pitchFamily="18" charset="0"/>
              </a:rPr>
              <a:t>"</a:t>
            </a:r>
            <a:r>
              <a:rPr lang="it-IT" sz="2400" i="1" dirty="0">
                <a:latin typeface="Georgia" panose="02040502050405020303" pitchFamily="18" charset="0"/>
              </a:rPr>
              <a:t>C</a:t>
            </a:r>
            <a:r>
              <a:rPr lang="it-IT" sz="2400" i="1" dirty="0">
                <a:latin typeface="Georgia" panose="02040502050405020303" pitchFamily="18" charset="0"/>
                <a:cs typeface="Times New Roman" panose="02020603050405020304" pitchFamily="18" charset="0"/>
              </a:rPr>
              <a:t>hi siamo</a:t>
            </a:r>
            <a:r>
              <a:rPr lang="it-IT" sz="2400" dirty="0">
                <a:latin typeface="Georgia" panose="02040502050405020303" pitchFamily="18" charset="0"/>
              </a:rPr>
              <a:t>"</a:t>
            </a:r>
            <a:r>
              <a:rPr lang="it-IT" sz="2400" dirty="0">
                <a:latin typeface="Georgia" panose="02040502050405020303" pitchFamily="18" charset="0"/>
                <a:cs typeface="Times New Roman" panose="02020603050405020304" pitchFamily="18" charset="0"/>
              </a:rPr>
              <a:t> la data della creazione del sito (2011), ma non è possibile rintracciare gli </a:t>
            </a:r>
            <a:r>
              <a:rPr lang="it-IT" sz="2400" b="1" dirty="0">
                <a:latin typeface="Georgia" panose="02040502050405020303" pitchFamily="18" charset="0"/>
                <a:cs typeface="Times New Roman" panose="02020603050405020304" pitchFamily="18" charset="0"/>
              </a:rPr>
              <a:t>aggiornamenti</a:t>
            </a:r>
            <a:r>
              <a:rPr lang="it-IT" sz="2400" dirty="0">
                <a:latin typeface="Georgia" panose="02040502050405020303" pitchFamily="18" charset="0"/>
                <a:cs typeface="Times New Roman" panose="02020603050405020304" pitchFamily="18" charset="0"/>
              </a:rPr>
              <a:t> che vengono effettuati.</a:t>
            </a:r>
          </a:p>
        </p:txBody>
      </p:sp>
      <p:sp>
        <p:nvSpPr>
          <p:cNvPr id="6" name="Segnaposto contenuto 2">
            <a:extLst>
              <a:ext uri="{FF2B5EF4-FFF2-40B4-BE49-F238E27FC236}">
                <a16:creationId xmlns:a16="http://schemas.microsoft.com/office/drawing/2014/main" id="{FE0460FA-4AA0-4A88-A3AC-1AC2418AF6DE}"/>
              </a:ext>
            </a:extLst>
          </p:cNvPr>
          <p:cNvSpPr txBox="1">
            <a:spLocks/>
          </p:cNvSpPr>
          <p:nvPr/>
        </p:nvSpPr>
        <p:spPr>
          <a:xfrm>
            <a:off x="657987" y="6229718"/>
            <a:ext cx="10515600" cy="371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dirty="0">
                <a:solidFill>
                  <a:srgbClr val="0070C0"/>
                </a:solidFill>
                <a:latin typeface="Georgia" panose="02040502050405020303" pitchFamily="18" charset="0"/>
                <a:hlinkClick r:id="rId2">
                  <a:extLst>
                    <a:ext uri="{A12FA001-AC4F-418D-AE19-62706E023703}">
                      <ahyp:hlinkClr xmlns:ahyp="http://schemas.microsoft.com/office/drawing/2018/hyperlinkcolor" xmlns="" val="tx"/>
                    </a:ext>
                  </a:extLst>
                </a:hlinkClick>
              </a:rPr>
              <a:t>https://www.tiki-toki.com/</a:t>
            </a:r>
            <a:endParaRPr lang="it-IT" sz="1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7687824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944</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Calibri</vt:lpstr>
      <vt:lpstr>Calibri Light</vt:lpstr>
      <vt:lpstr>Franklin Gothic Demi Cond</vt:lpstr>
      <vt:lpstr>Georgia</vt:lpstr>
      <vt:lpstr>Times New Roman</vt:lpstr>
      <vt:lpstr>Wingdings</vt:lpstr>
      <vt:lpstr>Tema di Office</vt:lpstr>
      <vt:lpstr>L’ATTIVITÀ DIDATTICA ATTRAVERSO LA DIGITAL HISTORY</vt:lpstr>
      <vt:lpstr>Strumenti di ricerca</vt:lpstr>
      <vt:lpstr>I "limiti " che gli strumenti di ricerca possono avere all’interno di una classe</vt:lpstr>
      <vt:lpstr>I SERVIZI</vt:lpstr>
      <vt:lpstr>Tiki-Toki: la creazione di linee del tempo</vt:lpstr>
      <vt:lpstr>LA RISPOSTA DI TIKI TOKI AI 6 CRITERI DI VALUTAZIONE DEI SITI WEB</vt:lpstr>
      <vt:lpstr>LA RISPOSTA DI TIKI TOKI AI 6 CRITERI DI VALUTAZIONE DEI SITI WEB</vt:lpstr>
      <vt:lpstr>LA RISPOSTA DI TIKI TOKI AI 6 CRITERI DI VALUTAZIONE DEI SITI WEB</vt:lpstr>
      <vt:lpstr>LA RISPOSTA DI TIKI TOKI AI 6 CRITERI DI VALUTAZIONE DEI SITI WEB</vt:lpstr>
      <vt:lpstr>LA RISPOSTA DI TIKI TOKI AI 6 CRITERI DI VALUTAZIONE DEI SITI WEB</vt:lpstr>
      <vt:lpstr>LA RISPOSTA DI TIKI TOKI AI 6 CRITERI DI VALUTAZIONE DEI SITI WEB</vt:lpstr>
      <vt:lpstr>CHE COSA OFFRE TIKI TOKI</vt:lpstr>
      <vt:lpstr>Come si presenta il sito al primo accesso</vt:lpstr>
      <vt:lpstr>  </vt:lpstr>
      <vt:lpstr>VANTAGGI DEL SITO TIKI-TOKI</vt:lpstr>
      <vt:lpstr>SVANTAGGI DEL SITO TIKI-TOKI</vt:lpstr>
      <vt:lpstr>ALTRI SITI SIMILI A TIKI-TOKI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 Mattiussi</dc:creator>
  <cp:lastModifiedBy>ABBATTISTA GUIDO</cp:lastModifiedBy>
  <cp:revision>46</cp:revision>
  <dcterms:created xsi:type="dcterms:W3CDTF">2018-11-13T15:45:35Z</dcterms:created>
  <dcterms:modified xsi:type="dcterms:W3CDTF">2019-09-25T09:05:44Z</dcterms:modified>
</cp:coreProperties>
</file>