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38" r:id="rId2"/>
  </p:sldMasterIdLst>
  <p:sldIdLst>
    <p:sldId id="258" r:id="rId3"/>
    <p:sldId id="268" r:id="rId4"/>
    <p:sldId id="269" r:id="rId5"/>
    <p:sldId id="274" r:id="rId6"/>
    <p:sldId id="275" r:id="rId7"/>
    <p:sldId id="270" r:id="rId8"/>
    <p:sldId id="271" r:id="rId9"/>
    <p:sldId id="267" r:id="rId10"/>
    <p:sldId id="260" r:id="rId11"/>
    <p:sldId id="261" r:id="rId12"/>
    <p:sldId id="263" r:id="rId13"/>
    <p:sldId id="264" r:id="rId14"/>
    <p:sldId id="265" r:id="rId15"/>
    <p:sldId id="266" r:id="rId16"/>
    <p:sldId id="262" r:id="rId17"/>
    <p:sldId id="273" r:id="rId18"/>
    <p:sldId id="272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81" d="100"/>
          <a:sy n="81" d="100"/>
        </p:scale>
        <p:origin x="64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35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50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64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149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120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783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506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38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98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457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18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908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075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055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497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43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82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544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22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9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22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88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16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A49885A-285E-A149-8027-821E52B4A59A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4CF53FF-EE32-3E4C-8687-282BDF8761FC}" type="slidenum">
              <a:rPr lang="it-IT" smtClean="0"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15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atrimonio.archivioluce.com/luce-web/detail/IL3000095532/34/immagini-tratte-dai-filmati-luca-comerio-sulla-guerra-italo-turca-1911-1912.html?startPage=0&amp;jsonVal=%7b%22jsonVal%22:%7b%22query%22:%5b%22*:*%22%5d,%22fieldDate%22:%22dataNormal%22,%22_p" TargetMode="External"/><Relationship Id="rId3" Type="http://schemas.openxmlformats.org/officeDocument/2006/relationships/hyperlink" Target="http://camera.archivioluce.com/camera-storico/home.html" TargetMode="External"/><Relationship Id="rId7" Type="http://schemas.openxmlformats.org/officeDocument/2006/relationships/hyperlink" Target="https://www.archivioluce.com/cineteca-del-friuli/" TargetMode="External"/><Relationship Id="rId12" Type="http://schemas.openxmlformats.org/officeDocument/2006/relationships/image" Target="../media/image18.png"/><Relationship Id="rId2" Type="http://schemas.openxmlformats.org/officeDocument/2006/relationships/hyperlink" Target="http://senato.archivioluce.it/senato-luce/info/il-progetto.html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archivioluce.com/giornale-luce-c/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s://www.archivioluce.com/giornale-luce-b/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www.archivioluce.com/giornale-luce-a/" TargetMode="External"/><Relationship Id="rId9" Type="http://schemas.openxmlformats.org/officeDocument/2006/relationships/hyperlink" Target="http://qui.uniud.it/notizieEventi/ricerca-e-innovazione/frammenti-di-guerra-di-libia-ritrovati-grazie-al-progetto-delluniversita-di-udin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://www.memoriecoloniali.org/?q=progetti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memoriecoloniali.org/?q=pubblicazioni" TargetMode="External"/><Relationship Id="rId5" Type="http://schemas.openxmlformats.org/officeDocument/2006/relationships/hyperlink" Target="http://www.memoriecoloniali.org/?q=fondi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cartografiacoloniale.it/index.php" TargetMode="Externa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corriere.teche.rai.it/Fascicoli.aspx?data=AQAAANCMnd8BFdERjHoAwE/Cl+sBAAAAmEL/qaEkiUCTxvNp4Kd0QwQAAAACAAAAAAADZgAAwAAAABAAAADMvo5OAT0k5v24Km4Ts+JPAAAAAASAAACgAAAAEAAAAPq5dNtiY1WxifJUT6OLeC4IAAAAP0udVqwqnKQUAAAAYCZF3zu3tCob77+hAnz99" TargetMode="External"/><Relationship Id="rId7" Type="http://schemas.openxmlformats.org/officeDocument/2006/relationships/hyperlink" Target="https://amshistorica.unibo.it/letteraturacolonial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archive.org/search.php?query=libia&amp;&amp;and%5b%5d=year%3A%221941%22&amp;and%5b%5d=year%3A%221940%22&amp;and%5b%5d=year%3A%221933%22&amp;and%5b%5d=year%3A%221917%22&amp;and%5b%5d=year%3A%221915%22&amp;and%5b%5d=year%3A%221913%22&amp;and%5b%5d=year%3A%221912%22&amp;and%5b%5d=year%3A%221911%22" TargetMode="External"/><Relationship Id="rId5" Type="http://schemas.openxmlformats.org/officeDocument/2006/relationships/hyperlink" Target="https://commons.wikimedia.org/wiki/Category:Colonialism_of_Italy?uselang=it" TargetMode="External"/><Relationship Id="rId4" Type="http://schemas.openxmlformats.org/officeDocument/2006/relationships/hyperlink" Target="https://it.wikisource.org/wiki/Inno_delle_Colonie_Italiane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stor.org/action/doBasicSearch?searchType=facetSearch&amp;page=2&amp;facet_journal=am91cm5hbA==&amp;sd=&amp;ed=&amp;fc=off&amp;acc=on&amp;Query=colonialismo%20italiano&amp;wc=on&amp;group=none" TargetMode="External"/><Relationship Id="rId3" Type="http://schemas.openxmlformats.org/officeDocument/2006/relationships/hyperlink" Target="http://www.oxfordbibliographies.com/view/document/obo-9780199846733/obo-9780199846733-0150.xml" TargetMode="External"/><Relationship Id="rId7" Type="http://schemas.openxmlformats.org/officeDocument/2006/relationships/hyperlink" Target="http://www.biblio.liuc.it/scripts/essper/RicercaPerParole.asp" TargetMode="External"/><Relationship Id="rId12" Type="http://schemas.openxmlformats.org/officeDocument/2006/relationships/hyperlink" Target="https://www.academia.edu/Documents/in/Colonialismo_italiano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degruyter.com/databasecontent?dbf_0=aida-fulltext&amp;dbid=aida&amp;dbq_0=libia+italiana&amp;dbsource=/db/aida&amp;dbt_0=fulltext&amp;o_0=AND&amp;sort=date-sort" TargetMode="External"/><Relationship Id="rId11" Type="http://schemas.openxmlformats.org/officeDocument/2006/relationships/hyperlink" Target="https://www.jstor.org/journal/africa2" TargetMode="External"/><Relationship Id="rId5" Type="http://schemas.openxmlformats.org/officeDocument/2006/relationships/hyperlink" Target="https://www.rivisteweb.it/rivisteweb/searchresults?search_query=africa+orientale+italiana&amp;search_query_defaultValue=Autore,+Titolo,+Sottotitolo&amp;search_field=journal&amp;fields%5bsearchOption%5d%5bkeys%5d=&amp;fields%5bsearchOption%5d%5bcontributors%5d" TargetMode="External"/><Relationship Id="rId10" Type="http://schemas.openxmlformats.org/officeDocument/2006/relationships/hyperlink" Target="http://www.unior.it/ateneo/7278/1/attivita.html" TargetMode="External"/><Relationship Id="rId4" Type="http://schemas.openxmlformats.org/officeDocument/2006/relationships/hyperlink" Target="http://find.openarchives.it/Search/Results?lookfor=africa+orientale+italiana&amp;type=AllFields" TargetMode="External"/><Relationship Id="rId9" Type="http://schemas.openxmlformats.org/officeDocument/2006/relationships/hyperlink" Target="https://muse.jhu.edu/search?action=search&amp;query=content:italian%20colonialism:and&amp;min=1&amp;max=10&amp;t=header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luceperladidattica.com/" TargetMode="External"/><Relationship Id="rId7" Type="http://schemas.openxmlformats.org/officeDocument/2006/relationships/hyperlink" Target="http://www.raistoria.rai.it/cerca.aspx?s=colonialismo" TargetMode="External"/><Relationship Id="rId2" Type="http://schemas.openxmlformats.org/officeDocument/2006/relationships/hyperlink" Target="http://www.raistoria.rai.it/articoli/colonialismo-italiano-in-africa/33290/default.aspx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novecento.org/dossier/mediterraneo-contemporaneo/alla-conquista-economica-dellimpero-la-guerra-coloniale-in-etiopia/" TargetMode="External"/><Relationship Id="rId5" Type="http://schemas.openxmlformats.org/officeDocument/2006/relationships/hyperlink" Target="http://www.novecento.org/" TargetMode="External"/><Relationship Id="rId4" Type="http://schemas.openxmlformats.org/officeDocument/2006/relationships/hyperlink" Target="https://www.dailymotion.com/video/x2ykuj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search.acs.beniculturali.it/OpacACS/guida/IT-ACS-AS0001-0000694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teri.it/mae/it/servizi/uapsds/storico_diplom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farnesina.ipzs.it/biblioteca/testiDocumenti/4" TargetMode="External"/><Relationship Id="rId4" Type="http://schemas.openxmlformats.org/officeDocument/2006/relationships/hyperlink" Target="http://www.farnesina.ipzs.it/serie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ati.acs.beniculturali.it/MRF/" TargetMode="External"/><Relationship Id="rId5" Type="http://schemas.openxmlformats.org/officeDocument/2006/relationships/hyperlink" Target="http://search.acs.beniculturali.it/OpacACS/guida/IT-ACS-AS0001-0003663" TargetMode="Externa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archivioluce.com/cronache-dellimpero/" TargetMode="External"/><Relationship Id="rId7" Type="http://schemas.openxmlformats.org/officeDocument/2006/relationships/hyperlink" Target="https://patrimonio.archivioluce.com/luce-web/search/result.html?archiveType_string=%22xDamsCineLuce%22&amp;archiveName_string=%22luceFondoDocumentari%22&amp;titoloADV=&amp;descrizioneADV=&amp;temi=&amp;luoghi=%22Libia%22&amp;persone=&amp;startDate=&amp;endDate=&amp;coloreADV=&amp;sonoro" TargetMode="External"/><Relationship Id="rId2" Type="http://schemas.openxmlformats.org/officeDocument/2006/relationships/hyperlink" Target="https://www.archivioluce.com/reparto-africa-orientale-italiana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patrimonio.archivioluce.com/luce-web/search/result.html?archiveType_string=%22xDamsCineLuce%22&amp;archiveName_string=%22luceFondoDocumentari%22&amp;titoloADV=&amp;descrizioneADV=&amp;temi=&amp;luoghi_autocomplete=%22Somalia%22&amp;persone=&amp;startDate=&amp;endDate=&amp;co" TargetMode="External"/><Relationship Id="rId5" Type="http://schemas.openxmlformats.org/officeDocument/2006/relationships/hyperlink" Target="https://patrimonio.archivioluce.com/luce-web/search/result.html?archiveType_string=%22xDamsCineLuce%22&amp;archiveName_string=%22luceFondoDocumentari%22&amp;titoloADV=&amp;descrizioneADV=&amp;temi=&amp;luoghi_autocomplete=%22Eritrea%22&amp;persone=&amp;startDate=&amp;endDate=&amp;co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s://patrimonio.archivioluce.com/luce-web/search/result.html?archiveType_string=%22xDamsCineLuce%22&amp;archiveName_string=%22luceFondoDocumentari%22&amp;titoloADV=&amp;descrizioneADV=&amp;temi=&amp;luoghi_autocomplete=%22Etiopia%22&amp;persone=&amp;startDate=&amp;endDate=&amp;co" TargetMode="Externa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0961" y="2205872"/>
            <a:ext cx="10184719" cy="2119240"/>
          </a:xfrm>
        </p:spPr>
        <p:txBody>
          <a:bodyPr/>
          <a:lstStyle/>
          <a:p>
            <a:r>
              <a:rPr lang="it-IT" dirty="0" smtClean="0">
                <a:latin typeface="Garamond" charset="0"/>
                <a:ea typeface="Garamond" charset="0"/>
                <a:cs typeface="Garamond" charset="0"/>
              </a:rPr>
              <a:t>Il colonialismo italiano</a:t>
            </a:r>
            <a:endParaRPr lang="it-IT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9534"/>
          </a:xfrm>
        </p:spPr>
        <p:txBody>
          <a:bodyPr/>
          <a:lstStyle/>
          <a:p>
            <a:r>
              <a:rPr lang="it-IT" dirty="0" smtClean="0">
                <a:latin typeface="Garamond" charset="0"/>
                <a:ea typeface="Garamond" charset="0"/>
                <a:cs typeface="Garamond" charset="0"/>
              </a:rPr>
              <a:t>Ricognizione online di fonti primarie e secondarie, strumenti per la ricerca e la didattica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0961" y="961534"/>
            <a:ext cx="421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atin typeface="Garamond" panose="02020404030301010803" pitchFamily="18" charset="0"/>
              </a:rPr>
              <a:t>Alvise </a:t>
            </a:r>
            <a:r>
              <a:rPr lang="it-IT" sz="3600" dirty="0" err="1" smtClean="0">
                <a:latin typeface="Garamond" panose="02020404030301010803" pitchFamily="18" charset="0"/>
              </a:rPr>
              <a:t>Renier</a:t>
            </a:r>
            <a:endParaRPr lang="en-GB" sz="3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5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151905" y="1239821"/>
            <a:ext cx="107234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2"/>
              </a:rPr>
              <a:t>Portale Senato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realizzato in collaborazione con l’Archivio storico di Cinecittà Luce.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3"/>
              </a:rPr>
              <a:t>Portale Camera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realizzato in collaborazione con l’Archivio storico di Cinecittà Luce.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4"/>
              </a:rPr>
              <a:t>Cinegiornale Luce A (1927-1932)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5"/>
              </a:rPr>
              <a:t>Cinegiornale Luce B (1931-1940)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6"/>
              </a:rPr>
              <a:t>Cinegiornale Luce C (1940-1945)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7"/>
              </a:rPr>
              <a:t>Cineteca del Friuli (1895-1975)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conserva i filmati di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8" invalidUrl="https://patrimonio.archivioluce.com/luce-web/detail/IL3000095532/34/immagini-tratte-dai-filmati-luca-comerio-sulla-guerra-italo-turca-1911-1912.html?startPage=0&amp;jsonVal={%22jsonVal%22:{%22query%22:[%22*:*%22],%22fieldDate%22:%22dataNormal%22,%22_p"/>
              </a:rPr>
              <a:t>Luca Comerio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sulla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9"/>
              </a:rPr>
              <a:t>guerra italo-turca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(1911-1912).</a:t>
            </a:r>
          </a:p>
        </p:txBody>
      </p:sp>
      <p:sp>
        <p:nvSpPr>
          <p:cNvPr id="5" name="Rettangolo 4"/>
          <p:cNvSpPr/>
          <p:nvPr/>
        </p:nvSpPr>
        <p:spPr>
          <a:xfrm>
            <a:off x="1147787" y="301866"/>
            <a:ext cx="49977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smtClean="0">
                <a:latin typeface="Garamond" charset="0"/>
                <a:ea typeface="Garamond" charset="0"/>
                <a:cs typeface="Garamond" charset="0"/>
              </a:rPr>
              <a:t>Fonti dall’Archivio Luce</a:t>
            </a:r>
            <a:endParaRPr lang="it-IT" sz="4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4488218"/>
            <a:ext cx="3506068" cy="1692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28" y="4471555"/>
            <a:ext cx="3533796" cy="1692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34" y="4488218"/>
            <a:ext cx="246693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4940250"/>
            <a:ext cx="10113264" cy="822960"/>
          </a:xfrm>
        </p:spPr>
        <p:txBody>
          <a:bodyPr/>
          <a:lstStyle/>
          <a:p>
            <a:r>
              <a:rPr lang="it-IT" sz="4800" dirty="0" smtClean="0">
                <a:latin typeface="Garamond" charset="0"/>
                <a:ea typeface="Garamond" charset="0"/>
                <a:cs typeface="Garamond" charset="0"/>
              </a:rPr>
              <a:t>Progetto «Memorie coloniali»</a:t>
            </a:r>
            <a:endParaRPr lang="it-IT" sz="48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4" b="18204"/>
          <a:stretch>
            <a:fillRect/>
          </a:stretch>
        </p:blipFill>
        <p:spPr/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Raccolta di fonti fotografiche, realizzato da Università degli Studi di Modena e Reggio, Università degli Studi di Cagliari, Università l’Orientale di Napoli</a:t>
            </a:r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68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1685" y="320634"/>
            <a:ext cx="11001301" cy="774390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latin typeface="Garamond" charset="0"/>
                <a:ea typeface="Garamond" charset="0"/>
                <a:cs typeface="Garamond" charset="0"/>
              </a:rPr>
              <a:t>Progetto «Memorie </a:t>
            </a:r>
            <a:r>
              <a:rPr lang="it-IT" sz="4000" dirty="0" smtClean="0">
                <a:latin typeface="Garamond" charset="0"/>
                <a:ea typeface="Garamond" charset="0"/>
                <a:cs typeface="Garamond" charset="0"/>
              </a:rPr>
              <a:t>coloniali. </a:t>
            </a:r>
            <a:r>
              <a:rPr lang="it-IT" sz="4000" dirty="0" err="1" smtClean="0">
                <a:latin typeface="Garamond" charset="0"/>
                <a:ea typeface="Garamond" charset="0"/>
                <a:cs typeface="Garamond" charset="0"/>
              </a:rPr>
              <a:t>Returning</a:t>
            </a:r>
            <a:r>
              <a:rPr lang="it-IT" sz="4000" dirty="0" smtClean="0">
                <a:latin typeface="Garamond" charset="0"/>
                <a:ea typeface="Garamond" charset="0"/>
                <a:cs typeface="Garamond" charset="0"/>
              </a:rPr>
              <a:t> and </a:t>
            </a:r>
            <a:r>
              <a:rPr lang="it-IT" sz="4000" dirty="0" err="1" smtClean="0">
                <a:latin typeface="Garamond" charset="0"/>
                <a:ea typeface="Garamond" charset="0"/>
                <a:cs typeface="Garamond" charset="0"/>
              </a:rPr>
              <a:t>sharing</a:t>
            </a:r>
            <a:r>
              <a:rPr lang="it-IT" sz="40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it-IT" sz="4000" dirty="0" err="1" smtClean="0">
                <a:latin typeface="Garamond" charset="0"/>
                <a:ea typeface="Garamond" charset="0"/>
                <a:cs typeface="Garamond" charset="0"/>
              </a:rPr>
              <a:t>memories</a:t>
            </a:r>
            <a:r>
              <a:rPr lang="it-IT" sz="4000" dirty="0" smtClean="0">
                <a:latin typeface="Garamond" charset="0"/>
                <a:ea typeface="Garamond" charset="0"/>
                <a:cs typeface="Garamond" charset="0"/>
              </a:rPr>
              <a:t>»</a:t>
            </a:r>
            <a:endParaRPr lang="it-IT" sz="4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58" y="4555341"/>
            <a:ext cx="2509245" cy="1692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721" y="4555341"/>
            <a:ext cx="2491517" cy="1692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8" y="4555341"/>
            <a:ext cx="2532245" cy="1692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097279" y="1358582"/>
            <a:ext cx="95301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Il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progetto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si propone di raccogliere, restituire e condividere le tracce di memoria privata che testimoniano il passato coloniale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d’Italia: «un appello pubblico per la memoria nei cassetti, una ricerca dal basso, incoraggiando la “restituzione” dei documenti».</a:t>
            </a:r>
          </a:p>
          <a:p>
            <a:pPr fontAlgn="base"/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  <a:p>
            <a:pPr marL="342900" indent="-342900" fontAlgn="base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5"/>
              </a:rPr>
              <a:t>Fondi documentali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di materiale fotografico.</a:t>
            </a:r>
          </a:p>
          <a:p>
            <a:pPr marL="342900" indent="-342900" fontAlgn="base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6"/>
              </a:rPr>
              <a:t>Pubblicazioni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di materiale documentario e studi, in collaborazione con </a:t>
            </a:r>
            <a:r>
              <a:rPr lang="it-IT" sz="2000" i="1" dirty="0" err="1" smtClean="0">
                <a:latin typeface="Garamond" charset="0"/>
                <a:ea typeface="Garamond" charset="0"/>
                <a:cs typeface="Garamond" charset="0"/>
              </a:rPr>
              <a:t>Mimesis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 edizioni.</a:t>
            </a:r>
          </a:p>
          <a:p>
            <a:pPr marL="342900" indent="-342900" fontAlgn="base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7"/>
              </a:rPr>
              <a:t>Progetti attivi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it-IT" sz="2000" i="1" dirty="0" smtClean="0">
                <a:latin typeface="Garamond" charset="0"/>
                <a:ea typeface="Garamond" charset="0"/>
                <a:cs typeface="Garamond" charset="0"/>
              </a:rPr>
              <a:t>Modena Addis Abeba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it-IT" sz="2000" i="1" dirty="0" err="1" smtClean="0">
                <a:latin typeface="Garamond" charset="0"/>
                <a:ea typeface="Garamond" charset="0"/>
                <a:cs typeface="Garamond" charset="0"/>
              </a:rPr>
              <a:t>Returning</a:t>
            </a:r>
            <a:r>
              <a:rPr lang="it-IT" sz="2000" i="1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it-IT" sz="2000" i="1" dirty="0" err="1" smtClean="0">
                <a:latin typeface="Garamond" charset="0"/>
                <a:ea typeface="Garamond" charset="0"/>
                <a:cs typeface="Garamond" charset="0"/>
              </a:rPr>
              <a:t>Memories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it-IT" sz="2000" i="1" dirty="0" smtClean="0">
                <a:latin typeface="Garamond" charset="0"/>
                <a:ea typeface="Garamond" charset="0"/>
                <a:cs typeface="Garamond" charset="0"/>
              </a:rPr>
              <a:t>Etiopia, per non dimenticare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342900" indent="-342900" fontAlgn="base">
              <a:buFont typeface="Arial" charset="0"/>
              <a:buChar char="•"/>
            </a:pPr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4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 smtClean="0">
                <a:latin typeface="Garamond" charset="0"/>
                <a:ea typeface="Garamond" charset="0"/>
                <a:cs typeface="Garamond" charset="0"/>
              </a:rPr>
              <a:t>Progetto «Cartografia coloniale»</a:t>
            </a:r>
            <a:endParaRPr lang="it-IT" sz="48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5" b="25865"/>
          <a:stretch>
            <a:fillRect/>
          </a:stretch>
        </p:blipFill>
        <p:spPr/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Realizzato da Università di Firenze e Agenzia Italiana per la Cooperazione allo Sviluppo</a:t>
            </a:r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320633"/>
            <a:ext cx="10058400" cy="762515"/>
          </a:xfrm>
        </p:spPr>
        <p:txBody>
          <a:bodyPr>
            <a:normAutofit/>
          </a:bodyPr>
          <a:lstStyle/>
          <a:p>
            <a:r>
              <a:rPr lang="it-IT" sz="4000" dirty="0" smtClean="0">
                <a:latin typeface="Garamond" charset="0"/>
                <a:ea typeface="Garamond" charset="0"/>
                <a:cs typeface="Garamond" charset="0"/>
              </a:rPr>
              <a:t>Progetto «Cartografia coloniale»</a:t>
            </a:r>
            <a:endParaRPr lang="it-IT" sz="4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869" y="4514768"/>
            <a:ext cx="2104723" cy="1692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19" y="4514768"/>
            <a:ext cx="2336311" cy="1692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11" y="4514768"/>
            <a:ext cx="3981176" cy="1692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097281" y="1520042"/>
            <a:ext cx="1005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Il progetto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prevede il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recupero e la valorizzazione dell’archivio cartografico della biblioteca dell’Agenzia italiana per la cooperazione allo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sviluppo, in collaborazione con </a:t>
            </a:r>
            <a:r>
              <a:rPr lang="it-IT" sz="2000" dirty="0" err="1" smtClean="0">
                <a:latin typeface="Garamond" charset="0"/>
                <a:ea typeface="Garamond" charset="0"/>
                <a:cs typeface="Garamond" charset="0"/>
              </a:rPr>
              <a:t>LabGeo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(Laboratorio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di Geografia Applicata del Dipartimento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di Storia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, Archeologia, Geografia, Arte e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Spettacolo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dell’ Università degli Studi di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Firenze).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Il lavoro riguarda la digitalizzazione, la schedatura e la pubblicazione online di carte, generali e tematiche, delle ex colonie italiane d’Africa ovvero della sezione più corposa del patrimonio cartografico giacente presso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l’Agenzia. Il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primo nucleo consultabile online è quello relativo alla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5"/>
              </a:rPr>
              <a:t>Libia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  <a:p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19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9545" y="285008"/>
            <a:ext cx="3200400" cy="1110936"/>
          </a:xfrm>
        </p:spPr>
        <p:txBody>
          <a:bodyPr/>
          <a:lstStyle/>
          <a:p>
            <a:r>
              <a:rPr lang="it-IT" dirty="0" smtClean="0">
                <a:latin typeface="Garamond" charset="0"/>
                <a:ea typeface="Garamond" charset="0"/>
                <a:cs typeface="Garamond" charset="0"/>
              </a:rPr>
              <a:t>Altre fonti disponibili online</a:t>
            </a:r>
            <a:endParaRPr lang="it-IT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r="21078"/>
          <a:stretch/>
        </p:blipFill>
        <p:spPr>
          <a:xfrm>
            <a:off x="4176156" y="487480"/>
            <a:ext cx="8015844" cy="61200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85007" y="1679171"/>
            <a:ext cx="3669475" cy="4424746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3"/>
              </a:rPr>
              <a:t>Radiocorriere RAI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4"/>
              </a:rPr>
              <a:t>Inno delle colonie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it-IT" sz="2000" dirty="0" err="1" smtClean="0">
                <a:latin typeface="Garamond" charset="0"/>
                <a:ea typeface="Garamond" charset="0"/>
                <a:cs typeface="Garamond" charset="0"/>
              </a:rPr>
              <a:t>Wikisource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5"/>
              </a:rPr>
              <a:t>Documenti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relativi al colonialismo italiano disponibili su </a:t>
            </a:r>
            <a:r>
              <a:rPr lang="it-IT" sz="2000" dirty="0" err="1" smtClean="0">
                <a:latin typeface="Garamond" charset="0"/>
                <a:ea typeface="Garamond" charset="0"/>
                <a:cs typeface="Garamond" charset="0"/>
              </a:rPr>
              <a:t>Wikicommons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6" invalidUrl="https://archive.org/search.php?query=libia&amp;&amp;and[]=year%3A%221941%22&amp;and[]=year%3A%221940%22&amp;and[]=year%3A%221933%22&amp;and[]=year%3A%221917%22&amp;and[]=year%3A%221915%22&amp;and[]=year%3A%221913%22&amp;and[]=year%3A%221912%22&amp;and[]=year%3A%221911%22"/>
              </a:rPr>
              <a:t>Documenti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relativi alla Libia italiana disponibili su </a:t>
            </a:r>
            <a:r>
              <a:rPr lang="it-IT" sz="2000" dirty="0" err="1" smtClean="0">
                <a:latin typeface="Garamond" charset="0"/>
                <a:ea typeface="Garamond" charset="0"/>
                <a:cs typeface="Garamond" charset="0"/>
              </a:rPr>
              <a:t>Archive.org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7"/>
              </a:rPr>
              <a:t>AMS </a:t>
            </a:r>
            <a:r>
              <a:rPr lang="it-IT" sz="2000" dirty="0" err="1" smtClean="0">
                <a:latin typeface="Garamond" charset="0"/>
                <a:ea typeface="Garamond" charset="0"/>
                <a:cs typeface="Garamond" charset="0"/>
                <a:hlinkClick r:id="rId7"/>
              </a:rPr>
              <a:t>Historica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collezione digitale di opere storiche a cura dell’Università di Bologna.</a:t>
            </a:r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9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4077" y="344382"/>
            <a:ext cx="3200400" cy="1229689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Garamond" charset="0"/>
                <a:ea typeface="Garamond" charset="0"/>
                <a:cs typeface="Garamond" charset="0"/>
              </a:rPr>
              <a:t>Materiali per la ricerca di fonti secondarie</a:t>
            </a:r>
            <a:endParaRPr lang="it-IT" sz="4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588" y="574841"/>
            <a:ext cx="7585186" cy="57600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25630" y="1686296"/>
            <a:ext cx="3538847" cy="473825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Oxford </a:t>
            </a:r>
            <a:r>
              <a:rPr lang="it-IT" sz="2000" dirty="0" err="1" smtClean="0">
                <a:latin typeface="Garamond" charset="0"/>
                <a:ea typeface="Garamond" charset="0"/>
                <a:cs typeface="Garamond" charset="0"/>
              </a:rPr>
              <a:t>bibliographies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3"/>
              </a:rPr>
              <a:t>«Italian colonial rule»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Per la ricerca di riviste: portale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4"/>
              </a:rPr>
              <a:t>PLEIADI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5" invalidUrl="https://www.rivisteweb.it/rivisteweb/searchresults?search_query=africa+orientale+italiana&amp;search_query_defaultValue=Autore,+Titolo,+Sottotitolo&amp;search_field=journal&amp;fields[searchOption][keys]=&amp;fields[searchOption][contributors]"/>
              </a:rPr>
              <a:t>Rivisteweb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portale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6"/>
              </a:rPr>
              <a:t>AIDA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portale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7"/>
              </a:rPr>
              <a:t>ESSPER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8" invalidUrl="https://www.jstor.org/action/doBasicSearch?searchType=facetSearch&amp;page=2&amp;facet_journal=am91cm5hbA==&amp;sd=&amp;ed=&amp;fc=off&amp;acc=on&amp;Query=colonialismo italiano&amp;wc=on&amp;group=none"/>
              </a:rPr>
              <a:t>JSTOR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9" invalidUrl="https://muse.jhu.edu/search?action=search&amp;query=content:italian colonialism:and&amp;min=1&amp;max=10&amp;t=header"/>
              </a:rPr>
              <a:t>Project Muse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10"/>
              </a:rPr>
              <a:t>Centro studi postcoloniali e di genere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Università l’Orientale di Napoli.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11"/>
              </a:rPr>
              <a:t>Africa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: rivista trimestrale di studi e documentazione dell’Istituto italiano per l’Africa e l’Oriente (1950-2009). Disponibile su JSTOR.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12"/>
              </a:rPr>
              <a:t>Colonialismo italiano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su </a:t>
            </a:r>
            <a:r>
              <a:rPr lang="it-IT" sz="2000" dirty="0" err="1" smtClean="0">
                <a:latin typeface="Garamond" charset="0"/>
                <a:ea typeface="Garamond" charset="0"/>
                <a:cs typeface="Garamond" charset="0"/>
              </a:rPr>
              <a:t>Academia.edu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6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3200400" cy="1241564"/>
          </a:xfrm>
        </p:spPr>
        <p:txBody>
          <a:bodyPr/>
          <a:lstStyle/>
          <a:p>
            <a:r>
              <a:rPr lang="it-IT" sz="4000" dirty="0" smtClean="0">
                <a:latin typeface="Garamond" charset="0"/>
                <a:ea typeface="Garamond" charset="0"/>
                <a:cs typeface="Garamond" charset="0"/>
              </a:rPr>
              <a:t>Materiali per la Didattica</a:t>
            </a:r>
            <a:endParaRPr lang="it-IT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sz="half" idx="2"/>
          </p:nvPr>
        </p:nvSpPr>
        <p:spPr>
          <a:xfrm>
            <a:off x="273133" y="2208810"/>
            <a:ext cx="3586348" cy="4096394"/>
          </a:xfrm>
        </p:spPr>
        <p:txBody>
          <a:bodyPr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Il Tempo e la Storia,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2"/>
              </a:rPr>
              <a:t>«Colonialismo italiano»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Portale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3"/>
              </a:rPr>
              <a:t>Luce per la Didattica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4"/>
              </a:rPr>
              <a:t>Lo squadrone bianco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(1936), film d’epoca ambientato in Libia.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5"/>
              </a:rPr>
              <a:t>Novecento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portale dell’Istituto Nazionale Ferruccio Parri: dossier dedicato alla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6"/>
              </a:rPr>
              <a:t>guerra d’Etiopia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Rai Storia, contenuti relativi al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7"/>
              </a:rPr>
              <a:t>colonialismo italiano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60" y="594359"/>
            <a:ext cx="7755530" cy="5400000"/>
          </a:xfrm>
        </p:spPr>
      </p:pic>
    </p:spTree>
    <p:extLst>
      <p:ext uri="{BB962C8B-B14F-4D97-AF65-F5344CB8AC3E}">
        <p14:creationId xmlns:p14="http://schemas.microsoft.com/office/powerpoint/2010/main" val="6169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433660" cy="822960"/>
          </a:xfrm>
        </p:spPr>
        <p:txBody>
          <a:bodyPr/>
          <a:lstStyle/>
          <a:p>
            <a:r>
              <a:rPr lang="it-IT" sz="4000" smtClean="0">
                <a:latin typeface="Garamond" charset="0"/>
                <a:ea typeface="Garamond" charset="0"/>
                <a:cs typeface="Garamond" charset="0"/>
              </a:rPr>
              <a:t>Archivio del </a:t>
            </a:r>
            <a:r>
              <a:rPr lang="it-IT" sz="4000" dirty="0" smtClean="0">
                <a:latin typeface="Garamond" charset="0"/>
                <a:ea typeface="Garamond" charset="0"/>
                <a:cs typeface="Garamond" charset="0"/>
              </a:rPr>
              <a:t>Ministero dell’Africa italiana (1912-1953)</a:t>
            </a:r>
            <a:endParaRPr lang="it-IT" sz="4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4" b="21114"/>
          <a:stretch>
            <a:fillRect/>
          </a:stretch>
        </p:blipFill>
        <p:spPr/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80407" y="5929350"/>
            <a:ext cx="10113264" cy="594360"/>
          </a:xfrm>
        </p:spPr>
        <p:txBody>
          <a:bodyPr>
            <a:normAutofit/>
          </a:bodyPr>
          <a:lstStyle/>
          <a:p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Inventario digitale dall’Archivio Centrale dello Stato</a:t>
            </a:r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320633"/>
            <a:ext cx="10058400" cy="691263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Garamond" charset="0"/>
                <a:ea typeface="Garamond" charset="0"/>
                <a:cs typeface="Garamond" charset="0"/>
              </a:rPr>
              <a:t>Archivio del Ministero dell’Africa Italiana (1912-1953)</a:t>
            </a:r>
            <a:endParaRPr lang="it-IT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97280" y="1333695"/>
            <a:ext cx="97330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«Il Ministero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delle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Colonie fu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istituito con </a:t>
            </a:r>
            <a:r>
              <a:rPr lang="it-IT" sz="2000" dirty="0" err="1">
                <a:latin typeface="Garamond" charset="0"/>
                <a:ea typeface="Garamond" charset="0"/>
                <a:cs typeface="Garamond" charset="0"/>
              </a:rPr>
              <a:t>r.d.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 20 nov. 1912, n.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1205. In esso vennero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a confluire le funzioni esercitate fino a quel momento dal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Ministero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degli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Affari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esteri per i territori venuti sotto sovranità o protettorato dell'Italia.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Con </a:t>
            </a:r>
            <a:r>
              <a:rPr lang="it-IT" sz="2000" dirty="0" err="1" smtClean="0">
                <a:latin typeface="Garamond" charset="0"/>
                <a:ea typeface="Garamond" charset="0"/>
                <a:cs typeface="Garamond" charset="0"/>
              </a:rPr>
              <a:t>r.d.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 8 apr. 1937, n. 431, divenne Ministero dell’Africa italiana.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Le carte del ministero dell'Africa italiana furono trasferite, dopo l'armistizio del '43, nella repubblica sociale, a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Cremona.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Alla fine della guerra quanto restava dell'archivio, dopo complesse vicende, fu restituito al governo italiano dagli alleati.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Con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l. 29 apr. 1953, n. 430, il ministero fu soppresso e gli archivi parzialmente smembrati. Nel 1959 la maggior parte della documentazione superstite fu sistemata nella sede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dell'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2"/>
              </a:rPr>
              <a:t>archivio storico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 del Ministero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degli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Affari esteri». [Dal Sistema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Guida Generale degli Archivi di Stato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Italiani]</a:t>
            </a:r>
          </a:p>
          <a:p>
            <a:pPr algn="just"/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40" y="4503794"/>
            <a:ext cx="1263079" cy="1692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979" y="4503794"/>
            <a:ext cx="2268603" cy="1692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63" y="4488708"/>
            <a:ext cx="2418283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7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 smtClean="0">
                <a:latin typeface="Garamond" charset="0"/>
                <a:ea typeface="Garamond" charset="0"/>
                <a:cs typeface="Garamond" charset="0"/>
              </a:rPr>
              <a:t>Archivio storico diplomatico</a:t>
            </a:r>
            <a:endParaRPr lang="it-IT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Inventari e serie digitalizzate a cura del Ministero degli Affari Esteri</a:t>
            </a:r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b="42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72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308758"/>
            <a:ext cx="10058400" cy="631886"/>
          </a:xfrm>
        </p:spPr>
        <p:txBody>
          <a:bodyPr>
            <a:normAutofit/>
          </a:bodyPr>
          <a:lstStyle/>
          <a:p>
            <a:r>
              <a:rPr lang="it-IT" sz="4000" dirty="0" smtClean="0">
                <a:latin typeface="Garamond" charset="0"/>
                <a:ea typeface="Garamond" charset="0"/>
                <a:cs typeface="Garamond" charset="0"/>
              </a:rPr>
              <a:t>Archivio </a:t>
            </a:r>
            <a:r>
              <a:rPr lang="it-IT" sz="4000" smtClean="0">
                <a:latin typeface="Garamond" charset="0"/>
                <a:ea typeface="Garamond" charset="0"/>
                <a:cs typeface="Garamond" charset="0"/>
              </a:rPr>
              <a:t>storico diplomatico</a:t>
            </a:r>
            <a:endParaRPr lang="it-IT" sz="400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0" y="4512293"/>
            <a:ext cx="5197399" cy="1692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97280" y="1092530"/>
            <a:ext cx="10058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Con il portale </a:t>
            </a:r>
            <a:r>
              <a:rPr lang="it-IT" sz="2000" i="1" dirty="0">
                <a:latin typeface="Garamond" charset="0"/>
                <a:ea typeface="Garamond" charset="0"/>
                <a:cs typeface="Garamond" charset="0"/>
              </a:rPr>
              <a:t>Politica estera e Storia: documenti e immagini della Diplomazia Italiana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 la Farnesina ha inteso valorizzare tale patrimonio culturale rendendo accessibili online i volumi sinora editi dei documenti diplomatici italiani, le mostre realizzate con i documenti originali dell’Archivio Storico Diplomatico ed alcune opere di pregio custodite nella Biblioteca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algn="just"/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it-IT" sz="2000" dirty="0">
                <a:latin typeface="Garamond" charset="0"/>
                <a:ea typeface="Garamond" charset="0"/>
                <a:cs typeface="Garamond" charset="0"/>
                <a:hlinkClick r:id="rId3"/>
              </a:rPr>
              <a:t>I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3"/>
              </a:rPr>
              <a:t>nventari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dell’Archivio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storico diplomatico del Ministero degli Affari esteri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4"/>
              </a:rPr>
              <a:t>Documenti diplomatici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editi e resi disponibili online (1861-1922).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5"/>
              </a:rPr>
              <a:t>Cataloghi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delle pubblicazioni di testi e documenti relativi alla politica estera italiana in età postcoloniale.</a:t>
            </a:r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  <a:p>
            <a:pPr marL="342900" indent="-342900" algn="just">
              <a:buFont typeface="Arial" charset="0"/>
              <a:buChar char="•"/>
            </a:pPr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26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6168" y="5084063"/>
            <a:ext cx="11079678" cy="822960"/>
          </a:xfrm>
        </p:spPr>
        <p:txBody>
          <a:bodyPr/>
          <a:lstStyle/>
          <a:p>
            <a:r>
              <a:rPr lang="it-IT" sz="4000" dirty="0" smtClean="0">
                <a:latin typeface="Garamond" charset="0"/>
                <a:ea typeface="Garamond" charset="0"/>
                <a:cs typeface="Garamond" charset="0"/>
              </a:rPr>
              <a:t>Archivio degli organi e delle istituzioni del regime fascista</a:t>
            </a:r>
            <a:endParaRPr lang="it-IT" sz="4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5" b="22975"/>
          <a:stretch>
            <a:fillRect/>
          </a:stretch>
        </p:blipFill>
        <p:spPr/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46018" y="5907023"/>
            <a:ext cx="10113264" cy="594360"/>
          </a:xfrm>
        </p:spPr>
        <p:txBody>
          <a:bodyPr>
            <a:normAutofit/>
          </a:bodyPr>
          <a:lstStyle/>
          <a:p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Inventario digitale a cura dell’Archivio Centrale dello Stato</a:t>
            </a:r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0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8640" y="320634"/>
            <a:ext cx="11155680" cy="703138"/>
          </a:xfrm>
        </p:spPr>
        <p:txBody>
          <a:bodyPr>
            <a:normAutofit/>
          </a:bodyPr>
          <a:lstStyle/>
          <a:p>
            <a:r>
              <a:rPr lang="it-IT" sz="4000">
                <a:latin typeface="Garamond" charset="0"/>
                <a:ea typeface="Garamond" charset="0"/>
                <a:cs typeface="Garamond" charset="0"/>
              </a:rPr>
              <a:t>Archivio degli organi e delle istituzioni del regime fascista</a:t>
            </a:r>
            <a:endParaRPr lang="it-IT" sz="4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84" y="4525488"/>
            <a:ext cx="2268603" cy="1692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79" y="4525488"/>
            <a:ext cx="2030400" cy="1692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60" y="4525488"/>
            <a:ext cx="2268314" cy="1692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998312" y="1128156"/>
            <a:ext cx="103315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Raccolta della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5"/>
              </a:rPr>
              <a:t>documentazione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prodotta dalle istituzioni e dagli organi propri del regime fascista, dal partito nazionale fascista alla segreteria particolare del duce, alla milizia volontaria per la sicurezza nazionale.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Gli </a:t>
            </a:r>
            <a:r>
              <a:rPr lang="it-IT" sz="2000" dirty="0">
                <a:latin typeface="Garamond" charset="0"/>
                <a:ea typeface="Garamond" charset="0"/>
                <a:cs typeface="Garamond" charset="0"/>
              </a:rPr>
              <a:t>archivi, sia quelli prodotti fino al 25 luglio del 1943 che dall'autunno furono trasferiti almeno in parte al Nord, sia quelli della RSI, furono recuperati alla fine della guerra e versati direttamente all'amministrazione archivistica poiché erano nel frattempo cessati i soggetti che li avevano prodotti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algn="just"/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  <a:p>
            <a:pPr algn="just"/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Di particolare interesse sono le digitalizzazioni del materiale della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6"/>
              </a:rPr>
              <a:t>Mostra permanente della rivoluzione fascista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 (1928-1943).</a:t>
            </a:r>
            <a:endParaRPr lang="it-IT" sz="2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3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39375" y="5047014"/>
            <a:ext cx="10113264" cy="1680358"/>
          </a:xfrm>
        </p:spPr>
        <p:txBody>
          <a:bodyPr/>
          <a:lstStyle/>
          <a:p>
            <a:r>
              <a:rPr lang="it-IT" sz="6000" dirty="0" smtClean="0">
                <a:latin typeface="Garamond" charset="0"/>
                <a:ea typeface="Garamond" charset="0"/>
                <a:cs typeface="Garamond" charset="0"/>
              </a:rPr>
              <a:t>Fonti dall’Archivio Luce</a:t>
            </a:r>
            <a:br>
              <a:rPr lang="it-IT" sz="6000" dirty="0" smtClean="0">
                <a:latin typeface="Garamond" charset="0"/>
                <a:ea typeface="Garamond" charset="0"/>
                <a:cs typeface="Garamond" charset="0"/>
              </a:rPr>
            </a:br>
            <a:endParaRPr lang="it-IT" sz="6000" dirty="0"/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r="604"/>
          <a:stretch>
            <a:fillRect/>
          </a:stretch>
        </p:blipFill>
        <p:spPr/>
      </p:pic>
      <p:sp>
        <p:nvSpPr>
          <p:cNvPr id="6" name="CasellaDiTesto 5"/>
          <p:cNvSpPr txBox="1"/>
          <p:nvPr/>
        </p:nvSpPr>
        <p:spPr>
          <a:xfrm>
            <a:off x="1039375" y="5982195"/>
            <a:ext cx="885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Fondi digitalizzati dell’Archivio cinematografico e dell’Archivio fotografico dell’Istituto</a:t>
            </a:r>
            <a:endParaRPr lang="it-IT" sz="2000" dirty="0">
              <a:solidFill>
                <a:schemeClr val="bg1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3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45028" y="323004"/>
            <a:ext cx="10889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smtClean="0">
                <a:latin typeface="Garamond" charset="0"/>
                <a:ea typeface="Garamond" charset="0"/>
                <a:cs typeface="Garamond" charset="0"/>
              </a:rPr>
              <a:t>Fonti dall’Archivio Luce</a:t>
            </a:r>
            <a:endParaRPr lang="it-IT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45028" y="1146674"/>
            <a:ext cx="98565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2"/>
              </a:rPr>
              <a:t>Reparto Africa Orientale (1935-38)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archivio fotografico relativo alla conquista dell’Etiopia.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3"/>
              </a:rPr>
              <a:t>Cronache dell’Impero (1937)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, serie di quattro documentari dedicati all’Impero etiope.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4" invalidUrl="https://patrimonio.archivioluce.com/luce-web/search/result.html?archiveType_string=&quot;xDamsCineLuce&quot;&amp;archiveName_string=&quot;luceFondoDocumentari&quot;&amp;titoloADV=&amp;descrizioneADV=&amp;temi=&amp;luoghi_autocomplete=&quot;Etiopia&quot;&amp;persone=&amp;startDate=&amp;endDate=&amp;co"/>
              </a:rPr>
              <a:t>Documentari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relativi alla presenza italiana in Etiopia realizzati dall’Istituto Nazionale Luce.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5" invalidUrl="https://patrimonio.archivioluce.com/luce-web/search/result.html?archiveType_string=&quot;xDamsCineLuce&quot;&amp;archiveName_string=&quot;luceFondoDocumentari&quot;&amp;titoloADV=&amp;descrizioneADV=&amp;temi=&amp;luoghi_autocomplete=&quot;Eritrea&quot;&amp;persone=&amp;startDate=&amp;endDate=&amp;co"/>
              </a:rPr>
              <a:t>Documentari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relativi alla presenza italiana in Eritrea realizzati dall’Istituto Nazionale Luce.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6" invalidUrl="https://patrimonio.archivioluce.com/luce-web/search/result.html?archiveType_string=&quot;xDamsCineLuce&quot;&amp;archiveName_string=&quot;luceFondoDocumentari&quot;&amp;titoloADV=&amp;descrizioneADV=&amp;temi=&amp;luoghi_autocomplete=&quot;Somalia&quot;&amp;persone=&amp;startDate=&amp;endDate=&amp;co"/>
              </a:rPr>
              <a:t>Documentari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relativi alla presenza italiana in Somalia realizzati dall’Istituto Nazionale Luce.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sz="2000" dirty="0" smtClean="0">
                <a:latin typeface="Garamond" charset="0"/>
                <a:ea typeface="Garamond" charset="0"/>
                <a:cs typeface="Garamond" charset="0"/>
                <a:hlinkClick r:id="rId7" invalidUrl="https://patrimonio.archivioluce.com/luce-web/search/result.html?archiveType_string=&quot;xDamsCineLuce&quot;&amp;archiveName_string=&quot;luceFondoDocumentari&quot;&amp;titoloADV=&amp;descrizioneADV=&amp;temi=&amp;luoghi=&quot;Libia&quot;&amp;persone=&amp;startDate=&amp;endDate=&amp;coloreADV=&amp;sonoro"/>
              </a:rPr>
              <a:t>Documentari </a:t>
            </a:r>
            <a:r>
              <a:rPr lang="it-IT" sz="2000" dirty="0" smtClean="0">
                <a:latin typeface="Garamond" charset="0"/>
                <a:ea typeface="Garamond" charset="0"/>
                <a:cs typeface="Garamond" charset="0"/>
              </a:rPr>
              <a:t>relativi alla presenza italiana in Libia realizzati dall’Istituto Nazionale Luce.</a:t>
            </a:r>
          </a:p>
          <a:p>
            <a:pPr marL="285750" indent="-285750">
              <a:buFont typeface="Arial" charset="0"/>
              <a:buChar char="•"/>
            </a:pPr>
            <a:endParaRPr lang="it-IT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4517564"/>
            <a:ext cx="3404510" cy="1692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206" y="4517564"/>
            <a:ext cx="3591253" cy="1692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7"/>
          <a:stretch/>
        </p:blipFill>
        <p:spPr>
          <a:xfrm>
            <a:off x="4751415" y="4517564"/>
            <a:ext cx="2653795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4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ttivo">
  <a:themeElements>
    <a:clrScheme name="Gia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ttivo">
  <a:themeElements>
    <a:clrScheme name="Gia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446</TotalTime>
  <Words>911</Words>
  <Application>Microsoft Office PowerPoint</Application>
  <PresentationFormat>Widescreen</PresentationFormat>
  <Paragraphs>67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Garamond</vt:lpstr>
      <vt:lpstr>Retrospettivo</vt:lpstr>
      <vt:lpstr>1_Retrospettivo</vt:lpstr>
      <vt:lpstr>Il colonialismo italiano</vt:lpstr>
      <vt:lpstr>Archivio del Ministero dell’Africa italiana (1912-1953)</vt:lpstr>
      <vt:lpstr>Archivio del Ministero dell’Africa Italiana (1912-1953)</vt:lpstr>
      <vt:lpstr>Archivio storico diplomatico</vt:lpstr>
      <vt:lpstr>Archivio storico diplomatico</vt:lpstr>
      <vt:lpstr>Archivio degli organi e delle istituzioni del regime fascista</vt:lpstr>
      <vt:lpstr>Archivio degli organi e delle istituzioni del regime fascista</vt:lpstr>
      <vt:lpstr>Fonti dall’Archivio Luce </vt:lpstr>
      <vt:lpstr>PowerPoint Presentation</vt:lpstr>
      <vt:lpstr>PowerPoint Presentation</vt:lpstr>
      <vt:lpstr>Progetto «Memorie coloniali»</vt:lpstr>
      <vt:lpstr>Progetto «Memorie coloniali. Returning and sharing memories»</vt:lpstr>
      <vt:lpstr>Progetto «Cartografia coloniale»</vt:lpstr>
      <vt:lpstr>Progetto «Cartografia coloniale»</vt:lpstr>
      <vt:lpstr>Altre fonti disponibili online</vt:lpstr>
      <vt:lpstr>Materiali per la ricerca di fonti secondarie</vt:lpstr>
      <vt:lpstr>Materiali per la Didattica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Alvise Renier</dc:creator>
  <cp:lastModifiedBy>Guido</cp:lastModifiedBy>
  <cp:revision>35</cp:revision>
  <dcterms:created xsi:type="dcterms:W3CDTF">2018-10-28T16:36:56Z</dcterms:created>
  <dcterms:modified xsi:type="dcterms:W3CDTF">2018-11-12T07:40:50Z</dcterms:modified>
</cp:coreProperties>
</file>