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43707" y="1013055"/>
            <a:ext cx="3656584" cy="169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6727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67056">
            <a:solidFill>
              <a:srgbClr val="92A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7613" y="-94107"/>
            <a:ext cx="7481570" cy="1540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C000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2775" y="1186688"/>
            <a:ext cx="8118449" cy="3737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hyperlink" Target="https://archive.org/details/narrativevoyage04hallgoo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ans7870/21f/21f.027/opium_wars_01/index.html" TargetMode="External"/><Relationship Id="rId2" Type="http://schemas.openxmlformats.org/officeDocument/2006/relationships/hyperlink" Target="https://ocw.mit.edu/ans7870/21f/21f.027/home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shing.cdlib.org/ucpressebooks/view?docId=ft167nb0p4&amp;chunk.id=d0e288&amp;toc.depth=1&amp;toc.id=d0e288&amp;brand=ucpre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8325" marR="5080" indent="-412115">
              <a:lnSpc>
                <a:spcPct val="114399"/>
              </a:lnSpc>
              <a:spcBef>
                <a:spcPts val="95"/>
              </a:spcBef>
            </a:pPr>
            <a:r>
              <a:rPr dirty="0"/>
              <a:t>Storia</a:t>
            </a:r>
            <a:r>
              <a:rPr spc="-85" dirty="0"/>
              <a:t> </a:t>
            </a:r>
            <a:r>
              <a:rPr spc="-5" dirty="0" err="1"/>
              <a:t>globale</a:t>
            </a:r>
            <a:r>
              <a:rPr spc="-5" dirty="0"/>
              <a:t>  </a:t>
            </a:r>
            <a:r>
              <a:rPr dirty="0"/>
              <a:t>202</a:t>
            </a:r>
            <a:r>
              <a:rPr lang="it-IT" dirty="0"/>
              <a:t>2</a:t>
            </a:r>
            <a:r>
              <a:rPr dirty="0"/>
              <a:t>-202</a:t>
            </a:r>
            <a:r>
              <a:rPr lang="it-IT"/>
              <a:t>3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8860" y="3263036"/>
            <a:ext cx="3126740" cy="1150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0200">
              <a:lnSpc>
                <a:spcPct val="131800"/>
              </a:lnSpc>
              <a:spcBef>
                <a:spcPts val="100"/>
              </a:spcBef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Guido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Abbattista  (Università di</a:t>
            </a:r>
            <a:r>
              <a:rPr sz="2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Trieste)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5087" rIns="0" bIns="0" rtlCol="0">
            <a:spAutoFit/>
          </a:bodyPr>
          <a:lstStyle/>
          <a:p>
            <a:pPr marL="356870" marR="5080" indent="-38100">
              <a:lnSpc>
                <a:spcPts val="4079"/>
              </a:lnSpc>
              <a:spcBef>
                <a:spcPts val="830"/>
              </a:spcBef>
            </a:pPr>
            <a:r>
              <a:rPr spc="-15" dirty="0"/>
              <a:t>La </a:t>
            </a:r>
            <a:r>
              <a:rPr spc="-35" dirty="0"/>
              <a:t>«Nemesis», </a:t>
            </a:r>
            <a:r>
              <a:rPr spc="-30" dirty="0"/>
              <a:t>1839, </a:t>
            </a:r>
            <a:r>
              <a:rPr spc="-25" dirty="0"/>
              <a:t>prima nave</a:t>
            </a:r>
            <a:r>
              <a:rPr spc="-335" dirty="0"/>
              <a:t> </a:t>
            </a:r>
            <a:r>
              <a:rPr spc="-15" dirty="0"/>
              <a:t>da  </a:t>
            </a:r>
            <a:r>
              <a:rPr spc="-30" dirty="0"/>
              <a:t>guerra oceanica </a:t>
            </a:r>
            <a:r>
              <a:rPr spc="-5" dirty="0"/>
              <a:t>in </a:t>
            </a:r>
            <a:r>
              <a:rPr spc="-20" dirty="0"/>
              <a:t>ferro </a:t>
            </a:r>
            <a:r>
              <a:rPr spc="-5" dirty="0"/>
              <a:t>e a</a:t>
            </a:r>
            <a:r>
              <a:rPr spc="-395" dirty="0"/>
              <a:t> </a:t>
            </a:r>
            <a:r>
              <a:rPr spc="-25" dirty="0"/>
              <a:t>vapore</a:t>
            </a:r>
          </a:p>
        </p:txBody>
      </p:sp>
      <p:sp>
        <p:nvSpPr>
          <p:cNvPr id="3" name="object 3"/>
          <p:cNvSpPr/>
          <p:nvPr/>
        </p:nvSpPr>
        <p:spPr>
          <a:xfrm>
            <a:off x="539495" y="1572767"/>
            <a:ext cx="7737348" cy="44333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609" y="311607"/>
            <a:ext cx="79000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Storia </a:t>
            </a:r>
            <a:r>
              <a:rPr spc="-20" dirty="0"/>
              <a:t>della </a:t>
            </a:r>
            <a:r>
              <a:rPr spc="-30" dirty="0"/>
              <a:t>spedizione </a:t>
            </a:r>
            <a:r>
              <a:rPr spc="-20" dirty="0"/>
              <a:t>della</a:t>
            </a:r>
            <a:r>
              <a:rPr spc="-315" dirty="0"/>
              <a:t> </a:t>
            </a:r>
            <a:r>
              <a:rPr spc="-35" dirty="0"/>
              <a:t>«Nemesis»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2775" y="1186688"/>
            <a:ext cx="7927975" cy="373761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W.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D.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Bernard, W.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H.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Hall,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Narrative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the voyages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services of the Nemesis,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from 1840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1843; and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of the  combined naval and military operations in China: comprising  a complete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account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of the colony of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Hong-Kong, and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remarks  on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character and habits of the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Chinese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, London,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1844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1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u="heavy" spc="-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"/>
                <a:cs typeface="Calibri"/>
                <a:hlinkClick r:id="rId2"/>
              </a:rPr>
              <a:t>https://archive.org/details/narrativevoyage04hallgoog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1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Adrian G. Marshall,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Nemesis: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The First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Iron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Warship and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Her </a:t>
            </a:r>
            <a:r>
              <a:rPr sz="2400" i="1" spc="5" dirty="0">
                <a:solidFill>
                  <a:srgbClr val="FFFFFF"/>
                </a:solidFill>
                <a:latin typeface="Calibri"/>
                <a:cs typeface="Calibri"/>
              </a:rPr>
              <a:t>World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2015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00215" y="3573779"/>
            <a:ext cx="1871472" cy="29550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6042" y="0"/>
            <a:ext cx="4176395" cy="1129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The </a:t>
            </a:r>
            <a:r>
              <a:rPr spc="-20" dirty="0"/>
              <a:t>First </a:t>
            </a:r>
            <a:r>
              <a:rPr spc="-30" dirty="0"/>
              <a:t>Opium</a:t>
            </a:r>
            <a:r>
              <a:rPr spc="-260" dirty="0"/>
              <a:t> </a:t>
            </a:r>
            <a:r>
              <a:rPr spc="-30" dirty="0"/>
              <a:t>War</a:t>
            </a:r>
          </a:p>
          <a:p>
            <a:pPr marL="172085">
              <a:lnSpc>
                <a:spcPct val="100000"/>
              </a:lnSpc>
              <a:spcBef>
                <a:spcPts val="55"/>
              </a:spcBef>
            </a:pPr>
            <a:r>
              <a:rPr sz="3200" u="heavy" spc="-1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hlinkClick r:id="rId2"/>
              </a:rPr>
              <a:t>MIT </a:t>
            </a:r>
            <a:r>
              <a:rPr sz="3200" u="heavy" spc="-2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hlinkClick r:id="rId2"/>
              </a:rPr>
              <a:t>Visualizing</a:t>
            </a:r>
            <a:r>
              <a:rPr sz="3200" u="heavy" spc="-14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hlinkClick r:id="rId2"/>
              </a:rPr>
              <a:t> </a:t>
            </a:r>
            <a:r>
              <a:rPr sz="3200" u="heavy" spc="-2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hlinkClick r:id="rId2"/>
              </a:rPr>
              <a:t>Cultures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66827" y="5758992"/>
            <a:ext cx="83197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u="heavy" spc="-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"/>
                <a:cs typeface="Calibri"/>
                <a:hlinkClick r:id="rId3"/>
              </a:rPr>
              <a:t>https://ocw.mit.edu/ans7870/21f/21f.027/opium_wars_01/index.html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8824" y="1126236"/>
            <a:ext cx="6697980" cy="46055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065" marR="5080" indent="73660" algn="ctr">
              <a:lnSpc>
                <a:spcPct val="85000"/>
              </a:lnSpc>
              <a:spcBef>
                <a:spcPts val="600"/>
              </a:spcBef>
            </a:pPr>
            <a:r>
              <a:rPr sz="2800" spc="-20" dirty="0"/>
              <a:t>Edward </a:t>
            </a:r>
            <a:r>
              <a:rPr sz="2800" spc="-15" dirty="0"/>
              <a:t>A. </a:t>
            </a:r>
            <a:r>
              <a:rPr sz="2800" spc="-20" dirty="0"/>
              <a:t>Mccord, </a:t>
            </a:r>
            <a:r>
              <a:rPr sz="2800" i="1" spc="-25" dirty="0">
                <a:latin typeface="Calibri Light"/>
                <a:cs typeface="Calibri Light"/>
              </a:rPr>
              <a:t>The </a:t>
            </a:r>
            <a:r>
              <a:rPr sz="2800" i="1" spc="-20" dirty="0">
                <a:latin typeface="Calibri Light"/>
                <a:cs typeface="Calibri Light"/>
              </a:rPr>
              <a:t>Power </a:t>
            </a:r>
            <a:r>
              <a:rPr sz="2800" i="1" spc="-10" dirty="0">
                <a:latin typeface="Calibri Light"/>
                <a:cs typeface="Calibri Light"/>
              </a:rPr>
              <a:t>of </a:t>
            </a:r>
            <a:r>
              <a:rPr sz="2800" i="1" spc="-20" dirty="0">
                <a:latin typeface="Calibri Light"/>
                <a:cs typeface="Calibri Light"/>
              </a:rPr>
              <a:t>the </a:t>
            </a:r>
            <a:r>
              <a:rPr sz="2800" i="1" spc="-25" dirty="0">
                <a:latin typeface="Calibri Light"/>
                <a:cs typeface="Calibri Light"/>
              </a:rPr>
              <a:t>Gun. </a:t>
            </a:r>
            <a:r>
              <a:rPr sz="2800" i="1" spc="-20" dirty="0">
                <a:latin typeface="Calibri Light"/>
                <a:cs typeface="Calibri Light"/>
              </a:rPr>
              <a:t>The  </a:t>
            </a:r>
            <a:r>
              <a:rPr sz="2800" i="1" spc="-30" dirty="0">
                <a:latin typeface="Calibri Light"/>
                <a:cs typeface="Calibri Light"/>
              </a:rPr>
              <a:t>Emergence </a:t>
            </a:r>
            <a:r>
              <a:rPr sz="2800" i="1" spc="-15" dirty="0">
                <a:latin typeface="Calibri Light"/>
                <a:cs typeface="Calibri Light"/>
              </a:rPr>
              <a:t>of </a:t>
            </a:r>
            <a:r>
              <a:rPr sz="2800" i="1" spc="-30" dirty="0">
                <a:latin typeface="Calibri Light"/>
                <a:cs typeface="Calibri Light"/>
              </a:rPr>
              <a:t>Modern </a:t>
            </a:r>
            <a:r>
              <a:rPr sz="2800" i="1" spc="-25" dirty="0">
                <a:latin typeface="Calibri Light"/>
                <a:cs typeface="Calibri Light"/>
              </a:rPr>
              <a:t>Chinese Warlordism,</a:t>
            </a:r>
            <a:r>
              <a:rPr sz="2800" i="1" spc="-100" dirty="0">
                <a:latin typeface="Calibri Light"/>
                <a:cs typeface="Calibri Light"/>
              </a:rPr>
              <a:t> </a:t>
            </a:r>
            <a:r>
              <a:rPr sz="2800" spc="-15" dirty="0"/>
              <a:t>Berkeley-  Los </a:t>
            </a:r>
            <a:r>
              <a:rPr sz="2800" spc="-20" dirty="0"/>
              <a:t>Angeles-Oxford, </a:t>
            </a:r>
            <a:r>
              <a:rPr sz="2800" spc="-15" dirty="0"/>
              <a:t>University of California Press,  </a:t>
            </a:r>
            <a:r>
              <a:rPr sz="2800" spc="-20" dirty="0"/>
              <a:t>1993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475" y="1337894"/>
            <a:ext cx="8754110" cy="4542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25"/>
              </a:lnSpc>
              <a:spcBef>
                <a:spcPts val="95"/>
              </a:spcBef>
            </a:pPr>
            <a:r>
              <a:rPr sz="1600" u="heavy" spc="-5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"/>
                <a:cs typeface="Calibri"/>
                <a:hlinkClick r:id="rId2"/>
              </a:rPr>
              <a:t>https://publishing.cdlib.org/ucpressebooks/view?docId=ft167nb0p4&amp;chunk.id=d0e288&amp;toc.depth=1&amp;toc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825"/>
              </a:lnSpc>
            </a:pPr>
            <a:r>
              <a:rPr sz="1600" u="heavy" spc="-10" dirty="0">
                <a:solidFill>
                  <a:srgbClr val="67AABE"/>
                </a:solidFill>
                <a:uFill>
                  <a:solidFill>
                    <a:srgbClr val="67AABE"/>
                  </a:solidFill>
                </a:uFill>
                <a:latin typeface="Calibri"/>
                <a:cs typeface="Calibri"/>
                <a:hlinkClick r:id="rId2"/>
              </a:rPr>
              <a:t>.id=d0e288&amp;brand=ucpress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Calibri"/>
              <a:cs typeface="Calibri"/>
            </a:endParaRPr>
          </a:p>
          <a:p>
            <a:pPr marL="12700" marR="51435">
              <a:lnSpc>
                <a:spcPct val="100000"/>
              </a:lnSpc>
              <a:spcBef>
                <a:spcPts val="1395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«For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first two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centuries of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existence,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Qing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dynasty's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army was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divided into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distinct branches.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first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branch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Banner Army (baqi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, literally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"eight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banners"),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an organization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of hereditary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soldiers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established 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before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Manchu penetration of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Great Wall.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army was primarily 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Manchu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force in that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most adult male  members of the Manchu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tribal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population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were enrolled in it,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but elements of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 were also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culled from Chinese and 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Mongol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subject populations.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After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Manchu conquest of China proper,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most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of the Banner Army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concentrated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  garrisons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around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Beijing as 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capital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guard.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Another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large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portion, stationed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 the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northeast, protected the Manchu  homeland. Finally, other Banner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garrisons were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located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at strategic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points throughout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provinces and along the  northern frontier.[1] The second branch of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Qing military was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Green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Standard Army (lüying ). This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was a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predominantly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Han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Chinese force, formed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after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Manchu conquest,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largely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modeled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military organization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of  the preceding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Ming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dynasty. Charged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primarily with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maintenance of local order,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Green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Standard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troops were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scattered throughout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country in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small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garrisons.[2]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significant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feature of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traditional Qing military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system 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was its careful elaboration of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checks and balances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aimed at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preventing the concentration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 military power in 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manner  that might present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 threat to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dynastic rule. The separation of Banner and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Green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Standard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armies was in itself an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attempt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make each branch serve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check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other.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Thus, no unified command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was ever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created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both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these branches, and each had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its own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distinct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administration.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Even 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troop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deployment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branches had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counterbalancing purpose.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Although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Green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Standard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Army was over twice as large as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the Banner Army, the Banner 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Army's larger,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strategically placed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garrisons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served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check upon the more fragmented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Green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Standard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forces.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4423" y="156794"/>
            <a:ext cx="331660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L’esercito</a:t>
            </a:r>
            <a:r>
              <a:rPr sz="4400" spc="-180" dirty="0"/>
              <a:t> </a:t>
            </a:r>
            <a:r>
              <a:rPr sz="4400" spc="-25" dirty="0"/>
              <a:t>Qing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961644" y="2633472"/>
            <a:ext cx="1741932" cy="1584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97223" y="2633472"/>
            <a:ext cx="2036064" cy="15803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79107" y="2633472"/>
            <a:ext cx="1702307" cy="1549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7140" y="1035811"/>
            <a:ext cx="699389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sistema delle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8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bandiere: ogni bandiera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5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reggimenti, ogni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reggimento 5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compagnie di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300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uomini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(in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teoria ogni bandiera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è di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circa </a:t>
            </a:r>
            <a:r>
              <a:rPr sz="1800" b="1" u="heavy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7500 uomin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i, al 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momento della conquista la stima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900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Le tre bandiere superiori,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comando diretto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dell’imperatore: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8891" y="5038344"/>
            <a:ext cx="1354836" cy="12329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87295" y="5065776"/>
            <a:ext cx="1504187" cy="11658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93235" y="5071871"/>
            <a:ext cx="1499615" cy="11643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44896" y="5065776"/>
            <a:ext cx="1303020" cy="11841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01483" y="5055108"/>
            <a:ext cx="1517903" cy="11765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3016" y="4432172"/>
            <a:ext cx="6453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Le cinque bandiere inferiori,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comando di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principi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del clan</a:t>
            </a:r>
            <a:r>
              <a:rPr sz="1800" spc="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imperiale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1597" y="336245"/>
            <a:ext cx="331660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L’esercito</a:t>
            </a:r>
            <a:r>
              <a:rPr sz="4400" spc="-180" dirty="0"/>
              <a:t> </a:t>
            </a:r>
            <a:r>
              <a:rPr sz="4400" spc="-25" dirty="0"/>
              <a:t>Qing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777" y="1318082"/>
            <a:ext cx="7640955" cy="4631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4180" indent="-411480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«Battaglioni verdi»: soldati Han,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origine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truppe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Ming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735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entrate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nell’esercito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Mancese</a:t>
            </a:r>
            <a:endParaRPr sz="2400">
              <a:latin typeface="Calibri"/>
              <a:cs typeface="Calibri"/>
            </a:endParaRPr>
          </a:p>
          <a:p>
            <a:pPr marL="355600" marR="156210" indent="-342900">
              <a:lnSpc>
                <a:spcPts val="2590"/>
              </a:lnSpc>
              <a:spcBef>
                <a:spcPts val="14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Gendarmi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dell’impero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alle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dipendenze del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Ministero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della 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Guerra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14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Sorveglianza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ordine pubblico distribuiti sul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territorio: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una  sorta di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esercito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territoriale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Problemi maggiori nel sec.</a:t>
            </a:r>
            <a:r>
              <a:rPr sz="24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XVIII:</a:t>
            </a:r>
            <a:endParaRPr sz="2400">
              <a:latin typeface="Calibri"/>
              <a:cs typeface="Calibri"/>
            </a:endParaRPr>
          </a:p>
          <a:p>
            <a:pPr marL="1271270" lvl="1" indent="-430530">
              <a:lnSpc>
                <a:spcPct val="100000"/>
              </a:lnSpc>
              <a:spcBef>
                <a:spcPts val="185"/>
              </a:spcBef>
              <a:buSzPct val="90000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Scarsa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preparazione degli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ufficiali</a:t>
            </a:r>
            <a:endParaRPr sz="2000">
              <a:latin typeface="Calibri"/>
              <a:cs typeface="Calibri"/>
            </a:endParaRPr>
          </a:p>
          <a:p>
            <a:pPr marL="1271270" lvl="1" indent="-430530">
              <a:lnSpc>
                <a:spcPct val="10000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Corruzione</a:t>
            </a:r>
            <a:endParaRPr sz="2000">
              <a:latin typeface="Calibri"/>
              <a:cs typeface="Calibri"/>
            </a:endParaRPr>
          </a:p>
          <a:p>
            <a:pPr marL="1271270" lvl="1" indent="-430530">
              <a:lnSpc>
                <a:spcPct val="10000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Scarso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addestramento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organizzazione</a:t>
            </a:r>
            <a:endParaRPr sz="2000">
              <a:latin typeface="Calibri"/>
              <a:cs typeface="Calibri"/>
            </a:endParaRPr>
          </a:p>
          <a:p>
            <a:pPr marL="1271270" lvl="1" indent="-430530">
              <a:lnSpc>
                <a:spcPct val="10000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Cattivo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armamento</a:t>
            </a:r>
            <a:endParaRPr sz="2000">
              <a:latin typeface="Calibri"/>
              <a:cs typeface="Calibri"/>
            </a:endParaRPr>
          </a:p>
          <a:p>
            <a:pPr marL="1271270" lvl="1" indent="-430530">
              <a:lnSpc>
                <a:spcPct val="10000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1271270" algn="l"/>
                <a:tab pos="1271905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Mancanza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di comando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unificato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936" y="412445"/>
            <a:ext cx="84074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9050" algn="l"/>
              </a:tabLst>
            </a:pPr>
            <a:r>
              <a:rPr sz="3600" spc="-25" dirty="0"/>
              <a:t>Principali</a:t>
            </a:r>
            <a:r>
              <a:rPr sz="3600" spc="-65" dirty="0"/>
              <a:t> </a:t>
            </a:r>
            <a:r>
              <a:rPr sz="3600" spc="-30" dirty="0"/>
              <a:t>campagne	</a:t>
            </a:r>
            <a:r>
              <a:rPr sz="3600" spc="-25" dirty="0"/>
              <a:t>militari </a:t>
            </a:r>
            <a:r>
              <a:rPr sz="3600" spc="-20" dirty="0"/>
              <a:t>Qing </a:t>
            </a:r>
            <a:r>
              <a:rPr sz="3600" spc="-15" dirty="0"/>
              <a:t>nel </a:t>
            </a:r>
            <a:r>
              <a:rPr sz="3600" spc="-20" dirty="0"/>
              <a:t>sec.</a:t>
            </a:r>
            <a:r>
              <a:rPr sz="3600" spc="-265" dirty="0"/>
              <a:t> </a:t>
            </a:r>
            <a:r>
              <a:rPr sz="3600" spc="-15" dirty="0"/>
              <a:t>XVIII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1534414"/>
            <a:ext cx="7641590" cy="3803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Le 10 «grandi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campagne» (guerre di</a:t>
            </a:r>
            <a:r>
              <a:rPr sz="24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frontiera):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FFFFFF"/>
              </a:buClr>
              <a:buFont typeface="Arial"/>
              <a:buChar char="•"/>
            </a:pPr>
            <a:endParaRPr sz="3600">
              <a:latin typeface="Calibri"/>
              <a:cs typeface="Calibri"/>
            </a:endParaRPr>
          </a:p>
          <a:p>
            <a:pPr marL="641985" marR="222250" lvl="1" indent="-429895">
              <a:lnSpc>
                <a:spcPts val="2160"/>
              </a:lnSpc>
              <a:buSzPct val="90000"/>
              <a:buFont typeface="Wingdings"/>
              <a:buChar char=""/>
              <a:tabLst>
                <a:tab pos="641985" algn="l"/>
                <a:tab pos="6426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3 campagne conto i Mongoli Zungari, loro genocidio pacificazione 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dello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Xinjiang,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1755-1759</a:t>
            </a:r>
            <a:endParaRPr sz="2000">
              <a:latin typeface="Calibri"/>
              <a:cs typeface="Calibri"/>
            </a:endParaRPr>
          </a:p>
          <a:p>
            <a:pPr marL="641985" marR="262890" lvl="1" indent="-429895">
              <a:lnSpc>
                <a:spcPts val="2160"/>
              </a:lnSpc>
              <a:spcBef>
                <a:spcPts val="600"/>
              </a:spcBef>
              <a:buSzPct val="90000"/>
              <a:buFont typeface="Wingdings"/>
              <a:buChar char=""/>
              <a:tabLst>
                <a:tab pos="641985" algn="l"/>
                <a:tab pos="6426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 campagne per reprimere le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popolazioni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tibetane Jinchuan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nello 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Sichuan, 1747-1749 e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1771-1776</a:t>
            </a:r>
            <a:endParaRPr sz="2000">
              <a:latin typeface="Calibri"/>
              <a:cs typeface="Calibri"/>
            </a:endParaRPr>
          </a:p>
          <a:p>
            <a:pPr marL="641985" lvl="1" indent="-430530">
              <a:lnSpc>
                <a:spcPct val="100000"/>
              </a:lnSpc>
              <a:spcBef>
                <a:spcPts val="330"/>
              </a:spcBef>
              <a:buSzPct val="90000"/>
              <a:buFont typeface="Wingdings"/>
              <a:buChar char=""/>
              <a:tabLst>
                <a:tab pos="641985" algn="l"/>
                <a:tab pos="6426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Campagne in Birmania,</a:t>
            </a:r>
            <a:r>
              <a:rPr sz="2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1765-1769</a:t>
            </a:r>
            <a:endParaRPr sz="2000">
              <a:latin typeface="Calibri"/>
              <a:cs typeface="Calibri"/>
            </a:endParaRPr>
          </a:p>
          <a:p>
            <a:pPr marL="641985" lvl="1" indent="-430530">
              <a:lnSpc>
                <a:spcPct val="10000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641985" algn="l"/>
                <a:tab pos="6426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Campagna contro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ribellione a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Taiwan</a:t>
            </a:r>
            <a:r>
              <a:rPr sz="2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(1786-1788)</a:t>
            </a:r>
            <a:endParaRPr sz="2000">
              <a:latin typeface="Calibri"/>
              <a:cs typeface="Calibri"/>
            </a:endParaRPr>
          </a:p>
          <a:p>
            <a:pPr marL="641985" lvl="1" indent="-430530">
              <a:lnSpc>
                <a:spcPct val="10000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641985" algn="l"/>
                <a:tab pos="6426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2 campagne contro i Gurkha nepalesi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1788-1793</a:t>
            </a:r>
            <a:endParaRPr sz="2000">
              <a:latin typeface="Calibri"/>
              <a:cs typeface="Calibri"/>
            </a:endParaRPr>
          </a:p>
          <a:p>
            <a:pPr marL="641985" lvl="1" indent="-430530">
              <a:lnSpc>
                <a:spcPts val="2280"/>
              </a:lnSpc>
              <a:spcBef>
                <a:spcPts val="360"/>
              </a:spcBef>
              <a:buSzPct val="90000"/>
              <a:buFont typeface="Wingdings"/>
              <a:buChar char=""/>
              <a:tabLst>
                <a:tab pos="641985" algn="l"/>
                <a:tab pos="642620" algn="l"/>
              </a:tabLst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Campagne in Vietnam,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1788-1789 (intervento per risolvere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favore</a:t>
            </a:r>
            <a:endParaRPr sz="2000">
              <a:latin typeface="Calibri"/>
              <a:cs typeface="Calibri"/>
            </a:endParaRPr>
          </a:p>
          <a:p>
            <a:pPr marL="641985">
              <a:lnSpc>
                <a:spcPts val="2280"/>
              </a:lnSpc>
            </a:pP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Qing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lotte dinastiche entro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famiglia</a:t>
            </a:r>
            <a:r>
              <a:rPr sz="20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Lê)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70" y="590804"/>
            <a:ext cx="9039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Armi </a:t>
            </a:r>
            <a:r>
              <a:rPr spc="-25" dirty="0"/>
              <a:t>cinesi all’epoca </a:t>
            </a:r>
            <a:r>
              <a:rPr spc="-20" dirty="0"/>
              <a:t>della </a:t>
            </a:r>
            <a:r>
              <a:rPr spc="-5" dirty="0"/>
              <a:t>I </a:t>
            </a:r>
            <a:r>
              <a:rPr spc="-30" dirty="0"/>
              <a:t>guerra</a:t>
            </a:r>
            <a:r>
              <a:rPr spc="-340" dirty="0"/>
              <a:t> </a:t>
            </a:r>
            <a:r>
              <a:rPr spc="-30" dirty="0"/>
              <a:t>dell’Oppio</a:t>
            </a:r>
          </a:p>
        </p:txBody>
      </p:sp>
      <p:sp>
        <p:nvSpPr>
          <p:cNvPr id="3" name="object 3"/>
          <p:cNvSpPr/>
          <p:nvPr/>
        </p:nvSpPr>
        <p:spPr>
          <a:xfrm>
            <a:off x="251459" y="2177795"/>
            <a:ext cx="8511540" cy="33009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5087" rIns="0" bIns="0" rtlCol="0">
            <a:spAutoFit/>
          </a:bodyPr>
          <a:lstStyle/>
          <a:p>
            <a:pPr marL="2820035" marR="5080" indent="-2388870">
              <a:lnSpc>
                <a:spcPts val="4079"/>
              </a:lnSpc>
              <a:spcBef>
                <a:spcPts val="830"/>
              </a:spcBef>
            </a:pPr>
            <a:r>
              <a:rPr spc="-30" dirty="0"/>
              <a:t>Armi </a:t>
            </a:r>
            <a:r>
              <a:rPr spc="-25" dirty="0"/>
              <a:t>cinesi all’epoca </a:t>
            </a:r>
            <a:r>
              <a:rPr spc="-20" dirty="0"/>
              <a:t>della </a:t>
            </a:r>
            <a:r>
              <a:rPr spc="-5" dirty="0"/>
              <a:t>I</a:t>
            </a:r>
            <a:r>
              <a:rPr spc="-285" dirty="0"/>
              <a:t> </a:t>
            </a:r>
            <a:r>
              <a:rPr spc="-30" dirty="0"/>
              <a:t>guerra  dell’Oppio</a:t>
            </a:r>
          </a:p>
        </p:txBody>
      </p:sp>
      <p:sp>
        <p:nvSpPr>
          <p:cNvPr id="3" name="object 3"/>
          <p:cNvSpPr/>
          <p:nvPr/>
        </p:nvSpPr>
        <p:spPr>
          <a:xfrm>
            <a:off x="1042416" y="1603247"/>
            <a:ext cx="6697980" cy="4349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5417" y="336245"/>
            <a:ext cx="31476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0" dirty="0"/>
              <a:t>Cannone</a:t>
            </a:r>
            <a:r>
              <a:rPr sz="4400" spc="-160" dirty="0"/>
              <a:t> </a:t>
            </a:r>
            <a:r>
              <a:rPr sz="4400" spc="-25" dirty="0"/>
              <a:t>Qing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331975" y="1773935"/>
            <a:ext cx="6192012" cy="38877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8904" y="336245"/>
            <a:ext cx="37223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Armi</a:t>
            </a:r>
            <a:r>
              <a:rPr sz="4400" spc="-135" dirty="0"/>
              <a:t> </a:t>
            </a:r>
            <a:r>
              <a:rPr sz="4400" spc="-35" dirty="0"/>
              <a:t>britanniche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39495" y="1310639"/>
            <a:ext cx="8046720" cy="1432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79676" y="2855976"/>
            <a:ext cx="4925568" cy="3491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10930" y="6525488"/>
            <a:ext cx="1524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5"/>
              </a:lnSpc>
            </a:pPr>
            <a:r>
              <a:rPr sz="2000" b="1" dirty="0">
                <a:solidFill>
                  <a:srgbClr val="FFC000"/>
                </a:solidFill>
                <a:latin typeface="Calibri"/>
                <a:cs typeface="Calibri"/>
              </a:rPr>
              <a:t>*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AAB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803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Storia globale  2022-2023</vt:lpstr>
      <vt:lpstr>Edward A. Mccord, The Power of the Gun. The  Emergence of Modern Chinese Warlordism, Berkeley-  Los Angeles-Oxford, University of California Press,  1993</vt:lpstr>
      <vt:lpstr>L’esercito Qing</vt:lpstr>
      <vt:lpstr>L’esercito Qing</vt:lpstr>
      <vt:lpstr>Principali campagne militari Qing nel sec. XVIII</vt:lpstr>
      <vt:lpstr>Armi cinesi all’epoca della I guerra dell’Oppio</vt:lpstr>
      <vt:lpstr>Armi cinesi all’epoca della I guerra  dell’Oppio</vt:lpstr>
      <vt:lpstr>Cannone Qing</vt:lpstr>
      <vt:lpstr>Armi britanniche</vt:lpstr>
      <vt:lpstr>La «Nemesis», 1839, prima nave da  guerra oceanica in ferro e a vapore</vt:lpstr>
      <vt:lpstr>Storia della spedizione della «Nemesis»</vt:lpstr>
      <vt:lpstr>The First Opium War MIT Visualizing Cultures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globale  2022-2023</dc:title>
  <dc:creator>ABBATTISTA GUIDO</dc:creator>
  <cp:lastModifiedBy>ABBATTISTA GUIDO</cp:lastModifiedBy>
  <cp:revision>1</cp:revision>
  <dcterms:created xsi:type="dcterms:W3CDTF">2022-10-01T17:02:24Z</dcterms:created>
  <dcterms:modified xsi:type="dcterms:W3CDTF">2022-10-01T17:02:33Z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2022-10-01T00:00:00Z</vt:filetime>
  </property>
</Properties>
</file>