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0BA86-335F-44FE-B0B6-A9702C936527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34552-F06F-4E5C-AD67-3F52E6C7B0D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29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Storia </a:t>
            </a:r>
            <a:r>
              <a:rPr dirty="0"/>
              <a:t>globale - </a:t>
            </a:r>
            <a:r>
              <a:rPr spc="-5" dirty="0"/>
              <a:t>La </a:t>
            </a:r>
            <a:r>
              <a:rPr dirty="0"/>
              <a:t>Cina </a:t>
            </a:r>
            <a:r>
              <a:rPr spc="-5" dirty="0"/>
              <a:t>nel sec.</a:t>
            </a:r>
            <a:r>
              <a:rPr dirty="0"/>
              <a:t> XVIII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E4BBC-7A81-45E9-BFE5-CD27F6ACA435}" type="datetime1">
              <a:rPr lang="en-US" smtClean="0"/>
              <a:t>11/7/2022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Storia </a:t>
            </a:r>
            <a:r>
              <a:rPr dirty="0"/>
              <a:t>globale - </a:t>
            </a:r>
            <a:r>
              <a:rPr spc="-5" dirty="0"/>
              <a:t>La </a:t>
            </a:r>
            <a:r>
              <a:rPr dirty="0"/>
              <a:t>Cina </a:t>
            </a:r>
            <a:r>
              <a:rPr spc="-5" dirty="0"/>
              <a:t>nel sec.</a:t>
            </a:r>
            <a:r>
              <a:rPr dirty="0"/>
              <a:t> XVIII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733F-D904-4430-ABAD-B6DEEB945E98}" type="datetime1">
              <a:rPr lang="en-US" smtClean="0"/>
              <a:t>11/7/2022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Storia </a:t>
            </a:r>
            <a:r>
              <a:rPr dirty="0"/>
              <a:t>globale - </a:t>
            </a:r>
            <a:r>
              <a:rPr spc="-5" dirty="0"/>
              <a:t>La </a:t>
            </a:r>
            <a:r>
              <a:rPr dirty="0"/>
              <a:t>Cina </a:t>
            </a:r>
            <a:r>
              <a:rPr spc="-5" dirty="0"/>
              <a:t>nel sec.</a:t>
            </a:r>
            <a:r>
              <a:rPr dirty="0"/>
              <a:t> XVIII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0C229-DD59-4E9E-B517-AC3FD3D7247C}" type="datetime1">
              <a:rPr lang="en-US" smtClean="0"/>
              <a:t>11/7/2022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Storia </a:t>
            </a:r>
            <a:r>
              <a:rPr dirty="0"/>
              <a:t>globale - </a:t>
            </a:r>
            <a:r>
              <a:rPr spc="-5" dirty="0"/>
              <a:t>La </a:t>
            </a:r>
            <a:r>
              <a:rPr dirty="0"/>
              <a:t>Cina </a:t>
            </a:r>
            <a:r>
              <a:rPr spc="-5" dirty="0"/>
              <a:t>nel sec.</a:t>
            </a:r>
            <a:r>
              <a:rPr dirty="0"/>
              <a:t> XVIII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FD0F6-FB09-4076-BA65-60B821A50780}" type="datetime1">
              <a:rPr lang="en-US" smtClean="0"/>
              <a:t>11/7/2022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6727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7056">
            <a:solidFill>
              <a:srgbClr val="92A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916935" y="1574291"/>
            <a:ext cx="2807208" cy="4351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Storia </a:t>
            </a:r>
            <a:r>
              <a:rPr dirty="0"/>
              <a:t>globale - </a:t>
            </a:r>
            <a:r>
              <a:rPr spc="-5" dirty="0"/>
              <a:t>La </a:t>
            </a:r>
            <a:r>
              <a:rPr dirty="0"/>
              <a:t>Cina </a:t>
            </a:r>
            <a:r>
              <a:rPr spc="-5" dirty="0"/>
              <a:t>nel sec.</a:t>
            </a:r>
            <a:r>
              <a:rPr dirty="0"/>
              <a:t> XVIII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98460-C3B5-4A06-8963-BFD857ACAB93}" type="datetime1">
              <a:rPr lang="en-US" smtClean="0"/>
              <a:t>11/7/2022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6727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7056">
            <a:solidFill>
              <a:srgbClr val="92A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4209" y="115569"/>
            <a:ext cx="7415580" cy="1153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100" y="2101723"/>
            <a:ext cx="8089798" cy="3140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20060" y="6568541"/>
            <a:ext cx="232029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Storia </a:t>
            </a:r>
            <a:r>
              <a:rPr dirty="0"/>
              <a:t>globale - </a:t>
            </a:r>
            <a:r>
              <a:rPr spc="-5" dirty="0"/>
              <a:t>La </a:t>
            </a:r>
            <a:r>
              <a:rPr dirty="0"/>
              <a:t>Cina </a:t>
            </a:r>
            <a:r>
              <a:rPr spc="-5" dirty="0"/>
              <a:t>nel sec.</a:t>
            </a:r>
            <a:r>
              <a:rPr dirty="0"/>
              <a:t> XVIII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83BE7-63C9-4E00-8B72-D588D0C14D5D}" type="datetime1">
              <a:rPr lang="en-US" smtClean="0"/>
              <a:t>11/7/2022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52942" y="6525488"/>
            <a:ext cx="33527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chive.org/details/confuciussinarum00con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0614" y="2817952"/>
            <a:ext cx="45231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latin typeface="Calibri"/>
                <a:cs typeface="Calibri"/>
              </a:rPr>
              <a:t>Il</a:t>
            </a:r>
            <a:r>
              <a:rPr sz="4800" b="1" spc="-55" dirty="0">
                <a:latin typeface="Calibri"/>
                <a:cs typeface="Calibri"/>
              </a:rPr>
              <a:t> </a:t>
            </a:r>
            <a:r>
              <a:rPr sz="4800" b="1" spc="-10" dirty="0">
                <a:latin typeface="Calibri"/>
                <a:cs typeface="Calibri"/>
              </a:rPr>
              <a:t>Confucianesimo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336245"/>
            <a:ext cx="8019542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35" dirty="0"/>
              <a:t>Le </a:t>
            </a:r>
            <a:r>
              <a:rPr sz="4400" spc="-85" dirty="0"/>
              <a:t>traduzioni </a:t>
            </a:r>
            <a:r>
              <a:rPr sz="4400" spc="-55" dirty="0"/>
              <a:t>dei</a:t>
            </a:r>
            <a:r>
              <a:rPr sz="4400" spc="-480" dirty="0"/>
              <a:t> </a:t>
            </a:r>
            <a:r>
              <a:rPr sz="4400" spc="-70" dirty="0"/>
              <a:t>Gesuiti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899160" y="3287267"/>
            <a:ext cx="1872995" cy="304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46703" y="3287267"/>
            <a:ext cx="2072639" cy="30830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1302" y="1262888"/>
            <a:ext cx="7893050" cy="469074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173990" indent="-342900">
              <a:lnSpc>
                <a:spcPct val="9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Confucius Sinarum Philosophus, sive, 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Scientia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sinensis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latine  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exposita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, raccolta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testi tradotti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latino da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Prospero 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Intorcetta,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Franmçois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Rougement,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Christian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Herdricht, 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Philippe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Couplet,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Paris,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Cramoisy,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1687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15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1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"/>
                <a:cs typeface="Calibri"/>
                <a:hlinkClick r:id="rId4"/>
              </a:rPr>
              <a:t>https://archive.org/details/confuciussinarum00conf</a:t>
            </a:r>
            <a:endParaRPr sz="2400" dirty="0">
              <a:latin typeface="Calibri"/>
              <a:cs typeface="Calibri"/>
            </a:endParaRPr>
          </a:p>
          <a:p>
            <a:pPr marL="5419725" marR="105410">
              <a:lnSpc>
                <a:spcPct val="100000"/>
              </a:lnSpc>
              <a:spcBef>
                <a:spcPts val="1365"/>
              </a:spcBef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Traduzioni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dai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Dialoghi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,  cronologie, biografia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Confucio, </a:t>
            </a:r>
            <a:r>
              <a:rPr sz="1800" spc="-5" dirty="0" err="1" smtClean="0">
                <a:solidFill>
                  <a:srgbClr val="FFFFFF"/>
                </a:solidFill>
                <a:latin typeface="Calibri"/>
                <a:cs typeface="Calibri"/>
              </a:rPr>
              <a:t>presentazione</a:t>
            </a:r>
            <a:r>
              <a:rPr sz="1800" spc="-5" dirty="0" smtClean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 pensiero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cinese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  <a:p>
            <a:pPr marL="5497195" algn="just">
              <a:lnSpc>
                <a:spcPct val="100000"/>
              </a:lnSpc>
              <a:spcBef>
                <a:spcPts val="124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Séraphin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Couvreur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(1835-</a:t>
            </a:r>
            <a:endParaRPr sz="1800" dirty="0">
              <a:latin typeface="Calibri"/>
              <a:cs typeface="Calibri"/>
            </a:endParaRPr>
          </a:p>
          <a:p>
            <a:pPr marL="5497195" marR="180340" algn="just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1919),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traduzione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della  quasi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totalità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1800" i="1" spc="-15" dirty="0">
                <a:solidFill>
                  <a:srgbClr val="FFFFFF"/>
                </a:solidFill>
                <a:latin typeface="Calibri"/>
                <a:cs typeface="Calibri"/>
              </a:rPr>
              <a:t>Tredici 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classici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336245"/>
            <a:ext cx="7188708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85" dirty="0"/>
              <a:t>Edizioni</a:t>
            </a:r>
            <a:r>
              <a:rPr sz="4400" spc="-240" dirty="0"/>
              <a:t> </a:t>
            </a:r>
            <a:r>
              <a:rPr sz="4400" spc="-75" dirty="0"/>
              <a:t>italiane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394715" y="1202436"/>
            <a:ext cx="3601212" cy="4867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46776" y="1196340"/>
            <a:ext cx="2808732" cy="47914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71269" y="6058306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1974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6606031" y="6021730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2010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336245"/>
            <a:ext cx="67818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85" dirty="0"/>
              <a:t>Edizioni</a:t>
            </a:r>
            <a:r>
              <a:rPr sz="4400" spc="-240" dirty="0"/>
              <a:t> </a:t>
            </a:r>
            <a:r>
              <a:rPr sz="4400" spc="-75" dirty="0"/>
              <a:t>italiane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6085332" y="1371600"/>
            <a:ext cx="2738627" cy="46161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03448" y="1331975"/>
            <a:ext cx="2670048" cy="4655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5740" y="1371600"/>
            <a:ext cx="2787396" cy="46161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336245"/>
            <a:ext cx="71955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100" dirty="0"/>
              <a:t>Caratteri </a:t>
            </a:r>
            <a:r>
              <a:rPr sz="4400" spc="-45" dirty="0"/>
              <a:t>di</a:t>
            </a:r>
            <a:r>
              <a:rPr sz="4400" spc="-285" dirty="0"/>
              <a:t> </a:t>
            </a:r>
            <a:r>
              <a:rPr sz="4400" spc="-90" dirty="0"/>
              <a:t>fondo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82625" y="1330274"/>
            <a:ext cx="8170317" cy="50463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165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Dottrina </a:t>
            </a:r>
            <a:r>
              <a:rPr sz="1900" spc="-10" dirty="0">
                <a:solidFill>
                  <a:srgbClr val="FFC000"/>
                </a:solidFill>
                <a:latin typeface="Calibri"/>
                <a:cs typeface="Calibri"/>
              </a:rPr>
              <a:t>autoctona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cinese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(come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taoismo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a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differenza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buddhismo</a:t>
            </a:r>
            <a:r>
              <a:rPr sz="19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che</a:t>
            </a:r>
            <a:endParaRPr sz="1900" dirty="0">
              <a:latin typeface="Calibri"/>
              <a:cs typeface="Calibri"/>
            </a:endParaRPr>
          </a:p>
          <a:p>
            <a:pPr marL="355600">
              <a:lnSpc>
                <a:spcPts val="2165"/>
              </a:lnSpc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è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religione</a:t>
            </a:r>
            <a:r>
              <a:rPr sz="19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straniera)</a:t>
            </a:r>
            <a:endParaRPr sz="1900" dirty="0">
              <a:latin typeface="Calibri"/>
              <a:cs typeface="Calibri"/>
            </a:endParaRPr>
          </a:p>
          <a:p>
            <a:pPr marL="355600" marR="73025" indent="-342900">
              <a:lnSpc>
                <a:spcPts val="2050"/>
              </a:lnSpc>
              <a:spcBef>
                <a:spcPts val="14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Dottrina “non-teistica”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(“ateistica”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secondo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gli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interpreti sei-settecenteschi), 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ma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affatto </a:t>
            </a:r>
            <a:r>
              <a:rPr sz="1900" b="1" i="1" spc="-10" dirty="0">
                <a:solidFill>
                  <a:srgbClr val="FFC000"/>
                </a:solidFill>
                <a:latin typeface="Calibri"/>
                <a:cs typeface="Calibri"/>
              </a:rPr>
              <a:t>non </a:t>
            </a:r>
            <a:r>
              <a:rPr sz="1900" b="1" i="1" spc="-5" dirty="0">
                <a:solidFill>
                  <a:srgbClr val="FFC000"/>
                </a:solidFill>
                <a:latin typeface="Calibri"/>
                <a:cs typeface="Calibri"/>
              </a:rPr>
              <a:t>priva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componenti religiose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spirituali che si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manifestano 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in una visione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dell’ordine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cosmico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cui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l’uomo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fa</a:t>
            </a:r>
            <a:r>
              <a:rPr sz="19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parte</a:t>
            </a:r>
            <a:endParaRPr sz="1900" dirty="0">
              <a:latin typeface="Calibri"/>
              <a:cs typeface="Calibri"/>
            </a:endParaRPr>
          </a:p>
          <a:p>
            <a:pPr marL="355600" marR="5080" indent="-342900" algn="just">
              <a:lnSpc>
                <a:spcPts val="2050"/>
              </a:lnSpc>
              <a:spcBef>
                <a:spcPts val="1410"/>
              </a:spcBef>
              <a:buFont typeface="Arial"/>
              <a:buChar char="•"/>
              <a:tabLst>
                <a:tab pos="355600" algn="l"/>
              </a:tabLst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Dottrina </a:t>
            </a:r>
            <a:r>
              <a:rPr sz="1900" spc="-10" dirty="0">
                <a:solidFill>
                  <a:srgbClr val="FFC000"/>
                </a:solidFill>
                <a:latin typeface="Calibri"/>
                <a:cs typeface="Calibri"/>
              </a:rPr>
              <a:t>immanentistica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occupa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esperienza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umana,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soteriologia: 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tratta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posto,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ruolo,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comportamento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degli uomini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nella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società,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modo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19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 err="1" smtClean="0">
                <a:solidFill>
                  <a:srgbClr val="FFFFFF"/>
                </a:solidFill>
                <a:latin typeface="Calibri"/>
                <a:cs typeface="Calibri"/>
              </a:rPr>
              <a:t>governare</a:t>
            </a:r>
            <a:r>
              <a:rPr lang="it-IT" sz="1900" spc="-15" dirty="0" smtClean="0">
                <a:solidFill>
                  <a:srgbClr val="FFFFFF"/>
                </a:solidFill>
                <a:latin typeface="Calibri"/>
                <a:cs typeface="Calibri"/>
              </a:rPr>
              <a:t>; non ha una vera dottrina dell’aldilà, della vita dopo la morte («non sappiamo ancora niente della vita, come possiamo sapere della morte?», «sappiamo così poco della morte, </a:t>
            </a:r>
            <a:r>
              <a:rPr lang="it-IT" sz="1900" spc="-15" smtClean="0">
                <a:solidFill>
                  <a:srgbClr val="FFFFFF"/>
                </a:solidFill>
                <a:latin typeface="Calibri"/>
                <a:cs typeface="Calibri"/>
              </a:rPr>
              <a:t>dobbiamo concentrarci </a:t>
            </a:r>
            <a:r>
              <a:rPr lang="it-IT" sz="1900" spc="-15" dirty="0" err="1" smtClean="0">
                <a:solidFill>
                  <a:srgbClr val="FFFFFF"/>
                </a:solidFill>
                <a:latin typeface="Calibri"/>
                <a:cs typeface="Calibri"/>
              </a:rPr>
              <a:t>nsulla</a:t>
            </a:r>
            <a:r>
              <a:rPr lang="it-IT" sz="1900" spc="-15" dirty="0" smtClean="0">
                <a:solidFill>
                  <a:srgbClr val="FFFFFF"/>
                </a:solidFill>
                <a:latin typeface="Calibri"/>
                <a:cs typeface="Calibri"/>
              </a:rPr>
              <a:t> vita»</a:t>
            </a:r>
            <a:endParaRPr sz="1900" dirty="0">
              <a:latin typeface="Calibri"/>
              <a:cs typeface="Calibri"/>
            </a:endParaRPr>
          </a:p>
          <a:p>
            <a:pPr marL="355600" marR="234315" indent="-342900">
              <a:lnSpc>
                <a:spcPts val="2050"/>
              </a:lnSpc>
              <a:spcBef>
                <a:spcPts val="1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Idea del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valore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intrinseco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dell’</a:t>
            </a:r>
            <a:r>
              <a:rPr sz="1900" spc="-20" dirty="0">
                <a:solidFill>
                  <a:srgbClr val="FFC000"/>
                </a:solidFill>
                <a:latin typeface="Calibri"/>
                <a:cs typeface="Calibri"/>
              </a:rPr>
              <a:t>essere </a:t>
            </a:r>
            <a:r>
              <a:rPr sz="1900" spc="-15" dirty="0">
                <a:solidFill>
                  <a:srgbClr val="FFC000"/>
                </a:solidFill>
                <a:latin typeface="Calibri"/>
                <a:cs typeface="Calibri"/>
              </a:rPr>
              <a:t>umano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suo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intelletto,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delle sue 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virtù,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della sua capacità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coltivarle, indipendentemente dalle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circostanze, 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dal successo e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dall’insuccesso</a:t>
            </a:r>
            <a:endParaRPr sz="1900" dirty="0">
              <a:latin typeface="Calibri"/>
              <a:cs typeface="Calibri"/>
            </a:endParaRPr>
          </a:p>
          <a:p>
            <a:pPr marL="355600" marR="66040" indent="-342900">
              <a:lnSpc>
                <a:spcPct val="90100"/>
              </a:lnSpc>
              <a:spcBef>
                <a:spcPts val="13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Dottrina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perfezionamento umano,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dovere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governanti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dei  superiori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genere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dei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doveri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sottoposti,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secondo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1900" spc="-5" dirty="0">
                <a:solidFill>
                  <a:srgbClr val="FFC000"/>
                </a:solidFill>
                <a:latin typeface="Calibri"/>
                <a:cs typeface="Calibri"/>
              </a:rPr>
              <a:t>ideale di armonia  </a:t>
            </a:r>
            <a:r>
              <a:rPr sz="1900" spc="-10" dirty="0">
                <a:solidFill>
                  <a:srgbClr val="FFC000"/>
                </a:solidFill>
                <a:latin typeface="Calibri"/>
                <a:cs typeface="Calibri"/>
              </a:rPr>
              <a:t>sociale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basata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sull’osservanza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delle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leggi di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natura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dell’ordine</a:t>
            </a:r>
            <a:r>
              <a:rPr sz="1900" spc="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cosmico</a:t>
            </a:r>
            <a:endParaRPr sz="19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336245"/>
            <a:ext cx="75438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80" dirty="0"/>
              <a:t>Principi</a:t>
            </a:r>
            <a:r>
              <a:rPr sz="4400" spc="-229" dirty="0"/>
              <a:t> </a:t>
            </a:r>
            <a:r>
              <a:rPr sz="4400" spc="-80" dirty="0"/>
              <a:t>dottrinali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81000" y="1295400"/>
            <a:ext cx="7781290" cy="4557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375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Etica basata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sui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concetti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«benevolenza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umana»</a:t>
            </a:r>
            <a:r>
              <a:rPr sz="2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b="1" i="1" spc="-5" dirty="0">
                <a:solidFill>
                  <a:srgbClr val="FFC000"/>
                </a:solidFill>
                <a:latin typeface="Calibri"/>
                <a:cs typeface="Calibri"/>
              </a:rPr>
              <a:t>ren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),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ts val="2115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«rettitudine»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b="1" i="1" spc="-5" dirty="0">
                <a:solidFill>
                  <a:srgbClr val="FFC000"/>
                </a:solidFill>
                <a:latin typeface="Calibri"/>
                <a:cs typeface="Calibri"/>
              </a:rPr>
              <a:t>yi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), «armonia», o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forza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armonizzatrice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che guida</a:t>
            </a:r>
            <a:r>
              <a:rPr sz="2200" spc="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gli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ts val="2380"/>
              </a:lnSpc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uomini nel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mondo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b="1" i="1" dirty="0">
                <a:solidFill>
                  <a:srgbClr val="FFC000"/>
                </a:solidFill>
                <a:latin typeface="Calibri"/>
                <a:cs typeface="Calibri"/>
              </a:rPr>
              <a:t>li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Le 5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virtù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20" dirty="0">
                <a:solidFill>
                  <a:srgbClr val="FFFFFF"/>
                </a:solidFill>
                <a:latin typeface="Calibri"/>
                <a:cs typeface="Calibri"/>
              </a:rPr>
              <a:t>Rén</a:t>
            </a:r>
            <a:r>
              <a:rPr sz="2200" i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spc="-10" dirty="0">
                <a:solidFill>
                  <a:srgbClr val="FFFFFF"/>
                </a:solidFill>
                <a:latin typeface="MS PGothic"/>
                <a:cs typeface="MS PGothic"/>
              </a:rPr>
              <a:t>仁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benevolenza,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umanità);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20" dirty="0">
                <a:solidFill>
                  <a:srgbClr val="FFFFFF"/>
                </a:solidFill>
                <a:latin typeface="Calibri"/>
                <a:cs typeface="Calibri"/>
              </a:rPr>
              <a:t>Yì</a:t>
            </a:r>
            <a:r>
              <a:rPr sz="22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spc="-5" dirty="0">
                <a:solidFill>
                  <a:srgbClr val="FFFFFF"/>
                </a:solidFill>
                <a:latin typeface="MS PGothic"/>
                <a:cs typeface="MS PGothic"/>
              </a:rPr>
              <a:t>義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2200" spc="-5" dirty="0">
                <a:solidFill>
                  <a:srgbClr val="FFFFFF"/>
                </a:solidFill>
                <a:latin typeface="Microsoft JhengHei"/>
                <a:cs typeface="Microsoft JhengHei"/>
              </a:rPr>
              <a:t>义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rettitudine,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giustizia);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Lǐ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spc="-5" dirty="0">
                <a:solidFill>
                  <a:srgbClr val="FFFFFF"/>
                </a:solidFill>
                <a:latin typeface="MS PGothic"/>
                <a:cs typeface="MS PGothic"/>
              </a:rPr>
              <a:t>禮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2200" spc="-5" dirty="0">
                <a:solidFill>
                  <a:srgbClr val="FFFFFF"/>
                </a:solidFill>
                <a:latin typeface="MS PGothic"/>
                <a:cs typeface="MS PGothic"/>
              </a:rPr>
              <a:t>礼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cerimonia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appropriata);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Zhì</a:t>
            </a:r>
            <a:r>
              <a:rPr sz="2200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spc="-10" dirty="0">
                <a:solidFill>
                  <a:srgbClr val="FFFFFF"/>
                </a:solidFill>
                <a:latin typeface="MS PGothic"/>
                <a:cs typeface="MS PGothic"/>
              </a:rPr>
              <a:t>智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conoscenza);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Xìn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spc="-10" dirty="0">
                <a:solidFill>
                  <a:srgbClr val="FFFFFF"/>
                </a:solidFill>
                <a:latin typeface="MS PGothic"/>
                <a:cs typeface="MS PGothic"/>
              </a:rPr>
              <a:t>信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integrità)</a:t>
            </a:r>
            <a:endParaRPr sz="2200" dirty="0">
              <a:latin typeface="Calibri"/>
              <a:cs typeface="Calibri"/>
            </a:endParaRPr>
          </a:p>
          <a:p>
            <a:pPr marL="355600" marR="10160" indent="-342900">
              <a:lnSpc>
                <a:spcPct val="80100"/>
              </a:lnSpc>
              <a:spcBef>
                <a:spcPts val="1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Altri principi 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morali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lealtà,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pietà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filiale,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onestà,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senso del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dovere,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mitezza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perdono,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senso del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gisuto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dell’ingiusto,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coraggio,  gentilezza, rispetto, riverenza,</a:t>
            </a:r>
            <a:r>
              <a:rPr sz="22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modestia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115569"/>
            <a:ext cx="8507221" cy="115316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323340" marR="5080" indent="-1311275" algn="ctr">
              <a:lnSpc>
                <a:spcPts val="4079"/>
              </a:lnSpc>
              <a:spcBef>
                <a:spcPts val="830"/>
              </a:spcBef>
            </a:pPr>
            <a:r>
              <a:rPr spc="-65" dirty="0"/>
              <a:t>Come</a:t>
            </a:r>
            <a:r>
              <a:rPr spc="-204" dirty="0"/>
              <a:t> </a:t>
            </a:r>
            <a:r>
              <a:rPr spc="-40" dirty="0"/>
              <a:t>si</a:t>
            </a:r>
            <a:r>
              <a:rPr spc="-145" dirty="0"/>
              <a:t> </a:t>
            </a:r>
            <a:r>
              <a:rPr spc="-90" dirty="0"/>
              <a:t>traducono</a:t>
            </a:r>
            <a:r>
              <a:rPr spc="-180" dirty="0"/>
              <a:t> </a:t>
            </a:r>
            <a:r>
              <a:rPr spc="-30" dirty="0"/>
              <a:t>in</a:t>
            </a:r>
            <a:r>
              <a:rPr spc="-175" dirty="0"/>
              <a:t> </a:t>
            </a:r>
            <a:r>
              <a:rPr spc="-90" dirty="0"/>
              <a:t>pratica</a:t>
            </a:r>
            <a:r>
              <a:rPr spc="-190" dirty="0"/>
              <a:t> </a:t>
            </a:r>
            <a:r>
              <a:rPr spc="-5" dirty="0"/>
              <a:t>i</a:t>
            </a:r>
            <a:r>
              <a:rPr spc="-135" dirty="0"/>
              <a:t> </a:t>
            </a:r>
            <a:r>
              <a:rPr spc="-75" dirty="0"/>
              <a:t>principi  </a:t>
            </a:r>
            <a:r>
              <a:rPr spc="-60" dirty="0"/>
              <a:t>etici </a:t>
            </a:r>
            <a:r>
              <a:rPr spc="-5" dirty="0"/>
              <a:t>e </a:t>
            </a:r>
            <a:r>
              <a:rPr spc="-50" dirty="0"/>
              <a:t>del </a:t>
            </a:r>
            <a:r>
              <a:rPr spc="-60" dirty="0"/>
              <a:t>buon</a:t>
            </a:r>
            <a:r>
              <a:rPr spc="-625" dirty="0"/>
              <a:t> </a:t>
            </a:r>
            <a:r>
              <a:rPr spc="-85" dirty="0"/>
              <a:t>governo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7100" y="1411884"/>
            <a:ext cx="7868920" cy="42633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Perfezionamento</a:t>
            </a:r>
            <a:r>
              <a:rPr sz="2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interiore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Relazione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gli</a:t>
            </a:r>
            <a:r>
              <a:rPr sz="2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altri</a:t>
            </a:r>
            <a:endParaRPr sz="2200">
              <a:latin typeface="Calibri"/>
              <a:cs typeface="Calibri"/>
            </a:endParaRPr>
          </a:p>
          <a:p>
            <a:pPr marL="355600" marR="1824989" indent="-342900">
              <a:lnSpc>
                <a:spcPct val="70000"/>
              </a:lnSpc>
              <a:spcBef>
                <a:spcPts val="14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Studio,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riflessione,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volontà,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autodisciplina,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perfezionamento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Acquisizione 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animo nobile, la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capacità,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virtù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Realizzare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propria umanità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la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benevolenza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Raggiungere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Via,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il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i="1" spc="-10" dirty="0">
                <a:solidFill>
                  <a:srgbClr val="FFC000"/>
                </a:solidFill>
                <a:latin typeface="Calibri"/>
                <a:cs typeface="Calibri"/>
              </a:rPr>
              <a:t>Dao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245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Praticare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 virtù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(lealtà,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giustizia)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nelle cinque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relazioni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1850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fondamentali: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padre-figlio,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sovrano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ministro,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fra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coniugi,</a:t>
            </a:r>
            <a:r>
              <a:rPr sz="22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fra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245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fratelli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fra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amici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ct val="70000"/>
              </a:lnSpc>
              <a:spcBef>
                <a:spcPts val="1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Regola 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d’oro: </a:t>
            </a:r>
            <a:r>
              <a:rPr sz="2200" b="1" spc="-5" dirty="0">
                <a:solidFill>
                  <a:srgbClr val="FFC000"/>
                </a:solidFill>
                <a:latin typeface="Calibri"/>
                <a:cs typeface="Calibri"/>
              </a:rPr>
              <a:t>“Non </a:t>
            </a:r>
            <a:r>
              <a:rPr sz="2200" b="1" spc="-10" dirty="0">
                <a:solidFill>
                  <a:srgbClr val="FFC000"/>
                </a:solidFill>
                <a:latin typeface="Calibri"/>
                <a:cs typeface="Calibri"/>
              </a:rPr>
              <a:t>imporre </a:t>
            </a:r>
            <a:r>
              <a:rPr sz="2200" b="1" spc="-5" dirty="0">
                <a:solidFill>
                  <a:srgbClr val="FFC000"/>
                </a:solidFill>
                <a:latin typeface="Calibri"/>
                <a:cs typeface="Calibri"/>
              </a:rPr>
              <a:t>agli </a:t>
            </a:r>
            <a:r>
              <a:rPr sz="2200" b="1" spc="-10" dirty="0">
                <a:solidFill>
                  <a:srgbClr val="FFC000"/>
                </a:solidFill>
                <a:latin typeface="Calibri"/>
                <a:cs typeface="Calibri"/>
              </a:rPr>
              <a:t>altri </a:t>
            </a:r>
            <a:r>
              <a:rPr sz="2200" b="1" spc="-5" dirty="0">
                <a:solidFill>
                  <a:srgbClr val="FFC000"/>
                </a:solidFill>
                <a:latin typeface="Calibri"/>
                <a:cs typeface="Calibri"/>
              </a:rPr>
              <a:t>quello </a:t>
            </a:r>
            <a:r>
              <a:rPr sz="2200" b="1" spc="-10" dirty="0">
                <a:solidFill>
                  <a:srgbClr val="FFC000"/>
                </a:solidFill>
                <a:latin typeface="Calibri"/>
                <a:cs typeface="Calibri"/>
              </a:rPr>
              <a:t>che non </a:t>
            </a:r>
            <a:r>
              <a:rPr sz="2200" b="1" spc="-15" dirty="0">
                <a:solidFill>
                  <a:srgbClr val="FFC000"/>
                </a:solidFill>
                <a:latin typeface="Calibri"/>
                <a:cs typeface="Calibri"/>
              </a:rPr>
              <a:t>desidereresti  </a:t>
            </a:r>
            <a:r>
              <a:rPr sz="2200" b="1" spc="-5" dirty="0">
                <a:solidFill>
                  <a:srgbClr val="FFC000"/>
                </a:solidFill>
                <a:latin typeface="Calibri"/>
                <a:cs typeface="Calibri"/>
              </a:rPr>
              <a:t>per</a:t>
            </a:r>
            <a:r>
              <a:rPr sz="2200" b="1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C000"/>
                </a:solidFill>
                <a:latin typeface="Calibri"/>
                <a:cs typeface="Calibri"/>
              </a:rPr>
              <a:t>te”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336245"/>
            <a:ext cx="76200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80" dirty="0"/>
              <a:t>Principi</a:t>
            </a:r>
            <a:r>
              <a:rPr sz="4400" spc="-229" dirty="0"/>
              <a:t> </a:t>
            </a:r>
            <a:r>
              <a:rPr sz="4400" spc="-70" dirty="0"/>
              <a:t>politici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7100" y="1825054"/>
            <a:ext cx="7066280" cy="3220085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Cielo (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Tian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)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fonte dell’ordine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cosmico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terrestre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Sovrano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Figlio del Cielo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Tianzi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Governo come “mandato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cielo”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Tianming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Si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esercita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su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“tutto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ciò che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sta sotto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Cielo”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Tianxia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marR="97155" indent="-342900">
              <a:lnSpc>
                <a:spcPts val="2590"/>
              </a:lnSpc>
              <a:spcBef>
                <a:spcPts val="14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Studio dei classici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elemento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centrale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delle 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competenze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ceto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funzionari-letterati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reclutato 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attraverso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sistema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degli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esami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imperiali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209168"/>
            <a:ext cx="8534399" cy="814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3110"/>
              </a:lnSpc>
              <a:spcBef>
                <a:spcPts val="95"/>
              </a:spcBef>
            </a:pPr>
            <a:r>
              <a:rPr sz="2800" spc="-65" dirty="0"/>
              <a:t>Massimo Scarpari, </a:t>
            </a:r>
            <a:r>
              <a:rPr sz="2800" i="1" spc="-50" dirty="0">
                <a:latin typeface="Calibri Light"/>
                <a:cs typeface="Calibri Light"/>
              </a:rPr>
              <a:t>Il </a:t>
            </a:r>
            <a:r>
              <a:rPr sz="2800" i="1" spc="-75" dirty="0">
                <a:latin typeface="Calibri Light"/>
                <a:cs typeface="Calibri Light"/>
              </a:rPr>
              <a:t>Confucianesimo. </a:t>
            </a:r>
            <a:r>
              <a:rPr sz="2800" i="1" spc="-55" dirty="0">
                <a:latin typeface="Calibri Light"/>
                <a:cs typeface="Calibri Light"/>
              </a:rPr>
              <a:t>I </a:t>
            </a:r>
            <a:r>
              <a:rPr sz="2800" i="1" spc="-80" dirty="0">
                <a:latin typeface="Calibri Light"/>
                <a:cs typeface="Calibri Light"/>
              </a:rPr>
              <a:t>fondamenti </a:t>
            </a:r>
            <a:r>
              <a:rPr sz="2800" i="1" spc="-60" dirty="0">
                <a:latin typeface="Calibri Light"/>
                <a:cs typeface="Calibri Light"/>
              </a:rPr>
              <a:t>e </a:t>
            </a:r>
            <a:r>
              <a:rPr sz="2800" i="1" spc="-50" dirty="0">
                <a:latin typeface="Calibri Light"/>
                <a:cs typeface="Calibri Light"/>
              </a:rPr>
              <a:t>i</a:t>
            </a:r>
            <a:r>
              <a:rPr sz="2800" i="1" spc="-430" dirty="0">
                <a:latin typeface="Calibri Light"/>
                <a:cs typeface="Calibri Light"/>
              </a:rPr>
              <a:t> </a:t>
            </a:r>
            <a:r>
              <a:rPr sz="2800" i="1" spc="-70" dirty="0">
                <a:latin typeface="Calibri Light"/>
                <a:cs typeface="Calibri Light"/>
              </a:rPr>
              <a:t>testi</a:t>
            </a:r>
            <a:endParaRPr sz="2800" dirty="0">
              <a:latin typeface="Calibri Light"/>
              <a:cs typeface="Calibri Light"/>
            </a:endParaRPr>
          </a:p>
          <a:p>
            <a:pPr marL="3175" algn="ctr">
              <a:lnSpc>
                <a:spcPts val="3110"/>
              </a:lnSpc>
            </a:pPr>
            <a:r>
              <a:rPr sz="2800" spc="-100" dirty="0"/>
              <a:t>(Torino,</a:t>
            </a:r>
            <a:r>
              <a:rPr sz="2800" spc="-160" dirty="0"/>
              <a:t> </a:t>
            </a:r>
            <a:r>
              <a:rPr sz="2800" spc="-65" dirty="0"/>
              <a:t>2010)</a:t>
            </a:r>
            <a:endParaRPr sz="2800" dirty="0"/>
          </a:p>
        </p:txBody>
      </p:sp>
      <p:sp>
        <p:nvSpPr>
          <p:cNvPr id="3" name="object 3"/>
          <p:cNvSpPr/>
          <p:nvPr/>
        </p:nvSpPr>
        <p:spPr>
          <a:xfrm>
            <a:off x="2438400" y="1421837"/>
            <a:ext cx="3886200" cy="52300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228600"/>
            <a:ext cx="60960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85" dirty="0"/>
              <a:t>D</a:t>
            </a:r>
            <a:r>
              <a:rPr sz="4400" spc="-125" dirty="0"/>
              <a:t>e</a:t>
            </a:r>
            <a:r>
              <a:rPr sz="4400" spc="-70" dirty="0"/>
              <a:t>f</a:t>
            </a:r>
            <a:r>
              <a:rPr sz="4400" spc="-75" dirty="0"/>
              <a:t>i</a:t>
            </a:r>
            <a:r>
              <a:rPr sz="4400" spc="-105" dirty="0"/>
              <a:t>n</a:t>
            </a:r>
            <a:r>
              <a:rPr sz="4400" spc="-75" dirty="0"/>
              <a:t>i</a:t>
            </a:r>
            <a:r>
              <a:rPr sz="4400" spc="-80" dirty="0"/>
              <a:t>z</a:t>
            </a:r>
            <a:r>
              <a:rPr sz="4400" spc="-75" dirty="0"/>
              <a:t>i</a:t>
            </a:r>
            <a:r>
              <a:rPr sz="4400" spc="-105" dirty="0"/>
              <a:t>o</a:t>
            </a:r>
            <a:r>
              <a:rPr sz="4400" spc="-95" dirty="0"/>
              <a:t>n</a:t>
            </a:r>
            <a:r>
              <a:rPr sz="4400" dirty="0"/>
              <a:t>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43027" y="1048044"/>
            <a:ext cx="8395970" cy="4759325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Filosofia 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teoria politico-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sociale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ceto colto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dell’Impero</a:t>
            </a:r>
            <a:r>
              <a:rPr sz="22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cinese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Corpo 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dottrine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basate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su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antiche tradizioni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cinesi</a:t>
            </a:r>
            <a:r>
              <a:rPr sz="2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idealizzate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spcBef>
                <a:spcPts val="8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Dottrina risalente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Confucio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(551-479 a. C.) e alle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sue elaborazioni,</a:t>
            </a:r>
            <a:r>
              <a:rPr sz="22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ma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che ha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subito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continue trasformazioni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nel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corso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</a:t>
            </a:r>
            <a:r>
              <a:rPr sz="22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tempo</a:t>
            </a:r>
            <a:endParaRPr sz="2200">
              <a:latin typeface="Calibri"/>
              <a:cs typeface="Calibri"/>
            </a:endParaRPr>
          </a:p>
          <a:p>
            <a:pPr marL="355600" marR="436880" indent="-342900">
              <a:lnSpc>
                <a:spcPts val="2110"/>
              </a:lnSpc>
              <a:spcBef>
                <a:spcPts val="1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Sono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Gesuiti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conferire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preminenza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assoluta alla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figura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  Confucio,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dandogli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questo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nome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(in cinese è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Kongzi, maestro</a:t>
            </a:r>
            <a:r>
              <a:rPr sz="22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Kong)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Dottrina del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perfezionamento umano,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società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dello</a:t>
            </a:r>
            <a:r>
              <a:rPr sz="2200" spc="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Stato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aspirante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regolare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ogni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ambito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vita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della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comunità</a:t>
            </a:r>
            <a:endParaRPr sz="2200">
              <a:latin typeface="Calibri"/>
              <a:cs typeface="Calibri"/>
            </a:endParaRPr>
          </a:p>
          <a:p>
            <a:pPr marL="355600" marR="720725" indent="-342900">
              <a:lnSpc>
                <a:spcPct val="80000"/>
              </a:lnSpc>
              <a:spcBef>
                <a:spcPts val="1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Dottrina politico-spirituale tipica della Cina,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ma che ha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esercitato  profonda influenza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anche in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Corea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in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Giappone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spcBef>
                <a:spcPts val="8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«religione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umanistica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razionale»,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«filosofia», «modo 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governo»</a:t>
            </a: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2200">
              <a:latin typeface="Calibri"/>
              <a:cs typeface="Calibri"/>
            </a:endParaRPr>
          </a:p>
          <a:p>
            <a:pPr marL="355600" marR="273685">
              <a:lnSpc>
                <a:spcPts val="2110"/>
              </a:lnSpc>
              <a:spcBef>
                <a:spcPts val="250"/>
              </a:spcBef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«modo 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vita» (Xinzhong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Yao, 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Introduction </a:t>
            </a:r>
            <a:r>
              <a:rPr sz="2200" i="1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Confucianism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New  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York,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Cambridge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University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Press,</a:t>
            </a:r>
            <a:r>
              <a:rPr sz="22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2000).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516" y="593216"/>
            <a:ext cx="84617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200" spc="-90" dirty="0"/>
              <a:t>Voltaire, </a:t>
            </a:r>
            <a:r>
              <a:rPr sz="3200" spc="-100" dirty="0"/>
              <a:t>“Chine”, </a:t>
            </a:r>
            <a:r>
              <a:rPr sz="3200" spc="-25" dirty="0"/>
              <a:t>in </a:t>
            </a:r>
            <a:r>
              <a:rPr sz="3200" i="1" spc="-65" dirty="0">
                <a:latin typeface="Calibri Light"/>
                <a:cs typeface="Calibri Light"/>
              </a:rPr>
              <a:t>Dictionnaire</a:t>
            </a:r>
            <a:r>
              <a:rPr sz="3200" i="1" spc="-560" dirty="0">
                <a:latin typeface="Calibri Light"/>
                <a:cs typeface="Calibri Light"/>
              </a:rPr>
              <a:t> </a:t>
            </a:r>
            <a:r>
              <a:rPr sz="3200" i="1" spc="-70" dirty="0">
                <a:latin typeface="Calibri Light"/>
                <a:cs typeface="Calibri Light"/>
              </a:rPr>
              <a:t>philosophique </a:t>
            </a:r>
            <a:r>
              <a:rPr sz="3200" spc="-65" dirty="0"/>
              <a:t>(1764)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71576" y="2253741"/>
            <a:ext cx="7841615" cy="30257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«[Confucio]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faceva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profeta,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sosteneva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essere 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ispirato,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insegnava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una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nuova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religione, non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ricorse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mai ai 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miracoli,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adulò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per nulla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l'imperatore sotto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quale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viveva;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si limita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non nominarlo. Egli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è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infine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solo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legislatori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del 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mondo che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abbia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cercato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seguito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fra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donne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[…]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Benefico 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interprete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pura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ragione,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senza sbalordire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mondo,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ma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solo rischiarando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gli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spiriti,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egli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parlò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soltanto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saggio e mai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profeta;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tuttavia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fu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creduto,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fu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creduto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nel suo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stesso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paese»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416" y="355472"/>
            <a:ext cx="8463915" cy="134366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065" marR="5080" algn="ctr">
              <a:lnSpc>
                <a:spcPct val="85000"/>
              </a:lnSpc>
              <a:spcBef>
                <a:spcPts val="680"/>
              </a:spcBef>
            </a:pPr>
            <a:r>
              <a:rPr sz="3200" spc="-55" dirty="0"/>
              <a:t>Claude </a:t>
            </a:r>
            <a:r>
              <a:rPr sz="3200" spc="-70" dirty="0"/>
              <a:t>Emmanuel </a:t>
            </a:r>
            <a:r>
              <a:rPr sz="3200" spc="-35" dirty="0"/>
              <a:t>de </a:t>
            </a:r>
            <a:r>
              <a:rPr sz="3200" spc="-90" dirty="0"/>
              <a:t>Pastoret, </a:t>
            </a:r>
            <a:r>
              <a:rPr sz="3200" i="1" spc="-85" dirty="0">
                <a:latin typeface="Calibri Light"/>
                <a:cs typeface="Calibri Light"/>
              </a:rPr>
              <a:t>Zoroastre, </a:t>
            </a:r>
            <a:r>
              <a:rPr sz="3200" i="1" spc="-80" dirty="0">
                <a:latin typeface="Calibri Light"/>
                <a:cs typeface="Calibri Light"/>
              </a:rPr>
              <a:t>Confucius </a:t>
            </a:r>
            <a:r>
              <a:rPr sz="3200" i="1" spc="-70" dirty="0">
                <a:latin typeface="Calibri Light"/>
                <a:cs typeface="Calibri Light"/>
              </a:rPr>
              <a:t>et  </a:t>
            </a:r>
            <a:r>
              <a:rPr sz="3200" i="1" spc="-85" dirty="0">
                <a:latin typeface="Calibri Light"/>
                <a:cs typeface="Calibri Light"/>
              </a:rPr>
              <a:t>Mahomet: comparés </a:t>
            </a:r>
            <a:r>
              <a:rPr sz="3200" i="1" spc="-90" dirty="0">
                <a:latin typeface="Calibri Light"/>
                <a:cs typeface="Calibri Light"/>
              </a:rPr>
              <a:t>comme </a:t>
            </a:r>
            <a:r>
              <a:rPr sz="3200" i="1" spc="-75" dirty="0">
                <a:latin typeface="Calibri Light"/>
                <a:cs typeface="Calibri Light"/>
              </a:rPr>
              <a:t>sectaires, législateurs </a:t>
            </a:r>
            <a:r>
              <a:rPr sz="3200" i="1" spc="-70" dirty="0">
                <a:latin typeface="Calibri Light"/>
                <a:cs typeface="Calibri Light"/>
              </a:rPr>
              <a:t>et  </a:t>
            </a:r>
            <a:r>
              <a:rPr sz="3200" i="1" spc="-75" dirty="0">
                <a:latin typeface="Calibri Light"/>
                <a:cs typeface="Calibri Light"/>
              </a:rPr>
              <a:t>moralistes</a:t>
            </a:r>
            <a:r>
              <a:rPr sz="3200" spc="-75" dirty="0"/>
              <a:t>, </a:t>
            </a:r>
            <a:r>
              <a:rPr sz="3200" spc="-70" dirty="0"/>
              <a:t>Paris,</a:t>
            </a:r>
            <a:r>
              <a:rPr sz="3200" spc="-240" dirty="0"/>
              <a:t> </a:t>
            </a:r>
            <a:r>
              <a:rPr sz="3200" spc="-60" dirty="0"/>
              <a:t>1787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107950">
              <a:lnSpc>
                <a:spcPts val="3020"/>
              </a:lnSpc>
              <a:spcBef>
                <a:spcPts val="480"/>
              </a:spcBef>
            </a:pPr>
            <a:r>
              <a:rPr spc="-10" dirty="0"/>
              <a:t>«Ce qui donne </a:t>
            </a:r>
            <a:r>
              <a:rPr spc="-5" dirty="0"/>
              <a:t>à </a:t>
            </a:r>
            <a:r>
              <a:rPr spc="-10" dirty="0"/>
              <a:t>Confucius </a:t>
            </a:r>
            <a:r>
              <a:rPr spc="-5" dirty="0"/>
              <a:t>la </a:t>
            </a:r>
            <a:r>
              <a:rPr spc="-15" dirty="0"/>
              <a:t>prépondérance morale,  </a:t>
            </a:r>
            <a:r>
              <a:rPr spc="-10" dirty="0"/>
              <a:t>c'est qu'il </a:t>
            </a:r>
            <a:r>
              <a:rPr spc="-20" dirty="0"/>
              <a:t>avoit </a:t>
            </a:r>
            <a:r>
              <a:rPr spc="-5" dirty="0"/>
              <a:t>mieux </a:t>
            </a:r>
            <a:r>
              <a:rPr spc="-20" dirty="0"/>
              <a:t>approfondi </a:t>
            </a:r>
            <a:r>
              <a:rPr spc="-5" dirty="0"/>
              <a:t>le </a:t>
            </a:r>
            <a:r>
              <a:rPr spc="-10" dirty="0"/>
              <a:t>cœur humain,</a:t>
            </a:r>
            <a:r>
              <a:rPr spc="200" dirty="0"/>
              <a:t> </a:t>
            </a:r>
            <a:r>
              <a:rPr spc="-10" dirty="0"/>
              <a:t>que</a:t>
            </a:r>
          </a:p>
          <a:p>
            <a:pPr marL="12700" marR="34925">
              <a:lnSpc>
                <a:spcPts val="3020"/>
              </a:lnSpc>
              <a:spcBef>
                <a:spcPts val="10"/>
              </a:spcBef>
            </a:pPr>
            <a:r>
              <a:rPr spc="-5" dirty="0"/>
              <a:t>ses </a:t>
            </a:r>
            <a:r>
              <a:rPr spc="-15" dirty="0"/>
              <a:t>préceptes sont </a:t>
            </a:r>
            <a:r>
              <a:rPr spc="-10" dirty="0"/>
              <a:t>pour </a:t>
            </a:r>
            <a:r>
              <a:rPr spc="-15" dirty="0"/>
              <a:t>tous </a:t>
            </a:r>
            <a:r>
              <a:rPr spc="-5" dirty="0"/>
              <a:t>les </a:t>
            </a:r>
            <a:r>
              <a:rPr spc="-10" dirty="0"/>
              <a:t>âges </a:t>
            </a:r>
            <a:r>
              <a:rPr spc="-5" dirty="0"/>
              <a:t>&amp; </a:t>
            </a:r>
            <a:r>
              <a:rPr spc="-10" dirty="0"/>
              <a:t>pour </a:t>
            </a:r>
            <a:r>
              <a:rPr spc="-15" dirty="0"/>
              <a:t>toutes </a:t>
            </a:r>
            <a:r>
              <a:rPr spc="-5" dirty="0"/>
              <a:t>les  </a:t>
            </a:r>
            <a:r>
              <a:rPr spc="-10" dirty="0"/>
              <a:t>nations, que, </a:t>
            </a:r>
            <a:r>
              <a:rPr spc="-5" dirty="0"/>
              <a:t>loin de se </a:t>
            </a:r>
            <a:r>
              <a:rPr spc="-10" dirty="0"/>
              <a:t>borner comme </a:t>
            </a:r>
            <a:r>
              <a:rPr spc="-5" dirty="0"/>
              <a:t>les </a:t>
            </a:r>
            <a:r>
              <a:rPr spc="-10" dirty="0"/>
              <a:t>autres </a:t>
            </a:r>
            <a:r>
              <a:rPr spc="-5" dirty="0"/>
              <a:t>à  </a:t>
            </a:r>
            <a:r>
              <a:rPr spc="-10" dirty="0"/>
              <a:t>quelques points </a:t>
            </a:r>
            <a:r>
              <a:rPr spc="-5" dirty="0"/>
              <a:t>principaux, il </a:t>
            </a:r>
            <a:r>
              <a:rPr spc="-10" dirty="0"/>
              <a:t>n'en </a:t>
            </a:r>
            <a:r>
              <a:rPr spc="-15" dirty="0"/>
              <a:t>est </a:t>
            </a:r>
            <a:r>
              <a:rPr spc="-5" dirty="0"/>
              <a:t>aucun </a:t>
            </a:r>
            <a:r>
              <a:rPr spc="-10" dirty="0"/>
              <a:t>qu'il</a:t>
            </a:r>
            <a:r>
              <a:rPr spc="210" dirty="0"/>
              <a:t> </a:t>
            </a:r>
            <a:r>
              <a:rPr spc="-5" dirty="0"/>
              <a:t>n'ait</a:t>
            </a:r>
          </a:p>
          <a:p>
            <a:pPr marL="12700" marR="5080">
              <a:lnSpc>
                <a:spcPts val="3020"/>
              </a:lnSpc>
              <a:spcBef>
                <a:spcPts val="15"/>
              </a:spcBef>
            </a:pPr>
            <a:r>
              <a:rPr spc="-10" dirty="0"/>
              <a:t>épuisé </a:t>
            </a:r>
            <a:r>
              <a:rPr spc="-5" dirty="0"/>
              <a:t>; &amp; </a:t>
            </a:r>
            <a:r>
              <a:rPr spc="-10" dirty="0"/>
              <a:t>cependant, </a:t>
            </a:r>
            <a:r>
              <a:rPr spc="-5" dirty="0"/>
              <a:t>il les </a:t>
            </a:r>
            <a:r>
              <a:rPr spc="-15" dirty="0"/>
              <a:t>réduit </a:t>
            </a:r>
            <a:r>
              <a:rPr spc="-5" dirty="0"/>
              <a:t>à un </a:t>
            </a:r>
            <a:r>
              <a:rPr spc="-10" dirty="0"/>
              <a:t>petit </a:t>
            </a:r>
            <a:r>
              <a:rPr spc="-15" dirty="0"/>
              <a:t>nombre </a:t>
            </a:r>
            <a:r>
              <a:rPr spc="-10" dirty="0"/>
              <a:t>de  </a:t>
            </a:r>
            <a:r>
              <a:rPr spc="-20" dirty="0"/>
              <a:t>devoirs </a:t>
            </a:r>
            <a:r>
              <a:rPr spc="-15" dirty="0"/>
              <a:t>dont </a:t>
            </a:r>
            <a:r>
              <a:rPr spc="-5" dirty="0"/>
              <a:t>il </a:t>
            </a:r>
            <a:r>
              <a:rPr spc="-15" dirty="0"/>
              <a:t>démontre </a:t>
            </a:r>
            <a:r>
              <a:rPr spc="-10" dirty="0"/>
              <a:t>que l'observation </a:t>
            </a:r>
            <a:r>
              <a:rPr spc="-15" dirty="0"/>
              <a:t>est  également facile </a:t>
            </a:r>
            <a:r>
              <a:rPr spc="-5" dirty="0"/>
              <a:t>&amp; </a:t>
            </a:r>
            <a:r>
              <a:rPr spc="-10" dirty="0"/>
              <a:t>nécessaire» (pp.</a:t>
            </a:r>
            <a:r>
              <a:rPr spc="70" dirty="0"/>
              <a:t> </a:t>
            </a:r>
            <a:r>
              <a:rPr spc="-5" dirty="0"/>
              <a:t>440-441)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118694"/>
            <a:ext cx="647699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75" dirty="0"/>
              <a:t>S</a:t>
            </a:r>
            <a:r>
              <a:rPr sz="4400" spc="-120" dirty="0"/>
              <a:t>t</a:t>
            </a:r>
            <a:r>
              <a:rPr sz="4400" spc="-95" dirty="0"/>
              <a:t>o</a:t>
            </a:r>
            <a:r>
              <a:rPr sz="4400" spc="-80" dirty="0"/>
              <a:t>r</a:t>
            </a:r>
            <a:r>
              <a:rPr sz="4400" spc="-75" dirty="0"/>
              <a:t>i</a:t>
            </a:r>
            <a:r>
              <a:rPr sz="4400" dirty="0"/>
              <a:t>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8150" y="854709"/>
            <a:ext cx="8726170" cy="5482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0386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Kongfūzi,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Kongzi,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Confucio (551-479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a.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C.), membro di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piccola nobiltà impoverita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regno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Lu, nella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regione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dello</a:t>
            </a:r>
            <a:r>
              <a:rPr sz="18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Shandong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4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Aspetti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leggendari della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vita,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largamente</a:t>
            </a:r>
            <a:r>
              <a:rPr sz="18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sconosciuta</a:t>
            </a:r>
            <a:endParaRPr sz="1800">
              <a:latin typeface="Calibri"/>
              <a:cs typeface="Calibri"/>
            </a:endParaRPr>
          </a:p>
          <a:p>
            <a:pPr marL="355600" marR="19050" indent="-342900">
              <a:lnSpc>
                <a:spcPct val="100000"/>
              </a:lnSpc>
              <a:spcBef>
                <a:spcPts val="14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Vive sotto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regno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degli Zhou, in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un’epoca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crisi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frammentazione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potere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politico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tra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numerosi vassalli semi-indipendenti; muove dalla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convinzione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dell’esistenza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una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grave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decadenza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valori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statali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tradizionali;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cerca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un capo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politico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che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faccia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restauratore  dell’autorità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dei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valori</a:t>
            </a:r>
            <a:r>
              <a:rPr sz="18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tradizionali</a:t>
            </a:r>
            <a:endParaRPr sz="1800">
              <a:latin typeface="Calibri"/>
              <a:cs typeface="Calibri"/>
            </a:endParaRPr>
          </a:p>
          <a:p>
            <a:pPr marL="355600" marR="358775" indent="-342900">
              <a:lnSpc>
                <a:spcPct val="100000"/>
              </a:lnSpc>
              <a:spcBef>
                <a:spcPts val="1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Vocazione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una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vita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attiva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insegnamento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servizio dello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Stato,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principe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bene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comune,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“consigliere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</a:t>
            </a:r>
            <a:r>
              <a:rPr sz="18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principe”</a:t>
            </a:r>
            <a:endParaRPr sz="18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14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Kongfuzi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fu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propugnatore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sistematore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dottrine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tradizionali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raccolte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nei 5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libri classici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[“Io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tramando,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creo”,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Dialoghi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],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non un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profeta,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un capo-scuola; la sua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opera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è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proseguita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da Mencio (372-289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a.C.), Xunzi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(?298-238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a.C.: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fondatore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ella scuola</a:t>
            </a:r>
            <a:r>
              <a:rPr sz="1800" spc="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dei</a:t>
            </a:r>
            <a:endParaRPr sz="18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«legisti»)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Zhu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Xi</a:t>
            </a:r>
            <a:r>
              <a:rPr sz="18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(1130-1200)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4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Scuole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confuciane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successive, neo-confucianesimo dall’VIII sec. d.</a:t>
            </a:r>
            <a:r>
              <a:rPr sz="18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C.</a:t>
            </a:r>
            <a:endParaRPr sz="1800">
              <a:latin typeface="Calibri"/>
              <a:cs typeface="Calibri"/>
            </a:endParaRPr>
          </a:p>
          <a:p>
            <a:pPr marL="355600" marR="192405" indent="-342900">
              <a:lnSpc>
                <a:spcPct val="100000"/>
              </a:lnSpc>
              <a:spcBef>
                <a:spcPts val="1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Riconoscimento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ufficiale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garanzie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istituzionali nel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136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a.C.,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sotto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l’imperatore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Wu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della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dinastia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Han,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la creazione di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cattedre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(boshi) per lo studio dei cinque libri</a:t>
            </a:r>
            <a:r>
              <a:rPr sz="1800" spc="2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canonici.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336245"/>
            <a:ext cx="65532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75" dirty="0"/>
              <a:t>Storia</a:t>
            </a:r>
            <a:r>
              <a:rPr sz="4400" spc="-225" dirty="0"/>
              <a:t> </a:t>
            </a:r>
            <a:r>
              <a:rPr sz="2800" spc="-75" dirty="0">
                <a:latin typeface="Calibri Light"/>
                <a:cs typeface="Calibri Light"/>
              </a:rPr>
              <a:t>(continua)</a:t>
            </a:r>
            <a:endParaRPr sz="28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82625" y="1296746"/>
            <a:ext cx="8220709" cy="4378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375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Scuola confuciana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b="1" i="1" spc="-5" dirty="0">
                <a:solidFill>
                  <a:srgbClr val="FFC000"/>
                </a:solidFill>
                <a:latin typeface="Calibri"/>
                <a:cs typeface="Calibri"/>
              </a:rPr>
              <a:t>rujia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, da </a:t>
            </a:r>
            <a:r>
              <a:rPr sz="2200" b="1" i="1" spc="-5" dirty="0">
                <a:solidFill>
                  <a:srgbClr val="FFC000"/>
                </a:solidFill>
                <a:latin typeface="Calibri"/>
                <a:cs typeface="Calibri"/>
              </a:rPr>
              <a:t>ru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dotto,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uomo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raffinato,</a:t>
            </a:r>
            <a:r>
              <a:rPr sz="22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donde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“ruismo” 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scuola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dotti)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scuola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dei legisti</a:t>
            </a:r>
            <a:r>
              <a:rPr sz="22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b="1" i="1" spc="-5" dirty="0">
                <a:solidFill>
                  <a:srgbClr val="FFC000"/>
                </a:solidFill>
                <a:latin typeface="Calibri"/>
                <a:cs typeface="Calibri"/>
              </a:rPr>
              <a:t>fajia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2200">
              <a:latin typeface="Calibri"/>
              <a:cs typeface="Calibri"/>
            </a:endParaRPr>
          </a:p>
          <a:p>
            <a:pPr marL="355600" marR="95250" indent="-342900">
              <a:lnSpc>
                <a:spcPct val="80000"/>
              </a:lnSpc>
              <a:spcBef>
                <a:spcPts val="14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Istituzionalizzazione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confucianesimo come dottrina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Stato sotto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l’imperatore 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Wu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(141-87 a. C.,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dinastia Han,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206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a.C.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- 220</a:t>
            </a:r>
            <a:r>
              <a:rPr sz="22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d.C.)</a:t>
            </a:r>
            <a:endParaRPr sz="2200">
              <a:latin typeface="Calibri"/>
              <a:cs typeface="Calibri"/>
            </a:endParaRPr>
          </a:p>
          <a:p>
            <a:pPr marL="355600" marR="457200" indent="-342900">
              <a:lnSpc>
                <a:spcPts val="2110"/>
              </a:lnSpc>
              <a:spcBef>
                <a:spcPts val="1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Fondazione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scuole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accademie confuciane, confucianizzazione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dell’amministrazione,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avvio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culto ufficiale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22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Confucio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Assorbimento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elementi religiosi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manifestazioni</a:t>
            </a:r>
            <a:r>
              <a:rPr sz="22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cultuali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spcBef>
                <a:spcPts val="8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Adozione del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confucianesimo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parte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degli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Yuan,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dei Ming e</a:t>
            </a:r>
            <a:r>
              <a:rPr sz="22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dei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Qing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ts val="2110"/>
              </a:lnSpc>
              <a:spcBef>
                <a:spcPts val="1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Sfortuna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confucianesimo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primo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‘900: abolizione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degli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esami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(1905), movimento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 4 Maggio 1919, rivoluzione</a:t>
            </a:r>
            <a:r>
              <a:rPr sz="22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culturale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Ripresa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confucianesimo negli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anni ‘80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</a:t>
            </a:r>
            <a:r>
              <a:rPr sz="22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‘900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56794"/>
            <a:ext cx="60198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</a:t>
            </a:r>
            <a:r>
              <a:rPr sz="4400" spc="-240" dirty="0"/>
              <a:t> </a:t>
            </a:r>
            <a:r>
              <a:rPr sz="4400" spc="-75" dirty="0"/>
              <a:t>testi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8150" y="1035811"/>
            <a:ext cx="8434705" cy="5335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206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esistono opere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direttamente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riconducibili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Confucio,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solo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raccolte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posteriori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asistematiche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aforismi, precetti,</a:t>
            </a:r>
            <a:r>
              <a:rPr sz="1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massime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Arial"/>
              <a:buChar char="•"/>
            </a:pPr>
            <a:endParaRPr sz="13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dirty="0">
                <a:solidFill>
                  <a:srgbClr val="FFC000"/>
                </a:solidFill>
                <a:latin typeface="Calibri"/>
                <a:cs typeface="Calibri"/>
              </a:rPr>
              <a:t>I </a:t>
            </a:r>
            <a:r>
              <a:rPr sz="1800" b="1" i="1" spc="-5" dirty="0">
                <a:solidFill>
                  <a:srgbClr val="FFC000"/>
                </a:solidFill>
                <a:latin typeface="Calibri"/>
                <a:cs typeface="Calibri"/>
              </a:rPr>
              <a:t>Quattro Libri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canonici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Lunyu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Mengzi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Zhongyong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Daxue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III-I sec. a.</a:t>
            </a:r>
            <a:r>
              <a:rPr sz="18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C.)</a:t>
            </a:r>
            <a:endParaRPr sz="18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1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Dialoghi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Analecta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)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sono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una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versione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Lunyu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fissata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tra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la seconda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metà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III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sec.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 sec. a.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C.); il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Mengzi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è la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seconda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opera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classica del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confucianesimo, contenente il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pensiero di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Meng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Ke,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Mencio,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il più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grande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interprete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Confucio (IV sec.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a.</a:t>
            </a:r>
            <a:r>
              <a:rPr sz="1800" spc="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C.)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•"/>
            </a:pPr>
            <a:endParaRPr sz="13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i="1" dirty="0">
                <a:solidFill>
                  <a:srgbClr val="FFC000"/>
                </a:solidFill>
                <a:latin typeface="Calibri"/>
                <a:cs typeface="Calibri"/>
              </a:rPr>
              <a:t>I </a:t>
            </a:r>
            <a:r>
              <a:rPr sz="1800" b="1" i="1" dirty="0">
                <a:solidFill>
                  <a:srgbClr val="FFC000"/>
                </a:solidFill>
                <a:latin typeface="Calibri"/>
                <a:cs typeface="Calibri"/>
              </a:rPr>
              <a:t>Cinque </a:t>
            </a:r>
            <a:r>
              <a:rPr sz="1800" b="1" i="1" spc="-5" dirty="0">
                <a:solidFill>
                  <a:srgbClr val="FFC000"/>
                </a:solidFill>
                <a:latin typeface="Calibri"/>
                <a:cs typeface="Calibri"/>
              </a:rPr>
              <a:t>Libri </a:t>
            </a:r>
            <a:r>
              <a:rPr sz="1800" b="1" i="1" dirty="0">
                <a:solidFill>
                  <a:srgbClr val="FFC000"/>
                </a:solidFill>
                <a:latin typeface="Calibri"/>
                <a:cs typeface="Calibri"/>
              </a:rPr>
              <a:t>classici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stabiliti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 periodo Han (III sec.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a. C.-III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sec. d.</a:t>
            </a:r>
            <a:r>
              <a:rPr sz="1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C.):</a:t>
            </a:r>
            <a:endParaRPr sz="1800">
              <a:latin typeface="Calibri"/>
              <a:cs typeface="Calibri"/>
            </a:endParaRPr>
          </a:p>
          <a:p>
            <a:pPr marL="1271270" lvl="1" indent="-429895">
              <a:lnSpc>
                <a:spcPct val="100000"/>
              </a:lnSpc>
              <a:spcBef>
                <a:spcPts val="580"/>
              </a:spcBef>
              <a:buSzPct val="88888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Libro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Cambiamenti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Yijing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i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Ching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1271270" lvl="1" indent="-429895">
              <a:lnSpc>
                <a:spcPct val="100000"/>
              </a:lnSpc>
              <a:spcBef>
                <a:spcPts val="600"/>
              </a:spcBef>
              <a:buSzPct val="88888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Libro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delle Odi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Shijing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classici della</a:t>
            </a:r>
            <a:r>
              <a:rPr sz="18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poesia)</a:t>
            </a:r>
            <a:endParaRPr sz="1800">
              <a:latin typeface="Calibri"/>
              <a:cs typeface="Calibri"/>
            </a:endParaRPr>
          </a:p>
          <a:p>
            <a:pPr marL="1271270" lvl="1" indent="-429895">
              <a:lnSpc>
                <a:spcPct val="100000"/>
              </a:lnSpc>
              <a:spcBef>
                <a:spcPts val="600"/>
              </a:spcBef>
              <a:buSzPct val="88888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Libro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Documenti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Shujing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della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Storia)</a:t>
            </a:r>
            <a:endParaRPr sz="1800">
              <a:latin typeface="Calibri"/>
              <a:cs typeface="Calibri"/>
            </a:endParaRPr>
          </a:p>
          <a:p>
            <a:pPr marL="1271270" lvl="1" indent="-429895">
              <a:lnSpc>
                <a:spcPct val="100000"/>
              </a:lnSpc>
              <a:spcBef>
                <a:spcPts val="600"/>
              </a:spcBef>
              <a:buSzPct val="88888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Libro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Riti</a:t>
            </a:r>
            <a:r>
              <a:rPr sz="1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Zhouli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1271270" lvl="1" indent="-429895">
              <a:lnSpc>
                <a:spcPct val="100000"/>
              </a:lnSpc>
              <a:spcBef>
                <a:spcPts val="600"/>
              </a:spcBef>
              <a:buSzPct val="88888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Annali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Primavera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dell’Autunno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Calibri"/>
              <a:cs typeface="Calibri"/>
            </a:endParaRPr>
          </a:p>
          <a:p>
            <a:pPr marL="455930" indent="-343535">
              <a:lnSpc>
                <a:spcPct val="100000"/>
              </a:lnSpc>
              <a:buFont typeface="Arial"/>
              <a:buChar char="•"/>
              <a:tabLst>
                <a:tab pos="455930" algn="l"/>
                <a:tab pos="456565" algn="l"/>
              </a:tabLst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Sotto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Song (X-XIII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sec.) 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libri classici sono fissati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tredici</a:t>
            </a:r>
            <a:endParaRPr sz="1800">
              <a:latin typeface="Calibri"/>
              <a:cs typeface="Calibri"/>
            </a:endParaRPr>
          </a:p>
          <a:p>
            <a:pPr marL="455930" indent="-343535">
              <a:lnSpc>
                <a:spcPct val="100000"/>
              </a:lnSpc>
              <a:spcBef>
                <a:spcPts val="1825"/>
              </a:spcBef>
              <a:buFont typeface="Arial"/>
              <a:buChar char="•"/>
              <a:tabLst>
                <a:tab pos="455930" algn="l"/>
                <a:tab pos="456565" algn="l"/>
              </a:tabLst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Continui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ritrovamenti archeologici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manoscritti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listarelle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bambù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(fino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1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3000)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237820"/>
            <a:ext cx="868679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Aspetto </a:t>
            </a:r>
            <a:r>
              <a:rPr spc="-50" dirty="0"/>
              <a:t>dei </a:t>
            </a:r>
            <a:r>
              <a:rPr spc="-80" dirty="0"/>
              <a:t>manoscritti tradizionali</a:t>
            </a:r>
            <a:r>
              <a:rPr spc="-560" dirty="0"/>
              <a:t> </a:t>
            </a:r>
            <a:r>
              <a:rPr spc="-65" dirty="0"/>
              <a:t>cinesi</a:t>
            </a:r>
          </a:p>
        </p:txBody>
      </p:sp>
      <p:sp>
        <p:nvSpPr>
          <p:cNvPr id="3" name="object 3"/>
          <p:cNvSpPr/>
          <p:nvPr/>
        </p:nvSpPr>
        <p:spPr>
          <a:xfrm>
            <a:off x="1042416" y="2852927"/>
            <a:ext cx="6901560" cy="3384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91639" y="1033272"/>
            <a:ext cx="3832860" cy="1770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40552" y="1083563"/>
            <a:ext cx="1719072" cy="17205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AAB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1468</Words>
  <Application>Microsoft Office PowerPoint</Application>
  <PresentationFormat>Presentazione su schermo (4:3)</PresentationFormat>
  <Paragraphs>118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Microsoft JhengHei</vt:lpstr>
      <vt:lpstr>MS PGothic</vt:lpstr>
      <vt:lpstr>Arial</vt:lpstr>
      <vt:lpstr>Calibri</vt:lpstr>
      <vt:lpstr>Calibri Light</vt:lpstr>
      <vt:lpstr>Wingdings</vt:lpstr>
      <vt:lpstr>Office Theme</vt:lpstr>
      <vt:lpstr>Il Confucianesimo</vt:lpstr>
      <vt:lpstr>Massimo Scarpari, Il Confucianesimo. I fondamenti e i testi (Torino, 2010)</vt:lpstr>
      <vt:lpstr>Definizioni</vt:lpstr>
      <vt:lpstr>Voltaire, “Chine”, in Dictionnaire philosophique (1764)</vt:lpstr>
      <vt:lpstr>Claude Emmanuel de Pastoret, Zoroastre, Confucius et  Mahomet: comparés comme sectaires, législateurs et  moralistes, Paris, 1787</vt:lpstr>
      <vt:lpstr>Storia</vt:lpstr>
      <vt:lpstr>Storia (continua)</vt:lpstr>
      <vt:lpstr>I testi</vt:lpstr>
      <vt:lpstr>Aspetto dei manoscritti tradizionali cinesi</vt:lpstr>
      <vt:lpstr>Le traduzioni dei Gesuiti</vt:lpstr>
      <vt:lpstr>Edizioni italiane</vt:lpstr>
      <vt:lpstr>Edizioni italiane</vt:lpstr>
      <vt:lpstr>Presentazione standard di PowerPoint</vt:lpstr>
      <vt:lpstr>Caratteri di fondo</vt:lpstr>
      <vt:lpstr>Principi dottrinali</vt:lpstr>
      <vt:lpstr>Come si traducono in pratica i principi  etici e del buon governo</vt:lpstr>
      <vt:lpstr>Principi politici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Revisore</dc:creator>
  <cp:lastModifiedBy>ABBATTISTA GUIDO</cp:lastModifiedBy>
  <cp:revision>5</cp:revision>
  <dcterms:created xsi:type="dcterms:W3CDTF">2022-10-01T17:02:53Z</dcterms:created>
  <dcterms:modified xsi:type="dcterms:W3CDTF">2022-11-07T17:48:44Z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2022-10-01T00:00:00Z</vt:filetime>
  </property>
</Properties>
</file>