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50" b="0" i="0">
                <a:solidFill>
                  <a:srgbClr val="D1D1D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rgbClr val="D3D3D3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50" b="0" i="0">
                <a:solidFill>
                  <a:srgbClr val="D1D1D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50" b="0" i="0">
                <a:solidFill>
                  <a:srgbClr val="D1D1D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0199" y="330046"/>
            <a:ext cx="6703600" cy="6438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50" b="0" i="0">
                <a:solidFill>
                  <a:srgbClr val="D1D1D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1331" y="3244789"/>
            <a:ext cx="8076565" cy="3433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rgbClr val="D3D3D3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9.png"/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8" Type="http://schemas.openxmlformats.org/officeDocument/2006/relationships/image" Target="../media/image135.png"/><Relationship Id="rId9" Type="http://schemas.openxmlformats.org/officeDocument/2006/relationships/image" Target="../media/image136.png"/><Relationship Id="rId10" Type="http://schemas.openxmlformats.org/officeDocument/2006/relationships/image" Target="../media/image137.png"/><Relationship Id="rId11" Type="http://schemas.openxmlformats.org/officeDocument/2006/relationships/image" Target="../media/image138.png"/><Relationship Id="rId12" Type="http://schemas.openxmlformats.org/officeDocument/2006/relationships/image" Target="../media/image139.png"/><Relationship Id="rId13" Type="http://schemas.openxmlformats.org/officeDocument/2006/relationships/image" Target="../media/image140.png"/><Relationship Id="rId14" Type="http://schemas.openxmlformats.org/officeDocument/2006/relationships/image" Target="../media/image141.png"/><Relationship Id="rId15" Type="http://schemas.openxmlformats.org/officeDocument/2006/relationships/image" Target="../media/image142.png"/><Relationship Id="rId16" Type="http://schemas.openxmlformats.org/officeDocument/2006/relationships/image" Target="../media/image143.png"/><Relationship Id="rId17" Type="http://schemas.openxmlformats.org/officeDocument/2006/relationships/image" Target="../media/image144.png"/><Relationship Id="rId18" Type="http://schemas.openxmlformats.org/officeDocument/2006/relationships/image" Target="../media/image145.png"/><Relationship Id="rId19" Type="http://schemas.openxmlformats.org/officeDocument/2006/relationships/image" Target="../media/image146.png"/><Relationship Id="rId20" Type="http://schemas.openxmlformats.org/officeDocument/2006/relationships/image" Target="../media/image147.png"/><Relationship Id="rId21" Type="http://schemas.openxmlformats.org/officeDocument/2006/relationships/image" Target="../media/image148.png"/><Relationship Id="rId22" Type="http://schemas.openxmlformats.org/officeDocument/2006/relationships/image" Target="../media/image149.png"/><Relationship Id="rId23" Type="http://schemas.openxmlformats.org/officeDocument/2006/relationships/image" Target="../media/image150.png"/><Relationship Id="rId24" Type="http://schemas.openxmlformats.org/officeDocument/2006/relationships/image" Target="../media/image151.png"/><Relationship Id="rId25" Type="http://schemas.openxmlformats.org/officeDocument/2006/relationships/image" Target="../media/image152.png"/><Relationship Id="rId26" Type="http://schemas.openxmlformats.org/officeDocument/2006/relationships/image" Target="../media/image153.png"/><Relationship Id="rId27" Type="http://schemas.openxmlformats.org/officeDocument/2006/relationships/image" Target="../media/image154.png"/><Relationship Id="rId28" Type="http://schemas.openxmlformats.org/officeDocument/2006/relationships/image" Target="../media/image155.png"/><Relationship Id="rId29" Type="http://schemas.openxmlformats.org/officeDocument/2006/relationships/image" Target="../media/image156.png"/><Relationship Id="rId30" Type="http://schemas.openxmlformats.org/officeDocument/2006/relationships/image" Target="../media/image157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6" Type="http://schemas.openxmlformats.org/officeDocument/2006/relationships/image" Target="../media/image167.png"/><Relationship Id="rId7" Type="http://schemas.openxmlformats.org/officeDocument/2006/relationships/image" Target="../media/image168.png"/><Relationship Id="rId8" Type="http://schemas.openxmlformats.org/officeDocument/2006/relationships/image" Target="../media/image169.png"/><Relationship Id="rId9" Type="http://schemas.openxmlformats.org/officeDocument/2006/relationships/image" Target="../media/image170.png"/><Relationship Id="rId10" Type="http://schemas.openxmlformats.org/officeDocument/2006/relationships/image" Target="../media/image171.png"/><Relationship Id="rId11" Type="http://schemas.openxmlformats.org/officeDocument/2006/relationships/image" Target="../media/image172.png"/><Relationship Id="rId12" Type="http://schemas.openxmlformats.org/officeDocument/2006/relationships/image" Target="../media/image173.png"/><Relationship Id="rId13" Type="http://schemas.openxmlformats.org/officeDocument/2006/relationships/image" Target="../media/image174.png"/><Relationship Id="rId14" Type="http://schemas.openxmlformats.org/officeDocument/2006/relationships/image" Target="../media/image175.png"/><Relationship Id="rId15" Type="http://schemas.openxmlformats.org/officeDocument/2006/relationships/image" Target="../media/image176.png"/><Relationship Id="rId16" Type="http://schemas.openxmlformats.org/officeDocument/2006/relationships/image" Target="../media/image177.png"/><Relationship Id="rId17" Type="http://schemas.openxmlformats.org/officeDocument/2006/relationships/image" Target="../media/image178.png"/><Relationship Id="rId18" Type="http://schemas.openxmlformats.org/officeDocument/2006/relationships/image" Target="../media/image179.png"/><Relationship Id="rId19" Type="http://schemas.openxmlformats.org/officeDocument/2006/relationships/image" Target="../media/image180.png"/><Relationship Id="rId20" Type="http://schemas.openxmlformats.org/officeDocument/2006/relationships/image" Target="../media/image181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2.png"/><Relationship Id="rId3" Type="http://schemas.openxmlformats.org/officeDocument/2006/relationships/image" Target="../media/image183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6" Type="http://schemas.openxmlformats.org/officeDocument/2006/relationships/image" Target="../media/image186.png"/><Relationship Id="rId7" Type="http://schemas.openxmlformats.org/officeDocument/2006/relationships/image" Target="../media/image187.png"/><Relationship Id="rId8" Type="http://schemas.openxmlformats.org/officeDocument/2006/relationships/image" Target="../media/image188.png"/><Relationship Id="rId9" Type="http://schemas.openxmlformats.org/officeDocument/2006/relationships/image" Target="../media/image189.png"/><Relationship Id="rId10" Type="http://schemas.openxmlformats.org/officeDocument/2006/relationships/image" Target="../media/image190.png"/><Relationship Id="rId11" Type="http://schemas.openxmlformats.org/officeDocument/2006/relationships/image" Target="../media/image191.png"/><Relationship Id="rId12" Type="http://schemas.openxmlformats.org/officeDocument/2006/relationships/image" Target="../media/image192.png"/><Relationship Id="rId13" Type="http://schemas.openxmlformats.org/officeDocument/2006/relationships/image" Target="../media/image193.png"/><Relationship Id="rId14" Type="http://schemas.openxmlformats.org/officeDocument/2006/relationships/image" Target="../media/image194.png"/><Relationship Id="rId15" Type="http://schemas.openxmlformats.org/officeDocument/2006/relationships/image" Target="../media/image195.png"/><Relationship Id="rId16" Type="http://schemas.openxmlformats.org/officeDocument/2006/relationships/image" Target="../media/image196.png"/><Relationship Id="rId17" Type="http://schemas.openxmlformats.org/officeDocument/2006/relationships/image" Target="../media/image197.png"/><Relationship Id="rId18" Type="http://schemas.openxmlformats.org/officeDocument/2006/relationships/image" Target="../media/image198.png"/><Relationship Id="rId19" Type="http://schemas.openxmlformats.org/officeDocument/2006/relationships/image" Target="../media/image199.png"/><Relationship Id="rId20" Type="http://schemas.openxmlformats.org/officeDocument/2006/relationships/image" Target="../media/image200.png"/><Relationship Id="rId21" Type="http://schemas.openxmlformats.org/officeDocument/2006/relationships/image" Target="../media/image201.png"/><Relationship Id="rId22" Type="http://schemas.openxmlformats.org/officeDocument/2006/relationships/image" Target="../media/image202.png"/><Relationship Id="rId23" Type="http://schemas.openxmlformats.org/officeDocument/2006/relationships/image" Target="../media/image203.png"/><Relationship Id="rId24" Type="http://schemas.openxmlformats.org/officeDocument/2006/relationships/image" Target="../media/image204.png"/><Relationship Id="rId25" Type="http://schemas.openxmlformats.org/officeDocument/2006/relationships/image" Target="../media/image205.png"/><Relationship Id="rId26" Type="http://schemas.openxmlformats.org/officeDocument/2006/relationships/image" Target="../media/image206.png"/><Relationship Id="rId27" Type="http://schemas.openxmlformats.org/officeDocument/2006/relationships/image" Target="../media/image207.png"/><Relationship Id="rId28" Type="http://schemas.openxmlformats.org/officeDocument/2006/relationships/image" Target="../media/image208.png"/><Relationship Id="rId29" Type="http://schemas.openxmlformats.org/officeDocument/2006/relationships/image" Target="../media/image209.png"/><Relationship Id="rId30" Type="http://schemas.openxmlformats.org/officeDocument/2006/relationships/image" Target="../media/image210.png"/><Relationship Id="rId31" Type="http://schemas.openxmlformats.org/officeDocument/2006/relationships/image" Target="../media/image211.png"/><Relationship Id="rId32" Type="http://schemas.openxmlformats.org/officeDocument/2006/relationships/image" Target="../media/image212.png"/><Relationship Id="rId33" Type="http://schemas.openxmlformats.org/officeDocument/2006/relationships/image" Target="../media/image213.png"/><Relationship Id="rId34" Type="http://schemas.openxmlformats.org/officeDocument/2006/relationships/image" Target="../media/image214.png"/><Relationship Id="rId35" Type="http://schemas.openxmlformats.org/officeDocument/2006/relationships/image" Target="../media/image215.png"/><Relationship Id="rId36" Type="http://schemas.openxmlformats.org/officeDocument/2006/relationships/image" Target="../media/image216.png"/><Relationship Id="rId37" Type="http://schemas.openxmlformats.org/officeDocument/2006/relationships/image" Target="../media/image217.png"/><Relationship Id="rId38" Type="http://schemas.openxmlformats.org/officeDocument/2006/relationships/image" Target="../media/image218.png"/><Relationship Id="rId39" Type="http://schemas.openxmlformats.org/officeDocument/2006/relationships/image" Target="../media/image219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0.png"/><Relationship Id="rId3" Type="http://schemas.openxmlformats.org/officeDocument/2006/relationships/image" Target="../media/image221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2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3.png"/><Relationship Id="rId3" Type="http://schemas.openxmlformats.org/officeDocument/2006/relationships/image" Target="../media/image224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5.jpg"/><Relationship Id="rId3" Type="http://schemas.openxmlformats.org/officeDocument/2006/relationships/image" Target="../media/image226.jpg"/><Relationship Id="rId4" Type="http://schemas.openxmlformats.org/officeDocument/2006/relationships/image" Target="../media/image227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9.jpg"/><Relationship Id="rId3" Type="http://schemas.openxmlformats.org/officeDocument/2006/relationships/image" Target="../media/image230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1.png"/><Relationship Id="rId3" Type="http://schemas.openxmlformats.org/officeDocument/2006/relationships/image" Target="../media/image232.png"/><Relationship Id="rId4" Type="http://schemas.openxmlformats.org/officeDocument/2006/relationships/image" Target="../media/image233.png"/><Relationship Id="rId5" Type="http://schemas.openxmlformats.org/officeDocument/2006/relationships/image" Target="../media/image234.png"/><Relationship Id="rId6" Type="http://schemas.openxmlformats.org/officeDocument/2006/relationships/image" Target="../media/image235.png"/><Relationship Id="rId7" Type="http://schemas.openxmlformats.org/officeDocument/2006/relationships/image" Target="../media/image236.png"/><Relationship Id="rId8" Type="http://schemas.openxmlformats.org/officeDocument/2006/relationships/image" Target="../media/image237.png"/><Relationship Id="rId9" Type="http://schemas.openxmlformats.org/officeDocument/2006/relationships/image" Target="../media/image238.png"/><Relationship Id="rId10" Type="http://schemas.openxmlformats.org/officeDocument/2006/relationships/image" Target="../media/image239.png"/><Relationship Id="rId11" Type="http://schemas.openxmlformats.org/officeDocument/2006/relationships/image" Target="../media/image240.png"/><Relationship Id="rId12" Type="http://schemas.openxmlformats.org/officeDocument/2006/relationships/image" Target="../media/image241.png"/><Relationship Id="rId13" Type="http://schemas.openxmlformats.org/officeDocument/2006/relationships/image" Target="../media/image242.png"/><Relationship Id="rId14" Type="http://schemas.openxmlformats.org/officeDocument/2006/relationships/image" Target="../media/image243.png"/><Relationship Id="rId15" Type="http://schemas.openxmlformats.org/officeDocument/2006/relationships/image" Target="../media/image244.png"/><Relationship Id="rId16" Type="http://schemas.openxmlformats.org/officeDocument/2006/relationships/image" Target="../media/image245.png"/><Relationship Id="rId17" Type="http://schemas.openxmlformats.org/officeDocument/2006/relationships/image" Target="../media/image246.png"/><Relationship Id="rId18" Type="http://schemas.openxmlformats.org/officeDocument/2006/relationships/image" Target="../media/image247.png"/><Relationship Id="rId19" Type="http://schemas.openxmlformats.org/officeDocument/2006/relationships/image" Target="../media/image248.png"/><Relationship Id="rId20" Type="http://schemas.openxmlformats.org/officeDocument/2006/relationships/image" Target="../media/image249.png"/><Relationship Id="rId21" Type="http://schemas.openxmlformats.org/officeDocument/2006/relationships/image" Target="../media/image250.png"/><Relationship Id="rId22" Type="http://schemas.openxmlformats.org/officeDocument/2006/relationships/image" Target="../media/image251.png"/><Relationship Id="rId23" Type="http://schemas.openxmlformats.org/officeDocument/2006/relationships/image" Target="../media/image252.png"/><Relationship Id="rId24" Type="http://schemas.openxmlformats.org/officeDocument/2006/relationships/image" Target="../media/image253.png"/><Relationship Id="rId25" Type="http://schemas.openxmlformats.org/officeDocument/2006/relationships/image" Target="../media/image254.png"/><Relationship Id="rId26" Type="http://schemas.openxmlformats.org/officeDocument/2006/relationships/image" Target="../media/image255.png"/><Relationship Id="rId27" Type="http://schemas.openxmlformats.org/officeDocument/2006/relationships/image" Target="../media/image256.png"/><Relationship Id="rId28" Type="http://schemas.openxmlformats.org/officeDocument/2006/relationships/image" Target="../media/image257.png"/><Relationship Id="rId29" Type="http://schemas.openxmlformats.org/officeDocument/2006/relationships/image" Target="../media/image258.png"/><Relationship Id="rId30" Type="http://schemas.openxmlformats.org/officeDocument/2006/relationships/image" Target="../media/image259.png"/><Relationship Id="rId31" Type="http://schemas.openxmlformats.org/officeDocument/2006/relationships/image" Target="../media/image260.png"/><Relationship Id="rId32" Type="http://schemas.openxmlformats.org/officeDocument/2006/relationships/image" Target="../media/image261.png"/><Relationship Id="rId33" Type="http://schemas.openxmlformats.org/officeDocument/2006/relationships/image" Target="../media/image262.png"/><Relationship Id="rId34" Type="http://schemas.openxmlformats.org/officeDocument/2006/relationships/image" Target="../media/image263.png"/><Relationship Id="rId35" Type="http://schemas.openxmlformats.org/officeDocument/2006/relationships/image" Target="../media/image264.png"/><Relationship Id="rId36" Type="http://schemas.openxmlformats.org/officeDocument/2006/relationships/image" Target="../media/image265.png"/><Relationship Id="rId37" Type="http://schemas.openxmlformats.org/officeDocument/2006/relationships/image" Target="../media/image266.png"/><Relationship Id="rId38" Type="http://schemas.openxmlformats.org/officeDocument/2006/relationships/image" Target="../media/image267.png"/><Relationship Id="rId39" Type="http://schemas.openxmlformats.org/officeDocument/2006/relationships/image" Target="../media/image268.png"/><Relationship Id="rId40" Type="http://schemas.openxmlformats.org/officeDocument/2006/relationships/image" Target="../media/image269.png"/><Relationship Id="rId41" Type="http://schemas.openxmlformats.org/officeDocument/2006/relationships/image" Target="../media/image270.png"/><Relationship Id="rId42" Type="http://schemas.openxmlformats.org/officeDocument/2006/relationships/image" Target="../media/image271.png"/><Relationship Id="rId43" Type="http://schemas.openxmlformats.org/officeDocument/2006/relationships/image" Target="../media/image272.png"/><Relationship Id="rId44" Type="http://schemas.openxmlformats.org/officeDocument/2006/relationships/image" Target="../media/image273.png"/><Relationship Id="rId45" Type="http://schemas.openxmlformats.org/officeDocument/2006/relationships/image" Target="../media/image274.png"/><Relationship Id="rId46" Type="http://schemas.openxmlformats.org/officeDocument/2006/relationships/image" Target="../media/image275.png"/><Relationship Id="rId47" Type="http://schemas.openxmlformats.org/officeDocument/2006/relationships/image" Target="../media/image276.png"/><Relationship Id="rId48" Type="http://schemas.openxmlformats.org/officeDocument/2006/relationships/image" Target="../media/image277.png"/><Relationship Id="rId49" Type="http://schemas.openxmlformats.org/officeDocument/2006/relationships/image" Target="../media/image278.png"/><Relationship Id="rId50" Type="http://schemas.openxmlformats.org/officeDocument/2006/relationships/image" Target="../media/image279.png"/><Relationship Id="rId51" Type="http://schemas.openxmlformats.org/officeDocument/2006/relationships/image" Target="../media/image280.png"/><Relationship Id="rId52" Type="http://schemas.openxmlformats.org/officeDocument/2006/relationships/image" Target="../media/image281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Relationship Id="rId25" Type="http://schemas.openxmlformats.org/officeDocument/2006/relationships/image" Target="../media/image48.png"/><Relationship Id="rId26" Type="http://schemas.openxmlformats.org/officeDocument/2006/relationships/image" Target="../media/image49.png"/><Relationship Id="rId27" Type="http://schemas.openxmlformats.org/officeDocument/2006/relationships/image" Target="../media/image50.png"/><Relationship Id="rId28" Type="http://schemas.openxmlformats.org/officeDocument/2006/relationships/image" Target="../media/image51.png"/><Relationship Id="rId29" Type="http://schemas.openxmlformats.org/officeDocument/2006/relationships/image" Target="../media/image52.png"/><Relationship Id="rId30" Type="http://schemas.openxmlformats.org/officeDocument/2006/relationships/image" Target="../media/image53.png"/><Relationship Id="rId31" Type="http://schemas.openxmlformats.org/officeDocument/2006/relationships/image" Target="../media/image54.png"/><Relationship Id="rId32" Type="http://schemas.openxmlformats.org/officeDocument/2006/relationships/image" Target="../media/image55.png"/><Relationship Id="rId33" Type="http://schemas.openxmlformats.org/officeDocument/2006/relationships/image" Target="../media/image56.png"/><Relationship Id="rId34" Type="http://schemas.openxmlformats.org/officeDocument/2006/relationships/image" Target="../media/image57.png"/><Relationship Id="rId35" Type="http://schemas.openxmlformats.org/officeDocument/2006/relationships/image" Target="../media/image58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png"/><Relationship Id="rId15" Type="http://schemas.openxmlformats.org/officeDocument/2006/relationships/image" Target="../media/image72.png"/><Relationship Id="rId16" Type="http://schemas.openxmlformats.org/officeDocument/2006/relationships/image" Target="../media/image73.png"/><Relationship Id="rId17" Type="http://schemas.openxmlformats.org/officeDocument/2006/relationships/image" Target="../media/image74.png"/><Relationship Id="rId18" Type="http://schemas.openxmlformats.org/officeDocument/2006/relationships/image" Target="../media/image75.png"/><Relationship Id="rId19" Type="http://schemas.openxmlformats.org/officeDocument/2006/relationships/image" Target="../media/image76.png"/><Relationship Id="rId20" Type="http://schemas.openxmlformats.org/officeDocument/2006/relationships/image" Target="../media/image77.png"/><Relationship Id="rId21" Type="http://schemas.openxmlformats.org/officeDocument/2006/relationships/image" Target="../media/image78.png"/><Relationship Id="rId22" Type="http://schemas.openxmlformats.org/officeDocument/2006/relationships/image" Target="../media/image79.png"/><Relationship Id="rId23" Type="http://schemas.openxmlformats.org/officeDocument/2006/relationships/image" Target="../media/image80.png"/><Relationship Id="rId24" Type="http://schemas.openxmlformats.org/officeDocument/2006/relationships/image" Target="../media/image81.png"/><Relationship Id="rId25" Type="http://schemas.openxmlformats.org/officeDocument/2006/relationships/image" Target="../media/image82.png"/><Relationship Id="rId26" Type="http://schemas.openxmlformats.org/officeDocument/2006/relationships/image" Target="../media/image83.png"/><Relationship Id="rId27" Type="http://schemas.openxmlformats.org/officeDocument/2006/relationships/image" Target="../media/image84.png"/><Relationship Id="rId28" Type="http://schemas.openxmlformats.org/officeDocument/2006/relationships/image" Target="../media/image85.png"/><Relationship Id="rId29" Type="http://schemas.openxmlformats.org/officeDocument/2006/relationships/image" Target="../media/image86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0" Type="http://schemas.openxmlformats.org/officeDocument/2006/relationships/image" Target="../media/image95.png"/><Relationship Id="rId11" Type="http://schemas.openxmlformats.org/officeDocument/2006/relationships/image" Target="../media/image96.png"/><Relationship Id="rId12" Type="http://schemas.openxmlformats.org/officeDocument/2006/relationships/image" Target="../media/image97.png"/><Relationship Id="rId13" Type="http://schemas.openxmlformats.org/officeDocument/2006/relationships/image" Target="../media/image98.png"/><Relationship Id="rId14" Type="http://schemas.openxmlformats.org/officeDocument/2006/relationships/image" Target="../media/image99.png"/><Relationship Id="rId15" Type="http://schemas.openxmlformats.org/officeDocument/2006/relationships/image" Target="../media/image100.png"/><Relationship Id="rId16" Type="http://schemas.openxmlformats.org/officeDocument/2006/relationships/image" Target="../media/image101.png"/><Relationship Id="rId17" Type="http://schemas.openxmlformats.org/officeDocument/2006/relationships/image" Target="../media/image102.png"/><Relationship Id="rId18" Type="http://schemas.openxmlformats.org/officeDocument/2006/relationships/image" Target="../media/image103.png"/><Relationship Id="rId19" Type="http://schemas.openxmlformats.org/officeDocument/2006/relationships/image" Target="../media/image104.png"/><Relationship Id="rId20" Type="http://schemas.openxmlformats.org/officeDocument/2006/relationships/image" Target="../media/image105.png"/><Relationship Id="rId21" Type="http://schemas.openxmlformats.org/officeDocument/2006/relationships/image" Target="../media/image106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9" Type="http://schemas.openxmlformats.org/officeDocument/2006/relationships/image" Target="../media/image114.png"/><Relationship Id="rId10" Type="http://schemas.openxmlformats.org/officeDocument/2006/relationships/image" Target="../media/image115.png"/><Relationship Id="rId11" Type="http://schemas.openxmlformats.org/officeDocument/2006/relationships/image" Target="../media/image116.png"/><Relationship Id="rId12" Type="http://schemas.openxmlformats.org/officeDocument/2006/relationships/image" Target="../media/image117.png"/><Relationship Id="rId13" Type="http://schemas.openxmlformats.org/officeDocument/2006/relationships/image" Target="../media/image118.png"/><Relationship Id="rId14" Type="http://schemas.openxmlformats.org/officeDocument/2006/relationships/image" Target="../media/image119.png"/><Relationship Id="rId15" Type="http://schemas.openxmlformats.org/officeDocument/2006/relationships/image" Target="../media/image120.png"/><Relationship Id="rId16" Type="http://schemas.openxmlformats.org/officeDocument/2006/relationships/image" Target="../media/image121.png"/><Relationship Id="rId17" Type="http://schemas.openxmlformats.org/officeDocument/2006/relationships/image" Target="../media/image122.png"/><Relationship Id="rId18" Type="http://schemas.openxmlformats.org/officeDocument/2006/relationships/image" Target="../media/image123.png"/><Relationship Id="rId19" Type="http://schemas.openxmlformats.org/officeDocument/2006/relationships/image" Target="../media/image124.png"/><Relationship Id="rId20" Type="http://schemas.openxmlformats.org/officeDocument/2006/relationships/image" Target="../media/image125.png"/><Relationship Id="rId21" Type="http://schemas.openxmlformats.org/officeDocument/2006/relationships/image" Target="../media/image126.png"/><Relationship Id="rId22" Type="http://schemas.openxmlformats.org/officeDocument/2006/relationships/image" Target="../media/image127.png"/><Relationship Id="rId23" Type="http://schemas.openxmlformats.org/officeDocument/2006/relationships/image" Target="../media/image128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0583" y="2120519"/>
            <a:ext cx="6273926" cy="495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644900" y="3532378"/>
            <a:ext cx="1862327" cy="195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51430" y="4269485"/>
            <a:ext cx="5044821" cy="388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73069" y="4815078"/>
            <a:ext cx="2193163" cy="1399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87575" y="5724931"/>
            <a:ext cx="1033145" cy="2314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309620" y="5724931"/>
            <a:ext cx="1907667" cy="2902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25236" y="5728055"/>
            <a:ext cx="1626742" cy="2292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8239" y="605027"/>
            <a:ext cx="7082790" cy="5052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84147" y="630936"/>
            <a:ext cx="2638805" cy="4457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97775" y="651763"/>
            <a:ext cx="2765361" cy="4334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50004" y="859663"/>
            <a:ext cx="111125" cy="36830"/>
          </a:xfrm>
          <a:custGeom>
            <a:avLst/>
            <a:gdLst/>
            <a:ahLst/>
            <a:cxnLst/>
            <a:rect l="l" t="t" r="r" b="b"/>
            <a:pathLst>
              <a:path w="111125" h="36830">
                <a:moveTo>
                  <a:pt x="9017" y="2921"/>
                </a:moveTo>
                <a:lnTo>
                  <a:pt x="6834" y="11255"/>
                </a:lnTo>
                <a:lnTo>
                  <a:pt x="4746" y="18668"/>
                </a:lnTo>
                <a:lnTo>
                  <a:pt x="2426" y="26388"/>
                </a:lnTo>
                <a:lnTo>
                  <a:pt x="0" y="34036"/>
                </a:lnTo>
                <a:lnTo>
                  <a:pt x="2921" y="36829"/>
                </a:lnTo>
                <a:lnTo>
                  <a:pt x="46712" y="35758"/>
                </a:lnTo>
                <a:lnTo>
                  <a:pt x="99875" y="35687"/>
                </a:lnTo>
                <a:lnTo>
                  <a:pt x="101883" y="28209"/>
                </a:lnTo>
                <a:lnTo>
                  <a:pt x="104473" y="19685"/>
                </a:lnTo>
                <a:lnTo>
                  <a:pt x="107372" y="11255"/>
                </a:lnTo>
                <a:lnTo>
                  <a:pt x="110419" y="3428"/>
                </a:lnTo>
                <a:lnTo>
                  <a:pt x="51816" y="3428"/>
                </a:lnTo>
                <a:lnTo>
                  <a:pt x="9017" y="2921"/>
                </a:lnTo>
                <a:close/>
              </a:path>
              <a:path w="111125" h="36830">
                <a:moveTo>
                  <a:pt x="99875" y="35687"/>
                </a:moveTo>
                <a:lnTo>
                  <a:pt x="56261" y="35687"/>
                </a:lnTo>
                <a:lnTo>
                  <a:pt x="65688" y="35758"/>
                </a:lnTo>
                <a:lnTo>
                  <a:pt x="76057" y="35972"/>
                </a:lnTo>
                <a:lnTo>
                  <a:pt x="99568" y="36829"/>
                </a:lnTo>
                <a:lnTo>
                  <a:pt x="99875" y="35687"/>
                </a:lnTo>
                <a:close/>
              </a:path>
              <a:path w="111125" h="36830">
                <a:moveTo>
                  <a:pt x="107823" y="0"/>
                </a:moveTo>
                <a:lnTo>
                  <a:pt x="95321" y="1500"/>
                </a:lnTo>
                <a:lnTo>
                  <a:pt x="81819" y="2571"/>
                </a:lnTo>
                <a:lnTo>
                  <a:pt x="67317" y="3214"/>
                </a:lnTo>
                <a:lnTo>
                  <a:pt x="51816" y="3428"/>
                </a:lnTo>
                <a:lnTo>
                  <a:pt x="110419" y="3428"/>
                </a:lnTo>
                <a:lnTo>
                  <a:pt x="110617" y="2921"/>
                </a:lnTo>
                <a:lnTo>
                  <a:pt x="107823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50004" y="859663"/>
            <a:ext cx="111125" cy="36830"/>
          </a:xfrm>
          <a:custGeom>
            <a:avLst/>
            <a:gdLst/>
            <a:ahLst/>
            <a:cxnLst/>
            <a:rect l="l" t="t" r="r" b="b"/>
            <a:pathLst>
              <a:path w="111125" h="36830">
                <a:moveTo>
                  <a:pt x="107823" y="0"/>
                </a:moveTo>
                <a:lnTo>
                  <a:pt x="110617" y="2921"/>
                </a:lnTo>
                <a:lnTo>
                  <a:pt x="107372" y="11255"/>
                </a:lnTo>
                <a:lnTo>
                  <a:pt x="104473" y="19685"/>
                </a:lnTo>
                <a:lnTo>
                  <a:pt x="101883" y="28209"/>
                </a:lnTo>
                <a:lnTo>
                  <a:pt x="99568" y="36829"/>
                </a:lnTo>
                <a:lnTo>
                  <a:pt x="87354" y="36329"/>
                </a:lnTo>
                <a:lnTo>
                  <a:pt x="76057" y="35972"/>
                </a:lnTo>
                <a:lnTo>
                  <a:pt x="65688" y="35758"/>
                </a:lnTo>
                <a:lnTo>
                  <a:pt x="56261" y="35687"/>
                </a:lnTo>
                <a:lnTo>
                  <a:pt x="46712" y="35758"/>
                </a:lnTo>
                <a:lnTo>
                  <a:pt x="34639" y="35972"/>
                </a:lnTo>
                <a:lnTo>
                  <a:pt x="20042" y="36329"/>
                </a:lnTo>
                <a:lnTo>
                  <a:pt x="2921" y="36829"/>
                </a:lnTo>
                <a:lnTo>
                  <a:pt x="0" y="34036"/>
                </a:lnTo>
                <a:lnTo>
                  <a:pt x="2426" y="26388"/>
                </a:lnTo>
                <a:lnTo>
                  <a:pt x="4746" y="18668"/>
                </a:lnTo>
                <a:lnTo>
                  <a:pt x="6947" y="10854"/>
                </a:lnTo>
                <a:lnTo>
                  <a:pt x="9017" y="2921"/>
                </a:lnTo>
                <a:lnTo>
                  <a:pt x="22401" y="3107"/>
                </a:lnTo>
                <a:lnTo>
                  <a:pt x="33988" y="3270"/>
                </a:lnTo>
                <a:lnTo>
                  <a:pt x="43789" y="3385"/>
                </a:lnTo>
                <a:lnTo>
                  <a:pt x="51816" y="3428"/>
                </a:lnTo>
                <a:lnTo>
                  <a:pt x="67317" y="3214"/>
                </a:lnTo>
                <a:lnTo>
                  <a:pt x="81819" y="2571"/>
                </a:lnTo>
                <a:lnTo>
                  <a:pt x="95321" y="1500"/>
                </a:lnTo>
                <a:lnTo>
                  <a:pt x="107823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59352" y="630923"/>
            <a:ext cx="4255770" cy="3573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974465" y="651763"/>
            <a:ext cx="4242181" cy="3444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6823" y="1793748"/>
            <a:ext cx="7971282" cy="44279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22731" y="1863826"/>
            <a:ext cx="165379" cy="165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34047" y="1880107"/>
            <a:ext cx="154965" cy="1549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19911" y="1819668"/>
            <a:ext cx="998982" cy="2113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868423" y="1821179"/>
            <a:ext cx="1291590" cy="2098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212592" y="1819668"/>
            <a:ext cx="1120267" cy="26033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22731" y="2381986"/>
            <a:ext cx="165379" cy="165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4047" y="2398267"/>
            <a:ext cx="154965" cy="1549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19911" y="2337828"/>
            <a:ext cx="1457706" cy="2113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212848" y="2471801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4" h="20955">
                <a:moveTo>
                  <a:pt x="4952" y="1650"/>
                </a:moveTo>
                <a:lnTo>
                  <a:pt x="3519" y="7747"/>
                </a:lnTo>
                <a:lnTo>
                  <a:pt x="1904" y="13335"/>
                </a:lnTo>
                <a:lnTo>
                  <a:pt x="0" y="18923"/>
                </a:lnTo>
                <a:lnTo>
                  <a:pt x="1650" y="20574"/>
                </a:lnTo>
                <a:lnTo>
                  <a:pt x="19272" y="20065"/>
                </a:lnTo>
                <a:lnTo>
                  <a:pt x="31368" y="19938"/>
                </a:lnTo>
                <a:lnTo>
                  <a:pt x="55648" y="19938"/>
                </a:lnTo>
                <a:lnTo>
                  <a:pt x="57022" y="14097"/>
                </a:lnTo>
                <a:lnTo>
                  <a:pt x="59107" y="7620"/>
                </a:lnTo>
                <a:lnTo>
                  <a:pt x="61489" y="1904"/>
                </a:lnTo>
                <a:lnTo>
                  <a:pt x="23621" y="1904"/>
                </a:lnTo>
                <a:lnTo>
                  <a:pt x="4952" y="1650"/>
                </a:lnTo>
                <a:close/>
              </a:path>
              <a:path w="61594" h="20955">
                <a:moveTo>
                  <a:pt x="55648" y="19938"/>
                </a:moveTo>
                <a:lnTo>
                  <a:pt x="37972" y="19938"/>
                </a:lnTo>
                <a:lnTo>
                  <a:pt x="45974" y="20065"/>
                </a:lnTo>
                <a:lnTo>
                  <a:pt x="55499" y="20574"/>
                </a:lnTo>
                <a:lnTo>
                  <a:pt x="55648" y="19938"/>
                </a:lnTo>
                <a:close/>
              </a:path>
              <a:path w="61594" h="20955">
                <a:moveTo>
                  <a:pt x="60070" y="0"/>
                </a:moveTo>
                <a:lnTo>
                  <a:pt x="53064" y="833"/>
                </a:lnTo>
                <a:lnTo>
                  <a:pt x="45545" y="1428"/>
                </a:lnTo>
                <a:lnTo>
                  <a:pt x="37478" y="1785"/>
                </a:lnTo>
                <a:lnTo>
                  <a:pt x="28828" y="1904"/>
                </a:lnTo>
                <a:lnTo>
                  <a:pt x="61489" y="1904"/>
                </a:lnTo>
                <a:lnTo>
                  <a:pt x="61594" y="1650"/>
                </a:lnTo>
                <a:lnTo>
                  <a:pt x="60070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212848" y="2471801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4" h="20955">
                <a:moveTo>
                  <a:pt x="60070" y="0"/>
                </a:moveTo>
                <a:lnTo>
                  <a:pt x="61594" y="1650"/>
                </a:lnTo>
                <a:lnTo>
                  <a:pt x="59054" y="7747"/>
                </a:lnTo>
                <a:lnTo>
                  <a:pt x="57022" y="14097"/>
                </a:lnTo>
                <a:lnTo>
                  <a:pt x="55499" y="20574"/>
                </a:lnTo>
                <a:lnTo>
                  <a:pt x="45974" y="20065"/>
                </a:lnTo>
                <a:lnTo>
                  <a:pt x="37972" y="19938"/>
                </a:lnTo>
                <a:lnTo>
                  <a:pt x="31368" y="19938"/>
                </a:lnTo>
                <a:lnTo>
                  <a:pt x="26011" y="19966"/>
                </a:lnTo>
                <a:lnTo>
                  <a:pt x="19272" y="20065"/>
                </a:lnTo>
                <a:lnTo>
                  <a:pt x="11152" y="20260"/>
                </a:lnTo>
                <a:lnTo>
                  <a:pt x="1650" y="20574"/>
                </a:lnTo>
                <a:lnTo>
                  <a:pt x="0" y="18923"/>
                </a:lnTo>
                <a:lnTo>
                  <a:pt x="1904" y="13335"/>
                </a:lnTo>
                <a:lnTo>
                  <a:pt x="3556" y="7620"/>
                </a:lnTo>
                <a:lnTo>
                  <a:pt x="4952" y="1650"/>
                </a:lnTo>
                <a:lnTo>
                  <a:pt x="15620" y="1777"/>
                </a:lnTo>
                <a:lnTo>
                  <a:pt x="23621" y="1904"/>
                </a:lnTo>
                <a:lnTo>
                  <a:pt x="28828" y="1904"/>
                </a:lnTo>
                <a:lnTo>
                  <a:pt x="37478" y="1785"/>
                </a:lnTo>
                <a:lnTo>
                  <a:pt x="45545" y="1428"/>
                </a:lnTo>
                <a:lnTo>
                  <a:pt x="53064" y="833"/>
                </a:lnTo>
                <a:lnTo>
                  <a:pt x="60070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269235" y="2337828"/>
            <a:ext cx="859536" cy="2113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180588" y="2337803"/>
            <a:ext cx="4706873" cy="26036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793616" y="2354072"/>
            <a:ext cx="4093845" cy="24536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19911" y="2642628"/>
            <a:ext cx="943483" cy="26033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22731" y="3204946"/>
            <a:ext cx="165379" cy="165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34047" y="3221227"/>
            <a:ext cx="154965" cy="15494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19911" y="3160788"/>
            <a:ext cx="7622413" cy="26059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29055" y="3465588"/>
            <a:ext cx="1502664" cy="26059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22731" y="4027906"/>
            <a:ext cx="165379" cy="165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34047" y="4044188"/>
            <a:ext cx="154965" cy="15494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19911" y="3983748"/>
            <a:ext cx="1149096" cy="21131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017776" y="3983723"/>
            <a:ext cx="6223254" cy="26036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719197" y="3999991"/>
            <a:ext cx="5521959" cy="23685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15339" y="4293120"/>
            <a:ext cx="656209" cy="20547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22731" y="4850866"/>
            <a:ext cx="165379" cy="165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34047" y="4867147"/>
            <a:ext cx="154965" cy="15494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19911" y="4806708"/>
            <a:ext cx="7053834" cy="26033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29055" y="5111483"/>
            <a:ext cx="3606165" cy="2616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22731" y="5673852"/>
            <a:ext cx="165379" cy="165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34047" y="5690044"/>
            <a:ext cx="154965" cy="15497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15339" y="5629655"/>
            <a:ext cx="6412738" cy="26160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824483" y="5934455"/>
            <a:ext cx="3635502" cy="26160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395215" y="6068466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4">
                <a:moveTo>
                  <a:pt x="4953" y="1612"/>
                </a:moveTo>
                <a:lnTo>
                  <a:pt x="3483" y="7785"/>
                </a:lnTo>
                <a:lnTo>
                  <a:pt x="1905" y="13296"/>
                </a:lnTo>
                <a:lnTo>
                  <a:pt x="0" y="18884"/>
                </a:lnTo>
                <a:lnTo>
                  <a:pt x="1650" y="20497"/>
                </a:lnTo>
                <a:lnTo>
                  <a:pt x="26011" y="19913"/>
                </a:lnTo>
                <a:lnTo>
                  <a:pt x="55646" y="19875"/>
                </a:lnTo>
                <a:lnTo>
                  <a:pt x="57023" y="14084"/>
                </a:lnTo>
                <a:lnTo>
                  <a:pt x="59055" y="7785"/>
                </a:lnTo>
                <a:lnTo>
                  <a:pt x="61495" y="1854"/>
                </a:lnTo>
                <a:lnTo>
                  <a:pt x="23622" y="1854"/>
                </a:lnTo>
                <a:lnTo>
                  <a:pt x="4953" y="1612"/>
                </a:lnTo>
                <a:close/>
              </a:path>
              <a:path w="61595" h="20954">
                <a:moveTo>
                  <a:pt x="55646" y="19875"/>
                </a:moveTo>
                <a:lnTo>
                  <a:pt x="37973" y="19875"/>
                </a:lnTo>
                <a:lnTo>
                  <a:pt x="45974" y="20078"/>
                </a:lnTo>
                <a:lnTo>
                  <a:pt x="55499" y="20497"/>
                </a:lnTo>
                <a:lnTo>
                  <a:pt x="55646" y="19875"/>
                </a:lnTo>
                <a:close/>
              </a:path>
              <a:path w="61595" h="20954">
                <a:moveTo>
                  <a:pt x="60071" y="0"/>
                </a:moveTo>
                <a:lnTo>
                  <a:pt x="53064" y="809"/>
                </a:lnTo>
                <a:lnTo>
                  <a:pt x="45545" y="1389"/>
                </a:lnTo>
                <a:lnTo>
                  <a:pt x="37478" y="1737"/>
                </a:lnTo>
                <a:lnTo>
                  <a:pt x="28829" y="1854"/>
                </a:lnTo>
                <a:lnTo>
                  <a:pt x="61495" y="1854"/>
                </a:lnTo>
                <a:lnTo>
                  <a:pt x="61595" y="1612"/>
                </a:lnTo>
                <a:lnTo>
                  <a:pt x="60071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395215" y="6068466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4">
                <a:moveTo>
                  <a:pt x="60071" y="0"/>
                </a:moveTo>
                <a:lnTo>
                  <a:pt x="61595" y="1612"/>
                </a:lnTo>
                <a:lnTo>
                  <a:pt x="59055" y="7785"/>
                </a:lnTo>
                <a:lnTo>
                  <a:pt x="57023" y="14084"/>
                </a:lnTo>
                <a:lnTo>
                  <a:pt x="55499" y="20497"/>
                </a:lnTo>
                <a:lnTo>
                  <a:pt x="45974" y="20078"/>
                </a:lnTo>
                <a:lnTo>
                  <a:pt x="37973" y="19875"/>
                </a:lnTo>
                <a:lnTo>
                  <a:pt x="31369" y="19875"/>
                </a:lnTo>
                <a:lnTo>
                  <a:pt x="26011" y="19913"/>
                </a:lnTo>
                <a:lnTo>
                  <a:pt x="19272" y="20029"/>
                </a:lnTo>
                <a:lnTo>
                  <a:pt x="11152" y="20223"/>
                </a:lnTo>
                <a:lnTo>
                  <a:pt x="1650" y="20497"/>
                </a:lnTo>
                <a:lnTo>
                  <a:pt x="0" y="18884"/>
                </a:lnTo>
                <a:lnTo>
                  <a:pt x="1905" y="13296"/>
                </a:lnTo>
                <a:lnTo>
                  <a:pt x="3556" y="7531"/>
                </a:lnTo>
                <a:lnTo>
                  <a:pt x="4953" y="1612"/>
                </a:lnTo>
                <a:lnTo>
                  <a:pt x="15621" y="1778"/>
                </a:lnTo>
                <a:lnTo>
                  <a:pt x="23622" y="1854"/>
                </a:lnTo>
                <a:lnTo>
                  <a:pt x="28829" y="1854"/>
                </a:lnTo>
                <a:lnTo>
                  <a:pt x="37478" y="1737"/>
                </a:lnTo>
                <a:lnTo>
                  <a:pt x="45545" y="1389"/>
                </a:lnTo>
                <a:lnTo>
                  <a:pt x="53064" y="809"/>
                </a:lnTo>
                <a:lnTo>
                  <a:pt x="60071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477511" y="5934455"/>
            <a:ext cx="2714243" cy="26061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1432" y="275831"/>
            <a:ext cx="6019038" cy="5539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77339" y="301739"/>
            <a:ext cx="5967222" cy="494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93088" y="326390"/>
            <a:ext cx="5951474" cy="4776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7095" y="1025652"/>
            <a:ext cx="8088630" cy="5529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14527" y="1053083"/>
            <a:ext cx="8036052" cy="5477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4983" y="880884"/>
            <a:ext cx="7084314" cy="5067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40891" y="906792"/>
            <a:ext cx="2640330" cy="4472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55547" y="928750"/>
            <a:ext cx="2765856" cy="4334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707765" y="1136650"/>
            <a:ext cx="111125" cy="36830"/>
          </a:xfrm>
          <a:custGeom>
            <a:avLst/>
            <a:gdLst/>
            <a:ahLst/>
            <a:cxnLst/>
            <a:rect l="l" t="t" r="r" b="b"/>
            <a:pathLst>
              <a:path w="111125" h="36830">
                <a:moveTo>
                  <a:pt x="9017" y="2921"/>
                </a:moveTo>
                <a:lnTo>
                  <a:pt x="6833" y="11255"/>
                </a:lnTo>
                <a:lnTo>
                  <a:pt x="4746" y="18653"/>
                </a:lnTo>
                <a:lnTo>
                  <a:pt x="2426" y="26334"/>
                </a:lnTo>
                <a:lnTo>
                  <a:pt x="0" y="33909"/>
                </a:lnTo>
                <a:lnTo>
                  <a:pt x="2921" y="36829"/>
                </a:lnTo>
                <a:lnTo>
                  <a:pt x="46712" y="35758"/>
                </a:lnTo>
                <a:lnTo>
                  <a:pt x="99875" y="35687"/>
                </a:lnTo>
                <a:lnTo>
                  <a:pt x="101883" y="28209"/>
                </a:lnTo>
                <a:lnTo>
                  <a:pt x="104473" y="19685"/>
                </a:lnTo>
                <a:lnTo>
                  <a:pt x="107372" y="11255"/>
                </a:lnTo>
                <a:lnTo>
                  <a:pt x="110468" y="3301"/>
                </a:lnTo>
                <a:lnTo>
                  <a:pt x="51815" y="3301"/>
                </a:lnTo>
                <a:lnTo>
                  <a:pt x="9017" y="2921"/>
                </a:lnTo>
                <a:close/>
              </a:path>
              <a:path w="111125" h="36830">
                <a:moveTo>
                  <a:pt x="99875" y="35687"/>
                </a:moveTo>
                <a:lnTo>
                  <a:pt x="56261" y="35687"/>
                </a:lnTo>
                <a:lnTo>
                  <a:pt x="65688" y="35758"/>
                </a:lnTo>
                <a:lnTo>
                  <a:pt x="76057" y="35972"/>
                </a:lnTo>
                <a:lnTo>
                  <a:pt x="99568" y="36829"/>
                </a:lnTo>
                <a:lnTo>
                  <a:pt x="99875" y="35687"/>
                </a:lnTo>
                <a:close/>
              </a:path>
              <a:path w="111125" h="36830">
                <a:moveTo>
                  <a:pt x="107950" y="0"/>
                </a:moveTo>
                <a:lnTo>
                  <a:pt x="95375" y="1426"/>
                </a:lnTo>
                <a:lnTo>
                  <a:pt x="81835" y="2460"/>
                </a:lnTo>
                <a:lnTo>
                  <a:pt x="67319" y="3089"/>
                </a:lnTo>
                <a:lnTo>
                  <a:pt x="51815" y="3301"/>
                </a:lnTo>
                <a:lnTo>
                  <a:pt x="110468" y="3301"/>
                </a:lnTo>
                <a:lnTo>
                  <a:pt x="110617" y="2921"/>
                </a:lnTo>
                <a:lnTo>
                  <a:pt x="107950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707765" y="1136650"/>
            <a:ext cx="111125" cy="36830"/>
          </a:xfrm>
          <a:custGeom>
            <a:avLst/>
            <a:gdLst/>
            <a:ahLst/>
            <a:cxnLst/>
            <a:rect l="l" t="t" r="r" b="b"/>
            <a:pathLst>
              <a:path w="111125" h="36830">
                <a:moveTo>
                  <a:pt x="107950" y="0"/>
                </a:moveTo>
                <a:lnTo>
                  <a:pt x="110617" y="2921"/>
                </a:lnTo>
                <a:lnTo>
                  <a:pt x="107372" y="11255"/>
                </a:lnTo>
                <a:lnTo>
                  <a:pt x="104473" y="19685"/>
                </a:lnTo>
                <a:lnTo>
                  <a:pt x="101883" y="28209"/>
                </a:lnTo>
                <a:lnTo>
                  <a:pt x="99568" y="36829"/>
                </a:lnTo>
                <a:lnTo>
                  <a:pt x="87354" y="36329"/>
                </a:lnTo>
                <a:lnTo>
                  <a:pt x="76057" y="35972"/>
                </a:lnTo>
                <a:lnTo>
                  <a:pt x="65688" y="35758"/>
                </a:lnTo>
                <a:lnTo>
                  <a:pt x="56261" y="35687"/>
                </a:lnTo>
                <a:lnTo>
                  <a:pt x="46712" y="35758"/>
                </a:lnTo>
                <a:lnTo>
                  <a:pt x="34639" y="35972"/>
                </a:lnTo>
                <a:lnTo>
                  <a:pt x="20042" y="36329"/>
                </a:lnTo>
                <a:lnTo>
                  <a:pt x="2921" y="36829"/>
                </a:lnTo>
                <a:lnTo>
                  <a:pt x="0" y="33909"/>
                </a:lnTo>
                <a:lnTo>
                  <a:pt x="2426" y="26334"/>
                </a:lnTo>
                <a:lnTo>
                  <a:pt x="4746" y="18653"/>
                </a:lnTo>
                <a:lnTo>
                  <a:pt x="6947" y="10852"/>
                </a:lnTo>
                <a:lnTo>
                  <a:pt x="9017" y="2921"/>
                </a:lnTo>
                <a:lnTo>
                  <a:pt x="22401" y="3087"/>
                </a:lnTo>
                <a:lnTo>
                  <a:pt x="33988" y="3206"/>
                </a:lnTo>
                <a:lnTo>
                  <a:pt x="43789" y="3278"/>
                </a:lnTo>
                <a:lnTo>
                  <a:pt x="51815" y="3301"/>
                </a:lnTo>
                <a:lnTo>
                  <a:pt x="67319" y="3089"/>
                </a:lnTo>
                <a:lnTo>
                  <a:pt x="81835" y="2460"/>
                </a:lnTo>
                <a:lnTo>
                  <a:pt x="95375" y="1426"/>
                </a:lnTo>
                <a:lnTo>
                  <a:pt x="107950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17620" y="906767"/>
            <a:ext cx="4255770" cy="3573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832225" y="928750"/>
            <a:ext cx="4242181" cy="3444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87908" y="1804416"/>
            <a:ext cx="7517130" cy="37391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13816" y="1883676"/>
            <a:ext cx="197370" cy="1958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6808" y="1901825"/>
            <a:ext cx="183654" cy="1836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09472" y="1830336"/>
            <a:ext cx="5871209" cy="3105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06424" y="2196096"/>
            <a:ext cx="5732526" cy="3105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13816" y="2840748"/>
            <a:ext cx="197370" cy="1958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26808" y="2858897"/>
            <a:ext cx="183654" cy="18364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07947" y="2795028"/>
            <a:ext cx="1896581" cy="2425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926207" y="2946019"/>
            <a:ext cx="73660" cy="24765"/>
          </a:xfrm>
          <a:custGeom>
            <a:avLst/>
            <a:gdLst/>
            <a:ahLst/>
            <a:cxnLst/>
            <a:rect l="l" t="t" r="r" b="b"/>
            <a:pathLst>
              <a:path w="73660" h="24764">
                <a:moveTo>
                  <a:pt x="5968" y="1904"/>
                </a:moveTo>
                <a:lnTo>
                  <a:pt x="4115" y="9270"/>
                </a:lnTo>
                <a:lnTo>
                  <a:pt x="2159" y="15875"/>
                </a:lnTo>
                <a:lnTo>
                  <a:pt x="0" y="22605"/>
                </a:lnTo>
                <a:lnTo>
                  <a:pt x="1905" y="24510"/>
                </a:lnTo>
                <a:lnTo>
                  <a:pt x="31087" y="23796"/>
                </a:lnTo>
                <a:lnTo>
                  <a:pt x="66598" y="23748"/>
                </a:lnTo>
                <a:lnTo>
                  <a:pt x="68199" y="16890"/>
                </a:lnTo>
                <a:lnTo>
                  <a:pt x="70738" y="9270"/>
                </a:lnTo>
                <a:lnTo>
                  <a:pt x="73559" y="2158"/>
                </a:lnTo>
                <a:lnTo>
                  <a:pt x="34543" y="2158"/>
                </a:lnTo>
                <a:lnTo>
                  <a:pt x="14898" y="2051"/>
                </a:lnTo>
                <a:lnTo>
                  <a:pt x="5968" y="1904"/>
                </a:lnTo>
                <a:close/>
              </a:path>
              <a:path w="73660" h="24764">
                <a:moveTo>
                  <a:pt x="66598" y="23748"/>
                </a:moveTo>
                <a:lnTo>
                  <a:pt x="37465" y="23748"/>
                </a:lnTo>
                <a:lnTo>
                  <a:pt x="43757" y="23796"/>
                </a:lnTo>
                <a:lnTo>
                  <a:pt x="50657" y="23939"/>
                </a:lnTo>
                <a:lnTo>
                  <a:pt x="66420" y="24510"/>
                </a:lnTo>
                <a:lnTo>
                  <a:pt x="66598" y="23748"/>
                </a:lnTo>
                <a:close/>
              </a:path>
              <a:path w="73660" h="24764">
                <a:moveTo>
                  <a:pt x="71881" y="0"/>
                </a:moveTo>
                <a:lnTo>
                  <a:pt x="63529" y="980"/>
                </a:lnTo>
                <a:lnTo>
                  <a:pt x="54498" y="1650"/>
                </a:lnTo>
                <a:lnTo>
                  <a:pt x="44825" y="2035"/>
                </a:lnTo>
                <a:lnTo>
                  <a:pt x="34543" y="2158"/>
                </a:lnTo>
                <a:lnTo>
                  <a:pt x="73559" y="2158"/>
                </a:lnTo>
                <a:lnTo>
                  <a:pt x="73660" y="1904"/>
                </a:lnTo>
                <a:lnTo>
                  <a:pt x="71881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926207" y="2946019"/>
            <a:ext cx="73660" cy="24765"/>
          </a:xfrm>
          <a:custGeom>
            <a:avLst/>
            <a:gdLst/>
            <a:ahLst/>
            <a:cxnLst/>
            <a:rect l="l" t="t" r="r" b="b"/>
            <a:pathLst>
              <a:path w="73660" h="24764">
                <a:moveTo>
                  <a:pt x="71881" y="0"/>
                </a:moveTo>
                <a:lnTo>
                  <a:pt x="73660" y="1904"/>
                </a:lnTo>
                <a:lnTo>
                  <a:pt x="70738" y="9270"/>
                </a:lnTo>
                <a:lnTo>
                  <a:pt x="68199" y="16890"/>
                </a:lnTo>
                <a:lnTo>
                  <a:pt x="66420" y="24510"/>
                </a:lnTo>
                <a:lnTo>
                  <a:pt x="58199" y="24177"/>
                </a:lnTo>
                <a:lnTo>
                  <a:pt x="50657" y="23939"/>
                </a:lnTo>
                <a:lnTo>
                  <a:pt x="43757" y="23796"/>
                </a:lnTo>
                <a:lnTo>
                  <a:pt x="37465" y="23748"/>
                </a:lnTo>
                <a:lnTo>
                  <a:pt x="31087" y="23796"/>
                </a:lnTo>
                <a:lnTo>
                  <a:pt x="23018" y="23939"/>
                </a:lnTo>
                <a:lnTo>
                  <a:pt x="13283" y="24177"/>
                </a:lnTo>
                <a:lnTo>
                  <a:pt x="1905" y="24510"/>
                </a:lnTo>
                <a:lnTo>
                  <a:pt x="0" y="22605"/>
                </a:lnTo>
                <a:lnTo>
                  <a:pt x="2159" y="15875"/>
                </a:lnTo>
                <a:lnTo>
                  <a:pt x="4191" y="9016"/>
                </a:lnTo>
                <a:lnTo>
                  <a:pt x="5968" y="1904"/>
                </a:lnTo>
                <a:lnTo>
                  <a:pt x="14898" y="2051"/>
                </a:lnTo>
                <a:lnTo>
                  <a:pt x="22637" y="2127"/>
                </a:lnTo>
                <a:lnTo>
                  <a:pt x="29186" y="2155"/>
                </a:lnTo>
                <a:lnTo>
                  <a:pt x="34543" y="2158"/>
                </a:lnTo>
                <a:lnTo>
                  <a:pt x="44825" y="2035"/>
                </a:lnTo>
                <a:lnTo>
                  <a:pt x="54498" y="1650"/>
                </a:lnTo>
                <a:lnTo>
                  <a:pt x="63529" y="980"/>
                </a:lnTo>
                <a:lnTo>
                  <a:pt x="71881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999232" y="2787395"/>
            <a:ext cx="4126484" cy="3089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06424" y="3153168"/>
            <a:ext cx="7173214" cy="31050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12519" y="3518915"/>
            <a:ext cx="6753606" cy="3089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12519" y="3884676"/>
            <a:ext cx="5581650" cy="30899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13816" y="4529340"/>
            <a:ext cx="197370" cy="1958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26808" y="4547489"/>
            <a:ext cx="183654" cy="18364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109472" y="4476000"/>
            <a:ext cx="6464009" cy="31050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495158" y="4634610"/>
            <a:ext cx="73660" cy="24765"/>
          </a:xfrm>
          <a:custGeom>
            <a:avLst/>
            <a:gdLst/>
            <a:ahLst/>
            <a:cxnLst/>
            <a:rect l="l" t="t" r="r" b="b"/>
            <a:pathLst>
              <a:path w="73659" h="24764">
                <a:moveTo>
                  <a:pt x="5969" y="1905"/>
                </a:moveTo>
                <a:lnTo>
                  <a:pt x="4115" y="9270"/>
                </a:lnTo>
                <a:lnTo>
                  <a:pt x="2159" y="15875"/>
                </a:lnTo>
                <a:lnTo>
                  <a:pt x="0" y="22606"/>
                </a:lnTo>
                <a:lnTo>
                  <a:pt x="1905" y="24511"/>
                </a:lnTo>
                <a:lnTo>
                  <a:pt x="31087" y="23796"/>
                </a:lnTo>
                <a:lnTo>
                  <a:pt x="66598" y="23749"/>
                </a:lnTo>
                <a:lnTo>
                  <a:pt x="68199" y="16890"/>
                </a:lnTo>
                <a:lnTo>
                  <a:pt x="70739" y="9270"/>
                </a:lnTo>
                <a:lnTo>
                  <a:pt x="73559" y="2158"/>
                </a:lnTo>
                <a:lnTo>
                  <a:pt x="34544" y="2158"/>
                </a:lnTo>
                <a:lnTo>
                  <a:pt x="14898" y="2051"/>
                </a:lnTo>
                <a:lnTo>
                  <a:pt x="5969" y="1905"/>
                </a:lnTo>
                <a:close/>
              </a:path>
              <a:path w="73659" h="24764">
                <a:moveTo>
                  <a:pt x="66598" y="23749"/>
                </a:moveTo>
                <a:lnTo>
                  <a:pt x="37465" y="23749"/>
                </a:lnTo>
                <a:lnTo>
                  <a:pt x="43757" y="23796"/>
                </a:lnTo>
                <a:lnTo>
                  <a:pt x="50657" y="23939"/>
                </a:lnTo>
                <a:lnTo>
                  <a:pt x="66421" y="24511"/>
                </a:lnTo>
                <a:lnTo>
                  <a:pt x="66598" y="23749"/>
                </a:lnTo>
                <a:close/>
              </a:path>
              <a:path w="73659" h="24764">
                <a:moveTo>
                  <a:pt x="71882" y="0"/>
                </a:moveTo>
                <a:lnTo>
                  <a:pt x="63529" y="980"/>
                </a:lnTo>
                <a:lnTo>
                  <a:pt x="54498" y="1650"/>
                </a:lnTo>
                <a:lnTo>
                  <a:pt x="44825" y="2035"/>
                </a:lnTo>
                <a:lnTo>
                  <a:pt x="34544" y="2158"/>
                </a:lnTo>
                <a:lnTo>
                  <a:pt x="73559" y="2158"/>
                </a:lnTo>
                <a:lnTo>
                  <a:pt x="73660" y="1905"/>
                </a:lnTo>
                <a:lnTo>
                  <a:pt x="71882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495158" y="4634610"/>
            <a:ext cx="73660" cy="24765"/>
          </a:xfrm>
          <a:custGeom>
            <a:avLst/>
            <a:gdLst/>
            <a:ahLst/>
            <a:cxnLst/>
            <a:rect l="l" t="t" r="r" b="b"/>
            <a:pathLst>
              <a:path w="73659" h="24764">
                <a:moveTo>
                  <a:pt x="71882" y="0"/>
                </a:moveTo>
                <a:lnTo>
                  <a:pt x="73660" y="1905"/>
                </a:lnTo>
                <a:lnTo>
                  <a:pt x="70739" y="9270"/>
                </a:lnTo>
                <a:lnTo>
                  <a:pt x="68199" y="16890"/>
                </a:lnTo>
                <a:lnTo>
                  <a:pt x="66421" y="24511"/>
                </a:lnTo>
                <a:lnTo>
                  <a:pt x="58199" y="24177"/>
                </a:lnTo>
                <a:lnTo>
                  <a:pt x="50657" y="23939"/>
                </a:lnTo>
                <a:lnTo>
                  <a:pt x="43757" y="23796"/>
                </a:lnTo>
                <a:lnTo>
                  <a:pt x="37465" y="23749"/>
                </a:lnTo>
                <a:lnTo>
                  <a:pt x="31087" y="23796"/>
                </a:lnTo>
                <a:lnTo>
                  <a:pt x="23018" y="23939"/>
                </a:lnTo>
                <a:lnTo>
                  <a:pt x="13283" y="24177"/>
                </a:lnTo>
                <a:lnTo>
                  <a:pt x="1905" y="24511"/>
                </a:lnTo>
                <a:lnTo>
                  <a:pt x="0" y="22606"/>
                </a:lnTo>
                <a:lnTo>
                  <a:pt x="2159" y="15875"/>
                </a:lnTo>
                <a:lnTo>
                  <a:pt x="4191" y="9016"/>
                </a:lnTo>
                <a:lnTo>
                  <a:pt x="5969" y="1905"/>
                </a:lnTo>
                <a:lnTo>
                  <a:pt x="14898" y="2051"/>
                </a:lnTo>
                <a:lnTo>
                  <a:pt x="22637" y="2127"/>
                </a:lnTo>
                <a:lnTo>
                  <a:pt x="29186" y="2155"/>
                </a:lnTo>
                <a:lnTo>
                  <a:pt x="34544" y="2158"/>
                </a:lnTo>
                <a:lnTo>
                  <a:pt x="44825" y="2035"/>
                </a:lnTo>
                <a:lnTo>
                  <a:pt x="54498" y="1650"/>
                </a:lnTo>
                <a:lnTo>
                  <a:pt x="63529" y="980"/>
                </a:lnTo>
                <a:lnTo>
                  <a:pt x="71882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114044" y="4841760"/>
            <a:ext cx="7026402" cy="31050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106424" y="5207520"/>
            <a:ext cx="1488186" cy="31050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3544" y="402336"/>
            <a:ext cx="7786878" cy="10523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49452" y="428244"/>
            <a:ext cx="2638806" cy="4457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63549" y="449452"/>
            <a:ext cx="2766466" cy="4334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615816" y="657351"/>
            <a:ext cx="110489" cy="36830"/>
          </a:xfrm>
          <a:custGeom>
            <a:avLst/>
            <a:gdLst/>
            <a:ahLst/>
            <a:cxnLst/>
            <a:rect l="l" t="t" r="r" b="b"/>
            <a:pathLst>
              <a:path w="110489" h="36829">
                <a:moveTo>
                  <a:pt x="8890" y="2921"/>
                </a:moveTo>
                <a:lnTo>
                  <a:pt x="6728" y="11255"/>
                </a:lnTo>
                <a:lnTo>
                  <a:pt x="4683" y="18653"/>
                </a:lnTo>
                <a:lnTo>
                  <a:pt x="2407" y="26334"/>
                </a:lnTo>
                <a:lnTo>
                  <a:pt x="0" y="33909"/>
                </a:lnTo>
                <a:lnTo>
                  <a:pt x="2921" y="36830"/>
                </a:lnTo>
                <a:lnTo>
                  <a:pt x="46640" y="35758"/>
                </a:lnTo>
                <a:lnTo>
                  <a:pt x="99867" y="35687"/>
                </a:lnTo>
                <a:lnTo>
                  <a:pt x="101828" y="28209"/>
                </a:lnTo>
                <a:lnTo>
                  <a:pt x="104409" y="19685"/>
                </a:lnTo>
                <a:lnTo>
                  <a:pt x="107301" y="11255"/>
                </a:lnTo>
                <a:lnTo>
                  <a:pt x="110295" y="3428"/>
                </a:lnTo>
                <a:lnTo>
                  <a:pt x="51816" y="3428"/>
                </a:lnTo>
                <a:lnTo>
                  <a:pt x="8890" y="2921"/>
                </a:lnTo>
                <a:close/>
              </a:path>
              <a:path w="110489" h="36829">
                <a:moveTo>
                  <a:pt x="99867" y="35687"/>
                </a:moveTo>
                <a:lnTo>
                  <a:pt x="56261" y="35687"/>
                </a:lnTo>
                <a:lnTo>
                  <a:pt x="65688" y="35758"/>
                </a:lnTo>
                <a:lnTo>
                  <a:pt x="76057" y="35972"/>
                </a:lnTo>
                <a:lnTo>
                  <a:pt x="99568" y="36830"/>
                </a:lnTo>
                <a:lnTo>
                  <a:pt x="99867" y="35687"/>
                </a:lnTo>
                <a:close/>
              </a:path>
              <a:path w="110489" h="36829">
                <a:moveTo>
                  <a:pt x="107823" y="0"/>
                </a:moveTo>
                <a:lnTo>
                  <a:pt x="95321" y="1500"/>
                </a:lnTo>
                <a:lnTo>
                  <a:pt x="81819" y="2571"/>
                </a:lnTo>
                <a:lnTo>
                  <a:pt x="67317" y="3214"/>
                </a:lnTo>
                <a:lnTo>
                  <a:pt x="51816" y="3428"/>
                </a:lnTo>
                <a:lnTo>
                  <a:pt x="110295" y="3428"/>
                </a:lnTo>
                <a:lnTo>
                  <a:pt x="110490" y="2921"/>
                </a:lnTo>
                <a:lnTo>
                  <a:pt x="107823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615816" y="657351"/>
            <a:ext cx="110489" cy="36830"/>
          </a:xfrm>
          <a:custGeom>
            <a:avLst/>
            <a:gdLst/>
            <a:ahLst/>
            <a:cxnLst/>
            <a:rect l="l" t="t" r="r" b="b"/>
            <a:pathLst>
              <a:path w="110489" h="36829">
                <a:moveTo>
                  <a:pt x="107823" y="0"/>
                </a:moveTo>
                <a:lnTo>
                  <a:pt x="110490" y="2921"/>
                </a:lnTo>
                <a:lnTo>
                  <a:pt x="107301" y="11255"/>
                </a:lnTo>
                <a:lnTo>
                  <a:pt x="104409" y="19685"/>
                </a:lnTo>
                <a:lnTo>
                  <a:pt x="101828" y="28209"/>
                </a:lnTo>
                <a:lnTo>
                  <a:pt x="99568" y="36830"/>
                </a:lnTo>
                <a:lnTo>
                  <a:pt x="87354" y="36329"/>
                </a:lnTo>
                <a:lnTo>
                  <a:pt x="76057" y="35972"/>
                </a:lnTo>
                <a:lnTo>
                  <a:pt x="65688" y="35758"/>
                </a:lnTo>
                <a:lnTo>
                  <a:pt x="56261" y="35687"/>
                </a:lnTo>
                <a:lnTo>
                  <a:pt x="46640" y="35758"/>
                </a:lnTo>
                <a:lnTo>
                  <a:pt x="34544" y="35972"/>
                </a:lnTo>
                <a:lnTo>
                  <a:pt x="19970" y="36329"/>
                </a:lnTo>
                <a:lnTo>
                  <a:pt x="2921" y="36830"/>
                </a:lnTo>
                <a:lnTo>
                  <a:pt x="0" y="33909"/>
                </a:lnTo>
                <a:lnTo>
                  <a:pt x="2407" y="26334"/>
                </a:lnTo>
                <a:lnTo>
                  <a:pt x="4683" y="18653"/>
                </a:lnTo>
                <a:lnTo>
                  <a:pt x="6840" y="10852"/>
                </a:lnTo>
                <a:lnTo>
                  <a:pt x="8890" y="2921"/>
                </a:lnTo>
                <a:lnTo>
                  <a:pt x="22294" y="3107"/>
                </a:lnTo>
                <a:lnTo>
                  <a:pt x="33924" y="3270"/>
                </a:lnTo>
                <a:lnTo>
                  <a:pt x="43769" y="3385"/>
                </a:lnTo>
                <a:lnTo>
                  <a:pt x="51816" y="3428"/>
                </a:lnTo>
                <a:lnTo>
                  <a:pt x="67317" y="3214"/>
                </a:lnTo>
                <a:lnTo>
                  <a:pt x="81819" y="2571"/>
                </a:lnTo>
                <a:lnTo>
                  <a:pt x="95321" y="1500"/>
                </a:lnTo>
                <a:lnTo>
                  <a:pt x="107823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724655" y="428244"/>
            <a:ext cx="3320034" cy="4457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738626" y="449452"/>
            <a:ext cx="3447821" cy="4334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072248" y="657351"/>
            <a:ext cx="110489" cy="36830"/>
          </a:xfrm>
          <a:custGeom>
            <a:avLst/>
            <a:gdLst/>
            <a:ahLst/>
            <a:cxnLst/>
            <a:rect l="l" t="t" r="r" b="b"/>
            <a:pathLst>
              <a:path w="110490" h="36829">
                <a:moveTo>
                  <a:pt x="8890" y="2921"/>
                </a:moveTo>
                <a:lnTo>
                  <a:pt x="6728" y="11255"/>
                </a:lnTo>
                <a:lnTo>
                  <a:pt x="4683" y="18653"/>
                </a:lnTo>
                <a:lnTo>
                  <a:pt x="2407" y="26334"/>
                </a:lnTo>
                <a:lnTo>
                  <a:pt x="0" y="33909"/>
                </a:lnTo>
                <a:lnTo>
                  <a:pt x="2921" y="36830"/>
                </a:lnTo>
                <a:lnTo>
                  <a:pt x="46640" y="35758"/>
                </a:lnTo>
                <a:lnTo>
                  <a:pt x="99867" y="35687"/>
                </a:lnTo>
                <a:lnTo>
                  <a:pt x="101828" y="28209"/>
                </a:lnTo>
                <a:lnTo>
                  <a:pt x="104409" y="19685"/>
                </a:lnTo>
                <a:lnTo>
                  <a:pt x="107301" y="11255"/>
                </a:lnTo>
                <a:lnTo>
                  <a:pt x="110295" y="3428"/>
                </a:lnTo>
                <a:lnTo>
                  <a:pt x="51816" y="3428"/>
                </a:lnTo>
                <a:lnTo>
                  <a:pt x="8890" y="2921"/>
                </a:lnTo>
                <a:close/>
              </a:path>
              <a:path w="110490" h="36829">
                <a:moveTo>
                  <a:pt x="99867" y="35687"/>
                </a:moveTo>
                <a:lnTo>
                  <a:pt x="56260" y="35687"/>
                </a:lnTo>
                <a:lnTo>
                  <a:pt x="65688" y="35758"/>
                </a:lnTo>
                <a:lnTo>
                  <a:pt x="76057" y="35972"/>
                </a:lnTo>
                <a:lnTo>
                  <a:pt x="99568" y="36830"/>
                </a:lnTo>
                <a:lnTo>
                  <a:pt x="99867" y="35687"/>
                </a:lnTo>
                <a:close/>
              </a:path>
              <a:path w="110490" h="36829">
                <a:moveTo>
                  <a:pt x="107823" y="0"/>
                </a:moveTo>
                <a:lnTo>
                  <a:pt x="95321" y="1500"/>
                </a:lnTo>
                <a:lnTo>
                  <a:pt x="81819" y="2571"/>
                </a:lnTo>
                <a:lnTo>
                  <a:pt x="67317" y="3214"/>
                </a:lnTo>
                <a:lnTo>
                  <a:pt x="51816" y="3428"/>
                </a:lnTo>
                <a:lnTo>
                  <a:pt x="110295" y="3428"/>
                </a:lnTo>
                <a:lnTo>
                  <a:pt x="110490" y="2921"/>
                </a:lnTo>
                <a:lnTo>
                  <a:pt x="107823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072248" y="657351"/>
            <a:ext cx="110489" cy="36830"/>
          </a:xfrm>
          <a:custGeom>
            <a:avLst/>
            <a:gdLst/>
            <a:ahLst/>
            <a:cxnLst/>
            <a:rect l="l" t="t" r="r" b="b"/>
            <a:pathLst>
              <a:path w="110490" h="36829">
                <a:moveTo>
                  <a:pt x="107823" y="0"/>
                </a:moveTo>
                <a:lnTo>
                  <a:pt x="110490" y="2921"/>
                </a:lnTo>
                <a:lnTo>
                  <a:pt x="107301" y="11255"/>
                </a:lnTo>
                <a:lnTo>
                  <a:pt x="104409" y="19685"/>
                </a:lnTo>
                <a:lnTo>
                  <a:pt x="101828" y="28209"/>
                </a:lnTo>
                <a:lnTo>
                  <a:pt x="99568" y="36830"/>
                </a:lnTo>
                <a:lnTo>
                  <a:pt x="87354" y="36329"/>
                </a:lnTo>
                <a:lnTo>
                  <a:pt x="76057" y="35972"/>
                </a:lnTo>
                <a:lnTo>
                  <a:pt x="65688" y="35758"/>
                </a:lnTo>
                <a:lnTo>
                  <a:pt x="56260" y="35687"/>
                </a:lnTo>
                <a:lnTo>
                  <a:pt x="46640" y="35758"/>
                </a:lnTo>
                <a:lnTo>
                  <a:pt x="34544" y="35972"/>
                </a:lnTo>
                <a:lnTo>
                  <a:pt x="19970" y="36329"/>
                </a:lnTo>
                <a:lnTo>
                  <a:pt x="2921" y="36830"/>
                </a:lnTo>
                <a:lnTo>
                  <a:pt x="0" y="33909"/>
                </a:lnTo>
                <a:lnTo>
                  <a:pt x="2407" y="26334"/>
                </a:lnTo>
                <a:lnTo>
                  <a:pt x="4683" y="18653"/>
                </a:lnTo>
                <a:lnTo>
                  <a:pt x="6840" y="10852"/>
                </a:lnTo>
                <a:lnTo>
                  <a:pt x="8890" y="2921"/>
                </a:lnTo>
                <a:lnTo>
                  <a:pt x="22294" y="3107"/>
                </a:lnTo>
                <a:lnTo>
                  <a:pt x="33924" y="3270"/>
                </a:lnTo>
                <a:lnTo>
                  <a:pt x="43769" y="3385"/>
                </a:lnTo>
                <a:lnTo>
                  <a:pt x="51816" y="3428"/>
                </a:lnTo>
                <a:lnTo>
                  <a:pt x="67317" y="3214"/>
                </a:lnTo>
                <a:lnTo>
                  <a:pt x="81819" y="2571"/>
                </a:lnTo>
                <a:lnTo>
                  <a:pt x="95321" y="1500"/>
                </a:lnTo>
                <a:lnTo>
                  <a:pt x="107823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187183" y="428256"/>
            <a:ext cx="1497329" cy="3558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201154" y="449452"/>
            <a:ext cx="1484629" cy="3431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499103" y="976871"/>
            <a:ext cx="2622042" cy="4442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513835" y="998092"/>
            <a:ext cx="2609341" cy="4312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01980" y="1618488"/>
            <a:ext cx="7820406" cy="47922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27887" y="1688566"/>
            <a:ext cx="165379" cy="1653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38949" y="1704339"/>
            <a:ext cx="154978" cy="1550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25067" y="1644408"/>
            <a:ext cx="7091933" cy="26122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20496" y="1982723"/>
            <a:ext cx="534161" cy="2277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89633" y="2082800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4" h="20955">
                <a:moveTo>
                  <a:pt x="4953" y="1650"/>
                </a:moveTo>
                <a:lnTo>
                  <a:pt x="3484" y="7747"/>
                </a:lnTo>
                <a:lnTo>
                  <a:pt x="1904" y="13335"/>
                </a:lnTo>
                <a:lnTo>
                  <a:pt x="0" y="18923"/>
                </a:lnTo>
                <a:lnTo>
                  <a:pt x="1650" y="20447"/>
                </a:lnTo>
                <a:lnTo>
                  <a:pt x="26011" y="19964"/>
                </a:lnTo>
                <a:lnTo>
                  <a:pt x="55620" y="19938"/>
                </a:lnTo>
                <a:lnTo>
                  <a:pt x="57022" y="14097"/>
                </a:lnTo>
                <a:lnTo>
                  <a:pt x="59054" y="7747"/>
                </a:lnTo>
                <a:lnTo>
                  <a:pt x="61489" y="1904"/>
                </a:lnTo>
                <a:lnTo>
                  <a:pt x="23621" y="1904"/>
                </a:lnTo>
                <a:lnTo>
                  <a:pt x="4953" y="1650"/>
                </a:lnTo>
                <a:close/>
              </a:path>
              <a:path w="61594" h="20955">
                <a:moveTo>
                  <a:pt x="55620" y="19938"/>
                </a:moveTo>
                <a:lnTo>
                  <a:pt x="37972" y="19938"/>
                </a:lnTo>
                <a:lnTo>
                  <a:pt x="45974" y="20065"/>
                </a:lnTo>
                <a:lnTo>
                  <a:pt x="55499" y="20447"/>
                </a:lnTo>
                <a:lnTo>
                  <a:pt x="55620" y="19938"/>
                </a:lnTo>
                <a:close/>
              </a:path>
              <a:path w="61594" h="20955">
                <a:moveTo>
                  <a:pt x="60071" y="0"/>
                </a:moveTo>
                <a:lnTo>
                  <a:pt x="53064" y="833"/>
                </a:lnTo>
                <a:lnTo>
                  <a:pt x="45545" y="1428"/>
                </a:lnTo>
                <a:lnTo>
                  <a:pt x="37478" y="1785"/>
                </a:lnTo>
                <a:lnTo>
                  <a:pt x="28828" y="1904"/>
                </a:lnTo>
                <a:lnTo>
                  <a:pt x="61489" y="1904"/>
                </a:lnTo>
                <a:lnTo>
                  <a:pt x="61594" y="1650"/>
                </a:lnTo>
                <a:lnTo>
                  <a:pt x="60071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389633" y="2082800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4" h="20955">
                <a:moveTo>
                  <a:pt x="60071" y="0"/>
                </a:moveTo>
                <a:lnTo>
                  <a:pt x="61594" y="1650"/>
                </a:lnTo>
                <a:lnTo>
                  <a:pt x="59054" y="7747"/>
                </a:lnTo>
                <a:lnTo>
                  <a:pt x="57022" y="14097"/>
                </a:lnTo>
                <a:lnTo>
                  <a:pt x="55499" y="20447"/>
                </a:lnTo>
                <a:lnTo>
                  <a:pt x="45974" y="20065"/>
                </a:lnTo>
                <a:lnTo>
                  <a:pt x="37972" y="19938"/>
                </a:lnTo>
                <a:lnTo>
                  <a:pt x="31368" y="19938"/>
                </a:lnTo>
                <a:lnTo>
                  <a:pt x="26011" y="19964"/>
                </a:lnTo>
                <a:lnTo>
                  <a:pt x="19272" y="20050"/>
                </a:lnTo>
                <a:lnTo>
                  <a:pt x="11152" y="20206"/>
                </a:lnTo>
                <a:lnTo>
                  <a:pt x="1650" y="20447"/>
                </a:lnTo>
                <a:lnTo>
                  <a:pt x="0" y="18923"/>
                </a:lnTo>
                <a:lnTo>
                  <a:pt x="1904" y="13335"/>
                </a:lnTo>
                <a:lnTo>
                  <a:pt x="3556" y="7492"/>
                </a:lnTo>
                <a:lnTo>
                  <a:pt x="4953" y="1650"/>
                </a:lnTo>
                <a:lnTo>
                  <a:pt x="15621" y="1777"/>
                </a:lnTo>
                <a:lnTo>
                  <a:pt x="23621" y="1904"/>
                </a:lnTo>
                <a:lnTo>
                  <a:pt x="28828" y="1904"/>
                </a:lnTo>
                <a:lnTo>
                  <a:pt x="37478" y="1785"/>
                </a:lnTo>
                <a:lnTo>
                  <a:pt x="45545" y="1428"/>
                </a:lnTo>
                <a:lnTo>
                  <a:pt x="53064" y="833"/>
                </a:lnTo>
                <a:lnTo>
                  <a:pt x="60071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46275" y="1949208"/>
            <a:ext cx="6034405" cy="26122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29639" y="2254008"/>
            <a:ext cx="1029462" cy="21080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27887" y="2740126"/>
            <a:ext cx="165379" cy="1653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38949" y="2755900"/>
            <a:ext cx="154978" cy="1550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25067" y="2695968"/>
            <a:ext cx="4661154" cy="26122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521197" y="2829560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5">
                <a:moveTo>
                  <a:pt x="4952" y="1650"/>
                </a:moveTo>
                <a:lnTo>
                  <a:pt x="3484" y="7747"/>
                </a:lnTo>
                <a:lnTo>
                  <a:pt x="1904" y="13335"/>
                </a:lnTo>
                <a:lnTo>
                  <a:pt x="0" y="18923"/>
                </a:lnTo>
                <a:lnTo>
                  <a:pt x="1650" y="20447"/>
                </a:lnTo>
                <a:lnTo>
                  <a:pt x="26011" y="19964"/>
                </a:lnTo>
                <a:lnTo>
                  <a:pt x="55620" y="19938"/>
                </a:lnTo>
                <a:lnTo>
                  <a:pt x="57023" y="14097"/>
                </a:lnTo>
                <a:lnTo>
                  <a:pt x="59054" y="7747"/>
                </a:lnTo>
                <a:lnTo>
                  <a:pt x="61489" y="1904"/>
                </a:lnTo>
                <a:lnTo>
                  <a:pt x="23622" y="1904"/>
                </a:lnTo>
                <a:lnTo>
                  <a:pt x="4952" y="1650"/>
                </a:lnTo>
                <a:close/>
              </a:path>
              <a:path w="61595" h="20955">
                <a:moveTo>
                  <a:pt x="55620" y="19938"/>
                </a:moveTo>
                <a:lnTo>
                  <a:pt x="37973" y="19938"/>
                </a:lnTo>
                <a:lnTo>
                  <a:pt x="45974" y="20065"/>
                </a:lnTo>
                <a:lnTo>
                  <a:pt x="55499" y="20447"/>
                </a:lnTo>
                <a:lnTo>
                  <a:pt x="55620" y="19938"/>
                </a:lnTo>
                <a:close/>
              </a:path>
              <a:path w="61595" h="20955">
                <a:moveTo>
                  <a:pt x="60071" y="0"/>
                </a:moveTo>
                <a:lnTo>
                  <a:pt x="53064" y="833"/>
                </a:lnTo>
                <a:lnTo>
                  <a:pt x="45545" y="1428"/>
                </a:lnTo>
                <a:lnTo>
                  <a:pt x="37478" y="1785"/>
                </a:lnTo>
                <a:lnTo>
                  <a:pt x="28828" y="1904"/>
                </a:lnTo>
                <a:lnTo>
                  <a:pt x="61489" y="1904"/>
                </a:lnTo>
                <a:lnTo>
                  <a:pt x="61594" y="1650"/>
                </a:lnTo>
                <a:lnTo>
                  <a:pt x="60071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521197" y="2829560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5">
                <a:moveTo>
                  <a:pt x="60071" y="0"/>
                </a:moveTo>
                <a:lnTo>
                  <a:pt x="61594" y="1650"/>
                </a:lnTo>
                <a:lnTo>
                  <a:pt x="59054" y="7747"/>
                </a:lnTo>
                <a:lnTo>
                  <a:pt x="57023" y="14097"/>
                </a:lnTo>
                <a:lnTo>
                  <a:pt x="55499" y="20447"/>
                </a:lnTo>
                <a:lnTo>
                  <a:pt x="45974" y="20065"/>
                </a:lnTo>
                <a:lnTo>
                  <a:pt x="37973" y="19938"/>
                </a:lnTo>
                <a:lnTo>
                  <a:pt x="31368" y="19938"/>
                </a:lnTo>
                <a:lnTo>
                  <a:pt x="26011" y="19964"/>
                </a:lnTo>
                <a:lnTo>
                  <a:pt x="19272" y="20050"/>
                </a:lnTo>
                <a:lnTo>
                  <a:pt x="11152" y="20206"/>
                </a:lnTo>
                <a:lnTo>
                  <a:pt x="1650" y="20447"/>
                </a:lnTo>
                <a:lnTo>
                  <a:pt x="0" y="18923"/>
                </a:lnTo>
                <a:lnTo>
                  <a:pt x="1904" y="13335"/>
                </a:lnTo>
                <a:lnTo>
                  <a:pt x="3555" y="7492"/>
                </a:lnTo>
                <a:lnTo>
                  <a:pt x="4952" y="1650"/>
                </a:lnTo>
                <a:lnTo>
                  <a:pt x="15621" y="1777"/>
                </a:lnTo>
                <a:lnTo>
                  <a:pt x="23622" y="1904"/>
                </a:lnTo>
                <a:lnTo>
                  <a:pt x="28828" y="1904"/>
                </a:lnTo>
                <a:lnTo>
                  <a:pt x="37478" y="1785"/>
                </a:lnTo>
                <a:lnTo>
                  <a:pt x="45545" y="1428"/>
                </a:lnTo>
                <a:lnTo>
                  <a:pt x="53064" y="833"/>
                </a:lnTo>
                <a:lnTo>
                  <a:pt x="60071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576315" y="2695968"/>
            <a:ext cx="2467864" cy="26021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27887" y="3182086"/>
            <a:ext cx="165379" cy="1653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38949" y="3197860"/>
            <a:ext cx="154978" cy="1550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26591" y="3137916"/>
            <a:ext cx="5051298" cy="25996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912865" y="3271520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4">
                <a:moveTo>
                  <a:pt x="4953" y="1650"/>
                </a:moveTo>
                <a:lnTo>
                  <a:pt x="3484" y="7746"/>
                </a:lnTo>
                <a:lnTo>
                  <a:pt x="1905" y="13334"/>
                </a:lnTo>
                <a:lnTo>
                  <a:pt x="0" y="18922"/>
                </a:lnTo>
                <a:lnTo>
                  <a:pt x="1650" y="20446"/>
                </a:lnTo>
                <a:lnTo>
                  <a:pt x="26011" y="19964"/>
                </a:lnTo>
                <a:lnTo>
                  <a:pt x="55620" y="19938"/>
                </a:lnTo>
                <a:lnTo>
                  <a:pt x="57023" y="14096"/>
                </a:lnTo>
                <a:lnTo>
                  <a:pt x="59055" y="7746"/>
                </a:lnTo>
                <a:lnTo>
                  <a:pt x="61489" y="1904"/>
                </a:lnTo>
                <a:lnTo>
                  <a:pt x="23622" y="1904"/>
                </a:lnTo>
                <a:lnTo>
                  <a:pt x="4953" y="1650"/>
                </a:lnTo>
                <a:close/>
              </a:path>
              <a:path w="61595" h="20954">
                <a:moveTo>
                  <a:pt x="55620" y="19938"/>
                </a:moveTo>
                <a:lnTo>
                  <a:pt x="37973" y="19938"/>
                </a:lnTo>
                <a:lnTo>
                  <a:pt x="45974" y="20065"/>
                </a:lnTo>
                <a:lnTo>
                  <a:pt x="55499" y="20446"/>
                </a:lnTo>
                <a:lnTo>
                  <a:pt x="55620" y="19938"/>
                </a:lnTo>
                <a:close/>
              </a:path>
              <a:path w="61595" h="20954">
                <a:moveTo>
                  <a:pt x="60071" y="0"/>
                </a:moveTo>
                <a:lnTo>
                  <a:pt x="53064" y="833"/>
                </a:lnTo>
                <a:lnTo>
                  <a:pt x="45545" y="1428"/>
                </a:lnTo>
                <a:lnTo>
                  <a:pt x="37478" y="1785"/>
                </a:lnTo>
                <a:lnTo>
                  <a:pt x="28829" y="1904"/>
                </a:lnTo>
                <a:lnTo>
                  <a:pt x="61489" y="1904"/>
                </a:lnTo>
                <a:lnTo>
                  <a:pt x="61595" y="1650"/>
                </a:lnTo>
                <a:lnTo>
                  <a:pt x="60071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912865" y="3271520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4">
                <a:moveTo>
                  <a:pt x="60071" y="0"/>
                </a:moveTo>
                <a:lnTo>
                  <a:pt x="61595" y="1650"/>
                </a:lnTo>
                <a:lnTo>
                  <a:pt x="59055" y="7746"/>
                </a:lnTo>
                <a:lnTo>
                  <a:pt x="57023" y="14096"/>
                </a:lnTo>
                <a:lnTo>
                  <a:pt x="55499" y="20446"/>
                </a:lnTo>
                <a:lnTo>
                  <a:pt x="45974" y="20065"/>
                </a:lnTo>
                <a:lnTo>
                  <a:pt x="37973" y="19938"/>
                </a:lnTo>
                <a:lnTo>
                  <a:pt x="31369" y="19938"/>
                </a:lnTo>
                <a:lnTo>
                  <a:pt x="26011" y="19964"/>
                </a:lnTo>
                <a:lnTo>
                  <a:pt x="19272" y="20050"/>
                </a:lnTo>
                <a:lnTo>
                  <a:pt x="11152" y="20206"/>
                </a:lnTo>
                <a:lnTo>
                  <a:pt x="1650" y="20446"/>
                </a:lnTo>
                <a:lnTo>
                  <a:pt x="0" y="18922"/>
                </a:lnTo>
                <a:lnTo>
                  <a:pt x="1905" y="13334"/>
                </a:lnTo>
                <a:lnTo>
                  <a:pt x="3556" y="7492"/>
                </a:lnTo>
                <a:lnTo>
                  <a:pt x="4953" y="1650"/>
                </a:lnTo>
                <a:lnTo>
                  <a:pt x="15621" y="1777"/>
                </a:lnTo>
                <a:lnTo>
                  <a:pt x="23622" y="1904"/>
                </a:lnTo>
                <a:lnTo>
                  <a:pt x="28829" y="1904"/>
                </a:lnTo>
                <a:lnTo>
                  <a:pt x="37478" y="1785"/>
                </a:lnTo>
                <a:lnTo>
                  <a:pt x="45545" y="1428"/>
                </a:lnTo>
                <a:lnTo>
                  <a:pt x="53064" y="833"/>
                </a:lnTo>
                <a:lnTo>
                  <a:pt x="60071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993891" y="3142475"/>
            <a:ext cx="1410589" cy="20702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22019" y="3442728"/>
            <a:ext cx="7474584" cy="26122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922019" y="3747528"/>
            <a:ext cx="2824861" cy="26122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27887" y="4233646"/>
            <a:ext cx="165379" cy="1653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38949" y="4249420"/>
            <a:ext cx="154978" cy="15506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26591" y="4189488"/>
            <a:ext cx="7294626" cy="26122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27887" y="4675606"/>
            <a:ext cx="165379" cy="1653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38949" y="4691379"/>
            <a:ext cx="154978" cy="15506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931163" y="4631423"/>
            <a:ext cx="1796034" cy="21159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662173" y="4765040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4" h="20954">
                <a:moveTo>
                  <a:pt x="4952" y="1651"/>
                </a:moveTo>
                <a:lnTo>
                  <a:pt x="3484" y="7747"/>
                </a:lnTo>
                <a:lnTo>
                  <a:pt x="1905" y="13335"/>
                </a:lnTo>
                <a:lnTo>
                  <a:pt x="0" y="18923"/>
                </a:lnTo>
                <a:lnTo>
                  <a:pt x="1650" y="20447"/>
                </a:lnTo>
                <a:lnTo>
                  <a:pt x="26011" y="19964"/>
                </a:lnTo>
                <a:lnTo>
                  <a:pt x="55620" y="19939"/>
                </a:lnTo>
                <a:lnTo>
                  <a:pt x="57023" y="14097"/>
                </a:lnTo>
                <a:lnTo>
                  <a:pt x="59055" y="7747"/>
                </a:lnTo>
                <a:lnTo>
                  <a:pt x="61489" y="1905"/>
                </a:lnTo>
                <a:lnTo>
                  <a:pt x="23621" y="1905"/>
                </a:lnTo>
                <a:lnTo>
                  <a:pt x="4952" y="1651"/>
                </a:lnTo>
                <a:close/>
              </a:path>
              <a:path w="61594" h="20954">
                <a:moveTo>
                  <a:pt x="55620" y="19939"/>
                </a:moveTo>
                <a:lnTo>
                  <a:pt x="37973" y="19939"/>
                </a:lnTo>
                <a:lnTo>
                  <a:pt x="45974" y="20066"/>
                </a:lnTo>
                <a:lnTo>
                  <a:pt x="55499" y="20447"/>
                </a:lnTo>
                <a:lnTo>
                  <a:pt x="55620" y="19939"/>
                </a:lnTo>
                <a:close/>
              </a:path>
              <a:path w="61594" h="20954">
                <a:moveTo>
                  <a:pt x="60070" y="0"/>
                </a:moveTo>
                <a:lnTo>
                  <a:pt x="53064" y="833"/>
                </a:lnTo>
                <a:lnTo>
                  <a:pt x="45545" y="1428"/>
                </a:lnTo>
                <a:lnTo>
                  <a:pt x="37478" y="1785"/>
                </a:lnTo>
                <a:lnTo>
                  <a:pt x="28828" y="1905"/>
                </a:lnTo>
                <a:lnTo>
                  <a:pt x="61489" y="1905"/>
                </a:lnTo>
                <a:lnTo>
                  <a:pt x="61594" y="1651"/>
                </a:lnTo>
                <a:lnTo>
                  <a:pt x="60070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662173" y="4765040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4" h="20954">
                <a:moveTo>
                  <a:pt x="60070" y="0"/>
                </a:moveTo>
                <a:lnTo>
                  <a:pt x="61594" y="1651"/>
                </a:lnTo>
                <a:lnTo>
                  <a:pt x="59055" y="7747"/>
                </a:lnTo>
                <a:lnTo>
                  <a:pt x="57023" y="14097"/>
                </a:lnTo>
                <a:lnTo>
                  <a:pt x="55499" y="20447"/>
                </a:lnTo>
                <a:lnTo>
                  <a:pt x="45974" y="20066"/>
                </a:lnTo>
                <a:lnTo>
                  <a:pt x="37973" y="19939"/>
                </a:lnTo>
                <a:lnTo>
                  <a:pt x="31368" y="19939"/>
                </a:lnTo>
                <a:lnTo>
                  <a:pt x="26011" y="19964"/>
                </a:lnTo>
                <a:lnTo>
                  <a:pt x="19272" y="20050"/>
                </a:lnTo>
                <a:lnTo>
                  <a:pt x="11152" y="20206"/>
                </a:lnTo>
                <a:lnTo>
                  <a:pt x="1650" y="20447"/>
                </a:lnTo>
                <a:lnTo>
                  <a:pt x="0" y="18923"/>
                </a:lnTo>
                <a:lnTo>
                  <a:pt x="1905" y="13335"/>
                </a:lnTo>
                <a:lnTo>
                  <a:pt x="3556" y="7493"/>
                </a:lnTo>
                <a:lnTo>
                  <a:pt x="4952" y="1651"/>
                </a:lnTo>
                <a:lnTo>
                  <a:pt x="15620" y="1778"/>
                </a:lnTo>
                <a:lnTo>
                  <a:pt x="23621" y="1905"/>
                </a:lnTo>
                <a:lnTo>
                  <a:pt x="28828" y="1905"/>
                </a:lnTo>
                <a:lnTo>
                  <a:pt x="37478" y="1785"/>
                </a:lnTo>
                <a:lnTo>
                  <a:pt x="45545" y="1428"/>
                </a:lnTo>
                <a:lnTo>
                  <a:pt x="53064" y="833"/>
                </a:lnTo>
                <a:lnTo>
                  <a:pt x="60070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723388" y="4631448"/>
            <a:ext cx="3006090" cy="26021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664453" y="4765040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4">
                <a:moveTo>
                  <a:pt x="4953" y="1651"/>
                </a:moveTo>
                <a:lnTo>
                  <a:pt x="3484" y="7747"/>
                </a:lnTo>
                <a:lnTo>
                  <a:pt x="1905" y="13335"/>
                </a:lnTo>
                <a:lnTo>
                  <a:pt x="0" y="18923"/>
                </a:lnTo>
                <a:lnTo>
                  <a:pt x="1650" y="20447"/>
                </a:lnTo>
                <a:lnTo>
                  <a:pt x="26011" y="19964"/>
                </a:lnTo>
                <a:lnTo>
                  <a:pt x="55620" y="19939"/>
                </a:lnTo>
                <a:lnTo>
                  <a:pt x="57023" y="14097"/>
                </a:lnTo>
                <a:lnTo>
                  <a:pt x="59055" y="7747"/>
                </a:lnTo>
                <a:lnTo>
                  <a:pt x="61489" y="1905"/>
                </a:lnTo>
                <a:lnTo>
                  <a:pt x="23622" y="1905"/>
                </a:lnTo>
                <a:lnTo>
                  <a:pt x="4953" y="1651"/>
                </a:lnTo>
                <a:close/>
              </a:path>
              <a:path w="61595" h="20954">
                <a:moveTo>
                  <a:pt x="55620" y="19939"/>
                </a:moveTo>
                <a:lnTo>
                  <a:pt x="37973" y="19939"/>
                </a:lnTo>
                <a:lnTo>
                  <a:pt x="45974" y="20066"/>
                </a:lnTo>
                <a:lnTo>
                  <a:pt x="55499" y="20447"/>
                </a:lnTo>
                <a:lnTo>
                  <a:pt x="55620" y="19939"/>
                </a:lnTo>
                <a:close/>
              </a:path>
              <a:path w="61595" h="20954">
                <a:moveTo>
                  <a:pt x="60071" y="0"/>
                </a:moveTo>
                <a:lnTo>
                  <a:pt x="53064" y="833"/>
                </a:lnTo>
                <a:lnTo>
                  <a:pt x="45545" y="1428"/>
                </a:lnTo>
                <a:lnTo>
                  <a:pt x="37478" y="1785"/>
                </a:lnTo>
                <a:lnTo>
                  <a:pt x="28829" y="1905"/>
                </a:lnTo>
                <a:lnTo>
                  <a:pt x="61489" y="1905"/>
                </a:lnTo>
                <a:lnTo>
                  <a:pt x="61595" y="1651"/>
                </a:lnTo>
                <a:lnTo>
                  <a:pt x="60071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664453" y="4765040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4">
                <a:moveTo>
                  <a:pt x="60071" y="0"/>
                </a:moveTo>
                <a:lnTo>
                  <a:pt x="61595" y="1651"/>
                </a:lnTo>
                <a:lnTo>
                  <a:pt x="59055" y="7747"/>
                </a:lnTo>
                <a:lnTo>
                  <a:pt x="57023" y="14097"/>
                </a:lnTo>
                <a:lnTo>
                  <a:pt x="55499" y="20447"/>
                </a:lnTo>
                <a:lnTo>
                  <a:pt x="45974" y="20066"/>
                </a:lnTo>
                <a:lnTo>
                  <a:pt x="37973" y="19939"/>
                </a:lnTo>
                <a:lnTo>
                  <a:pt x="31369" y="19939"/>
                </a:lnTo>
                <a:lnTo>
                  <a:pt x="26011" y="19964"/>
                </a:lnTo>
                <a:lnTo>
                  <a:pt x="19272" y="20050"/>
                </a:lnTo>
                <a:lnTo>
                  <a:pt x="11152" y="20206"/>
                </a:lnTo>
                <a:lnTo>
                  <a:pt x="1650" y="20447"/>
                </a:lnTo>
                <a:lnTo>
                  <a:pt x="0" y="18923"/>
                </a:lnTo>
                <a:lnTo>
                  <a:pt x="1905" y="13335"/>
                </a:lnTo>
                <a:lnTo>
                  <a:pt x="3556" y="7493"/>
                </a:lnTo>
                <a:lnTo>
                  <a:pt x="4953" y="1651"/>
                </a:lnTo>
                <a:lnTo>
                  <a:pt x="15621" y="1778"/>
                </a:lnTo>
                <a:lnTo>
                  <a:pt x="23622" y="1905"/>
                </a:lnTo>
                <a:lnTo>
                  <a:pt x="28829" y="1905"/>
                </a:lnTo>
                <a:lnTo>
                  <a:pt x="37478" y="1785"/>
                </a:lnTo>
                <a:lnTo>
                  <a:pt x="45545" y="1428"/>
                </a:lnTo>
                <a:lnTo>
                  <a:pt x="53064" y="833"/>
                </a:lnTo>
                <a:lnTo>
                  <a:pt x="60071" y="0"/>
                </a:lnTo>
                <a:close/>
              </a:path>
            </a:pathLst>
          </a:custGeom>
          <a:ln w="9143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734811" y="4631448"/>
            <a:ext cx="2538349" cy="26122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28116" y="4936248"/>
            <a:ext cx="2425573" cy="21080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396996" y="4943868"/>
            <a:ext cx="870838" cy="25233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255008" y="4936248"/>
            <a:ext cx="817626" cy="26021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007609" y="5069840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4">
                <a:moveTo>
                  <a:pt x="4952" y="1651"/>
                </a:moveTo>
                <a:lnTo>
                  <a:pt x="3484" y="7747"/>
                </a:lnTo>
                <a:lnTo>
                  <a:pt x="1904" y="13335"/>
                </a:lnTo>
                <a:lnTo>
                  <a:pt x="0" y="18923"/>
                </a:lnTo>
                <a:lnTo>
                  <a:pt x="1650" y="20447"/>
                </a:lnTo>
                <a:lnTo>
                  <a:pt x="26011" y="19964"/>
                </a:lnTo>
                <a:lnTo>
                  <a:pt x="55620" y="19939"/>
                </a:lnTo>
                <a:lnTo>
                  <a:pt x="57023" y="14097"/>
                </a:lnTo>
                <a:lnTo>
                  <a:pt x="59054" y="7747"/>
                </a:lnTo>
                <a:lnTo>
                  <a:pt x="61489" y="1905"/>
                </a:lnTo>
                <a:lnTo>
                  <a:pt x="23622" y="1905"/>
                </a:lnTo>
                <a:lnTo>
                  <a:pt x="4952" y="1651"/>
                </a:lnTo>
                <a:close/>
              </a:path>
              <a:path w="61595" h="20954">
                <a:moveTo>
                  <a:pt x="55620" y="19939"/>
                </a:moveTo>
                <a:lnTo>
                  <a:pt x="37973" y="19939"/>
                </a:lnTo>
                <a:lnTo>
                  <a:pt x="45974" y="20066"/>
                </a:lnTo>
                <a:lnTo>
                  <a:pt x="55499" y="20447"/>
                </a:lnTo>
                <a:lnTo>
                  <a:pt x="55620" y="19939"/>
                </a:lnTo>
                <a:close/>
              </a:path>
              <a:path w="61595" h="20954">
                <a:moveTo>
                  <a:pt x="60070" y="0"/>
                </a:moveTo>
                <a:lnTo>
                  <a:pt x="53064" y="833"/>
                </a:lnTo>
                <a:lnTo>
                  <a:pt x="45545" y="1428"/>
                </a:lnTo>
                <a:lnTo>
                  <a:pt x="37478" y="1785"/>
                </a:lnTo>
                <a:lnTo>
                  <a:pt x="28828" y="1905"/>
                </a:lnTo>
                <a:lnTo>
                  <a:pt x="61489" y="1905"/>
                </a:lnTo>
                <a:lnTo>
                  <a:pt x="61594" y="1651"/>
                </a:lnTo>
                <a:lnTo>
                  <a:pt x="60070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007609" y="5069840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4">
                <a:moveTo>
                  <a:pt x="60070" y="0"/>
                </a:moveTo>
                <a:lnTo>
                  <a:pt x="61594" y="1651"/>
                </a:lnTo>
                <a:lnTo>
                  <a:pt x="59054" y="7747"/>
                </a:lnTo>
                <a:lnTo>
                  <a:pt x="57023" y="14097"/>
                </a:lnTo>
                <a:lnTo>
                  <a:pt x="55499" y="20447"/>
                </a:lnTo>
                <a:lnTo>
                  <a:pt x="45974" y="20066"/>
                </a:lnTo>
                <a:lnTo>
                  <a:pt x="37973" y="19939"/>
                </a:lnTo>
                <a:lnTo>
                  <a:pt x="31368" y="19939"/>
                </a:lnTo>
                <a:lnTo>
                  <a:pt x="26011" y="19964"/>
                </a:lnTo>
                <a:lnTo>
                  <a:pt x="19272" y="20050"/>
                </a:lnTo>
                <a:lnTo>
                  <a:pt x="11152" y="20206"/>
                </a:lnTo>
                <a:lnTo>
                  <a:pt x="1650" y="20447"/>
                </a:lnTo>
                <a:lnTo>
                  <a:pt x="0" y="18923"/>
                </a:lnTo>
                <a:lnTo>
                  <a:pt x="1904" y="13335"/>
                </a:lnTo>
                <a:lnTo>
                  <a:pt x="3555" y="7493"/>
                </a:lnTo>
                <a:lnTo>
                  <a:pt x="4952" y="1651"/>
                </a:lnTo>
                <a:lnTo>
                  <a:pt x="15620" y="1778"/>
                </a:lnTo>
                <a:lnTo>
                  <a:pt x="23622" y="1905"/>
                </a:lnTo>
                <a:lnTo>
                  <a:pt x="28828" y="1905"/>
                </a:lnTo>
                <a:lnTo>
                  <a:pt x="37478" y="1785"/>
                </a:lnTo>
                <a:lnTo>
                  <a:pt x="45545" y="1428"/>
                </a:lnTo>
                <a:lnTo>
                  <a:pt x="53064" y="833"/>
                </a:lnTo>
                <a:lnTo>
                  <a:pt x="60070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088635" y="4940795"/>
            <a:ext cx="559181" cy="20702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27887" y="5422366"/>
            <a:ext cx="165379" cy="1653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638949" y="5438140"/>
            <a:ext cx="154978" cy="1550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947927" y="5378183"/>
            <a:ext cx="5545074" cy="21159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6427978" y="5511800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4">
                <a:moveTo>
                  <a:pt x="4952" y="1650"/>
                </a:moveTo>
                <a:lnTo>
                  <a:pt x="3484" y="7746"/>
                </a:lnTo>
                <a:lnTo>
                  <a:pt x="1905" y="13334"/>
                </a:lnTo>
                <a:lnTo>
                  <a:pt x="0" y="18922"/>
                </a:lnTo>
                <a:lnTo>
                  <a:pt x="1650" y="20446"/>
                </a:lnTo>
                <a:lnTo>
                  <a:pt x="26011" y="19964"/>
                </a:lnTo>
                <a:lnTo>
                  <a:pt x="55620" y="19938"/>
                </a:lnTo>
                <a:lnTo>
                  <a:pt x="57023" y="14096"/>
                </a:lnTo>
                <a:lnTo>
                  <a:pt x="59055" y="7746"/>
                </a:lnTo>
                <a:lnTo>
                  <a:pt x="61489" y="1905"/>
                </a:lnTo>
                <a:lnTo>
                  <a:pt x="23622" y="1905"/>
                </a:lnTo>
                <a:lnTo>
                  <a:pt x="4952" y="1650"/>
                </a:lnTo>
                <a:close/>
              </a:path>
              <a:path w="61595" h="20954">
                <a:moveTo>
                  <a:pt x="55620" y="19938"/>
                </a:moveTo>
                <a:lnTo>
                  <a:pt x="37973" y="19938"/>
                </a:lnTo>
                <a:lnTo>
                  <a:pt x="45974" y="20065"/>
                </a:lnTo>
                <a:lnTo>
                  <a:pt x="55499" y="20446"/>
                </a:lnTo>
                <a:lnTo>
                  <a:pt x="55620" y="19938"/>
                </a:lnTo>
                <a:close/>
              </a:path>
              <a:path w="61595" h="20954">
                <a:moveTo>
                  <a:pt x="60071" y="0"/>
                </a:moveTo>
                <a:lnTo>
                  <a:pt x="53064" y="833"/>
                </a:lnTo>
                <a:lnTo>
                  <a:pt x="45545" y="1428"/>
                </a:lnTo>
                <a:lnTo>
                  <a:pt x="37478" y="1785"/>
                </a:lnTo>
                <a:lnTo>
                  <a:pt x="28829" y="1905"/>
                </a:lnTo>
                <a:lnTo>
                  <a:pt x="61489" y="1905"/>
                </a:lnTo>
                <a:lnTo>
                  <a:pt x="61595" y="1650"/>
                </a:lnTo>
                <a:lnTo>
                  <a:pt x="60071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6427978" y="5511800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4">
                <a:moveTo>
                  <a:pt x="60071" y="0"/>
                </a:moveTo>
                <a:lnTo>
                  <a:pt x="61595" y="1650"/>
                </a:lnTo>
                <a:lnTo>
                  <a:pt x="59055" y="7746"/>
                </a:lnTo>
                <a:lnTo>
                  <a:pt x="57023" y="14096"/>
                </a:lnTo>
                <a:lnTo>
                  <a:pt x="55499" y="20446"/>
                </a:lnTo>
                <a:lnTo>
                  <a:pt x="45974" y="20065"/>
                </a:lnTo>
                <a:lnTo>
                  <a:pt x="37973" y="19938"/>
                </a:lnTo>
                <a:lnTo>
                  <a:pt x="31369" y="19938"/>
                </a:lnTo>
                <a:lnTo>
                  <a:pt x="26011" y="19964"/>
                </a:lnTo>
                <a:lnTo>
                  <a:pt x="19272" y="20050"/>
                </a:lnTo>
                <a:lnTo>
                  <a:pt x="11152" y="20206"/>
                </a:lnTo>
                <a:lnTo>
                  <a:pt x="1650" y="20446"/>
                </a:lnTo>
                <a:lnTo>
                  <a:pt x="0" y="18922"/>
                </a:lnTo>
                <a:lnTo>
                  <a:pt x="1905" y="13334"/>
                </a:lnTo>
                <a:lnTo>
                  <a:pt x="3556" y="7493"/>
                </a:lnTo>
                <a:lnTo>
                  <a:pt x="4952" y="1650"/>
                </a:lnTo>
                <a:lnTo>
                  <a:pt x="15621" y="1778"/>
                </a:lnTo>
                <a:lnTo>
                  <a:pt x="23622" y="1905"/>
                </a:lnTo>
                <a:lnTo>
                  <a:pt x="28829" y="1905"/>
                </a:lnTo>
                <a:lnTo>
                  <a:pt x="37478" y="1785"/>
                </a:lnTo>
                <a:lnTo>
                  <a:pt x="45545" y="1428"/>
                </a:lnTo>
                <a:lnTo>
                  <a:pt x="53064" y="833"/>
                </a:lnTo>
                <a:lnTo>
                  <a:pt x="60071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487667" y="5378208"/>
            <a:ext cx="881634" cy="21080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627887" y="5864352"/>
            <a:ext cx="165379" cy="1653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638949" y="5880150"/>
            <a:ext cx="154978" cy="15497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925067" y="5820155"/>
            <a:ext cx="2871978" cy="26121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732021" y="5953759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4">
                <a:moveTo>
                  <a:pt x="4952" y="1612"/>
                </a:moveTo>
                <a:lnTo>
                  <a:pt x="3486" y="7785"/>
                </a:lnTo>
                <a:lnTo>
                  <a:pt x="1904" y="13309"/>
                </a:lnTo>
                <a:lnTo>
                  <a:pt x="0" y="18897"/>
                </a:lnTo>
                <a:lnTo>
                  <a:pt x="1650" y="20510"/>
                </a:lnTo>
                <a:lnTo>
                  <a:pt x="26011" y="19926"/>
                </a:lnTo>
                <a:lnTo>
                  <a:pt x="55646" y="19888"/>
                </a:lnTo>
                <a:lnTo>
                  <a:pt x="57023" y="14084"/>
                </a:lnTo>
                <a:lnTo>
                  <a:pt x="59054" y="7785"/>
                </a:lnTo>
                <a:lnTo>
                  <a:pt x="61490" y="1866"/>
                </a:lnTo>
                <a:lnTo>
                  <a:pt x="23622" y="1866"/>
                </a:lnTo>
                <a:lnTo>
                  <a:pt x="4952" y="1612"/>
                </a:lnTo>
                <a:close/>
              </a:path>
              <a:path w="61595" h="20954">
                <a:moveTo>
                  <a:pt x="55646" y="19888"/>
                </a:moveTo>
                <a:lnTo>
                  <a:pt x="37973" y="19888"/>
                </a:lnTo>
                <a:lnTo>
                  <a:pt x="45974" y="20091"/>
                </a:lnTo>
                <a:lnTo>
                  <a:pt x="55499" y="20510"/>
                </a:lnTo>
                <a:lnTo>
                  <a:pt x="55646" y="19888"/>
                </a:lnTo>
                <a:close/>
              </a:path>
              <a:path w="61595" h="20954">
                <a:moveTo>
                  <a:pt x="60070" y="0"/>
                </a:moveTo>
                <a:lnTo>
                  <a:pt x="53064" y="816"/>
                </a:lnTo>
                <a:lnTo>
                  <a:pt x="45545" y="1400"/>
                </a:lnTo>
                <a:lnTo>
                  <a:pt x="37478" y="1750"/>
                </a:lnTo>
                <a:lnTo>
                  <a:pt x="28828" y="1866"/>
                </a:lnTo>
                <a:lnTo>
                  <a:pt x="61490" y="1866"/>
                </a:lnTo>
                <a:lnTo>
                  <a:pt x="61594" y="1612"/>
                </a:lnTo>
                <a:lnTo>
                  <a:pt x="60070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732021" y="5953759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4">
                <a:moveTo>
                  <a:pt x="60070" y="0"/>
                </a:moveTo>
                <a:lnTo>
                  <a:pt x="61594" y="1612"/>
                </a:lnTo>
                <a:lnTo>
                  <a:pt x="59054" y="7785"/>
                </a:lnTo>
                <a:lnTo>
                  <a:pt x="57023" y="14084"/>
                </a:lnTo>
                <a:lnTo>
                  <a:pt x="55499" y="20510"/>
                </a:lnTo>
                <a:lnTo>
                  <a:pt x="45974" y="20091"/>
                </a:lnTo>
                <a:lnTo>
                  <a:pt x="37973" y="19888"/>
                </a:lnTo>
                <a:lnTo>
                  <a:pt x="31368" y="19888"/>
                </a:lnTo>
                <a:lnTo>
                  <a:pt x="26011" y="19926"/>
                </a:lnTo>
                <a:lnTo>
                  <a:pt x="19272" y="20042"/>
                </a:lnTo>
                <a:lnTo>
                  <a:pt x="11152" y="20236"/>
                </a:lnTo>
                <a:lnTo>
                  <a:pt x="1650" y="20510"/>
                </a:lnTo>
                <a:lnTo>
                  <a:pt x="0" y="18897"/>
                </a:lnTo>
                <a:lnTo>
                  <a:pt x="1904" y="13309"/>
                </a:lnTo>
                <a:lnTo>
                  <a:pt x="3555" y="7543"/>
                </a:lnTo>
                <a:lnTo>
                  <a:pt x="4952" y="1612"/>
                </a:lnTo>
                <a:lnTo>
                  <a:pt x="15620" y="1777"/>
                </a:lnTo>
                <a:lnTo>
                  <a:pt x="23622" y="1866"/>
                </a:lnTo>
                <a:lnTo>
                  <a:pt x="28828" y="1866"/>
                </a:lnTo>
                <a:lnTo>
                  <a:pt x="37478" y="1750"/>
                </a:lnTo>
                <a:lnTo>
                  <a:pt x="45545" y="1400"/>
                </a:lnTo>
                <a:lnTo>
                  <a:pt x="53064" y="816"/>
                </a:lnTo>
                <a:lnTo>
                  <a:pt x="60070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3791711" y="5820155"/>
            <a:ext cx="4246753" cy="25275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920496" y="6124955"/>
            <a:ext cx="4093083" cy="26121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67050" y="760018"/>
            <a:ext cx="6333490" cy="676910"/>
          </a:xfrm>
          <a:custGeom>
            <a:avLst/>
            <a:gdLst/>
            <a:ahLst/>
            <a:cxnLst/>
            <a:rect l="l" t="t" r="r" b="b"/>
            <a:pathLst>
              <a:path w="6333490" h="676910">
                <a:moveTo>
                  <a:pt x="0" y="0"/>
                </a:moveTo>
                <a:lnTo>
                  <a:pt x="6333024" y="0"/>
                </a:lnTo>
                <a:lnTo>
                  <a:pt x="6333024" y="676517"/>
                </a:lnTo>
                <a:lnTo>
                  <a:pt x="0" y="676517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54350" y="767193"/>
            <a:ext cx="6420485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 spc="55">
                <a:solidFill>
                  <a:srgbClr val="D4D4D4"/>
                </a:solidFill>
              </a:rPr>
              <a:t>Crisi </a:t>
            </a:r>
            <a:r>
              <a:rPr dirty="0" sz="3950" spc="60">
                <a:solidFill>
                  <a:srgbClr val="D4D4D4"/>
                </a:solidFill>
              </a:rPr>
              <a:t>sino-francese,</a:t>
            </a:r>
            <a:r>
              <a:rPr dirty="0" sz="3950" spc="25">
                <a:solidFill>
                  <a:srgbClr val="D4D4D4"/>
                </a:solidFill>
              </a:rPr>
              <a:t> </a:t>
            </a:r>
            <a:r>
              <a:rPr dirty="0" sz="3950" spc="20">
                <a:solidFill>
                  <a:srgbClr val="D4D4D4"/>
                </a:solidFill>
              </a:rPr>
              <a:t>1884-1885</a:t>
            </a:r>
            <a:endParaRPr sz="3950"/>
          </a:p>
        </p:txBody>
      </p:sp>
      <p:sp>
        <p:nvSpPr>
          <p:cNvPr id="4" name="object 4"/>
          <p:cNvSpPr/>
          <p:nvPr/>
        </p:nvSpPr>
        <p:spPr>
          <a:xfrm>
            <a:off x="442686" y="1603182"/>
            <a:ext cx="173990" cy="411480"/>
          </a:xfrm>
          <a:custGeom>
            <a:avLst/>
            <a:gdLst/>
            <a:ahLst/>
            <a:cxnLst/>
            <a:rect l="l" t="t" r="r" b="b"/>
            <a:pathLst>
              <a:path w="173990" h="411480">
                <a:moveTo>
                  <a:pt x="0" y="0"/>
                </a:moveTo>
                <a:lnTo>
                  <a:pt x="173967" y="0"/>
                </a:lnTo>
                <a:lnTo>
                  <a:pt x="173967" y="411048"/>
                </a:lnTo>
                <a:lnTo>
                  <a:pt x="0" y="411048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43805" y="1603182"/>
            <a:ext cx="5983605" cy="36385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12700" rIns="0" bIns="0" rtlCol="0" vert="horz">
            <a:spAutoFit/>
          </a:bodyPr>
          <a:lstStyle/>
          <a:p>
            <a:pPr marL="3810">
              <a:lnSpc>
                <a:spcPts val="2760"/>
              </a:lnSpc>
              <a:spcBef>
                <a:spcPts val="100"/>
              </a:spcBef>
            </a:pPr>
            <a:r>
              <a:rPr dirty="0" sz="2400" spc="65">
                <a:solidFill>
                  <a:srgbClr val="D4D4D4"/>
                </a:solidFill>
                <a:latin typeface="Times New Roman"/>
                <a:cs typeface="Times New Roman"/>
              </a:rPr>
              <a:t>Radicalizzazione </a:t>
            </a:r>
            <a:r>
              <a:rPr dirty="0" sz="2400" spc="15">
                <a:solidFill>
                  <a:srgbClr val="D4D4D4"/>
                </a:solidFill>
                <a:latin typeface="Times New Roman"/>
                <a:cs typeface="Times New Roman"/>
              </a:rPr>
              <a:t>della </a:t>
            </a:r>
            <a:r>
              <a:rPr dirty="0" sz="2400" spc="45">
                <a:solidFill>
                  <a:srgbClr val="D4D4D4"/>
                </a:solidFill>
                <a:latin typeface="Times New Roman"/>
                <a:cs typeface="Times New Roman"/>
              </a:rPr>
              <a:t>corte Qing </a:t>
            </a:r>
            <a:r>
              <a:rPr dirty="0" sz="2400" spc="5">
                <a:solidFill>
                  <a:srgbClr val="D4D4D4"/>
                </a:solidFill>
                <a:latin typeface="Times New Roman"/>
                <a:cs typeface="Times New Roman"/>
              </a:rPr>
              <a:t>(e </a:t>
            </a:r>
            <a:r>
              <a:rPr dirty="0" sz="2400" spc="45">
                <a:solidFill>
                  <a:srgbClr val="D4D4D4"/>
                </a:solidFill>
                <a:latin typeface="Times New Roman"/>
                <a:cs typeface="Times New Roman"/>
              </a:rPr>
              <a:t>contro</a:t>
            </a:r>
            <a:r>
              <a:rPr dirty="0" sz="2400" spc="300">
                <a:solidFill>
                  <a:srgbClr val="D4D4D4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D4D4D4"/>
                </a:solidFill>
                <a:latin typeface="Times New Roman"/>
                <a:cs typeface="Times New Roman"/>
              </a:rPr>
              <a:t>Li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3805" y="1966539"/>
            <a:ext cx="6706870" cy="39052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12700" rIns="0" bIns="0" rtlCol="0" vert="horz">
            <a:spAutoFit/>
          </a:bodyPr>
          <a:lstStyle/>
          <a:p>
            <a:pPr marL="6985">
              <a:lnSpc>
                <a:spcPct val="100000"/>
              </a:lnSpc>
              <a:spcBef>
                <a:spcPts val="100"/>
              </a:spcBef>
            </a:pPr>
            <a:r>
              <a:rPr dirty="0" sz="2400" spc="55">
                <a:solidFill>
                  <a:srgbClr val="D4D4D4"/>
                </a:solidFill>
                <a:latin typeface="Times New Roman"/>
                <a:cs typeface="Times New Roman"/>
              </a:rPr>
              <a:t>Hongzhang) contro la </a:t>
            </a:r>
            <a:r>
              <a:rPr dirty="0" sz="2400" spc="45">
                <a:solidFill>
                  <a:srgbClr val="D4D4D4"/>
                </a:solidFill>
                <a:latin typeface="Times New Roman"/>
                <a:cs typeface="Times New Roman"/>
              </a:rPr>
              <a:t>Francia; </a:t>
            </a:r>
            <a:r>
              <a:rPr dirty="0" sz="2350" spc="-95" i="1">
                <a:solidFill>
                  <a:srgbClr val="D4D4D4"/>
                </a:solidFill>
                <a:latin typeface="Times New Roman"/>
                <a:cs typeface="Times New Roman"/>
              </a:rPr>
              <a:t>escalation </a:t>
            </a:r>
            <a:r>
              <a:rPr dirty="0" sz="2400" spc="15">
                <a:solidFill>
                  <a:srgbClr val="D4D4D4"/>
                </a:solidFill>
                <a:latin typeface="Times New Roman"/>
                <a:cs typeface="Times New Roman"/>
              </a:rPr>
              <a:t>della</a:t>
            </a:r>
            <a:r>
              <a:rPr dirty="0" sz="2400" spc="175">
                <a:solidFill>
                  <a:srgbClr val="D4D4D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D4D4D4"/>
                </a:solidFill>
                <a:latin typeface="Times New Roman"/>
                <a:cs typeface="Times New Roman"/>
              </a:rPr>
              <a:t>crisi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18375" y="1965914"/>
            <a:ext cx="166370" cy="3924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400" spc="40">
                <a:solidFill>
                  <a:srgbClr val="D4D4D4"/>
                </a:solidFill>
                <a:latin typeface="Times New Roman"/>
                <a:cs typeface="Times New Roman"/>
              </a:rPr>
              <a:t>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3805" y="2356795"/>
            <a:ext cx="2598420" cy="39052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15"/>
              </a:lnSpc>
            </a:pPr>
            <a:r>
              <a:rPr dirty="0" sz="2400" spc="50">
                <a:solidFill>
                  <a:srgbClr val="D4D4D4"/>
                </a:solidFill>
                <a:latin typeface="Times New Roman"/>
                <a:cs typeface="Times New Roman"/>
              </a:rPr>
              <a:t>guerra </a:t>
            </a:r>
            <a:r>
              <a:rPr dirty="0" sz="2400" spc="30">
                <a:solidFill>
                  <a:srgbClr val="D4D4D4"/>
                </a:solidFill>
                <a:latin typeface="Times New Roman"/>
                <a:cs typeface="Times New Roman"/>
              </a:rPr>
              <a:t>del </a:t>
            </a:r>
            <a:r>
              <a:rPr dirty="0" sz="2400" spc="40">
                <a:solidFill>
                  <a:srgbClr val="D4D4D4"/>
                </a:solidFill>
                <a:latin typeface="Times New Roman"/>
                <a:cs typeface="Times New Roman"/>
              </a:rPr>
              <a:t>Tonchino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2686" y="2855084"/>
            <a:ext cx="173990" cy="411480"/>
          </a:xfrm>
          <a:custGeom>
            <a:avLst/>
            <a:gdLst/>
            <a:ahLst/>
            <a:cxnLst/>
            <a:rect l="l" t="t" r="r" b="b"/>
            <a:pathLst>
              <a:path w="173990" h="411479">
                <a:moveTo>
                  <a:pt x="0" y="0"/>
                </a:moveTo>
                <a:lnTo>
                  <a:pt x="173967" y="0"/>
                </a:lnTo>
                <a:lnTo>
                  <a:pt x="173967" y="411048"/>
                </a:lnTo>
                <a:lnTo>
                  <a:pt x="0" y="411048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047282" y="2855084"/>
            <a:ext cx="7066915" cy="1144270"/>
          </a:xfrm>
          <a:prstGeom prst="rect">
            <a:avLst/>
          </a:prstGeom>
          <a:solidFill>
            <a:srgbClr val="1F1F21"/>
          </a:solidFill>
        </p:spPr>
        <p:txBody>
          <a:bodyPr wrap="square" lIns="0" tIns="12700" rIns="0" bIns="0" rtlCol="0" vert="horz">
            <a:spAutoFit/>
          </a:bodyPr>
          <a:lstStyle/>
          <a:p>
            <a:pPr marR="635">
              <a:lnSpc>
                <a:spcPct val="100000"/>
              </a:lnSpc>
              <a:spcBef>
                <a:spcPts val="100"/>
              </a:spcBef>
            </a:pPr>
            <a:r>
              <a:rPr dirty="0" sz="2400" spc="50">
                <a:solidFill>
                  <a:srgbClr val="D4D4D4"/>
                </a:solidFill>
                <a:latin typeface="Times New Roman"/>
                <a:cs typeface="Times New Roman"/>
              </a:rPr>
              <a:t>Attacco </a:t>
            </a:r>
            <a:r>
              <a:rPr dirty="0" sz="2400" spc="30">
                <a:solidFill>
                  <a:srgbClr val="D4D4D4"/>
                </a:solidFill>
                <a:latin typeface="Times New Roman"/>
                <a:cs typeface="Times New Roman"/>
              </a:rPr>
              <a:t>francese a </a:t>
            </a:r>
            <a:r>
              <a:rPr dirty="0" sz="2400" spc="85">
                <a:solidFill>
                  <a:srgbClr val="D4D4D4"/>
                </a:solidFill>
                <a:latin typeface="Times New Roman"/>
                <a:cs typeface="Times New Roman"/>
              </a:rPr>
              <a:t>Fuzhou, </a:t>
            </a:r>
            <a:r>
              <a:rPr dirty="0" sz="2400" spc="10">
                <a:solidFill>
                  <a:srgbClr val="D4D4D4"/>
                </a:solidFill>
                <a:latin typeface="Times New Roman"/>
                <a:cs typeface="Times New Roman"/>
              </a:rPr>
              <a:t>1884, </a:t>
            </a:r>
            <a:r>
              <a:rPr dirty="0" sz="2400" spc="20">
                <a:solidFill>
                  <a:srgbClr val="D4D4D4"/>
                </a:solidFill>
                <a:latin typeface="Times New Roman"/>
                <a:cs typeface="Times New Roman"/>
              </a:rPr>
              <a:t>blocco </a:t>
            </a:r>
            <a:r>
              <a:rPr dirty="0" sz="2400" spc="40">
                <a:solidFill>
                  <a:srgbClr val="D4D4D4"/>
                </a:solidFill>
                <a:latin typeface="Times New Roman"/>
                <a:cs typeface="Times New Roman"/>
              </a:rPr>
              <a:t>dei commerci  </a:t>
            </a:r>
            <a:r>
              <a:rPr dirty="0" sz="2400" spc="45">
                <a:solidFill>
                  <a:srgbClr val="D4D4D4"/>
                </a:solidFill>
                <a:latin typeface="Times New Roman"/>
                <a:cs typeface="Times New Roman"/>
              </a:rPr>
              <a:t>marittimi </a:t>
            </a:r>
            <a:r>
              <a:rPr dirty="0" sz="2400" spc="35">
                <a:solidFill>
                  <a:srgbClr val="D4D4D4"/>
                </a:solidFill>
                <a:latin typeface="Times New Roman"/>
                <a:cs typeface="Times New Roman"/>
              </a:rPr>
              <a:t>meridionali, </a:t>
            </a:r>
            <a:r>
              <a:rPr dirty="0" sz="2400" spc="40">
                <a:solidFill>
                  <a:srgbClr val="D4D4D4"/>
                </a:solidFill>
                <a:latin typeface="Times New Roman"/>
                <a:cs typeface="Times New Roman"/>
              </a:rPr>
              <a:t>scontri </a:t>
            </a:r>
            <a:r>
              <a:rPr dirty="0" sz="2400" spc="10">
                <a:solidFill>
                  <a:srgbClr val="D4D4D4"/>
                </a:solidFill>
                <a:latin typeface="Times New Roman"/>
                <a:cs typeface="Times New Roman"/>
              </a:rPr>
              <a:t>navali </a:t>
            </a:r>
            <a:r>
              <a:rPr dirty="0" sz="2400" spc="30">
                <a:solidFill>
                  <a:srgbClr val="D4D4D4"/>
                </a:solidFill>
                <a:latin typeface="Times New Roman"/>
                <a:cs typeface="Times New Roman"/>
              </a:rPr>
              <a:t>nel </a:t>
            </a:r>
            <a:r>
              <a:rPr dirty="0" sz="2400" spc="15">
                <a:solidFill>
                  <a:srgbClr val="D4D4D4"/>
                </a:solidFill>
                <a:latin typeface="Times New Roman"/>
                <a:cs typeface="Times New Roman"/>
              </a:rPr>
              <a:t>Tonchino,  </a:t>
            </a:r>
            <a:r>
              <a:rPr dirty="0" sz="2400" spc="25">
                <a:solidFill>
                  <a:srgbClr val="D4D4D4"/>
                </a:solidFill>
                <a:latin typeface="Times New Roman"/>
                <a:cs typeface="Times New Roman"/>
              </a:rPr>
              <a:t>vittorie </a:t>
            </a:r>
            <a:r>
              <a:rPr dirty="0" sz="2400" spc="10">
                <a:solidFill>
                  <a:srgbClr val="D4D4D4"/>
                </a:solidFill>
                <a:latin typeface="Times New Roman"/>
                <a:cs typeface="Times New Roman"/>
              </a:rPr>
              <a:t>cinesi, </a:t>
            </a:r>
            <a:r>
              <a:rPr dirty="0" sz="2400" spc="100">
                <a:solidFill>
                  <a:srgbClr val="D4D4D4"/>
                </a:solidFill>
                <a:latin typeface="Times New Roman"/>
                <a:cs typeface="Times New Roman"/>
              </a:rPr>
              <a:t>ma </a:t>
            </a:r>
            <a:r>
              <a:rPr dirty="0" sz="2400" spc="15">
                <a:solidFill>
                  <a:srgbClr val="D4D4D4"/>
                </a:solidFill>
                <a:latin typeface="Times New Roman"/>
                <a:cs typeface="Times New Roman"/>
              </a:rPr>
              <a:t>svolta pacifista </a:t>
            </a:r>
            <a:r>
              <a:rPr dirty="0" sz="2400" spc="20">
                <a:solidFill>
                  <a:srgbClr val="D4D4D4"/>
                </a:solidFill>
                <a:latin typeface="Times New Roman"/>
                <a:cs typeface="Times New Roman"/>
              </a:rPr>
              <a:t>a</a:t>
            </a:r>
            <a:r>
              <a:rPr dirty="0" sz="2400" spc="520">
                <a:solidFill>
                  <a:srgbClr val="D4D4D4"/>
                </a:solidFill>
                <a:latin typeface="Times New Roman"/>
                <a:cs typeface="Times New Roman"/>
              </a:rPr>
              <a:t> </a:t>
            </a:r>
            <a:r>
              <a:rPr dirty="0" sz="2400" spc="40">
                <a:solidFill>
                  <a:srgbClr val="D4D4D4"/>
                </a:solidFill>
                <a:latin typeface="Times New Roman"/>
                <a:cs typeface="Times New Roman"/>
              </a:rPr>
              <a:t>Pechino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2686" y="4100879"/>
            <a:ext cx="173990" cy="411480"/>
          </a:xfrm>
          <a:custGeom>
            <a:avLst/>
            <a:gdLst/>
            <a:ahLst/>
            <a:cxnLst/>
            <a:rect l="l" t="t" r="r" b="b"/>
            <a:pathLst>
              <a:path w="173990" h="411479">
                <a:moveTo>
                  <a:pt x="0" y="0"/>
                </a:moveTo>
                <a:lnTo>
                  <a:pt x="173967" y="0"/>
                </a:lnTo>
                <a:lnTo>
                  <a:pt x="173967" y="411048"/>
                </a:lnTo>
                <a:lnTo>
                  <a:pt x="0" y="411048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044415" y="4100879"/>
            <a:ext cx="7183755" cy="369570"/>
          </a:xfrm>
          <a:prstGeom prst="rect">
            <a:avLst/>
          </a:prstGeom>
          <a:solidFill>
            <a:srgbClr val="1F1F21"/>
          </a:solidFill>
        </p:spPr>
        <p:txBody>
          <a:bodyPr wrap="square" lIns="0" tIns="12700" rIns="0" bIns="0" rtlCol="0" vert="horz">
            <a:spAutoFit/>
          </a:bodyPr>
          <a:lstStyle/>
          <a:p>
            <a:pPr marL="2540">
              <a:lnSpc>
                <a:spcPts val="2810"/>
              </a:lnSpc>
              <a:spcBef>
                <a:spcPts val="100"/>
              </a:spcBef>
            </a:pPr>
            <a:r>
              <a:rPr dirty="0" sz="2400" spc="40">
                <a:solidFill>
                  <a:srgbClr val="D4D4D4"/>
                </a:solidFill>
                <a:latin typeface="Times New Roman"/>
                <a:cs typeface="Times New Roman"/>
              </a:rPr>
              <a:t>Accordo </a:t>
            </a:r>
            <a:r>
              <a:rPr dirty="0" sz="2400" spc="5">
                <a:solidFill>
                  <a:srgbClr val="D4D4D4"/>
                </a:solidFill>
                <a:latin typeface="Times New Roman"/>
                <a:cs typeface="Times New Roman"/>
              </a:rPr>
              <a:t>sino-francese </a:t>
            </a:r>
            <a:r>
              <a:rPr dirty="0" sz="2400" spc="30">
                <a:solidFill>
                  <a:srgbClr val="D4D4D4"/>
                </a:solidFill>
                <a:latin typeface="Times New Roman"/>
                <a:cs typeface="Times New Roman"/>
              </a:rPr>
              <a:t>del giugno </a:t>
            </a:r>
            <a:r>
              <a:rPr dirty="0" sz="2400">
                <a:solidFill>
                  <a:srgbClr val="D4D4D4"/>
                </a:solidFill>
                <a:latin typeface="Times New Roman"/>
                <a:cs typeface="Times New Roman"/>
              </a:rPr>
              <a:t>1885:</a:t>
            </a:r>
            <a:r>
              <a:rPr dirty="0" sz="2400" spc="110">
                <a:solidFill>
                  <a:srgbClr val="D4D4D4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D4D4D4"/>
                </a:solidFill>
                <a:latin typeface="Times New Roman"/>
                <a:cs typeface="Times New Roman"/>
              </a:rPr>
              <a:t>riconoscimento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4415" y="4470343"/>
            <a:ext cx="7319645" cy="38925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12700" rIns="0" bIns="0" rtlCol="0" vert="horz">
            <a:spAutoFit/>
          </a:bodyPr>
          <a:lstStyle/>
          <a:p>
            <a:pPr marL="3810">
              <a:lnSpc>
                <a:spcPct val="100000"/>
              </a:lnSpc>
              <a:spcBef>
                <a:spcPts val="100"/>
              </a:spcBef>
            </a:pPr>
            <a:r>
              <a:rPr dirty="0" sz="2400" spc="15">
                <a:solidFill>
                  <a:srgbClr val="D4D4D4"/>
                </a:solidFill>
                <a:latin typeface="Times New Roman"/>
                <a:cs typeface="Times New Roman"/>
              </a:rPr>
              <a:t>cinese </a:t>
            </a:r>
            <a:r>
              <a:rPr dirty="0" sz="2400" spc="40">
                <a:solidFill>
                  <a:srgbClr val="D4D4D4"/>
                </a:solidFill>
                <a:latin typeface="Times New Roman"/>
                <a:cs typeface="Times New Roman"/>
              </a:rPr>
              <a:t>dei </a:t>
            </a:r>
            <a:r>
              <a:rPr dirty="0" sz="2400" spc="50">
                <a:solidFill>
                  <a:srgbClr val="D4D4D4"/>
                </a:solidFill>
                <a:latin typeface="Times New Roman"/>
                <a:cs typeface="Times New Roman"/>
              </a:rPr>
              <a:t>trattati che </a:t>
            </a:r>
            <a:r>
              <a:rPr dirty="0" sz="2400" spc="65">
                <a:solidFill>
                  <a:srgbClr val="D4D4D4"/>
                </a:solidFill>
                <a:latin typeface="Times New Roman"/>
                <a:cs typeface="Times New Roman"/>
              </a:rPr>
              <a:t>rendono </a:t>
            </a:r>
            <a:r>
              <a:rPr dirty="0" sz="2400" spc="5">
                <a:solidFill>
                  <a:srgbClr val="D4D4D4"/>
                </a:solidFill>
                <a:latin typeface="Times New Roman"/>
                <a:cs typeface="Times New Roman"/>
              </a:rPr>
              <a:t>il </a:t>
            </a:r>
            <a:r>
              <a:rPr dirty="0" sz="2400" spc="30">
                <a:solidFill>
                  <a:srgbClr val="D4D4D4"/>
                </a:solidFill>
                <a:latin typeface="Times New Roman"/>
                <a:cs typeface="Times New Roman"/>
              </a:rPr>
              <a:t>Vietnam </a:t>
            </a:r>
            <a:r>
              <a:rPr dirty="0" sz="2400" spc="105">
                <a:solidFill>
                  <a:srgbClr val="D4D4D4"/>
                </a:solidFill>
                <a:latin typeface="Times New Roman"/>
                <a:cs typeface="Times New Roman"/>
              </a:rPr>
              <a:t>un</a:t>
            </a:r>
            <a:r>
              <a:rPr dirty="0" sz="2400" spc="409">
                <a:solidFill>
                  <a:srgbClr val="D4D4D4"/>
                </a:solidFill>
                <a:latin typeface="Times New Roman"/>
                <a:cs typeface="Times New Roman"/>
              </a:rPr>
              <a:t> </a:t>
            </a:r>
            <a:r>
              <a:rPr dirty="0" sz="2400" spc="55">
                <a:solidFill>
                  <a:srgbClr val="D4D4D4"/>
                </a:solidFill>
                <a:latin typeface="Times New Roman"/>
                <a:cs typeface="Times New Roman"/>
              </a:rPr>
              <a:t>protettorato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4415" y="4859072"/>
            <a:ext cx="4403725" cy="38925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05"/>
              </a:lnSpc>
            </a:pPr>
            <a:r>
              <a:rPr dirty="0" sz="2400" spc="10">
                <a:solidFill>
                  <a:srgbClr val="D4D4D4"/>
                </a:solidFill>
                <a:latin typeface="Times New Roman"/>
                <a:cs typeface="Times New Roman"/>
              </a:rPr>
              <a:t>francese, </a:t>
            </a:r>
            <a:r>
              <a:rPr dirty="0" sz="2400" spc="30">
                <a:solidFill>
                  <a:srgbClr val="D4D4D4"/>
                </a:solidFill>
                <a:latin typeface="Times New Roman"/>
                <a:cs typeface="Times New Roman"/>
              </a:rPr>
              <a:t>ritiro francese </a:t>
            </a:r>
            <a:r>
              <a:rPr dirty="0" sz="2400" spc="80">
                <a:solidFill>
                  <a:srgbClr val="D4D4D4"/>
                </a:solidFill>
                <a:latin typeface="Times New Roman"/>
                <a:cs typeface="Times New Roman"/>
              </a:rPr>
              <a:t>da</a:t>
            </a:r>
            <a:r>
              <a:rPr dirty="0" sz="2400" spc="275">
                <a:solidFill>
                  <a:srgbClr val="D4D4D4"/>
                </a:solidFill>
                <a:latin typeface="Times New Roman"/>
                <a:cs typeface="Times New Roman"/>
              </a:rPr>
              <a:t> </a:t>
            </a:r>
            <a:r>
              <a:rPr dirty="0" sz="2400" spc="40">
                <a:solidFill>
                  <a:srgbClr val="D4D4D4"/>
                </a:solidFill>
                <a:latin typeface="Times New Roman"/>
                <a:cs typeface="Times New Roman"/>
              </a:rPr>
              <a:t>Taiwan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42686" y="5352781"/>
            <a:ext cx="173990" cy="411480"/>
          </a:xfrm>
          <a:custGeom>
            <a:avLst/>
            <a:gdLst/>
            <a:ahLst/>
            <a:cxnLst/>
            <a:rect l="l" t="t" r="r" b="b"/>
            <a:pathLst>
              <a:path w="173990" h="411479">
                <a:moveTo>
                  <a:pt x="0" y="0"/>
                </a:moveTo>
                <a:lnTo>
                  <a:pt x="173967" y="0"/>
                </a:lnTo>
                <a:lnTo>
                  <a:pt x="173967" y="411048"/>
                </a:lnTo>
                <a:lnTo>
                  <a:pt x="0" y="411048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052046" y="5352781"/>
            <a:ext cx="7089140" cy="38925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D4D4D4"/>
                </a:solidFill>
                <a:latin typeface="Times New Roman"/>
                <a:cs typeface="Times New Roman"/>
              </a:rPr>
              <a:t>1886: </a:t>
            </a:r>
            <a:r>
              <a:rPr dirty="0" sz="2400" spc="55">
                <a:solidFill>
                  <a:srgbClr val="D4D4D4"/>
                </a:solidFill>
                <a:latin typeface="Times New Roman"/>
                <a:cs typeface="Times New Roman"/>
              </a:rPr>
              <a:t>protettorato </a:t>
            </a:r>
            <a:r>
              <a:rPr dirty="0" sz="2400" spc="50">
                <a:solidFill>
                  <a:srgbClr val="D4D4D4"/>
                </a:solidFill>
                <a:latin typeface="Times New Roman"/>
                <a:cs typeface="Times New Roman"/>
              </a:rPr>
              <a:t>britannico </a:t>
            </a:r>
            <a:r>
              <a:rPr dirty="0" sz="2400" spc="60">
                <a:solidFill>
                  <a:srgbClr val="D4D4D4"/>
                </a:solidFill>
                <a:latin typeface="Times New Roman"/>
                <a:cs typeface="Times New Roman"/>
              </a:rPr>
              <a:t>in </a:t>
            </a:r>
            <a:r>
              <a:rPr dirty="0" sz="2400" spc="40">
                <a:solidFill>
                  <a:srgbClr val="D4D4D4"/>
                </a:solidFill>
                <a:latin typeface="Times New Roman"/>
                <a:cs typeface="Times New Roman"/>
              </a:rPr>
              <a:t>Birmania ed</a:t>
            </a:r>
            <a:r>
              <a:rPr dirty="0" sz="2400" spc="550">
                <a:solidFill>
                  <a:srgbClr val="D4D4D4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D4D4D4"/>
                </a:solidFill>
                <a:latin typeface="Times New Roman"/>
                <a:cs typeface="Times New Roman"/>
              </a:rPr>
              <a:t>esclusione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52046" y="5741511"/>
            <a:ext cx="3811904" cy="38925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05"/>
              </a:lnSpc>
            </a:pPr>
            <a:r>
              <a:rPr dirty="0" sz="2400" spc="15">
                <a:solidFill>
                  <a:srgbClr val="D4D4D4"/>
                </a:solidFill>
                <a:latin typeface="Times New Roman"/>
                <a:cs typeface="Times New Roman"/>
              </a:rPr>
              <a:t>della </a:t>
            </a:r>
            <a:r>
              <a:rPr dirty="0" sz="2400" spc="65">
                <a:solidFill>
                  <a:srgbClr val="D4D4D4"/>
                </a:solidFill>
                <a:latin typeface="Times New Roman"/>
                <a:cs typeface="Times New Roman"/>
              </a:rPr>
              <a:t>Cina </a:t>
            </a:r>
            <a:r>
              <a:rPr dirty="0" sz="2400" spc="60">
                <a:solidFill>
                  <a:srgbClr val="D4D4D4"/>
                </a:solidFill>
                <a:latin typeface="Times New Roman"/>
                <a:cs typeface="Times New Roman"/>
              </a:rPr>
              <a:t>dal </a:t>
            </a:r>
            <a:r>
              <a:rPr dirty="0" sz="2400" spc="5">
                <a:solidFill>
                  <a:srgbClr val="D4D4D4"/>
                </a:solidFill>
                <a:latin typeface="Times New Roman"/>
                <a:cs typeface="Times New Roman"/>
              </a:rPr>
              <a:t>sud-est</a:t>
            </a:r>
            <a:r>
              <a:rPr dirty="0" sz="2400" spc="225">
                <a:solidFill>
                  <a:srgbClr val="D4D4D4"/>
                </a:solidFill>
                <a:latin typeface="Times New Roman"/>
                <a:cs typeface="Times New Roman"/>
              </a:rPr>
              <a:t> </a:t>
            </a:r>
            <a:r>
              <a:rPr dirty="0" sz="2400" spc="30">
                <a:solidFill>
                  <a:srgbClr val="D4D4D4"/>
                </a:solidFill>
                <a:latin typeface="Times New Roman"/>
                <a:cs typeface="Times New Roman"/>
              </a:rPr>
              <a:t>asiatico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368" y="441959"/>
            <a:ext cx="7683246" cy="5964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85800" y="469391"/>
            <a:ext cx="7630668" cy="5911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4634" y="762297"/>
            <a:ext cx="5892165" cy="678180"/>
          </a:xfrm>
          <a:prstGeom prst="rect"/>
          <a:solidFill>
            <a:srgbClr val="1F1F1F"/>
          </a:solidFill>
        </p:spPr>
        <p:txBody>
          <a:bodyPr wrap="square" lIns="0" tIns="279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20"/>
              </a:spcBef>
            </a:pPr>
            <a:r>
              <a:rPr dirty="0" sz="3850" spc="-55" b="1">
                <a:latin typeface="Times New Roman"/>
                <a:cs typeface="Times New Roman"/>
              </a:rPr>
              <a:t>Crisi </a:t>
            </a:r>
            <a:r>
              <a:rPr dirty="0" sz="3850" spc="45" b="1">
                <a:latin typeface="Times New Roman"/>
                <a:cs typeface="Times New Roman"/>
              </a:rPr>
              <a:t>sino-giapponese,</a:t>
            </a:r>
            <a:r>
              <a:rPr dirty="0" sz="3850" spc="-245" b="1">
                <a:latin typeface="Times New Roman"/>
                <a:cs typeface="Times New Roman"/>
              </a:rPr>
              <a:t> </a:t>
            </a:r>
            <a:r>
              <a:rPr dirty="0" sz="3850" spc="60" b="1">
                <a:latin typeface="Times New Roman"/>
                <a:cs typeface="Times New Roman"/>
              </a:rPr>
              <a:t>1894</a:t>
            </a:r>
            <a:endParaRPr sz="38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85674" y="1558358"/>
          <a:ext cx="122555" cy="1299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"/>
              </a:tblGrid>
              <a:tr h="3135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F1F"/>
                    </a:solidFill>
                  </a:tcPr>
                </a:tc>
              </a:tr>
              <a:tr h="335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F1F"/>
                    </a:solidFill>
                  </a:tcPr>
                </a:tc>
              </a:tr>
              <a:tr h="335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F1F"/>
                    </a:solidFill>
                  </a:tcPr>
                </a:tc>
              </a:tr>
              <a:tr h="3135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1F1F1F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02749" y="1558358"/>
            <a:ext cx="6258560" cy="291465"/>
          </a:xfrm>
          <a:prstGeom prst="rect">
            <a:avLst/>
          </a:prstGeom>
          <a:solidFill>
            <a:srgbClr val="1F1F1F"/>
          </a:solidFill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</a:pPr>
            <a:r>
              <a:rPr dirty="0" sz="1700" spc="35">
                <a:solidFill>
                  <a:srgbClr val="D1D1D1"/>
                </a:solidFill>
                <a:latin typeface="Times New Roman"/>
                <a:cs typeface="Times New Roman"/>
              </a:rPr>
              <a:t>Problema </a:t>
            </a:r>
            <a:r>
              <a:rPr dirty="0" sz="1700" spc="10">
                <a:solidFill>
                  <a:srgbClr val="D1D1D1"/>
                </a:solidFill>
                <a:latin typeface="Times New Roman"/>
                <a:cs typeface="Times New Roman"/>
              </a:rPr>
              <a:t>della </a:t>
            </a:r>
            <a:r>
              <a:rPr dirty="0" sz="1700" spc="30">
                <a:solidFill>
                  <a:srgbClr val="D1D1D1"/>
                </a:solidFill>
                <a:latin typeface="Times New Roman"/>
                <a:cs typeface="Times New Roman"/>
              </a:rPr>
              <a:t>Corea, </a:t>
            </a:r>
            <a:r>
              <a:rPr dirty="0" sz="1700" spc="40">
                <a:solidFill>
                  <a:srgbClr val="D1D1D1"/>
                </a:solidFill>
                <a:latin typeface="Times New Roman"/>
                <a:cs typeface="Times New Roman"/>
              </a:rPr>
              <a:t>stato </a:t>
            </a:r>
            <a:r>
              <a:rPr dirty="0" sz="1700" spc="25">
                <a:solidFill>
                  <a:srgbClr val="D1D1D1"/>
                </a:solidFill>
                <a:latin typeface="Times New Roman"/>
                <a:cs typeface="Times New Roman"/>
              </a:rPr>
              <a:t>tributario </a:t>
            </a:r>
            <a:r>
              <a:rPr dirty="0" sz="1700" spc="35">
                <a:solidFill>
                  <a:srgbClr val="D1D1D1"/>
                </a:solidFill>
                <a:latin typeface="Times New Roman"/>
                <a:cs typeface="Times New Roman"/>
              </a:rPr>
              <a:t>dell'impero Qing </a:t>
            </a:r>
            <a:r>
              <a:rPr dirty="0" sz="1700" spc="30">
                <a:solidFill>
                  <a:srgbClr val="D1D1D1"/>
                </a:solidFill>
                <a:latin typeface="Times New Roman"/>
                <a:cs typeface="Times New Roman"/>
              </a:rPr>
              <a:t>(dinastia</a:t>
            </a:r>
            <a:r>
              <a:rPr dirty="0" sz="1700" spc="16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D1D1D1"/>
                </a:solidFill>
                <a:latin typeface="Times New Roman"/>
                <a:cs typeface="Times New Roman"/>
              </a:rPr>
              <a:t>Yi)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749" y="1894234"/>
            <a:ext cx="5325110" cy="291465"/>
          </a:xfrm>
          <a:prstGeom prst="rect">
            <a:avLst/>
          </a:prstGeom>
          <a:solidFill>
            <a:srgbClr val="1F1F1F"/>
          </a:solidFill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</a:pPr>
            <a:r>
              <a:rPr dirty="0" sz="1700" spc="20">
                <a:solidFill>
                  <a:srgbClr val="D1D1D1"/>
                </a:solidFill>
                <a:latin typeface="Times New Roman"/>
                <a:cs typeface="Times New Roman"/>
              </a:rPr>
              <a:t>Pressioni francese </a:t>
            </a:r>
            <a:r>
              <a:rPr dirty="0" sz="1700" spc="45">
                <a:solidFill>
                  <a:srgbClr val="D1D1D1"/>
                </a:solidFill>
                <a:latin typeface="Times New Roman"/>
                <a:cs typeface="Times New Roman"/>
              </a:rPr>
              <a:t>e </a:t>
            </a:r>
            <a:r>
              <a:rPr dirty="0" sz="1700" spc="50">
                <a:solidFill>
                  <a:srgbClr val="D1D1D1"/>
                </a:solidFill>
                <a:latin typeface="Times New Roman"/>
                <a:cs typeface="Times New Roman"/>
              </a:rPr>
              <a:t>Usa </a:t>
            </a:r>
            <a:r>
              <a:rPr dirty="0" sz="1700" spc="20">
                <a:solidFill>
                  <a:srgbClr val="D1D1D1"/>
                </a:solidFill>
                <a:latin typeface="Times New Roman"/>
                <a:cs typeface="Times New Roman"/>
              </a:rPr>
              <a:t>per </a:t>
            </a:r>
            <a:r>
              <a:rPr dirty="0" sz="1700" spc="55">
                <a:solidFill>
                  <a:srgbClr val="D1D1D1"/>
                </a:solidFill>
                <a:latin typeface="Times New Roman"/>
                <a:cs typeface="Times New Roman"/>
              </a:rPr>
              <a:t>!'apertura </a:t>
            </a:r>
            <a:r>
              <a:rPr dirty="0" sz="1700" spc="20">
                <a:solidFill>
                  <a:srgbClr val="D1D1D1"/>
                </a:solidFill>
                <a:latin typeface="Times New Roman"/>
                <a:cs typeface="Times New Roman"/>
              </a:rPr>
              <a:t>del </a:t>
            </a:r>
            <a:r>
              <a:rPr dirty="0" sz="1700" spc="30">
                <a:solidFill>
                  <a:srgbClr val="D1D1D1"/>
                </a:solidFill>
                <a:latin typeface="Times New Roman"/>
                <a:cs typeface="Times New Roman"/>
              </a:rPr>
              <a:t>paese </a:t>
            </a:r>
            <a:r>
              <a:rPr dirty="0" sz="1700" spc="45">
                <a:solidFill>
                  <a:srgbClr val="D1D1D1"/>
                </a:solidFill>
                <a:latin typeface="Times New Roman"/>
                <a:cs typeface="Times New Roman"/>
              </a:rPr>
              <a:t>(anni</a:t>
            </a:r>
            <a:r>
              <a:rPr dirty="0" sz="1700" spc="6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700" spc="20">
                <a:solidFill>
                  <a:srgbClr val="D1D1D1"/>
                </a:solidFill>
                <a:latin typeface="Times New Roman"/>
                <a:cs typeface="Times New Roman"/>
              </a:rPr>
              <a:t>'60)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749" y="2230110"/>
            <a:ext cx="5520690" cy="291465"/>
          </a:xfrm>
          <a:prstGeom prst="rect">
            <a:avLst/>
          </a:prstGeom>
          <a:solidFill>
            <a:srgbClr val="1F1F1F"/>
          </a:solidFill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</a:pPr>
            <a:r>
              <a:rPr dirty="0" sz="1700" spc="25">
                <a:solidFill>
                  <a:srgbClr val="D1D1D1"/>
                </a:solidFill>
                <a:latin typeface="Times New Roman"/>
                <a:cs typeface="Times New Roman"/>
              </a:rPr>
              <a:t>Pressione </a:t>
            </a:r>
            <a:r>
              <a:rPr dirty="0" sz="1700" spc="30">
                <a:solidFill>
                  <a:srgbClr val="D1D1D1"/>
                </a:solidFill>
                <a:latin typeface="Times New Roman"/>
                <a:cs typeface="Times New Roman"/>
              </a:rPr>
              <a:t>giaponese </a:t>
            </a:r>
            <a:r>
              <a:rPr dirty="0" sz="1700" spc="50">
                <a:solidFill>
                  <a:srgbClr val="D1D1D1"/>
                </a:solidFill>
                <a:latin typeface="Times New Roman"/>
                <a:cs typeface="Times New Roman"/>
              </a:rPr>
              <a:t>in </a:t>
            </a:r>
            <a:r>
              <a:rPr dirty="0" sz="1700" spc="35">
                <a:solidFill>
                  <a:srgbClr val="D1D1D1"/>
                </a:solidFill>
                <a:latin typeface="Times New Roman"/>
                <a:cs typeface="Times New Roman"/>
              </a:rPr>
              <a:t>funzione anti-occidentale </a:t>
            </a:r>
            <a:r>
              <a:rPr dirty="0" sz="1700" spc="20">
                <a:solidFill>
                  <a:srgbClr val="D1D1D1"/>
                </a:solidFill>
                <a:latin typeface="Times New Roman"/>
                <a:cs typeface="Times New Roman"/>
              </a:rPr>
              <a:t>e</a:t>
            </a:r>
            <a:r>
              <a:rPr dirty="0" sz="1700" spc="-15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700" spc="20">
                <a:solidFill>
                  <a:srgbClr val="D1D1D1"/>
                </a:solidFill>
                <a:latin typeface="Times New Roman"/>
                <a:cs typeface="Times New Roman"/>
              </a:rPr>
              <a:t>anti-russa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02749" y="2565986"/>
            <a:ext cx="7482205" cy="291465"/>
          </a:xfrm>
          <a:custGeom>
            <a:avLst/>
            <a:gdLst/>
            <a:ahLst/>
            <a:cxnLst/>
            <a:rect l="l" t="t" r="r" b="b"/>
            <a:pathLst>
              <a:path w="7482205" h="291464">
                <a:moveTo>
                  <a:pt x="0" y="0"/>
                </a:moveTo>
                <a:lnTo>
                  <a:pt x="7482157" y="0"/>
                </a:lnTo>
                <a:lnTo>
                  <a:pt x="7482157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2749" y="2565986"/>
            <a:ext cx="7494905" cy="207645"/>
          </a:xfrm>
          <a:prstGeom prst="rect">
            <a:avLst/>
          </a:prstGeom>
          <a:solidFill>
            <a:srgbClr val="1F1F1F"/>
          </a:solidFill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ts val="1565"/>
              </a:lnSpc>
              <a:spcBef>
                <a:spcPts val="70"/>
              </a:spcBef>
            </a:pPr>
            <a:r>
              <a:rPr dirty="0" sz="1700" spc="5">
                <a:solidFill>
                  <a:srgbClr val="D1D1D1"/>
                </a:solidFill>
                <a:latin typeface="Times New Roman"/>
                <a:cs typeface="Times New Roman"/>
              </a:rPr>
              <a:t>1875: </a:t>
            </a:r>
            <a:r>
              <a:rPr dirty="0" sz="1700" spc="15">
                <a:solidFill>
                  <a:srgbClr val="D1D1D1"/>
                </a:solidFill>
                <a:latin typeface="Times New Roman"/>
                <a:cs typeface="Times New Roman"/>
              </a:rPr>
              <a:t>aggressione </a:t>
            </a:r>
            <a:r>
              <a:rPr dirty="0" sz="1700" spc="30">
                <a:solidFill>
                  <a:srgbClr val="D1D1D1"/>
                </a:solidFill>
                <a:latin typeface="Times New Roman"/>
                <a:cs typeface="Times New Roman"/>
              </a:rPr>
              <a:t>giapponese </a:t>
            </a:r>
            <a:r>
              <a:rPr dirty="0" sz="1700" spc="20">
                <a:solidFill>
                  <a:srgbClr val="D1D1D1"/>
                </a:solidFill>
                <a:latin typeface="Times New Roman"/>
                <a:cs typeface="Times New Roman"/>
              </a:rPr>
              <a:t>e </a:t>
            </a:r>
            <a:r>
              <a:rPr dirty="0" sz="1700" spc="40">
                <a:solidFill>
                  <a:srgbClr val="D1D1D1"/>
                </a:solidFill>
                <a:latin typeface="Times New Roman"/>
                <a:cs typeface="Times New Roman"/>
              </a:rPr>
              <a:t>trattato </a:t>
            </a:r>
            <a:r>
              <a:rPr dirty="0" sz="1700" spc="30">
                <a:solidFill>
                  <a:srgbClr val="D1D1D1"/>
                </a:solidFill>
                <a:latin typeface="Times New Roman"/>
                <a:cs typeface="Times New Roman"/>
              </a:rPr>
              <a:t>nippo-coreano </a:t>
            </a:r>
            <a:r>
              <a:rPr dirty="0" sz="1700" spc="40">
                <a:solidFill>
                  <a:srgbClr val="D1D1D1"/>
                </a:solidFill>
                <a:latin typeface="Times New Roman"/>
                <a:cs typeface="Times New Roman"/>
              </a:rPr>
              <a:t>di </a:t>
            </a:r>
            <a:r>
              <a:rPr dirty="0" sz="1700" spc="45">
                <a:solidFill>
                  <a:srgbClr val="D1D1D1"/>
                </a:solidFill>
                <a:latin typeface="Times New Roman"/>
                <a:cs typeface="Times New Roman"/>
              </a:rPr>
              <a:t>Kanghua: apertura </a:t>
            </a:r>
            <a:r>
              <a:rPr dirty="0" sz="1700" spc="40">
                <a:solidFill>
                  <a:srgbClr val="D1D1D1"/>
                </a:solidFill>
                <a:latin typeface="Times New Roman"/>
                <a:cs typeface="Times New Roman"/>
              </a:rPr>
              <a:t>di</a:t>
            </a:r>
            <a:r>
              <a:rPr dirty="0" sz="1700" spc="2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700" spc="25">
                <a:solidFill>
                  <a:srgbClr val="D1D1D1"/>
                </a:solidFill>
                <a:latin typeface="Times New Roman"/>
                <a:cs typeface="Times New Roman"/>
              </a:rPr>
              <a:t>tre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04275" y="2773619"/>
            <a:ext cx="2809875" cy="291465"/>
          </a:xfrm>
          <a:custGeom>
            <a:avLst/>
            <a:gdLst/>
            <a:ahLst/>
            <a:cxnLst/>
            <a:rect l="l" t="t" r="r" b="b"/>
            <a:pathLst>
              <a:path w="2809875" h="291464">
                <a:moveTo>
                  <a:pt x="0" y="0"/>
                </a:moveTo>
                <a:lnTo>
                  <a:pt x="2809703" y="0"/>
                </a:lnTo>
                <a:lnTo>
                  <a:pt x="2809703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02749" y="2857146"/>
            <a:ext cx="2811780" cy="207645"/>
          </a:xfrm>
          <a:prstGeom prst="rect">
            <a:avLst/>
          </a:prstGeom>
          <a:solidFill>
            <a:srgbClr val="1F1F1F"/>
          </a:solidFill>
        </p:spPr>
        <p:txBody>
          <a:bodyPr wrap="square" lIns="0" tIns="0" rIns="0" bIns="0" rtlCol="0" vert="horz">
            <a:spAutoFit/>
          </a:bodyPr>
          <a:lstStyle/>
          <a:p>
            <a:pPr marL="1270">
              <a:lnSpc>
                <a:spcPts val="1455"/>
              </a:lnSpc>
            </a:pPr>
            <a:r>
              <a:rPr dirty="0" sz="1700" spc="45">
                <a:solidFill>
                  <a:srgbClr val="D1D1D1"/>
                </a:solidFill>
                <a:latin typeface="Times New Roman"/>
                <a:cs typeface="Times New Roman"/>
              </a:rPr>
              <a:t>porti al </a:t>
            </a:r>
            <a:r>
              <a:rPr dirty="0" sz="1700" spc="35">
                <a:solidFill>
                  <a:srgbClr val="D1D1D1"/>
                </a:solidFill>
                <a:latin typeface="Times New Roman"/>
                <a:cs typeface="Times New Roman"/>
              </a:rPr>
              <a:t>commercio</a:t>
            </a:r>
            <a:r>
              <a:rPr dirty="0" sz="1700" spc="-6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700" spc="30">
                <a:solidFill>
                  <a:srgbClr val="D1D1D1"/>
                </a:solidFill>
                <a:latin typeface="Times New Roman"/>
                <a:cs typeface="Times New Roman"/>
              </a:rPr>
              <a:t>giapponese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5674" y="3109495"/>
            <a:ext cx="122555" cy="291465"/>
          </a:xfrm>
          <a:custGeom>
            <a:avLst/>
            <a:gdLst/>
            <a:ahLst/>
            <a:cxnLst/>
            <a:rect l="l" t="t" r="r" b="b"/>
            <a:pathLst>
              <a:path w="122554" h="291464">
                <a:moveTo>
                  <a:pt x="0" y="0"/>
                </a:moveTo>
                <a:lnTo>
                  <a:pt x="122082" y="0"/>
                </a:lnTo>
                <a:lnTo>
                  <a:pt x="122082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902749" y="3109495"/>
            <a:ext cx="7056120" cy="291465"/>
          </a:xfrm>
          <a:prstGeom prst="rect">
            <a:avLst/>
          </a:prstGeom>
          <a:solidFill>
            <a:srgbClr val="1F1F1F"/>
          </a:solidFill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</a:pPr>
            <a:r>
              <a:rPr dirty="0" sz="1700" spc="25">
                <a:solidFill>
                  <a:srgbClr val="D1D1D1"/>
                </a:solidFill>
                <a:latin typeface="Times New Roman"/>
                <a:cs typeface="Times New Roman"/>
              </a:rPr>
              <a:t>Accordi </a:t>
            </a:r>
            <a:r>
              <a:rPr dirty="0" sz="1700" spc="20">
                <a:solidFill>
                  <a:srgbClr val="D1D1D1"/>
                </a:solidFill>
                <a:latin typeface="Times New Roman"/>
                <a:cs typeface="Times New Roman"/>
              </a:rPr>
              <a:t>sino-coreani </a:t>
            </a:r>
            <a:r>
              <a:rPr dirty="0" sz="1700" spc="105">
                <a:solidFill>
                  <a:srgbClr val="D1D1D1"/>
                </a:solidFill>
                <a:latin typeface="Times New Roman"/>
                <a:cs typeface="Times New Roman"/>
              </a:rPr>
              <a:t>perla </a:t>
            </a:r>
            <a:r>
              <a:rPr dirty="0" sz="1700" spc="40">
                <a:solidFill>
                  <a:srgbClr val="D1D1D1"/>
                </a:solidFill>
                <a:latin typeface="Times New Roman"/>
                <a:cs typeface="Times New Roman"/>
              </a:rPr>
              <a:t>graduale </a:t>
            </a:r>
            <a:r>
              <a:rPr dirty="0" sz="1700" spc="45">
                <a:solidFill>
                  <a:srgbClr val="D1D1D1"/>
                </a:solidFill>
                <a:latin typeface="Times New Roman"/>
                <a:cs typeface="Times New Roman"/>
              </a:rPr>
              <a:t>apertura e </a:t>
            </a:r>
            <a:r>
              <a:rPr dirty="0" sz="1700" spc="55">
                <a:solidFill>
                  <a:srgbClr val="D1D1D1"/>
                </a:solidFill>
                <a:latin typeface="Times New Roman"/>
                <a:cs typeface="Times New Roman"/>
              </a:rPr>
              <a:t>modernizzazione </a:t>
            </a:r>
            <a:r>
              <a:rPr dirty="0" sz="1700" spc="10">
                <a:solidFill>
                  <a:srgbClr val="D1D1D1"/>
                </a:solidFill>
                <a:latin typeface="Times New Roman"/>
                <a:cs typeface="Times New Roman"/>
              </a:rPr>
              <a:t>della</a:t>
            </a:r>
            <a:r>
              <a:rPr dirty="0" sz="1700" spc="29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700" spc="40">
                <a:solidFill>
                  <a:srgbClr val="D1D1D1"/>
                </a:solidFill>
                <a:latin typeface="Times New Roman"/>
                <a:cs typeface="Times New Roman"/>
              </a:rPr>
              <a:t>Corea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5674" y="3448424"/>
            <a:ext cx="122555" cy="291465"/>
          </a:xfrm>
          <a:custGeom>
            <a:avLst/>
            <a:gdLst/>
            <a:ahLst/>
            <a:cxnLst/>
            <a:rect l="l" t="t" r="r" b="b"/>
            <a:pathLst>
              <a:path w="122554" h="291464">
                <a:moveTo>
                  <a:pt x="0" y="0"/>
                </a:moveTo>
                <a:lnTo>
                  <a:pt x="122082" y="0"/>
                </a:lnTo>
                <a:lnTo>
                  <a:pt x="122082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902749" y="3448424"/>
            <a:ext cx="6193155" cy="291465"/>
          </a:xfrm>
          <a:prstGeom prst="rect">
            <a:avLst/>
          </a:prstGeom>
          <a:solidFill>
            <a:srgbClr val="1F1F1F"/>
          </a:solidFill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</a:pPr>
            <a:r>
              <a:rPr dirty="0" sz="1700" spc="5">
                <a:solidFill>
                  <a:srgbClr val="D1D1D1"/>
                </a:solidFill>
                <a:latin typeface="Times New Roman"/>
                <a:cs typeface="Times New Roman"/>
              </a:rPr>
              <a:t>1884: </a:t>
            </a:r>
            <a:r>
              <a:rPr dirty="0" sz="1700" spc="30">
                <a:solidFill>
                  <a:srgbClr val="D1D1D1"/>
                </a:solidFill>
                <a:latin typeface="Times New Roman"/>
                <a:cs typeface="Times New Roman"/>
              </a:rPr>
              <a:t>intervento </a:t>
            </a:r>
            <a:r>
              <a:rPr dirty="0" sz="1700" spc="10">
                <a:solidFill>
                  <a:srgbClr val="D1D1D1"/>
                </a:solidFill>
                <a:latin typeface="Times New Roman"/>
                <a:cs typeface="Times New Roman"/>
              </a:rPr>
              <a:t>cinese </a:t>
            </a:r>
            <a:r>
              <a:rPr dirty="0" sz="1700" spc="50">
                <a:solidFill>
                  <a:srgbClr val="D1D1D1"/>
                </a:solidFill>
                <a:latin typeface="Times New Roman"/>
                <a:cs typeface="Times New Roman"/>
              </a:rPr>
              <a:t>in </a:t>
            </a:r>
            <a:r>
              <a:rPr dirty="0" sz="1700" spc="45">
                <a:solidFill>
                  <a:srgbClr val="D1D1D1"/>
                </a:solidFill>
                <a:latin typeface="Times New Roman"/>
                <a:cs typeface="Times New Roman"/>
              </a:rPr>
              <a:t>Corea </a:t>
            </a:r>
            <a:r>
              <a:rPr dirty="0" sz="1700" spc="50">
                <a:solidFill>
                  <a:srgbClr val="D1D1D1"/>
                </a:solidFill>
                <a:latin typeface="Times New Roman"/>
                <a:cs typeface="Times New Roman"/>
              </a:rPr>
              <a:t>contra </a:t>
            </a:r>
            <a:r>
              <a:rPr dirty="0" sz="1700" spc="15">
                <a:solidFill>
                  <a:srgbClr val="D1D1D1"/>
                </a:solidFill>
                <a:latin typeface="Times New Roman"/>
                <a:cs typeface="Times New Roman"/>
              </a:rPr>
              <a:t>il </a:t>
            </a:r>
            <a:r>
              <a:rPr dirty="0" sz="1700" spc="35">
                <a:solidFill>
                  <a:srgbClr val="D1D1D1"/>
                </a:solidFill>
                <a:latin typeface="Times New Roman"/>
                <a:cs typeface="Times New Roman"/>
              </a:rPr>
              <a:t>partito dei</a:t>
            </a:r>
            <a:r>
              <a:rPr dirty="0" sz="1700" spc="185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700" spc="25">
                <a:solidFill>
                  <a:srgbClr val="D1D1D1"/>
                </a:solidFill>
                <a:latin typeface="Times New Roman"/>
                <a:cs typeface="Times New Roman"/>
              </a:rPr>
              <a:t>filo-giapponesi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85674" y="3833155"/>
            <a:ext cx="122555" cy="291465"/>
          </a:xfrm>
          <a:custGeom>
            <a:avLst/>
            <a:gdLst/>
            <a:ahLst/>
            <a:cxnLst/>
            <a:rect l="l" t="t" r="r" b="b"/>
            <a:pathLst>
              <a:path w="122554" h="291464">
                <a:moveTo>
                  <a:pt x="0" y="0"/>
                </a:moveTo>
                <a:lnTo>
                  <a:pt x="122082" y="0"/>
                </a:lnTo>
                <a:lnTo>
                  <a:pt x="122082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901948" y="3833155"/>
            <a:ext cx="7082155" cy="259715"/>
          </a:xfrm>
          <a:prstGeom prst="rect">
            <a:avLst/>
          </a:prstGeom>
          <a:solidFill>
            <a:srgbClr val="1F1F1F"/>
          </a:solidFill>
        </p:spPr>
        <p:txBody>
          <a:bodyPr wrap="square" lIns="0" tIns="8890" rIns="0" bIns="0" rtlCol="0" vert="horz">
            <a:spAutoFit/>
          </a:bodyPr>
          <a:lstStyle/>
          <a:p>
            <a:pPr marL="2540">
              <a:lnSpc>
                <a:spcPts val="1975"/>
              </a:lnSpc>
              <a:spcBef>
                <a:spcPts val="70"/>
              </a:spcBef>
            </a:pPr>
            <a:r>
              <a:rPr dirty="0" sz="1700" spc="25">
                <a:solidFill>
                  <a:srgbClr val="D1D1D1"/>
                </a:solidFill>
                <a:latin typeface="Times New Roman"/>
                <a:cs typeface="Times New Roman"/>
              </a:rPr>
              <a:t>Convenzione </a:t>
            </a:r>
            <a:r>
              <a:rPr dirty="0" sz="1700" spc="30">
                <a:solidFill>
                  <a:srgbClr val="D1D1D1"/>
                </a:solidFill>
                <a:latin typeface="Times New Roman"/>
                <a:cs typeface="Times New Roman"/>
              </a:rPr>
              <a:t>sino-giapponese </a:t>
            </a:r>
            <a:r>
              <a:rPr dirty="0" sz="1700" spc="40">
                <a:solidFill>
                  <a:srgbClr val="D1D1D1"/>
                </a:solidFill>
                <a:latin typeface="Times New Roman"/>
                <a:cs typeface="Times New Roman"/>
              </a:rPr>
              <a:t>di </a:t>
            </a:r>
            <a:r>
              <a:rPr dirty="0" sz="1700" spc="35">
                <a:solidFill>
                  <a:srgbClr val="D1D1D1"/>
                </a:solidFill>
                <a:latin typeface="Times New Roman"/>
                <a:cs typeface="Times New Roman"/>
              </a:rPr>
              <a:t>Tianjin </a:t>
            </a:r>
            <a:r>
              <a:rPr dirty="0" sz="1700" spc="20">
                <a:solidFill>
                  <a:srgbClr val="D1D1D1"/>
                </a:solidFill>
                <a:latin typeface="Times New Roman"/>
                <a:cs typeface="Times New Roman"/>
              </a:rPr>
              <a:t>del </a:t>
            </a:r>
            <a:r>
              <a:rPr dirty="0" sz="1700">
                <a:solidFill>
                  <a:srgbClr val="D1D1D1"/>
                </a:solidFill>
                <a:latin typeface="Times New Roman"/>
                <a:cs typeface="Times New Roman"/>
              </a:rPr>
              <a:t>1885: </a:t>
            </a:r>
            <a:r>
              <a:rPr dirty="0" sz="1700" spc="25">
                <a:solidFill>
                  <a:srgbClr val="D1D1D1"/>
                </a:solidFill>
                <a:latin typeface="Times New Roman"/>
                <a:cs typeface="Times New Roman"/>
              </a:rPr>
              <a:t>contingente </a:t>
            </a:r>
            <a:r>
              <a:rPr dirty="0" sz="1700" spc="10">
                <a:solidFill>
                  <a:srgbClr val="D1D1D1"/>
                </a:solidFill>
                <a:latin typeface="Times New Roman"/>
                <a:cs typeface="Times New Roman"/>
              </a:rPr>
              <a:t>cinese </a:t>
            </a:r>
            <a:r>
              <a:rPr dirty="0" sz="1700" spc="65">
                <a:solidFill>
                  <a:srgbClr val="D1D1D1"/>
                </a:solidFill>
                <a:latin typeface="Times New Roman"/>
                <a:cs typeface="Times New Roman"/>
              </a:rPr>
              <a:t>a </a:t>
            </a:r>
            <a:r>
              <a:rPr dirty="0" sz="1700" spc="20">
                <a:solidFill>
                  <a:srgbClr val="D1D1D1"/>
                </a:solidFill>
                <a:latin typeface="Times New Roman"/>
                <a:cs typeface="Times New Roman"/>
              </a:rPr>
              <a:t>Seul</a:t>
            </a:r>
            <a:r>
              <a:rPr dirty="0" sz="1700" spc="24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700" spc="65">
                <a:solidFill>
                  <a:srgbClr val="D1D1D1"/>
                </a:solidFill>
                <a:latin typeface="Times New Roman"/>
                <a:cs typeface="Times New Roman"/>
              </a:rPr>
              <a:t>a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1948" y="4092696"/>
            <a:ext cx="7358380" cy="291465"/>
          </a:xfrm>
          <a:prstGeom prst="rect">
            <a:avLst/>
          </a:prstGeom>
          <a:solidFill>
            <a:srgbClr val="1F1F1F"/>
          </a:solidFill>
        </p:spPr>
        <p:txBody>
          <a:bodyPr wrap="square" lIns="0" tIns="8890" rIns="0" bIns="0" rtlCol="0" vert="horz">
            <a:spAutoFit/>
          </a:bodyPr>
          <a:lstStyle/>
          <a:p>
            <a:pPr marL="1905">
              <a:lnSpc>
                <a:spcPct val="100000"/>
              </a:lnSpc>
              <a:spcBef>
                <a:spcPts val="70"/>
              </a:spcBef>
            </a:pPr>
            <a:r>
              <a:rPr dirty="0" sz="1700" spc="35">
                <a:solidFill>
                  <a:srgbClr val="D1D1D1"/>
                </a:solidFill>
                <a:latin typeface="Times New Roman"/>
                <a:cs typeface="Times New Roman"/>
              </a:rPr>
              <a:t>protezione </a:t>
            </a:r>
            <a:r>
              <a:rPr dirty="0" sz="1700" spc="45">
                <a:solidFill>
                  <a:srgbClr val="D1D1D1"/>
                </a:solidFill>
                <a:latin typeface="Times New Roman"/>
                <a:cs typeface="Times New Roman"/>
              </a:rPr>
              <a:t>dell'imperatore; al </a:t>
            </a:r>
            <a:r>
              <a:rPr dirty="0" sz="1700" spc="50">
                <a:solidFill>
                  <a:srgbClr val="D1D1D1"/>
                </a:solidFill>
                <a:latin typeface="Times New Roman"/>
                <a:cs typeface="Times New Roman"/>
              </a:rPr>
              <a:t>Giappone </a:t>
            </a:r>
            <a:r>
              <a:rPr dirty="0" sz="1700" spc="30">
                <a:solidFill>
                  <a:srgbClr val="D1D1D1"/>
                </a:solidFill>
                <a:latin typeface="Times New Roman"/>
                <a:cs typeface="Times New Roman"/>
              </a:rPr>
              <a:t>diritto </a:t>
            </a:r>
            <a:r>
              <a:rPr dirty="0" sz="1700" spc="50">
                <a:solidFill>
                  <a:srgbClr val="D1D1D1"/>
                </a:solidFill>
                <a:latin typeface="Times New Roman"/>
                <a:cs typeface="Times New Roman"/>
              </a:rPr>
              <a:t>di </a:t>
            </a:r>
            <a:r>
              <a:rPr dirty="0" sz="1700" spc="40">
                <a:solidFill>
                  <a:srgbClr val="D1D1D1"/>
                </a:solidFill>
                <a:latin typeface="Times New Roman"/>
                <a:cs typeface="Times New Roman"/>
              </a:rPr>
              <a:t>mantenere </a:t>
            </a:r>
            <a:r>
              <a:rPr dirty="0" sz="1700" spc="25">
                <a:solidFill>
                  <a:srgbClr val="D1D1D1"/>
                </a:solidFill>
                <a:latin typeface="Times New Roman"/>
                <a:cs typeface="Times New Roman"/>
              </a:rPr>
              <a:t>soldati </a:t>
            </a:r>
            <a:r>
              <a:rPr dirty="0" sz="1700" spc="35">
                <a:solidFill>
                  <a:srgbClr val="D1D1D1"/>
                </a:solidFill>
                <a:latin typeface="Times New Roman"/>
                <a:cs typeface="Times New Roman"/>
              </a:rPr>
              <a:t>in</a:t>
            </a:r>
            <a:r>
              <a:rPr dirty="0" sz="1700" spc="14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700" spc="25">
                <a:solidFill>
                  <a:srgbClr val="D1D1D1"/>
                </a:solidFill>
                <a:latin typeface="Times New Roman"/>
                <a:cs typeface="Times New Roman"/>
              </a:rPr>
              <a:t>territorio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1948" y="4383856"/>
            <a:ext cx="733425" cy="262890"/>
          </a:xfrm>
          <a:prstGeom prst="rect">
            <a:avLst/>
          </a:prstGeom>
          <a:solidFill>
            <a:srgbClr val="1F1F1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85"/>
              </a:lnSpc>
            </a:pPr>
            <a:r>
              <a:rPr dirty="0" sz="1700" spc="40">
                <a:solidFill>
                  <a:srgbClr val="D1D1D1"/>
                </a:solidFill>
                <a:latin typeface="Times New Roman"/>
                <a:cs typeface="Times New Roman"/>
              </a:rPr>
              <a:t>coreano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5674" y="4740021"/>
            <a:ext cx="122555" cy="291465"/>
          </a:xfrm>
          <a:custGeom>
            <a:avLst/>
            <a:gdLst/>
            <a:ahLst/>
            <a:cxnLst/>
            <a:rect l="l" t="t" r="r" b="b"/>
            <a:pathLst>
              <a:path w="122554" h="291464">
                <a:moveTo>
                  <a:pt x="0" y="0"/>
                </a:moveTo>
                <a:lnTo>
                  <a:pt x="122082" y="0"/>
                </a:lnTo>
                <a:lnTo>
                  <a:pt x="122082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899977" y="4740021"/>
            <a:ext cx="6791325" cy="259715"/>
          </a:xfrm>
          <a:prstGeom prst="rect">
            <a:avLst/>
          </a:prstGeom>
          <a:solidFill>
            <a:srgbClr val="1F1F1F"/>
          </a:solidFill>
        </p:spPr>
        <p:txBody>
          <a:bodyPr wrap="square" lIns="0" tIns="8890" rIns="0" bIns="0" rtlCol="0" vert="horz">
            <a:spAutoFit/>
          </a:bodyPr>
          <a:lstStyle/>
          <a:p>
            <a:pPr marL="2540">
              <a:lnSpc>
                <a:spcPts val="1975"/>
              </a:lnSpc>
              <a:spcBef>
                <a:spcPts val="70"/>
              </a:spcBef>
            </a:pPr>
            <a:r>
              <a:rPr dirty="0" sz="1700" spc="5">
                <a:solidFill>
                  <a:srgbClr val="D1D1D1"/>
                </a:solidFill>
                <a:latin typeface="Times New Roman"/>
                <a:cs typeface="Times New Roman"/>
              </a:rPr>
              <a:t>1894: </a:t>
            </a:r>
            <a:r>
              <a:rPr dirty="0" sz="1700" spc="50">
                <a:solidFill>
                  <a:srgbClr val="D1D1D1"/>
                </a:solidFill>
                <a:latin typeface="Times New Roman"/>
                <a:cs typeface="Times New Roman"/>
              </a:rPr>
              <a:t>in </a:t>
            </a:r>
            <a:r>
              <a:rPr dirty="0" sz="1700" spc="40">
                <a:solidFill>
                  <a:srgbClr val="D1D1D1"/>
                </a:solidFill>
                <a:latin typeface="Times New Roman"/>
                <a:cs typeface="Times New Roman"/>
              </a:rPr>
              <a:t>Corea, </a:t>
            </a:r>
            <a:r>
              <a:rPr dirty="0" sz="1700" spc="5">
                <a:solidFill>
                  <a:srgbClr val="D1D1D1"/>
                </a:solidFill>
                <a:latin typeface="Times New Roman"/>
                <a:cs typeface="Times New Roman"/>
              </a:rPr>
              <a:t>rivolta </a:t>
            </a:r>
            <a:r>
              <a:rPr dirty="0" sz="1700" spc="20">
                <a:solidFill>
                  <a:srgbClr val="D1D1D1"/>
                </a:solidFill>
                <a:latin typeface="Times New Roman"/>
                <a:cs typeface="Times New Roman"/>
              </a:rPr>
              <a:t>del </a:t>
            </a:r>
            <a:r>
              <a:rPr dirty="0" sz="1700" spc="35">
                <a:solidFill>
                  <a:srgbClr val="D1D1D1"/>
                </a:solidFill>
                <a:latin typeface="Times New Roman"/>
                <a:cs typeface="Times New Roman"/>
              </a:rPr>
              <a:t>movimento </a:t>
            </a:r>
            <a:r>
              <a:rPr dirty="0" sz="1700" spc="45">
                <a:solidFill>
                  <a:srgbClr val="D1D1D1"/>
                </a:solidFill>
                <a:latin typeface="Times New Roman"/>
                <a:cs typeface="Times New Roman"/>
              </a:rPr>
              <a:t>contadino </a:t>
            </a:r>
            <a:r>
              <a:rPr dirty="0" sz="1700" spc="50">
                <a:solidFill>
                  <a:srgbClr val="D1D1D1"/>
                </a:solidFill>
                <a:latin typeface="Times New Roman"/>
                <a:cs typeface="Times New Roman"/>
              </a:rPr>
              <a:t>Donghak </a:t>
            </a:r>
            <a:r>
              <a:rPr dirty="0" sz="1700" spc="30">
                <a:solidFill>
                  <a:srgbClr val="D1D1D1"/>
                </a:solidFill>
                <a:latin typeface="Times New Roman"/>
                <a:cs typeface="Times New Roman"/>
              </a:rPr>
              <a:t>appoggiato</a:t>
            </a:r>
            <a:r>
              <a:rPr dirty="0" sz="1700" spc="9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700" spc="40">
                <a:solidFill>
                  <a:srgbClr val="D1D1D1"/>
                </a:solidFill>
                <a:latin typeface="Times New Roman"/>
                <a:cs typeface="Times New Roman"/>
              </a:rPr>
              <a:t>dal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99977" y="4999561"/>
            <a:ext cx="7150100" cy="291465"/>
          </a:xfrm>
          <a:prstGeom prst="rect">
            <a:avLst/>
          </a:prstGeom>
          <a:solidFill>
            <a:srgbClr val="1F1F1F"/>
          </a:solidFill>
        </p:spPr>
        <p:txBody>
          <a:bodyPr wrap="square" lIns="0" tIns="8890" rIns="0" bIns="0" rtlCol="0" vert="horz">
            <a:spAutoFit/>
          </a:bodyPr>
          <a:lstStyle/>
          <a:p>
            <a:pPr marL="4445">
              <a:lnSpc>
                <a:spcPct val="100000"/>
              </a:lnSpc>
              <a:spcBef>
                <a:spcPts val="70"/>
              </a:spcBef>
            </a:pPr>
            <a:r>
              <a:rPr dirty="0" sz="1700" spc="35">
                <a:solidFill>
                  <a:srgbClr val="D1D1D1"/>
                </a:solidFill>
                <a:latin typeface="Times New Roman"/>
                <a:cs typeface="Times New Roman"/>
              </a:rPr>
              <a:t>Giappone, </a:t>
            </a:r>
            <a:r>
              <a:rPr dirty="0" sz="1700" spc="20">
                <a:solidFill>
                  <a:srgbClr val="D1D1D1"/>
                </a:solidFill>
                <a:latin typeface="Times New Roman"/>
                <a:cs typeface="Times New Roman"/>
              </a:rPr>
              <a:t>richiesta </a:t>
            </a:r>
            <a:r>
              <a:rPr dirty="0" sz="1700" spc="40">
                <a:solidFill>
                  <a:srgbClr val="D1D1D1"/>
                </a:solidFill>
                <a:latin typeface="Times New Roman"/>
                <a:cs typeface="Times New Roman"/>
              </a:rPr>
              <a:t>coreana </a:t>
            </a:r>
            <a:r>
              <a:rPr dirty="0" sz="1700" spc="50">
                <a:solidFill>
                  <a:srgbClr val="D1D1D1"/>
                </a:solidFill>
                <a:latin typeface="Times New Roman"/>
                <a:cs typeface="Times New Roman"/>
              </a:rPr>
              <a:t>di aiuto </a:t>
            </a:r>
            <a:r>
              <a:rPr dirty="0" sz="1700" spc="25">
                <a:solidFill>
                  <a:srgbClr val="D1D1D1"/>
                </a:solidFill>
                <a:latin typeface="Times New Roman"/>
                <a:cs typeface="Times New Roman"/>
              </a:rPr>
              <a:t>alla </a:t>
            </a:r>
            <a:r>
              <a:rPr dirty="0" sz="1700" spc="40">
                <a:solidFill>
                  <a:srgbClr val="D1D1D1"/>
                </a:solidFill>
                <a:latin typeface="Times New Roman"/>
                <a:cs typeface="Times New Roman"/>
              </a:rPr>
              <a:t>Cina, </a:t>
            </a:r>
            <a:r>
              <a:rPr dirty="0" sz="1700" spc="10">
                <a:solidFill>
                  <a:srgbClr val="D1D1D1"/>
                </a:solidFill>
                <a:latin typeface="Times New Roman"/>
                <a:cs typeface="Times New Roman"/>
              </a:rPr>
              <a:t>invio </a:t>
            </a:r>
            <a:r>
              <a:rPr dirty="0" sz="1700" spc="50">
                <a:solidFill>
                  <a:srgbClr val="D1D1D1"/>
                </a:solidFill>
                <a:latin typeface="Times New Roman"/>
                <a:cs typeface="Times New Roman"/>
              </a:rPr>
              <a:t>di </a:t>
            </a:r>
            <a:r>
              <a:rPr dirty="0" sz="1700" spc="40">
                <a:solidFill>
                  <a:srgbClr val="D1D1D1"/>
                </a:solidFill>
                <a:latin typeface="Times New Roman"/>
                <a:cs typeface="Times New Roman"/>
              </a:rPr>
              <a:t>truppe </a:t>
            </a:r>
            <a:r>
              <a:rPr dirty="0" sz="1700" spc="15">
                <a:solidFill>
                  <a:srgbClr val="D1D1D1"/>
                </a:solidFill>
                <a:latin typeface="Times New Roman"/>
                <a:cs typeface="Times New Roman"/>
              </a:rPr>
              <a:t>cinesi </a:t>
            </a:r>
            <a:r>
              <a:rPr dirty="0" sz="1700" spc="45">
                <a:solidFill>
                  <a:srgbClr val="D1D1D1"/>
                </a:solidFill>
                <a:latin typeface="Times New Roman"/>
                <a:cs typeface="Times New Roman"/>
              </a:rPr>
              <a:t>e</a:t>
            </a:r>
            <a:r>
              <a:rPr dirty="0" sz="1700" spc="-195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700" spc="20">
                <a:solidFill>
                  <a:srgbClr val="D1D1D1"/>
                </a:solidFill>
                <a:latin typeface="Times New Roman"/>
                <a:cs typeface="Times New Roman"/>
              </a:rPr>
              <a:t>risposta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99977" y="5290721"/>
            <a:ext cx="3600450" cy="259715"/>
          </a:xfrm>
          <a:prstGeom prst="rect">
            <a:avLst/>
          </a:prstGeom>
          <a:solidFill>
            <a:srgbClr val="1F1F1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60"/>
              </a:lnSpc>
            </a:pPr>
            <a:r>
              <a:rPr dirty="0" sz="1700" spc="30">
                <a:solidFill>
                  <a:srgbClr val="D1D1D1"/>
                </a:solidFill>
                <a:latin typeface="Times New Roman"/>
                <a:cs typeface="Times New Roman"/>
              </a:rPr>
              <a:t>giapponese </a:t>
            </a:r>
            <a:r>
              <a:rPr dirty="0" sz="1700" spc="55">
                <a:solidFill>
                  <a:srgbClr val="D1D1D1"/>
                </a:solidFill>
                <a:latin typeface="Times New Roman"/>
                <a:cs typeface="Times New Roman"/>
              </a:rPr>
              <a:t>con </a:t>
            </a:r>
            <a:r>
              <a:rPr dirty="0" sz="1700" spc="65">
                <a:solidFill>
                  <a:srgbClr val="D1D1D1"/>
                </a:solidFill>
                <a:latin typeface="Times New Roman"/>
                <a:cs typeface="Times New Roman"/>
              </a:rPr>
              <a:t>una </a:t>
            </a:r>
            <a:r>
              <a:rPr dirty="0" sz="1700" spc="25">
                <a:solidFill>
                  <a:srgbClr val="D1D1D1"/>
                </a:solidFill>
                <a:latin typeface="Times New Roman"/>
                <a:cs typeface="Times New Roman"/>
              </a:rPr>
              <a:t>spedizione</a:t>
            </a:r>
            <a:r>
              <a:rPr dirty="0" sz="1700" spc="9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700" spc="20">
                <a:solidFill>
                  <a:srgbClr val="D1D1D1"/>
                </a:solidFill>
                <a:latin typeface="Times New Roman"/>
                <a:cs typeface="Times New Roman"/>
              </a:rPr>
              <a:t>militare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85674" y="5646886"/>
            <a:ext cx="122555" cy="291465"/>
          </a:xfrm>
          <a:custGeom>
            <a:avLst/>
            <a:gdLst/>
            <a:ahLst/>
            <a:cxnLst/>
            <a:rect l="l" t="t" r="r" b="b"/>
            <a:pathLst>
              <a:path w="122554" h="291464">
                <a:moveTo>
                  <a:pt x="0" y="0"/>
                </a:moveTo>
                <a:lnTo>
                  <a:pt x="122082" y="0"/>
                </a:lnTo>
                <a:lnTo>
                  <a:pt x="122082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903194" y="5646886"/>
            <a:ext cx="7264400" cy="291465"/>
          </a:xfrm>
          <a:prstGeom prst="rect">
            <a:avLst/>
          </a:prstGeom>
          <a:solidFill>
            <a:srgbClr val="1F1F1F"/>
          </a:solidFill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</a:pPr>
            <a:r>
              <a:rPr dirty="0" sz="1700" spc="5">
                <a:solidFill>
                  <a:srgbClr val="D1D1D1"/>
                </a:solidFill>
                <a:latin typeface="Times New Roman"/>
                <a:cs typeface="Times New Roman"/>
              </a:rPr>
              <a:t>1894: </a:t>
            </a:r>
            <a:r>
              <a:rPr dirty="0" sz="1700" spc="35">
                <a:solidFill>
                  <a:srgbClr val="D1D1D1"/>
                </a:solidFill>
                <a:latin typeface="Times New Roman"/>
                <a:cs typeface="Times New Roman"/>
              </a:rPr>
              <a:t>occupazione </a:t>
            </a:r>
            <a:r>
              <a:rPr dirty="0" sz="1700" spc="30">
                <a:solidFill>
                  <a:srgbClr val="D1D1D1"/>
                </a:solidFill>
                <a:latin typeface="Times New Roman"/>
                <a:cs typeface="Times New Roman"/>
              </a:rPr>
              <a:t>giapponese </a:t>
            </a:r>
            <a:r>
              <a:rPr dirty="0" sz="1700" spc="20">
                <a:solidFill>
                  <a:srgbClr val="D1D1D1"/>
                </a:solidFill>
                <a:latin typeface="Times New Roman"/>
                <a:cs typeface="Times New Roman"/>
              </a:rPr>
              <a:t>del </a:t>
            </a:r>
            <a:r>
              <a:rPr dirty="0" sz="1700" spc="45">
                <a:solidFill>
                  <a:srgbClr val="D1D1D1"/>
                </a:solidFill>
                <a:latin typeface="Times New Roman"/>
                <a:cs typeface="Times New Roman"/>
              </a:rPr>
              <a:t>palazzo </a:t>
            </a:r>
            <a:r>
              <a:rPr dirty="0" sz="1700" spc="25">
                <a:solidFill>
                  <a:srgbClr val="D1D1D1"/>
                </a:solidFill>
                <a:latin typeface="Times New Roman"/>
                <a:cs typeface="Times New Roman"/>
              </a:rPr>
              <a:t>imperiale </a:t>
            </a:r>
            <a:r>
              <a:rPr dirty="0" sz="1700" spc="40">
                <a:solidFill>
                  <a:srgbClr val="D1D1D1"/>
                </a:solidFill>
                <a:latin typeface="Times New Roman"/>
                <a:cs typeface="Times New Roman"/>
              </a:rPr>
              <a:t>coreano </a:t>
            </a:r>
            <a:r>
              <a:rPr dirty="0" sz="1700" spc="20">
                <a:solidFill>
                  <a:srgbClr val="D1D1D1"/>
                </a:solidFill>
                <a:latin typeface="Times New Roman"/>
                <a:cs typeface="Times New Roman"/>
              </a:rPr>
              <a:t>e </a:t>
            </a:r>
            <a:r>
              <a:rPr dirty="0" sz="1700" spc="40">
                <a:solidFill>
                  <a:srgbClr val="D1D1D1"/>
                </a:solidFill>
                <a:latin typeface="Times New Roman"/>
                <a:cs typeface="Times New Roman"/>
              </a:rPr>
              <a:t>insediamento</a:t>
            </a:r>
            <a:r>
              <a:rPr dirty="0" sz="1700" spc="455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700" spc="40">
                <a:solidFill>
                  <a:srgbClr val="D1D1D1"/>
                </a:solidFill>
                <a:latin typeface="Times New Roman"/>
                <a:cs typeface="Times New Roman"/>
              </a:rPr>
              <a:t>di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3194" y="5938046"/>
            <a:ext cx="2499360" cy="259715"/>
          </a:xfrm>
          <a:prstGeom prst="rect">
            <a:avLst/>
          </a:prstGeom>
          <a:solidFill>
            <a:srgbClr val="1F1F1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60"/>
              </a:lnSpc>
            </a:pPr>
            <a:r>
              <a:rPr dirty="0" sz="1700" spc="85">
                <a:solidFill>
                  <a:srgbClr val="D1D1D1"/>
                </a:solidFill>
                <a:latin typeface="Times New Roman"/>
                <a:cs typeface="Times New Roman"/>
              </a:rPr>
              <a:t>un </a:t>
            </a:r>
            <a:r>
              <a:rPr dirty="0" sz="1700" spc="25">
                <a:solidFill>
                  <a:srgbClr val="D1D1D1"/>
                </a:solidFill>
                <a:latin typeface="Times New Roman"/>
                <a:cs typeface="Times New Roman"/>
              </a:rPr>
              <a:t>governo</a:t>
            </a:r>
            <a:r>
              <a:rPr dirty="0" sz="1700" spc="-3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700" spc="25">
                <a:solidFill>
                  <a:srgbClr val="D1D1D1"/>
                </a:solidFill>
                <a:latin typeface="Times New Roman"/>
                <a:cs typeface="Times New Roman"/>
              </a:rPr>
              <a:t>filo-giapponese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71451" y="6497674"/>
            <a:ext cx="744703" cy="1587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694072" y="4348069"/>
            <a:ext cx="0" cy="2293620"/>
          </a:xfrm>
          <a:custGeom>
            <a:avLst/>
            <a:gdLst/>
            <a:ahLst/>
            <a:cxnLst/>
            <a:rect l="l" t="t" r="r" b="b"/>
            <a:pathLst>
              <a:path w="0" h="2293620">
                <a:moveTo>
                  <a:pt x="0" y="2293117"/>
                </a:moveTo>
                <a:lnTo>
                  <a:pt x="0" y="0"/>
                </a:lnTo>
              </a:path>
            </a:pathLst>
          </a:custGeom>
          <a:ln w="610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107355" y="4094635"/>
            <a:ext cx="0" cy="2616835"/>
          </a:xfrm>
          <a:custGeom>
            <a:avLst/>
            <a:gdLst/>
            <a:ahLst/>
            <a:cxnLst/>
            <a:rect l="l" t="t" r="r" b="b"/>
            <a:pathLst>
              <a:path w="0" h="2616834">
                <a:moveTo>
                  <a:pt x="0" y="2616780"/>
                </a:moveTo>
                <a:lnTo>
                  <a:pt x="0" y="0"/>
                </a:lnTo>
              </a:path>
            </a:pathLst>
          </a:custGeom>
          <a:ln w="9156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81864" y="6693095"/>
            <a:ext cx="1691005" cy="0"/>
          </a:xfrm>
          <a:custGeom>
            <a:avLst/>
            <a:gdLst/>
            <a:ahLst/>
            <a:cxnLst/>
            <a:rect l="l" t="t" r="r" b="b"/>
            <a:pathLst>
              <a:path w="1691004" h="0">
                <a:moveTo>
                  <a:pt x="0" y="0"/>
                </a:moveTo>
                <a:lnTo>
                  <a:pt x="1690842" y="0"/>
                </a:lnTo>
              </a:path>
            </a:pathLst>
          </a:custGeom>
          <a:ln w="2442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54755" y="6719049"/>
            <a:ext cx="5289550" cy="137795"/>
          </a:xfrm>
          <a:custGeom>
            <a:avLst/>
            <a:gdLst/>
            <a:ahLst/>
            <a:cxnLst/>
            <a:rect l="l" t="t" r="r" b="b"/>
            <a:pathLst>
              <a:path w="5289550" h="137795">
                <a:moveTo>
                  <a:pt x="0" y="0"/>
                </a:moveTo>
                <a:lnTo>
                  <a:pt x="5289225" y="0"/>
                </a:lnTo>
                <a:lnTo>
                  <a:pt x="5289225" y="137403"/>
                </a:lnTo>
                <a:lnTo>
                  <a:pt x="0" y="13740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36551" y="743739"/>
            <a:ext cx="7381240" cy="694055"/>
          </a:xfrm>
          <a:custGeom>
            <a:avLst/>
            <a:gdLst/>
            <a:ahLst/>
            <a:cxnLst/>
            <a:rect l="l" t="t" r="r" b="b"/>
            <a:pathLst>
              <a:path w="7381240" h="694055">
                <a:moveTo>
                  <a:pt x="0" y="0"/>
                </a:moveTo>
                <a:lnTo>
                  <a:pt x="7380899" y="0"/>
                </a:lnTo>
                <a:lnTo>
                  <a:pt x="7380899" y="693644"/>
                </a:lnTo>
                <a:lnTo>
                  <a:pt x="0" y="693644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823851" y="751418"/>
            <a:ext cx="7463155" cy="6438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050" spc="110">
                <a:solidFill>
                  <a:srgbClr val="D3D3D3"/>
                </a:solidFill>
                <a:latin typeface="Times New Roman"/>
                <a:cs typeface="Times New Roman"/>
              </a:rPr>
              <a:t>Guerra </a:t>
            </a:r>
            <a:r>
              <a:rPr dirty="0" sz="4050" spc="50">
                <a:solidFill>
                  <a:srgbClr val="D3D3D3"/>
                </a:solidFill>
                <a:latin typeface="Times New Roman"/>
                <a:cs typeface="Times New Roman"/>
              </a:rPr>
              <a:t>sino-giapponese</a:t>
            </a:r>
            <a:r>
              <a:rPr dirty="0" sz="4050" spc="8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4050" spc="-40">
                <a:solidFill>
                  <a:srgbClr val="D3D3D3"/>
                </a:solidFill>
                <a:latin typeface="Times New Roman"/>
                <a:cs typeface="Times New Roman"/>
              </a:rPr>
              <a:t>1894-1895</a:t>
            </a:r>
            <a:endParaRPr sz="40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1383" y="1552251"/>
            <a:ext cx="119380" cy="291465"/>
          </a:xfrm>
          <a:custGeom>
            <a:avLst/>
            <a:gdLst/>
            <a:ahLst/>
            <a:cxnLst/>
            <a:rect l="l" t="t" r="r" b="b"/>
            <a:pathLst>
              <a:path w="119379" h="291464">
                <a:moveTo>
                  <a:pt x="0" y="0"/>
                </a:moveTo>
                <a:lnTo>
                  <a:pt x="119030" y="0"/>
                </a:lnTo>
                <a:lnTo>
                  <a:pt x="119030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67657" y="1552251"/>
            <a:ext cx="3643629" cy="291465"/>
          </a:xfrm>
          <a:prstGeom prst="rect">
            <a:avLst/>
          </a:prstGeom>
          <a:solidFill>
            <a:srgbClr val="212123"/>
          </a:solidFill>
        </p:spPr>
        <p:txBody>
          <a:bodyPr wrap="square" lIns="0" tIns="8890" rIns="0" bIns="0" rtlCol="0" vert="horz">
            <a:spAutoFit/>
          </a:bodyPr>
          <a:lstStyle/>
          <a:p>
            <a:pPr marL="635">
              <a:lnSpc>
                <a:spcPct val="100000"/>
              </a:lnSpc>
              <a:spcBef>
                <a:spcPts val="70"/>
              </a:spcBef>
            </a:pPr>
            <a:r>
              <a:rPr dirty="0" sz="1700" spc="40">
                <a:solidFill>
                  <a:srgbClr val="D3D3D3"/>
                </a:solidFill>
                <a:latin typeface="Times New Roman"/>
                <a:cs typeface="Times New Roman"/>
              </a:rPr>
              <a:t>Dichiarazione </a:t>
            </a:r>
            <a:r>
              <a:rPr dirty="0" sz="1700" spc="50">
                <a:solidFill>
                  <a:srgbClr val="D3D3D3"/>
                </a:solidFill>
                <a:latin typeface="Times New Roman"/>
                <a:cs typeface="Times New Roman"/>
              </a:rPr>
              <a:t>di </a:t>
            </a:r>
            <a:r>
              <a:rPr dirty="0" sz="1700" spc="35">
                <a:solidFill>
                  <a:srgbClr val="D3D3D3"/>
                </a:solidFill>
                <a:latin typeface="Times New Roman"/>
                <a:cs typeface="Times New Roman"/>
              </a:rPr>
              <a:t>guerra, </a:t>
            </a:r>
            <a:r>
              <a:rPr dirty="0" sz="1700" spc="45">
                <a:solidFill>
                  <a:srgbClr val="D3D3D3"/>
                </a:solidFill>
                <a:latin typeface="Times New Roman"/>
                <a:cs typeface="Times New Roman"/>
              </a:rPr>
              <a:t>1</a:t>
            </a:r>
            <a:r>
              <a:rPr dirty="0" sz="1650" spc="45">
                <a:solidFill>
                  <a:srgbClr val="BDBFBC"/>
                </a:solidFill>
                <a:latin typeface="Times New Roman"/>
                <a:cs typeface="Times New Roman"/>
              </a:rPr>
              <a:t>º </a:t>
            </a:r>
            <a:r>
              <a:rPr dirty="0" sz="1700" spc="30">
                <a:solidFill>
                  <a:srgbClr val="D3D3D3"/>
                </a:solidFill>
                <a:latin typeface="Times New Roman"/>
                <a:cs typeface="Times New Roman"/>
              </a:rPr>
              <a:t>agosto</a:t>
            </a:r>
            <a:r>
              <a:rPr dirty="0" sz="1700" spc="15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700" spc="5">
                <a:solidFill>
                  <a:srgbClr val="D3D3D3"/>
                </a:solidFill>
                <a:latin typeface="Times New Roman"/>
                <a:cs typeface="Times New Roman"/>
              </a:rPr>
              <a:t>1894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1383" y="1888127"/>
            <a:ext cx="119380" cy="291465"/>
          </a:xfrm>
          <a:custGeom>
            <a:avLst/>
            <a:gdLst/>
            <a:ahLst/>
            <a:cxnLst/>
            <a:rect l="l" t="t" r="r" b="b"/>
            <a:pathLst>
              <a:path w="119379" h="291464">
                <a:moveTo>
                  <a:pt x="0" y="0"/>
                </a:moveTo>
                <a:lnTo>
                  <a:pt x="119030" y="0"/>
                </a:lnTo>
                <a:lnTo>
                  <a:pt x="119030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68712" y="1888127"/>
            <a:ext cx="7292975" cy="291465"/>
          </a:xfrm>
          <a:custGeom>
            <a:avLst/>
            <a:gdLst/>
            <a:ahLst/>
            <a:cxnLst/>
            <a:rect l="l" t="t" r="r" b="b"/>
            <a:pathLst>
              <a:path w="7292975" h="291464">
                <a:moveTo>
                  <a:pt x="0" y="0"/>
                </a:moveTo>
                <a:lnTo>
                  <a:pt x="7292650" y="0"/>
                </a:lnTo>
                <a:lnTo>
                  <a:pt x="7292650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67657" y="1888127"/>
            <a:ext cx="7294245" cy="207645"/>
          </a:xfrm>
          <a:prstGeom prst="rect">
            <a:avLst/>
          </a:prstGeom>
          <a:solidFill>
            <a:srgbClr val="212123"/>
          </a:solidFill>
        </p:spPr>
        <p:txBody>
          <a:bodyPr wrap="square" lIns="0" tIns="8890" rIns="0" bIns="0" rtlCol="0" vert="horz">
            <a:spAutoFit/>
          </a:bodyPr>
          <a:lstStyle/>
          <a:p>
            <a:pPr marL="635">
              <a:lnSpc>
                <a:spcPts val="1565"/>
              </a:lnSpc>
              <a:spcBef>
                <a:spcPts val="70"/>
              </a:spcBef>
            </a:pPr>
            <a:r>
              <a:rPr dirty="0" sz="1700" spc="40">
                <a:solidFill>
                  <a:srgbClr val="D3D3D3"/>
                </a:solidFill>
                <a:latin typeface="Times New Roman"/>
                <a:cs typeface="Times New Roman"/>
              </a:rPr>
              <a:t>Fine </a:t>
            </a:r>
            <a:r>
              <a:rPr dirty="0" sz="1700" spc="5">
                <a:solidFill>
                  <a:srgbClr val="D3D3D3"/>
                </a:solidFill>
                <a:latin typeface="Times New Roman"/>
                <a:cs typeface="Times New Roman"/>
              </a:rPr>
              <a:t>1894: </a:t>
            </a:r>
            <a:r>
              <a:rPr dirty="0" sz="1700" spc="20">
                <a:solidFill>
                  <a:srgbClr val="D3D3D3"/>
                </a:solidFill>
                <a:latin typeface="Times New Roman"/>
                <a:cs typeface="Times New Roman"/>
              </a:rPr>
              <a:t>flotta </a:t>
            </a:r>
            <a:r>
              <a:rPr dirty="0" sz="1700" spc="30">
                <a:solidFill>
                  <a:srgbClr val="D3D3D3"/>
                </a:solidFill>
                <a:latin typeface="Times New Roman"/>
                <a:cs typeface="Times New Roman"/>
              </a:rPr>
              <a:t>giapponese </a:t>
            </a:r>
            <a:r>
              <a:rPr dirty="0" sz="1700" spc="15">
                <a:solidFill>
                  <a:srgbClr val="D3D3D3"/>
                </a:solidFill>
                <a:latin typeface="Times New Roman"/>
                <a:cs typeface="Times New Roman"/>
              </a:rPr>
              <a:t>blocca </a:t>
            </a:r>
            <a:r>
              <a:rPr dirty="0" sz="1700" spc="35">
                <a:solidFill>
                  <a:srgbClr val="D3D3D3"/>
                </a:solidFill>
                <a:latin typeface="Times New Roman"/>
                <a:cs typeface="Times New Roman"/>
              </a:rPr>
              <a:t>Port </a:t>
            </a:r>
            <a:r>
              <a:rPr dirty="0" sz="1700" spc="45">
                <a:solidFill>
                  <a:srgbClr val="D3D3D3"/>
                </a:solidFill>
                <a:latin typeface="Times New Roman"/>
                <a:cs typeface="Times New Roman"/>
              </a:rPr>
              <a:t>Arthur </a:t>
            </a:r>
            <a:r>
              <a:rPr dirty="0" sz="1700" spc="35">
                <a:solidFill>
                  <a:srgbClr val="D3D3D3"/>
                </a:solidFill>
                <a:latin typeface="Times New Roman"/>
                <a:cs typeface="Times New Roman"/>
              </a:rPr>
              <a:t>(attuale Lüshun), </a:t>
            </a:r>
            <a:r>
              <a:rPr dirty="0" sz="1700" spc="10">
                <a:solidFill>
                  <a:srgbClr val="D3D3D3"/>
                </a:solidFill>
                <a:latin typeface="Times New Roman"/>
                <a:cs typeface="Times New Roman"/>
              </a:rPr>
              <a:t>nella</a:t>
            </a:r>
            <a:r>
              <a:rPr dirty="0" sz="1700" spc="18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700" spc="20">
                <a:solidFill>
                  <a:srgbClr val="D3D3D3"/>
                </a:solidFill>
                <a:latin typeface="Times New Roman"/>
                <a:cs typeface="Times New Roman"/>
              </a:rPr>
              <a:t>penisola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68089" y="2095760"/>
            <a:ext cx="3985895" cy="291465"/>
          </a:xfrm>
          <a:custGeom>
            <a:avLst/>
            <a:gdLst/>
            <a:ahLst/>
            <a:cxnLst/>
            <a:rect l="l" t="t" r="r" b="b"/>
            <a:pathLst>
              <a:path w="3985895" h="291464">
                <a:moveTo>
                  <a:pt x="0" y="0"/>
                </a:moveTo>
                <a:lnTo>
                  <a:pt x="3985828" y="0"/>
                </a:lnTo>
                <a:lnTo>
                  <a:pt x="3985828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767657" y="2179287"/>
            <a:ext cx="3999229" cy="207645"/>
          </a:xfrm>
          <a:prstGeom prst="rect">
            <a:avLst/>
          </a:prstGeom>
          <a:solidFill>
            <a:srgbClr val="212123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55"/>
              </a:lnSpc>
            </a:pPr>
            <a:r>
              <a:rPr dirty="0" sz="1700" spc="20">
                <a:solidFill>
                  <a:srgbClr val="D3D3D3"/>
                </a:solidFill>
                <a:latin typeface="Times New Roman"/>
                <a:cs typeface="Times New Roman"/>
              </a:rPr>
              <a:t>del </a:t>
            </a:r>
            <a:r>
              <a:rPr dirty="0" sz="1700" spc="35">
                <a:solidFill>
                  <a:srgbClr val="D3D3D3"/>
                </a:solidFill>
                <a:latin typeface="Times New Roman"/>
                <a:cs typeface="Times New Roman"/>
              </a:rPr>
              <a:t>Liaodong, </a:t>
            </a:r>
            <a:r>
              <a:rPr dirty="0" sz="1700" spc="45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1700" spc="10">
                <a:solidFill>
                  <a:srgbClr val="D3D3D3"/>
                </a:solidFill>
                <a:latin typeface="Times New Roman"/>
                <a:cs typeface="Times New Roman"/>
              </a:rPr>
              <a:t>Weihaiwei, </a:t>
            </a:r>
            <a:r>
              <a:rPr dirty="0" sz="1700" spc="20">
                <a:solidFill>
                  <a:srgbClr val="D3D3D3"/>
                </a:solidFill>
                <a:latin typeface="Times New Roman"/>
                <a:cs typeface="Times New Roman"/>
              </a:rPr>
              <a:t>nello</a:t>
            </a:r>
            <a:r>
              <a:rPr dirty="0" sz="1700" spc="-17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700" spc="45">
                <a:solidFill>
                  <a:srgbClr val="D3D3D3"/>
                </a:solidFill>
                <a:latin typeface="Times New Roman"/>
                <a:cs typeface="Times New Roman"/>
              </a:rPr>
              <a:t>Shandong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1383" y="2431636"/>
            <a:ext cx="119380" cy="291465"/>
          </a:xfrm>
          <a:custGeom>
            <a:avLst/>
            <a:gdLst/>
            <a:ahLst/>
            <a:cxnLst/>
            <a:rect l="l" t="t" r="r" b="b"/>
            <a:pathLst>
              <a:path w="119379" h="291464">
                <a:moveTo>
                  <a:pt x="0" y="0"/>
                </a:moveTo>
                <a:lnTo>
                  <a:pt x="119030" y="0"/>
                </a:lnTo>
                <a:lnTo>
                  <a:pt x="119030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70709" y="2431636"/>
            <a:ext cx="7401559" cy="291465"/>
          </a:xfrm>
          <a:custGeom>
            <a:avLst/>
            <a:gdLst/>
            <a:ahLst/>
            <a:cxnLst/>
            <a:rect l="l" t="t" r="r" b="b"/>
            <a:pathLst>
              <a:path w="7401559" h="291464">
                <a:moveTo>
                  <a:pt x="0" y="0"/>
                </a:moveTo>
                <a:lnTo>
                  <a:pt x="7401252" y="0"/>
                </a:lnTo>
                <a:lnTo>
                  <a:pt x="7401252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67657" y="2431636"/>
            <a:ext cx="7412990" cy="207645"/>
          </a:xfrm>
          <a:prstGeom prst="rect">
            <a:avLst/>
          </a:prstGeom>
          <a:solidFill>
            <a:srgbClr val="212123"/>
          </a:solidFill>
        </p:spPr>
        <p:txBody>
          <a:bodyPr wrap="square" lIns="0" tIns="8890" rIns="0" bIns="0" rtlCol="0" vert="horz">
            <a:spAutoFit/>
          </a:bodyPr>
          <a:lstStyle/>
          <a:p>
            <a:pPr marL="2540">
              <a:lnSpc>
                <a:spcPts val="1565"/>
              </a:lnSpc>
              <a:spcBef>
                <a:spcPts val="70"/>
              </a:spcBef>
            </a:pPr>
            <a:r>
              <a:rPr dirty="0" sz="1700" spc="35">
                <a:solidFill>
                  <a:srgbClr val="D3D3D3"/>
                </a:solidFill>
                <a:latin typeface="Times New Roman"/>
                <a:cs typeface="Times New Roman"/>
              </a:rPr>
              <a:t>Occupazione </a:t>
            </a:r>
            <a:r>
              <a:rPr dirty="0" sz="1700" spc="30">
                <a:solidFill>
                  <a:srgbClr val="D3D3D3"/>
                </a:solidFill>
                <a:latin typeface="Times New Roman"/>
                <a:cs typeface="Times New Roman"/>
              </a:rPr>
              <a:t>giaponese </a:t>
            </a:r>
            <a:r>
              <a:rPr dirty="0" sz="1700" spc="40">
                <a:solidFill>
                  <a:srgbClr val="D3D3D3"/>
                </a:solidFill>
                <a:latin typeface="Times New Roman"/>
                <a:cs typeface="Times New Roman"/>
              </a:rPr>
              <a:t>di </a:t>
            </a:r>
            <a:r>
              <a:rPr dirty="0" sz="1700" spc="20">
                <a:solidFill>
                  <a:srgbClr val="D3D3D3"/>
                </a:solidFill>
                <a:latin typeface="Times New Roman"/>
                <a:cs typeface="Times New Roman"/>
              </a:rPr>
              <a:t>Pyongyang, </a:t>
            </a:r>
            <a:r>
              <a:rPr dirty="0" sz="1700" spc="30">
                <a:solidFill>
                  <a:srgbClr val="D3D3D3"/>
                </a:solidFill>
                <a:latin typeface="Times New Roman"/>
                <a:cs typeface="Times New Roman"/>
              </a:rPr>
              <a:t>ritirata </a:t>
            </a:r>
            <a:r>
              <a:rPr dirty="0" sz="1700" spc="10">
                <a:solidFill>
                  <a:srgbClr val="D3D3D3"/>
                </a:solidFill>
                <a:latin typeface="Times New Roman"/>
                <a:cs typeface="Times New Roman"/>
              </a:rPr>
              <a:t>cinese </a:t>
            </a:r>
            <a:r>
              <a:rPr dirty="0" sz="1700" spc="65">
                <a:solidFill>
                  <a:srgbClr val="D3D3D3"/>
                </a:solidFill>
                <a:latin typeface="Times New Roman"/>
                <a:cs typeface="Times New Roman"/>
              </a:rPr>
              <a:t>a </a:t>
            </a:r>
            <a:r>
              <a:rPr dirty="0" sz="1700" spc="45">
                <a:solidFill>
                  <a:srgbClr val="D3D3D3"/>
                </a:solidFill>
                <a:latin typeface="Times New Roman"/>
                <a:cs typeface="Times New Roman"/>
              </a:rPr>
              <a:t>nord </a:t>
            </a:r>
            <a:r>
              <a:rPr dirty="0" sz="1700" spc="20">
                <a:solidFill>
                  <a:srgbClr val="D3D3D3"/>
                </a:solidFill>
                <a:latin typeface="Times New Roman"/>
                <a:cs typeface="Times New Roman"/>
              </a:rPr>
              <a:t>fiume </a:t>
            </a:r>
            <a:r>
              <a:rPr dirty="0" sz="1700">
                <a:solidFill>
                  <a:srgbClr val="D3D3D3"/>
                </a:solidFill>
                <a:latin typeface="Times New Roman"/>
                <a:cs typeface="Times New Roman"/>
              </a:rPr>
              <a:t>Yalu,</a:t>
            </a:r>
            <a:r>
              <a:rPr dirty="0" sz="1700" spc="9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700" spc="20">
                <a:solidFill>
                  <a:srgbClr val="D3D3D3"/>
                </a:solidFill>
                <a:latin typeface="Times New Roman"/>
                <a:cs typeface="Times New Roman"/>
              </a:rPr>
              <a:t>conflitto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8738" y="2639268"/>
            <a:ext cx="1184910" cy="291465"/>
          </a:xfrm>
          <a:custGeom>
            <a:avLst/>
            <a:gdLst/>
            <a:ahLst/>
            <a:cxnLst/>
            <a:rect l="l" t="t" r="r" b="b"/>
            <a:pathLst>
              <a:path w="1184910" h="291464">
                <a:moveTo>
                  <a:pt x="0" y="0"/>
                </a:moveTo>
                <a:lnTo>
                  <a:pt x="1184391" y="0"/>
                </a:lnTo>
                <a:lnTo>
                  <a:pt x="1184391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767657" y="2722795"/>
            <a:ext cx="1185545" cy="207645"/>
          </a:xfrm>
          <a:prstGeom prst="rect">
            <a:avLst/>
          </a:prstGeom>
          <a:solidFill>
            <a:srgbClr val="212123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455"/>
              </a:lnSpc>
            </a:pPr>
            <a:r>
              <a:rPr dirty="0" sz="1700" spc="35">
                <a:solidFill>
                  <a:srgbClr val="D3D3D3"/>
                </a:solidFill>
                <a:latin typeface="Times New Roman"/>
                <a:cs typeface="Times New Roman"/>
              </a:rPr>
              <a:t>in</a:t>
            </a:r>
            <a:r>
              <a:rPr dirty="0" sz="1700" spc="-5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700" spc="40">
                <a:solidFill>
                  <a:srgbClr val="D3D3D3"/>
                </a:solidFill>
                <a:latin typeface="Times New Roman"/>
                <a:cs typeface="Times New Roman"/>
              </a:rPr>
              <a:t>Manciuria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1383" y="2975144"/>
            <a:ext cx="119380" cy="291465"/>
          </a:xfrm>
          <a:custGeom>
            <a:avLst/>
            <a:gdLst/>
            <a:ahLst/>
            <a:cxnLst/>
            <a:rect l="l" t="t" r="r" b="b"/>
            <a:pathLst>
              <a:path w="119379" h="291464">
                <a:moveTo>
                  <a:pt x="0" y="0"/>
                </a:moveTo>
                <a:lnTo>
                  <a:pt x="119030" y="0"/>
                </a:lnTo>
                <a:lnTo>
                  <a:pt x="119030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767657" y="2975144"/>
            <a:ext cx="7220584" cy="499109"/>
          </a:xfrm>
          <a:prstGeom prst="rect">
            <a:avLst/>
          </a:prstGeom>
          <a:solidFill>
            <a:srgbClr val="212123"/>
          </a:solidFill>
        </p:spPr>
        <p:txBody>
          <a:bodyPr wrap="square" lIns="0" tIns="59055" rIns="0" bIns="0" rtlCol="0" vert="horz">
            <a:spAutoFit/>
          </a:bodyPr>
          <a:lstStyle/>
          <a:p>
            <a:pPr indent="1270">
              <a:lnSpc>
                <a:spcPts val="1630"/>
              </a:lnSpc>
              <a:spcBef>
                <a:spcPts val="465"/>
              </a:spcBef>
            </a:pPr>
            <a:r>
              <a:rPr dirty="0" sz="1700" spc="30">
                <a:solidFill>
                  <a:srgbClr val="D3D3D3"/>
                </a:solidFill>
                <a:latin typeface="Times New Roman"/>
                <a:cs typeface="Times New Roman"/>
              </a:rPr>
              <a:t>Inizio </a:t>
            </a:r>
            <a:r>
              <a:rPr dirty="0" sz="1700" spc="5">
                <a:solidFill>
                  <a:srgbClr val="D3D3D3"/>
                </a:solidFill>
                <a:latin typeface="Times New Roman"/>
                <a:cs typeface="Times New Roman"/>
              </a:rPr>
              <a:t>1895: </a:t>
            </a:r>
            <a:r>
              <a:rPr dirty="0" sz="1700" spc="35">
                <a:solidFill>
                  <a:srgbClr val="D3D3D3"/>
                </a:solidFill>
                <a:latin typeface="Times New Roman"/>
                <a:cs typeface="Times New Roman"/>
              </a:rPr>
              <a:t>occupazione </a:t>
            </a:r>
            <a:r>
              <a:rPr dirty="0" sz="1700" spc="10">
                <a:solidFill>
                  <a:srgbClr val="D3D3D3"/>
                </a:solidFill>
                <a:latin typeface="Times New Roman"/>
                <a:cs typeface="Times New Roman"/>
              </a:rPr>
              <a:t>della </a:t>
            </a:r>
            <a:r>
              <a:rPr dirty="0" sz="1700" spc="20">
                <a:solidFill>
                  <a:srgbClr val="D3D3D3"/>
                </a:solidFill>
                <a:latin typeface="Times New Roman"/>
                <a:cs typeface="Times New Roman"/>
              </a:rPr>
              <a:t>penisola del </a:t>
            </a:r>
            <a:r>
              <a:rPr dirty="0" sz="1700" spc="35">
                <a:solidFill>
                  <a:srgbClr val="D3D3D3"/>
                </a:solidFill>
                <a:latin typeface="Times New Roman"/>
                <a:cs typeface="Times New Roman"/>
              </a:rPr>
              <a:t>Liaodong, attacco </a:t>
            </a:r>
            <a:r>
              <a:rPr dirty="0" sz="1700">
                <a:solidFill>
                  <a:srgbClr val="D3D3D3"/>
                </a:solidFill>
                <a:latin typeface="Times New Roman"/>
                <a:cs typeface="Times New Roman"/>
              </a:rPr>
              <a:t>verso </a:t>
            </a:r>
            <a:r>
              <a:rPr dirty="0" sz="1700" spc="25">
                <a:solidFill>
                  <a:srgbClr val="D3D3D3"/>
                </a:solidFill>
                <a:latin typeface="Times New Roman"/>
                <a:cs typeface="Times New Roman"/>
              </a:rPr>
              <a:t>la penisola  </a:t>
            </a:r>
            <a:r>
              <a:rPr dirty="0" sz="1700" spc="20">
                <a:solidFill>
                  <a:srgbClr val="D3D3D3"/>
                </a:solidFill>
                <a:latin typeface="Times New Roman"/>
                <a:cs typeface="Times New Roman"/>
              </a:rPr>
              <a:t>dello </a:t>
            </a:r>
            <a:r>
              <a:rPr dirty="0" sz="1700" spc="35">
                <a:solidFill>
                  <a:srgbClr val="D3D3D3"/>
                </a:solidFill>
                <a:latin typeface="Times New Roman"/>
                <a:cs typeface="Times New Roman"/>
              </a:rPr>
              <a:t>Shandong, </a:t>
            </a:r>
            <a:r>
              <a:rPr dirty="0" sz="1700" spc="30">
                <a:solidFill>
                  <a:srgbClr val="D3D3D3"/>
                </a:solidFill>
                <a:latin typeface="Times New Roman"/>
                <a:cs typeface="Times New Roman"/>
              </a:rPr>
              <a:t>conquista </a:t>
            </a:r>
            <a:r>
              <a:rPr dirty="0" sz="1700" spc="20">
                <a:solidFill>
                  <a:srgbClr val="D3D3D3"/>
                </a:solidFill>
                <a:latin typeface="Times New Roman"/>
                <a:cs typeface="Times New Roman"/>
              </a:rPr>
              <a:t>del </a:t>
            </a:r>
            <a:r>
              <a:rPr dirty="0" sz="1700" spc="50">
                <a:solidFill>
                  <a:srgbClr val="D3D3D3"/>
                </a:solidFill>
                <a:latin typeface="Times New Roman"/>
                <a:cs typeface="Times New Roman"/>
              </a:rPr>
              <a:t>porto di</a:t>
            </a:r>
            <a:r>
              <a:rPr dirty="0" sz="1700" spc="24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700" spc="15">
                <a:solidFill>
                  <a:srgbClr val="D3D3D3"/>
                </a:solidFill>
                <a:latin typeface="Times New Roman"/>
                <a:cs typeface="Times New Roman"/>
              </a:rPr>
              <a:t>Weihaiwei.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51383" y="3518653"/>
            <a:ext cx="119380" cy="291465"/>
          </a:xfrm>
          <a:custGeom>
            <a:avLst/>
            <a:gdLst/>
            <a:ahLst/>
            <a:cxnLst/>
            <a:rect l="l" t="t" r="r" b="b"/>
            <a:pathLst>
              <a:path w="119379" h="291464">
                <a:moveTo>
                  <a:pt x="0" y="0"/>
                </a:moveTo>
                <a:lnTo>
                  <a:pt x="119030" y="0"/>
                </a:lnTo>
                <a:lnTo>
                  <a:pt x="119030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68712" y="3518653"/>
            <a:ext cx="7395209" cy="291465"/>
          </a:xfrm>
          <a:custGeom>
            <a:avLst/>
            <a:gdLst/>
            <a:ahLst/>
            <a:cxnLst/>
            <a:rect l="l" t="t" r="r" b="b"/>
            <a:pathLst>
              <a:path w="7395209" h="291464">
                <a:moveTo>
                  <a:pt x="0" y="0"/>
                </a:moveTo>
                <a:lnTo>
                  <a:pt x="7395148" y="0"/>
                </a:lnTo>
                <a:lnTo>
                  <a:pt x="7395148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767657" y="3518653"/>
            <a:ext cx="7400290" cy="207645"/>
          </a:xfrm>
          <a:prstGeom prst="rect">
            <a:avLst/>
          </a:prstGeom>
          <a:solidFill>
            <a:srgbClr val="212123"/>
          </a:solidFill>
        </p:spPr>
        <p:txBody>
          <a:bodyPr wrap="square" lIns="0" tIns="8890" rIns="0" bIns="0" rtlCol="0" vert="horz">
            <a:spAutoFit/>
          </a:bodyPr>
          <a:lstStyle/>
          <a:p>
            <a:pPr marL="635">
              <a:lnSpc>
                <a:spcPts val="1565"/>
              </a:lnSpc>
              <a:spcBef>
                <a:spcPts val="70"/>
              </a:spcBef>
            </a:pPr>
            <a:r>
              <a:rPr dirty="0" sz="1700" spc="40">
                <a:solidFill>
                  <a:srgbClr val="D3D3D3"/>
                </a:solidFill>
                <a:latin typeface="Times New Roman"/>
                <a:cs typeface="Times New Roman"/>
              </a:rPr>
              <a:t>Flotta </a:t>
            </a:r>
            <a:r>
              <a:rPr dirty="0" sz="1700" spc="10">
                <a:solidFill>
                  <a:srgbClr val="D3D3D3"/>
                </a:solidFill>
                <a:latin typeface="Times New Roman"/>
                <a:cs typeface="Times New Roman"/>
              </a:rPr>
              <a:t>cinese </a:t>
            </a:r>
            <a:r>
              <a:rPr dirty="0" sz="1700" spc="35">
                <a:solidFill>
                  <a:srgbClr val="D3D3D3"/>
                </a:solidFill>
                <a:latin typeface="Times New Roman"/>
                <a:cs typeface="Times New Roman"/>
              </a:rPr>
              <a:t>dei </a:t>
            </a:r>
            <a:r>
              <a:rPr dirty="0" sz="1700" spc="40">
                <a:solidFill>
                  <a:srgbClr val="D3D3D3"/>
                </a:solidFill>
                <a:latin typeface="Times New Roman"/>
                <a:cs typeface="Times New Roman"/>
              </a:rPr>
              <a:t>mari settentrionali </a:t>
            </a:r>
            <a:r>
              <a:rPr dirty="0" sz="1700" spc="35">
                <a:solidFill>
                  <a:srgbClr val="D3D3D3"/>
                </a:solidFill>
                <a:latin typeface="Times New Roman"/>
                <a:cs typeface="Times New Roman"/>
              </a:rPr>
              <a:t>completamente </a:t>
            </a:r>
            <a:r>
              <a:rPr dirty="0" sz="1700" spc="40">
                <a:solidFill>
                  <a:srgbClr val="D3D3D3"/>
                </a:solidFill>
                <a:latin typeface="Times New Roman"/>
                <a:cs typeface="Times New Roman"/>
              </a:rPr>
              <a:t>distrutta </a:t>
            </a:r>
            <a:r>
              <a:rPr dirty="0" sz="1700" spc="45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1700" spc="35">
                <a:solidFill>
                  <a:srgbClr val="D3D3D3"/>
                </a:solidFill>
                <a:latin typeface="Times New Roman"/>
                <a:cs typeface="Times New Roman"/>
              </a:rPr>
              <a:t>strada </a:t>
            </a:r>
            <a:r>
              <a:rPr dirty="0" sz="1700" spc="15">
                <a:solidFill>
                  <a:srgbClr val="D3D3D3"/>
                </a:solidFill>
                <a:latin typeface="Times New Roman"/>
                <a:cs typeface="Times New Roman"/>
              </a:rPr>
              <a:t>per</a:t>
            </a:r>
            <a:r>
              <a:rPr dirty="0" sz="1700" spc="-24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700" spc="30">
                <a:solidFill>
                  <a:srgbClr val="D3D3D3"/>
                </a:solidFill>
                <a:latin typeface="Times New Roman"/>
                <a:cs typeface="Times New Roman"/>
              </a:rPr>
              <a:t>Pechina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67657" y="3726286"/>
            <a:ext cx="561975" cy="291465"/>
          </a:xfrm>
          <a:custGeom>
            <a:avLst/>
            <a:gdLst/>
            <a:ahLst/>
            <a:cxnLst/>
            <a:rect l="l" t="t" r="r" b="b"/>
            <a:pathLst>
              <a:path w="561975" h="291464">
                <a:moveTo>
                  <a:pt x="0" y="0"/>
                </a:moveTo>
                <a:lnTo>
                  <a:pt x="561579" y="0"/>
                </a:lnTo>
                <a:lnTo>
                  <a:pt x="561579" y="291159"/>
                </a:lnTo>
                <a:lnTo>
                  <a:pt x="0" y="291159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767657" y="3809813"/>
            <a:ext cx="574675" cy="207645"/>
          </a:xfrm>
          <a:prstGeom prst="rect">
            <a:avLst/>
          </a:prstGeom>
          <a:solidFill>
            <a:srgbClr val="212123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55"/>
              </a:lnSpc>
            </a:pPr>
            <a:r>
              <a:rPr dirty="0" sz="1700" spc="40">
                <a:solidFill>
                  <a:srgbClr val="D3D3D3"/>
                </a:solidFill>
                <a:latin typeface="Times New Roman"/>
                <a:cs typeface="Times New Roman"/>
              </a:rPr>
              <a:t>aperta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20880" y="4685077"/>
            <a:ext cx="140970" cy="342900"/>
          </a:xfrm>
          <a:custGeom>
            <a:avLst/>
            <a:gdLst/>
            <a:ahLst/>
            <a:cxnLst/>
            <a:rect l="l" t="t" r="r" b="b"/>
            <a:pathLst>
              <a:path w="140970" h="342900">
                <a:moveTo>
                  <a:pt x="0" y="0"/>
                </a:moveTo>
                <a:lnTo>
                  <a:pt x="140394" y="0"/>
                </a:lnTo>
                <a:lnTo>
                  <a:pt x="140394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773697" y="4685077"/>
            <a:ext cx="2969895" cy="1261745"/>
          </a:xfrm>
          <a:prstGeom prst="rect">
            <a:avLst/>
          </a:prstGeom>
          <a:solidFill>
            <a:srgbClr val="212123"/>
          </a:solidFill>
        </p:spPr>
        <p:txBody>
          <a:bodyPr wrap="square" lIns="0" tIns="8890" rIns="0" bIns="0" rtlCol="0" vert="horz">
            <a:spAutoFit/>
          </a:bodyPr>
          <a:lstStyle/>
          <a:p>
            <a:pPr indent="4445">
              <a:lnSpc>
                <a:spcPct val="100499"/>
              </a:lnSpc>
              <a:spcBef>
                <a:spcPts val="70"/>
              </a:spcBef>
            </a:pPr>
            <a:r>
              <a:rPr dirty="0" sz="2000" spc="40">
                <a:solidFill>
                  <a:srgbClr val="D3D3D3"/>
                </a:solidFill>
                <a:latin typeface="Times New Roman"/>
                <a:cs typeface="Times New Roman"/>
              </a:rPr>
              <a:t>Occupazione </a:t>
            </a:r>
            <a:r>
              <a:rPr dirty="0" sz="2000" spc="35">
                <a:solidFill>
                  <a:srgbClr val="D3D3D3"/>
                </a:solidFill>
                <a:latin typeface="Times New Roman"/>
                <a:cs typeface="Times New Roman"/>
              </a:rPr>
              <a:t>giapponese </a:t>
            </a:r>
            <a:r>
              <a:rPr dirty="0" sz="2000" spc="45">
                <a:solidFill>
                  <a:srgbClr val="D3D3D3"/>
                </a:solidFill>
                <a:latin typeface="Times New Roman"/>
                <a:cs typeface="Times New Roman"/>
              </a:rPr>
              <a:t>di  Taiwan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2000" spc="20">
                <a:solidFill>
                  <a:srgbClr val="D3D3D3"/>
                </a:solidFill>
                <a:latin typeface="Times New Roman"/>
                <a:cs typeface="Times New Roman"/>
              </a:rPr>
              <a:t>arcipelago </a:t>
            </a:r>
            <a:r>
              <a:rPr dirty="0" sz="2000" spc="5">
                <a:solidFill>
                  <a:srgbClr val="D3D3D3"/>
                </a:solidFill>
                <a:latin typeface="Times New Roman"/>
                <a:cs typeface="Times New Roman"/>
              </a:rPr>
              <a:t>delle  </a:t>
            </a:r>
            <a:r>
              <a:rPr dirty="0" sz="2000" spc="35">
                <a:solidFill>
                  <a:srgbClr val="D3D3D3"/>
                </a:solidFill>
                <a:latin typeface="Times New Roman"/>
                <a:cs typeface="Times New Roman"/>
              </a:rPr>
              <a:t>Penghu </a:t>
            </a:r>
            <a:r>
              <a:rPr dirty="0" sz="2000" spc="10">
                <a:solidFill>
                  <a:srgbClr val="D3D3D3"/>
                </a:solidFill>
                <a:latin typeface="Times New Roman"/>
                <a:cs typeface="Times New Roman"/>
              </a:rPr>
              <a:t>(Pescadores),  </a:t>
            </a:r>
            <a:r>
              <a:rPr dirty="0" sz="2000" spc="35">
                <a:solidFill>
                  <a:srgbClr val="D3D3D3"/>
                </a:solidFill>
                <a:latin typeface="Times New Roman"/>
                <a:cs typeface="Times New Roman"/>
              </a:rPr>
              <a:t>controlo </a:t>
            </a:r>
            <a:r>
              <a:rPr dirty="0" sz="2000" spc="20">
                <a:solidFill>
                  <a:srgbClr val="D3D3D3"/>
                </a:solidFill>
                <a:latin typeface="Times New Roman"/>
                <a:cs typeface="Times New Roman"/>
              </a:rPr>
              <a:t>della</a:t>
            </a:r>
            <a:r>
              <a:rPr dirty="0" sz="2000" spc="12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2000" spc="50">
                <a:solidFill>
                  <a:srgbClr val="D3D3D3"/>
                </a:solidFill>
                <a:latin typeface="Times New Roman"/>
                <a:cs typeface="Times New Roman"/>
              </a:rPr>
              <a:t>Manciuria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90841" y="4391092"/>
            <a:ext cx="558800" cy="186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" spc="90">
                <a:solidFill>
                  <a:srgbClr val="232324"/>
                </a:solidFill>
                <a:latin typeface="Arial"/>
                <a:cs typeface="Arial"/>
              </a:rPr>
              <a:t>Penghu</a:t>
            </a:r>
            <a:endParaRPr sz="105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21149" y="4398510"/>
            <a:ext cx="0" cy="182245"/>
          </a:xfrm>
          <a:custGeom>
            <a:avLst/>
            <a:gdLst/>
            <a:ahLst/>
            <a:cxnLst/>
            <a:rect l="l" t="t" r="r" b="b"/>
            <a:pathLst>
              <a:path w="0" h="182245">
                <a:moveTo>
                  <a:pt x="0" y="0"/>
                </a:moveTo>
                <a:lnTo>
                  <a:pt x="0" y="182247"/>
                </a:lnTo>
              </a:path>
            </a:pathLst>
          </a:custGeom>
          <a:ln w="15260">
            <a:solidFill>
              <a:srgbClr val="EBED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5700820" y="4391092"/>
            <a:ext cx="400685" cy="186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" spc="-105">
                <a:solidFill>
                  <a:srgbClr val="BDBFBC"/>
                </a:solidFill>
                <a:latin typeface="Arial"/>
                <a:cs typeface="Arial"/>
              </a:rPr>
              <a:t>.</a:t>
            </a:r>
            <a:r>
              <a:rPr dirty="0" sz="1050" spc="-105">
                <a:solidFill>
                  <a:srgbClr val="7C876D"/>
                </a:solidFill>
                <a:latin typeface="Arial"/>
                <a:cs typeface="Arial"/>
              </a:rPr>
              <a:t>;.- </a:t>
            </a:r>
            <a:r>
              <a:rPr dirty="0" sz="750" spc="-165">
                <a:solidFill>
                  <a:srgbClr val="3B3B3B"/>
                </a:solidFill>
                <a:latin typeface="Arial"/>
                <a:cs typeface="Arial"/>
              </a:rPr>
              <a:t>J </a:t>
            </a:r>
            <a:r>
              <a:rPr dirty="0" sz="750" spc="-75">
                <a:solidFill>
                  <a:srgbClr val="545454"/>
                </a:solidFill>
                <a:latin typeface="Arial"/>
                <a:cs typeface="Arial"/>
              </a:rPr>
              <a:t>i </a:t>
            </a:r>
            <a:r>
              <a:rPr dirty="0" sz="750" spc="-180">
                <a:solidFill>
                  <a:srgbClr val="3B3B3B"/>
                </a:solidFill>
                <a:latin typeface="Arial"/>
                <a:cs typeface="Arial"/>
              </a:rPr>
              <a:t>b </a:t>
            </a:r>
            <a:r>
              <a:rPr dirty="0" sz="750" spc="-180">
                <a:solidFill>
                  <a:srgbClr val="545454"/>
                </a:solidFill>
                <a:latin typeface="Arial"/>
                <a:cs typeface="Arial"/>
              </a:rPr>
              <a:t>e </a:t>
            </a:r>
            <a:r>
              <a:rPr dirty="0" sz="750" spc="-75">
                <a:solidFill>
                  <a:srgbClr val="3B3B3B"/>
                </a:solidFill>
                <a:latin typeface="Arial"/>
                <a:cs typeface="Arial"/>
              </a:rPr>
              <a:t>i</a:t>
            </a:r>
            <a:endParaRPr sz="75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660108" y="4535914"/>
            <a:ext cx="0" cy="182245"/>
          </a:xfrm>
          <a:custGeom>
            <a:avLst/>
            <a:gdLst/>
            <a:ahLst/>
            <a:cxnLst/>
            <a:rect l="l" t="t" r="r" b="b"/>
            <a:pathLst>
              <a:path w="0" h="182245">
                <a:moveTo>
                  <a:pt x="0" y="0"/>
                </a:moveTo>
                <a:lnTo>
                  <a:pt x="0" y="182247"/>
                </a:lnTo>
              </a:path>
            </a:pathLst>
          </a:custGeom>
          <a:ln w="15260">
            <a:solidFill>
              <a:srgbClr val="EBED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4748724" y="4528496"/>
            <a:ext cx="1093470" cy="186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" spc="70">
                <a:solidFill>
                  <a:srgbClr val="232324"/>
                </a:solidFill>
                <a:latin typeface="Arial"/>
                <a:cs typeface="Arial"/>
              </a:rPr>
              <a:t>Archipelago </a:t>
            </a:r>
            <a:r>
              <a:rPr dirty="0" sz="1050" spc="35">
                <a:solidFill>
                  <a:srgbClr val="7C876D"/>
                </a:solidFill>
                <a:latin typeface="Arial"/>
                <a:cs typeface="Arial"/>
              </a:rPr>
              <a:t>,</a:t>
            </a:r>
            <a:r>
              <a:rPr dirty="0" sz="1050" spc="35">
                <a:solidFill>
                  <a:srgbClr val="BDBFBC"/>
                </a:solidFill>
                <a:latin typeface="Arial"/>
                <a:cs typeface="Arial"/>
              </a:rPr>
              <a:t>.</a:t>
            </a:r>
            <a:r>
              <a:rPr dirty="0" sz="1050" spc="315">
                <a:solidFill>
                  <a:srgbClr val="BDBFBC"/>
                </a:solidFill>
                <a:latin typeface="Arial"/>
                <a:cs typeface="Arial"/>
              </a:rPr>
              <a:t> </a:t>
            </a:r>
            <a:r>
              <a:rPr dirty="0" sz="1050" spc="40">
                <a:solidFill>
                  <a:srgbClr val="7C876D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193931" y="4559285"/>
            <a:ext cx="295275" cy="5448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400" spc="-290" i="1">
                <a:solidFill>
                  <a:srgbClr val="64833B"/>
                </a:solidFill>
                <a:latin typeface="Times New Roman"/>
                <a:cs typeface="Times New Roman"/>
              </a:rPr>
              <a:t>J</a:t>
            </a:r>
            <a:r>
              <a:rPr dirty="0" sz="3400" spc="-229" i="1">
                <a:solidFill>
                  <a:srgbClr val="64833B"/>
                </a:solidFill>
                <a:latin typeface="Times New Roman"/>
                <a:cs typeface="Times New Roman"/>
              </a:rPr>
              <a:t> </a:t>
            </a:r>
            <a:r>
              <a:rPr dirty="0" sz="3400" spc="-535" i="1">
                <a:solidFill>
                  <a:srgbClr val="9CA190"/>
                </a:solidFill>
                <a:latin typeface="Times New Roman"/>
                <a:cs typeface="Times New Roman"/>
              </a:rPr>
              <a:t>'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76782" y="4336386"/>
            <a:ext cx="586105" cy="5448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800" spc="125">
                <a:solidFill>
                  <a:srgbClr val="64833B"/>
                </a:solidFill>
                <a:latin typeface="Times New Roman"/>
                <a:cs typeface="Times New Roman"/>
              </a:rPr>
              <a:t>;</a:t>
            </a:r>
            <a:r>
              <a:rPr dirty="0" baseline="-28594" sz="5100" spc="-1507" i="1">
                <a:solidFill>
                  <a:srgbClr val="6B6E5D"/>
                </a:solidFill>
                <a:latin typeface="Times New Roman"/>
                <a:cs typeface="Times New Roman"/>
              </a:rPr>
              <a:t>-</a:t>
            </a:r>
            <a:r>
              <a:rPr dirty="0" sz="800" spc="229">
                <a:solidFill>
                  <a:srgbClr val="64833B"/>
                </a:solidFill>
                <a:latin typeface="Times New Roman"/>
                <a:cs typeface="Times New Roman"/>
              </a:rPr>
              <a:t>.</a:t>
            </a:r>
            <a:r>
              <a:rPr dirty="0" sz="800" spc="145">
                <a:solidFill>
                  <a:srgbClr val="64833B"/>
                </a:solidFill>
                <a:latin typeface="Times New Roman"/>
                <a:cs typeface="Times New Roman"/>
              </a:rPr>
              <a:t>.</a:t>
            </a:r>
            <a:r>
              <a:rPr dirty="0" sz="800" spc="-250">
                <a:solidFill>
                  <a:srgbClr val="64833B"/>
                </a:solidFill>
                <a:latin typeface="Times New Roman"/>
                <a:cs typeface="Times New Roman"/>
              </a:rPr>
              <a:t>.</a:t>
            </a:r>
            <a:r>
              <a:rPr dirty="0" sz="800" spc="-190">
                <a:solidFill>
                  <a:srgbClr val="9CA190"/>
                </a:solidFill>
                <a:latin typeface="Times New Roman"/>
                <a:cs typeface="Times New Roman"/>
              </a:rPr>
              <a:t>,</a:t>
            </a:r>
            <a:r>
              <a:rPr dirty="0" baseline="-28594" sz="5100" spc="-1380" i="1">
                <a:solidFill>
                  <a:srgbClr val="7C876D"/>
                </a:solidFill>
                <a:latin typeface="Times New Roman"/>
                <a:cs typeface="Times New Roman"/>
              </a:rPr>
              <a:t>•</a:t>
            </a:r>
            <a:r>
              <a:rPr dirty="0" baseline="-28594" sz="5100" spc="-780" i="1">
                <a:solidFill>
                  <a:srgbClr val="7C876D"/>
                </a:solidFill>
                <a:latin typeface="Times New Roman"/>
                <a:cs typeface="Times New Roman"/>
              </a:rPr>
              <a:t> </a:t>
            </a:r>
            <a:r>
              <a:rPr dirty="0" baseline="-28594" sz="5100" spc="-1185" i="1">
                <a:solidFill>
                  <a:srgbClr val="64833B"/>
                </a:solidFill>
                <a:latin typeface="Times New Roman"/>
                <a:cs typeface="Times New Roman"/>
              </a:rPr>
              <a:t>·</a:t>
            </a:r>
            <a:r>
              <a:rPr dirty="0" sz="800" spc="150">
                <a:solidFill>
                  <a:srgbClr val="9CA190"/>
                </a:solidFill>
                <a:latin typeface="Times New Roman"/>
                <a:cs typeface="Times New Roman"/>
              </a:rPr>
              <a:t>·</a:t>
            </a:r>
            <a:r>
              <a:rPr dirty="0" sz="800" spc="-40">
                <a:solidFill>
                  <a:srgbClr val="7C876D"/>
                </a:solidFill>
                <a:latin typeface="Times New Roman"/>
                <a:cs typeface="Times New Roman"/>
              </a:rPr>
              <a:t>.</a:t>
            </a:r>
            <a:r>
              <a:rPr dirty="0" sz="800" spc="-35">
                <a:solidFill>
                  <a:srgbClr val="7C876D"/>
                </a:solidFill>
                <a:latin typeface="Times New Roman"/>
                <a:cs typeface="Times New Roman"/>
              </a:rPr>
              <a:t>¡</a:t>
            </a:r>
            <a:r>
              <a:rPr dirty="0" baseline="-28594" sz="5100" spc="-772" i="1">
                <a:solidFill>
                  <a:srgbClr val="9CA190"/>
                </a:solidFill>
                <a:latin typeface="Times New Roman"/>
                <a:cs typeface="Times New Roman"/>
              </a:rPr>
              <a:t>.</a:t>
            </a:r>
            <a:r>
              <a:rPr dirty="0" baseline="-28594" sz="5100" spc="-577" i="1">
                <a:solidFill>
                  <a:srgbClr val="7C876D"/>
                </a:solidFill>
                <a:latin typeface="Times New Roman"/>
                <a:cs typeface="Times New Roman"/>
              </a:rPr>
              <a:t>.</a:t>
            </a:r>
            <a:endParaRPr baseline="-28594" sz="51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75571" y="4817299"/>
            <a:ext cx="643255" cy="590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61975" algn="l"/>
              </a:tabLst>
            </a:pPr>
            <a:r>
              <a:rPr dirty="0" sz="3700" spc="-740" b="1">
                <a:solidFill>
                  <a:srgbClr val="7C876D"/>
                </a:solidFill>
                <a:latin typeface="Times New Roman"/>
                <a:cs typeface="Times New Roman"/>
              </a:rPr>
              <a:t>.</a:t>
            </a:r>
            <a:r>
              <a:rPr dirty="0" sz="3700" spc="-1560" b="1">
                <a:solidFill>
                  <a:srgbClr val="7C876D"/>
                </a:solidFill>
                <a:latin typeface="Times New Roman"/>
                <a:cs typeface="Times New Roman"/>
              </a:rPr>
              <a:t>"</a:t>
            </a:r>
            <a:r>
              <a:rPr dirty="0" sz="3700" spc="-1400" b="1">
                <a:solidFill>
                  <a:srgbClr val="64833B"/>
                </a:solidFill>
                <a:latin typeface="Times New Roman"/>
                <a:cs typeface="Times New Roman"/>
              </a:rPr>
              <a:t>8e</a:t>
            </a:r>
            <a:r>
              <a:rPr dirty="0" sz="3700" b="1">
                <a:solidFill>
                  <a:srgbClr val="64833B"/>
                </a:solidFill>
                <a:latin typeface="Times New Roman"/>
                <a:cs typeface="Times New Roman"/>
              </a:rPr>
              <a:t>	</a:t>
            </a:r>
            <a:r>
              <a:rPr dirty="0" sz="3700" spc="-1315" b="1">
                <a:solidFill>
                  <a:srgbClr val="3B3B3B"/>
                </a:solidFill>
                <a:latin typeface="Times New Roman"/>
                <a:cs typeface="Times New Roman"/>
              </a:rPr>
              <a:t>o</a:t>
            </a:r>
            <a:endParaRPr sz="37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68704" y="5271749"/>
            <a:ext cx="902969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6540" algn="l"/>
              </a:tabLst>
            </a:pPr>
            <a:r>
              <a:rPr dirty="0" sz="800" spc="-180">
                <a:solidFill>
                  <a:srgbClr val="64833B"/>
                </a:solidFill>
                <a:latin typeface="Arial"/>
                <a:cs typeface="Arial"/>
              </a:rPr>
              <a:t>.-	</a:t>
            </a:r>
            <a:r>
              <a:rPr dirty="0" sz="800" spc="-190">
                <a:solidFill>
                  <a:srgbClr val="545454"/>
                </a:solidFill>
                <a:latin typeface="Arial"/>
                <a:cs typeface="Arial"/>
              </a:rPr>
              <a:t>( </a:t>
            </a:r>
            <a:r>
              <a:rPr dirty="0" sz="800" spc="5">
                <a:solidFill>
                  <a:srgbClr val="3B3B3B"/>
                </a:solidFill>
                <a:latin typeface="Arial"/>
                <a:cs typeface="Arial"/>
              </a:rPr>
              <a:t>Cap </a:t>
            </a:r>
            <a:r>
              <a:rPr dirty="0" sz="800" spc="20">
                <a:solidFill>
                  <a:srgbClr val="545454"/>
                </a:solidFill>
                <a:latin typeface="Arial"/>
                <a:cs typeface="Arial"/>
              </a:rPr>
              <a:t>i</a:t>
            </a:r>
            <a:r>
              <a:rPr dirty="0" sz="800" spc="20">
                <a:solidFill>
                  <a:srgbClr val="3B3B3B"/>
                </a:solidFill>
                <a:latin typeface="Arial"/>
                <a:cs typeface="Arial"/>
              </a:rPr>
              <a:t>tal</a:t>
            </a:r>
            <a:r>
              <a:rPr dirty="0" sz="800" spc="-100">
                <a:solidFill>
                  <a:srgbClr val="3B3B3B"/>
                </a:solidFill>
                <a:latin typeface="Arial"/>
                <a:cs typeface="Arial"/>
              </a:rPr>
              <a:t> </a:t>
            </a:r>
            <a:r>
              <a:rPr dirty="0" sz="800" spc="40">
                <a:solidFill>
                  <a:srgbClr val="3B3B3B"/>
                </a:solidFill>
                <a:latin typeface="Arial"/>
                <a:cs typeface="Arial"/>
              </a:rPr>
              <a:t>city)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868729" y="3931554"/>
            <a:ext cx="170815" cy="5067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baseline="-27336" sz="4725" spc="-1979">
                <a:solidFill>
                  <a:srgbClr val="545454"/>
                </a:solidFill>
                <a:latin typeface="Arial"/>
                <a:cs typeface="Arial"/>
              </a:rPr>
              <a:t>+</a:t>
            </a:r>
            <a:r>
              <a:rPr dirty="0" sz="1000" spc="25">
                <a:solidFill>
                  <a:srgbClr val="7C876D"/>
                </a:solidFill>
                <a:latin typeface="Arial"/>
                <a:cs typeface="Arial"/>
              </a:rPr>
              <a:t>'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857757" y="5482435"/>
            <a:ext cx="9207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30">
                <a:solidFill>
                  <a:srgbClr val="64833B"/>
                </a:solidFill>
                <a:latin typeface="Times New Roman"/>
                <a:cs typeface="Times New Roman"/>
              </a:rPr>
              <a:t>•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92627" y="5594139"/>
            <a:ext cx="25400" cy="186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50" spc="-155">
                <a:solidFill>
                  <a:srgbClr val="7C876D"/>
                </a:solidFill>
                <a:latin typeface="Arial"/>
                <a:cs typeface="Arial"/>
              </a:rPr>
              <a:t>-</a:t>
            </a:r>
            <a:endParaRPr sz="10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269693" y="5751136"/>
            <a:ext cx="40513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solidFill>
                  <a:srgbClr val="3B3B3B"/>
                </a:solidFill>
                <a:latin typeface="Arial"/>
                <a:cs typeface="Arial"/>
              </a:rPr>
              <a:t>W</a:t>
            </a:r>
            <a:r>
              <a:rPr dirty="0" sz="800" spc="-5">
                <a:solidFill>
                  <a:srgbClr val="545454"/>
                </a:solidFill>
                <a:latin typeface="Arial"/>
                <a:cs typeface="Arial"/>
              </a:rPr>
              <a:t>a</a:t>
            </a:r>
            <a:r>
              <a:rPr dirty="0" sz="800" spc="-5">
                <a:solidFill>
                  <a:srgbClr val="3B3B3B"/>
                </a:solidFill>
                <a:latin typeface="Arial"/>
                <a:cs typeface="Arial"/>
              </a:rPr>
              <a:t>n</a:t>
            </a:r>
            <a:r>
              <a:rPr dirty="0" sz="800" spc="-180">
                <a:solidFill>
                  <a:srgbClr val="3B3B3B"/>
                </a:solidFill>
                <a:latin typeface="Arial"/>
                <a:cs typeface="Arial"/>
              </a:rPr>
              <a:t> </a:t>
            </a:r>
            <a:r>
              <a:rPr dirty="0" sz="800" spc="25">
                <a:solidFill>
                  <a:srgbClr val="3B3B3B"/>
                </a:solidFill>
                <a:latin typeface="Arial"/>
                <a:cs typeface="Arial"/>
              </a:rPr>
              <a:t>ga</a:t>
            </a:r>
            <a:r>
              <a:rPr dirty="0" sz="800" spc="25">
                <a:solidFill>
                  <a:srgbClr val="545454"/>
                </a:solidFill>
                <a:latin typeface="Arial"/>
                <a:cs typeface="Arial"/>
              </a:rPr>
              <a:t>n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331648" y="5911977"/>
            <a:ext cx="0" cy="146050"/>
          </a:xfrm>
          <a:custGeom>
            <a:avLst/>
            <a:gdLst/>
            <a:ahLst/>
            <a:cxnLst/>
            <a:rect l="l" t="t" r="r" b="b"/>
            <a:pathLst>
              <a:path w="0" h="146050">
                <a:moveTo>
                  <a:pt x="0" y="0"/>
                </a:moveTo>
                <a:lnTo>
                  <a:pt x="0" y="145579"/>
                </a:lnTo>
              </a:path>
            </a:pathLst>
          </a:custGeom>
          <a:ln w="12208">
            <a:solidFill>
              <a:srgbClr val="4F4F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6312846" y="5903553"/>
            <a:ext cx="53975" cy="155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10">
                <a:solidFill>
                  <a:srgbClr val="BDBFBC"/>
                </a:solidFill>
                <a:latin typeface="Times New Roman"/>
                <a:cs typeface="Times New Roman"/>
              </a:rPr>
              <a:t>.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617063" y="5131656"/>
            <a:ext cx="73660" cy="1172210"/>
          </a:xfrm>
          <a:custGeom>
            <a:avLst/>
            <a:gdLst/>
            <a:ahLst/>
            <a:cxnLst/>
            <a:rect l="l" t="t" r="r" b="b"/>
            <a:pathLst>
              <a:path w="73659" h="1172210">
                <a:moveTo>
                  <a:pt x="0" y="1171589"/>
                </a:moveTo>
                <a:lnTo>
                  <a:pt x="73249" y="1171589"/>
                </a:lnTo>
                <a:lnTo>
                  <a:pt x="73249" y="0"/>
                </a:lnTo>
                <a:lnTo>
                  <a:pt x="0" y="0"/>
                </a:lnTo>
                <a:lnTo>
                  <a:pt x="0" y="1171589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691266" y="5131656"/>
            <a:ext cx="12700" cy="1172210"/>
          </a:xfrm>
          <a:custGeom>
            <a:avLst/>
            <a:gdLst/>
            <a:ahLst/>
            <a:cxnLst/>
            <a:rect l="l" t="t" r="r" b="b"/>
            <a:pathLst>
              <a:path w="12700" h="1172210">
                <a:moveTo>
                  <a:pt x="0" y="1171589"/>
                </a:moveTo>
                <a:lnTo>
                  <a:pt x="12208" y="1171589"/>
                </a:lnTo>
                <a:lnTo>
                  <a:pt x="12208" y="0"/>
                </a:lnTo>
                <a:lnTo>
                  <a:pt x="0" y="0"/>
                </a:lnTo>
                <a:lnTo>
                  <a:pt x="0" y="1171589"/>
                </a:lnTo>
                <a:close/>
              </a:path>
            </a:pathLst>
          </a:custGeom>
          <a:solidFill>
            <a:srgbClr val="4F4F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834236" y="5131656"/>
            <a:ext cx="0" cy="1172210"/>
          </a:xfrm>
          <a:custGeom>
            <a:avLst/>
            <a:gdLst/>
            <a:ahLst/>
            <a:cxnLst/>
            <a:rect l="l" t="t" r="r" b="b"/>
            <a:pathLst>
              <a:path w="0" h="1172210">
                <a:moveTo>
                  <a:pt x="0" y="0"/>
                </a:moveTo>
                <a:lnTo>
                  <a:pt x="0" y="1171589"/>
                </a:lnTo>
              </a:path>
            </a:pathLst>
          </a:custGeom>
          <a:ln w="68099">
            <a:solidFill>
              <a:srgbClr val="3F3F3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868286" y="5131656"/>
            <a:ext cx="229235" cy="1172210"/>
          </a:xfrm>
          <a:custGeom>
            <a:avLst/>
            <a:gdLst/>
            <a:ahLst/>
            <a:cxnLst/>
            <a:rect l="l" t="t" r="r" b="b"/>
            <a:pathLst>
              <a:path w="229234" h="1172210">
                <a:moveTo>
                  <a:pt x="0" y="0"/>
                </a:moveTo>
                <a:lnTo>
                  <a:pt x="228904" y="0"/>
                </a:lnTo>
                <a:lnTo>
                  <a:pt x="228904" y="1171589"/>
                </a:lnTo>
                <a:lnTo>
                  <a:pt x="0" y="1171589"/>
                </a:lnTo>
                <a:lnTo>
                  <a:pt x="0" y="0"/>
                </a:lnTo>
                <a:close/>
              </a:path>
            </a:pathLst>
          </a:custGeom>
          <a:solidFill>
            <a:srgbClr val="6060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6604365" y="5152920"/>
            <a:ext cx="382905" cy="10560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6750" spc="-1820">
                <a:solidFill>
                  <a:srgbClr val="E6E6E6"/>
                </a:solidFill>
                <a:latin typeface="Arial"/>
                <a:cs typeface="Arial"/>
              </a:rPr>
              <a:t>"</a:t>
            </a:r>
            <a:r>
              <a:rPr dirty="0" sz="6750" spc="-1395">
                <a:solidFill>
                  <a:srgbClr val="BDBFBC"/>
                </a:solidFill>
                <a:latin typeface="Arial"/>
                <a:cs typeface="Arial"/>
              </a:rPr>
              <a:t>·</a:t>
            </a:r>
            <a:r>
              <a:rPr dirty="0" sz="6750" spc="-1864">
                <a:solidFill>
                  <a:srgbClr val="E6E6E6"/>
                </a:solidFill>
                <a:latin typeface="Arial"/>
                <a:cs typeface="Arial"/>
              </a:rPr>
              <a:t>"</a:t>
            </a:r>
            <a:r>
              <a:rPr dirty="0" sz="6750" spc="-1415">
                <a:solidFill>
                  <a:srgbClr val="E6E6E6"/>
                </a:solidFill>
                <a:latin typeface="Arial"/>
                <a:cs typeface="Arial"/>
              </a:rPr>
              <a:t>·</a:t>
            </a:r>
            <a:endParaRPr sz="67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763394" y="5748592"/>
            <a:ext cx="254000" cy="4076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500" spc="-440">
                <a:solidFill>
                  <a:srgbClr val="64833B"/>
                </a:solidFill>
                <a:latin typeface="Arial"/>
                <a:cs typeface="Arial"/>
              </a:rPr>
              <a:t>.</a:t>
            </a:r>
            <a:r>
              <a:rPr dirty="0" sz="2500" spc="-375">
                <a:solidFill>
                  <a:srgbClr val="64833B"/>
                </a:solidFill>
                <a:latin typeface="Arial"/>
                <a:cs typeface="Arial"/>
              </a:rPr>
              <a:t> </a:t>
            </a:r>
            <a:r>
              <a:rPr dirty="0" sz="2500" spc="-270">
                <a:solidFill>
                  <a:srgbClr val="7C876D"/>
                </a:solidFill>
                <a:latin typeface="Arial"/>
                <a:cs typeface="Arial"/>
              </a:rPr>
              <a:t>.</a:t>
            </a:r>
            <a:r>
              <a:rPr dirty="0" sz="1850" spc="-270">
                <a:solidFill>
                  <a:srgbClr val="64833B"/>
                </a:solidFill>
                <a:latin typeface="Times New Roman"/>
                <a:cs typeface="Times New Roman"/>
              </a:rPr>
              <a:t>,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696633" y="6175816"/>
            <a:ext cx="1021080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0555" algn="l"/>
              </a:tabLst>
            </a:pPr>
            <a:r>
              <a:rPr dirty="0" u="sng" sz="750">
                <a:solidFill>
                  <a:srgbClr val="3B3B3B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750">
                <a:solidFill>
                  <a:srgbClr val="3B3B3B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r>
              <a:rPr dirty="0" sz="750" spc="75">
                <a:solidFill>
                  <a:srgbClr val="3B3B3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3B3B3B"/>
                </a:solidFill>
                <a:latin typeface="Arial"/>
                <a:cs typeface="Arial"/>
              </a:rPr>
              <a:t>Ch</a:t>
            </a:r>
            <a:r>
              <a:rPr dirty="0" sz="750" spc="-140">
                <a:solidFill>
                  <a:srgbClr val="3B3B3B"/>
                </a:solidFill>
                <a:latin typeface="Arial"/>
                <a:cs typeface="Arial"/>
              </a:rPr>
              <a:t> </a:t>
            </a:r>
            <a:r>
              <a:rPr dirty="0" sz="750" spc="45">
                <a:solidFill>
                  <a:srgbClr val="545454"/>
                </a:solidFill>
                <a:latin typeface="Arial"/>
                <a:cs typeface="Arial"/>
              </a:rPr>
              <a:t>i</a:t>
            </a:r>
            <a:r>
              <a:rPr dirty="0" sz="750" spc="45">
                <a:solidFill>
                  <a:srgbClr val="3B3B3B"/>
                </a:solidFill>
                <a:latin typeface="Arial"/>
                <a:cs typeface="Arial"/>
              </a:rPr>
              <a:t>m</a:t>
            </a:r>
            <a:r>
              <a:rPr dirty="0" sz="750" spc="-145">
                <a:solidFill>
                  <a:srgbClr val="3B3B3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45454"/>
                </a:solidFill>
                <a:latin typeface="Arial"/>
                <a:cs typeface="Arial"/>
              </a:rPr>
              <a:t>ei</a:t>
            </a:r>
            <a:endParaRPr sz="7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554719" y="5809660"/>
            <a:ext cx="205740" cy="7740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900" spc="55">
                <a:solidFill>
                  <a:srgbClr val="BDBFBC"/>
                </a:solidFill>
                <a:latin typeface="Times New Roman"/>
                <a:cs typeface="Times New Roman"/>
              </a:rPr>
              <a:t>/</a:t>
            </a:r>
            <a:endParaRPr sz="4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3" cy="6851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831238" y="4946538"/>
            <a:ext cx="7312745" cy="341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92997" y="4937379"/>
            <a:ext cx="0" cy="885825"/>
          </a:xfrm>
          <a:custGeom>
            <a:avLst/>
            <a:gdLst/>
            <a:ahLst/>
            <a:cxnLst/>
            <a:rect l="l" t="t" r="r" b="b"/>
            <a:pathLst>
              <a:path w="0" h="885825">
                <a:moveTo>
                  <a:pt x="0" y="885491"/>
                </a:moveTo>
                <a:lnTo>
                  <a:pt x="0" y="0"/>
                </a:lnTo>
              </a:path>
            </a:pathLst>
          </a:custGeom>
          <a:ln w="2441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68621" y="5507424"/>
            <a:ext cx="0" cy="222885"/>
          </a:xfrm>
          <a:custGeom>
            <a:avLst/>
            <a:gdLst/>
            <a:ahLst/>
            <a:cxnLst/>
            <a:rect l="l" t="t" r="r" b="b"/>
            <a:pathLst>
              <a:path w="0" h="222885">
                <a:moveTo>
                  <a:pt x="0" y="0"/>
                </a:moveTo>
                <a:lnTo>
                  <a:pt x="0" y="222651"/>
                </a:lnTo>
              </a:path>
            </a:pathLst>
          </a:custGeom>
          <a:ln w="6104">
            <a:solidFill>
              <a:srgbClr val="DACFC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89237" y="4952921"/>
            <a:ext cx="1391920" cy="1080135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algn="r" marR="172720">
              <a:lnSpc>
                <a:spcPct val="100000"/>
              </a:lnSpc>
              <a:spcBef>
                <a:spcPts val="330"/>
              </a:spcBef>
            </a:pPr>
            <a:r>
              <a:rPr dirty="0" sz="1350" spc="30">
                <a:solidFill>
                  <a:srgbClr val="343434"/>
                </a:solidFill>
                <a:latin typeface="Times New Roman"/>
                <a:cs typeface="Times New Roman"/>
              </a:rPr>
              <a:t>Japaaese</a:t>
            </a:r>
            <a:endParaRPr sz="1350">
              <a:latin typeface="Times New Roman"/>
              <a:cs typeface="Times New Roman"/>
            </a:endParaRPr>
          </a:p>
          <a:p>
            <a:pPr algn="r" marR="228600">
              <a:lnSpc>
                <a:spcPct val="100000"/>
              </a:lnSpc>
              <a:spcBef>
                <a:spcPts val="229"/>
              </a:spcBef>
              <a:tabLst>
                <a:tab pos="567690" algn="l"/>
              </a:tabLst>
            </a:pPr>
            <a:r>
              <a:rPr dirty="0" sz="1350" spc="25">
                <a:solidFill>
                  <a:srgbClr val="8C696B"/>
                </a:solidFill>
                <a:latin typeface="Times New Roman"/>
                <a:cs typeface="Times New Roman"/>
              </a:rPr>
              <a:t>-</a:t>
            </a:r>
            <a:r>
              <a:rPr dirty="0" sz="1350" spc="25">
                <a:solidFill>
                  <a:srgbClr val="8C696B"/>
                </a:solidFill>
                <a:latin typeface="Times New Roman"/>
                <a:cs typeface="Times New Roman"/>
              </a:rPr>
              <a:t>  </a:t>
            </a:r>
            <a:r>
              <a:rPr dirty="0" sz="1350" spc="-25">
                <a:solidFill>
                  <a:srgbClr val="8C696B"/>
                </a:solidFill>
                <a:latin typeface="Times New Roman"/>
                <a:cs typeface="Times New Roman"/>
              </a:rPr>
              <a:t> </a:t>
            </a:r>
            <a:r>
              <a:rPr dirty="0" sz="1350" spc="25">
                <a:solidFill>
                  <a:srgbClr val="8C696B"/>
                </a:solidFill>
                <a:latin typeface="Times New Roman"/>
                <a:cs typeface="Times New Roman"/>
              </a:rPr>
              <a:t>--</a:t>
            </a:r>
            <a:r>
              <a:rPr dirty="0" sz="1350">
                <a:solidFill>
                  <a:srgbClr val="8C696B"/>
                </a:solidFill>
                <a:latin typeface="Times New Roman"/>
                <a:cs typeface="Times New Roman"/>
              </a:rPr>
              <a:t>	</a:t>
            </a:r>
            <a:r>
              <a:rPr dirty="0" sz="1350" spc="20">
                <a:solidFill>
                  <a:srgbClr val="494949"/>
                </a:solidFill>
                <a:latin typeface="Times New Roman"/>
                <a:cs typeface="Times New Roman"/>
              </a:rPr>
              <a:t>Chinese</a:t>
            </a:r>
            <a:endParaRPr sz="1350">
              <a:latin typeface="Times New Roman"/>
              <a:cs typeface="Times New Roman"/>
            </a:endParaRPr>
          </a:p>
          <a:p>
            <a:pPr algn="ctr" marL="363220">
              <a:lnSpc>
                <a:spcPct val="100000"/>
              </a:lnSpc>
              <a:spcBef>
                <a:spcPts val="570"/>
              </a:spcBef>
              <a:tabLst>
                <a:tab pos="601980" algn="l"/>
              </a:tabLst>
            </a:pPr>
            <a:r>
              <a:rPr dirty="0" sz="1300" spc="-170">
                <a:solidFill>
                  <a:srgbClr val="B5BCBC"/>
                </a:solidFill>
                <a:latin typeface="Times New Roman"/>
                <a:cs typeface="Times New Roman"/>
              </a:rPr>
              <a:t>.	</a:t>
            </a:r>
            <a:r>
              <a:rPr dirty="0" sz="1300" spc="40">
                <a:solidFill>
                  <a:srgbClr val="494949"/>
                </a:solidFill>
                <a:latin typeface="Times New Roman"/>
                <a:cs typeface="Times New Roman"/>
              </a:rPr>
              <a:t>aval</a:t>
            </a:r>
            <a:r>
              <a:rPr dirty="0" sz="1300" spc="-9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z="1350" spc="15">
                <a:solidFill>
                  <a:srgbClr val="494949"/>
                </a:solidFill>
                <a:latin typeface="Times New Roman"/>
                <a:cs typeface="Times New Roman"/>
              </a:rPr>
              <a:t>Battle</a:t>
            </a:r>
            <a:endParaRPr sz="1350">
              <a:latin typeface="Times New Roman"/>
              <a:cs typeface="Times New Roman"/>
            </a:endParaRPr>
          </a:p>
          <a:p>
            <a:pPr algn="ctr" marL="400050">
              <a:lnSpc>
                <a:spcPct val="100000"/>
              </a:lnSpc>
              <a:spcBef>
                <a:spcPts val="610"/>
              </a:spcBef>
            </a:pPr>
            <a:r>
              <a:rPr dirty="0" sz="1500" spc="-160">
                <a:solidFill>
                  <a:srgbClr val="646666"/>
                </a:solidFill>
                <a:latin typeface="Times New Roman"/>
                <a:cs typeface="Times New Roman"/>
              </a:rPr>
              <a:t>J  </a:t>
            </a:r>
            <a:r>
              <a:rPr dirty="0" sz="1450" spc="-105">
                <a:solidFill>
                  <a:srgbClr val="494949"/>
                </a:solidFill>
                <a:latin typeface="Times New Roman"/>
                <a:cs typeface="Times New Roman"/>
              </a:rPr>
              <a:t>a.nd</a:t>
            </a:r>
            <a:r>
              <a:rPr dirty="0" sz="1450" spc="-15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z="1450" spc="-25">
                <a:solidFill>
                  <a:srgbClr val="494949"/>
                </a:solidFill>
                <a:latin typeface="Times New Roman"/>
                <a:cs typeface="Times New Roman"/>
              </a:rPr>
              <a:t>Battle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93890" y="5427728"/>
            <a:ext cx="729615" cy="231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50" spc="45">
                <a:solidFill>
                  <a:srgbClr val="494949"/>
                </a:solidFill>
                <a:latin typeface="Times New Roman"/>
                <a:cs typeface="Times New Roman"/>
              </a:rPr>
              <a:t>Sbmdong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08506" y="5759829"/>
            <a:ext cx="0" cy="188595"/>
          </a:xfrm>
          <a:custGeom>
            <a:avLst/>
            <a:gdLst/>
            <a:ahLst/>
            <a:cxnLst/>
            <a:rect l="l" t="t" r="r" b="b"/>
            <a:pathLst>
              <a:path w="0" h="188595">
                <a:moveTo>
                  <a:pt x="0" y="0"/>
                </a:moveTo>
                <a:lnTo>
                  <a:pt x="0" y="188397"/>
                </a:lnTo>
              </a:path>
            </a:pathLst>
          </a:custGeom>
          <a:ln w="18312">
            <a:solidFill>
              <a:srgbClr val="EBEBE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486411" y="5238926"/>
            <a:ext cx="762635" cy="71120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 marR="5080" indent="3810">
              <a:lnSpc>
                <a:spcPct val="94100"/>
              </a:lnSpc>
              <a:spcBef>
                <a:spcPts val="190"/>
              </a:spcBef>
            </a:pPr>
            <a:r>
              <a:rPr dirty="0" sz="1250" spc="-114">
                <a:solidFill>
                  <a:srgbClr val="465487"/>
                </a:solidFill>
                <a:latin typeface="Times New Roman"/>
                <a:cs typeface="Times New Roman"/>
              </a:rPr>
              <a:t>Yuog-ohh1.g  </a:t>
            </a:r>
            <a:r>
              <a:rPr dirty="0" sz="1100" spc="-75">
                <a:solidFill>
                  <a:srgbClr val="465487"/>
                </a:solidFill>
                <a:latin typeface="Times New Roman"/>
                <a:cs typeface="Times New Roman"/>
              </a:rPr>
              <a:t>(J</a:t>
            </a:r>
            <a:r>
              <a:rPr dirty="0" sz="1100" spc="-195">
                <a:solidFill>
                  <a:srgbClr val="465487"/>
                </a:solidFill>
                <a:latin typeface="Times New Roman"/>
                <a:cs typeface="Times New Roman"/>
              </a:rPr>
              <a:t> </a:t>
            </a:r>
            <a:r>
              <a:rPr dirty="0" sz="1100" spc="-45">
                <a:solidFill>
                  <a:srgbClr val="465487"/>
                </a:solidFill>
                <a:latin typeface="Times New Roman"/>
                <a:cs typeface="Times New Roman"/>
              </a:rPr>
              <a:t>1,1</a:t>
            </a:r>
            <a:r>
              <a:rPr dirty="0" sz="1100" spc="-45">
                <a:solidFill>
                  <a:srgbClr val="2D337B"/>
                </a:solidFill>
                <a:latin typeface="Times New Roman"/>
                <a:cs typeface="Times New Roman"/>
              </a:rPr>
              <a:t>n</a:t>
            </a:r>
            <a:r>
              <a:rPr dirty="0" sz="1100" spc="-45">
                <a:solidFill>
                  <a:srgbClr val="465487"/>
                </a:solidFill>
                <a:latin typeface="Times New Roman"/>
                <a:cs typeface="Times New Roman"/>
              </a:rPr>
              <a:t>gcheng)  </a:t>
            </a:r>
            <a:r>
              <a:rPr dirty="0" sz="1100" spc="30">
                <a:solidFill>
                  <a:srgbClr val="465487"/>
                </a:solidFill>
                <a:latin typeface="Times New Roman"/>
                <a:cs typeface="Times New Roman"/>
              </a:rPr>
              <a:t>Landing  </a:t>
            </a:r>
            <a:r>
              <a:rPr dirty="0" sz="1250" spc="-100">
                <a:solidFill>
                  <a:srgbClr val="465487"/>
                </a:solidFill>
                <a:latin typeface="Times New Roman"/>
                <a:cs typeface="Times New Roman"/>
              </a:rPr>
              <a:t>Jan.</a:t>
            </a:r>
            <a:r>
              <a:rPr dirty="0" sz="1100" spc="-100">
                <a:solidFill>
                  <a:srgbClr val="B5BCBC"/>
                </a:solidFill>
                <a:latin typeface="Times New Roman"/>
                <a:cs typeface="Times New Roman"/>
              </a:rPr>
              <a:t>·</a:t>
            </a:r>
            <a:r>
              <a:rPr dirty="0" sz="1100" spc="-100">
                <a:solidFill>
                  <a:srgbClr val="465487"/>
                </a:solidFill>
                <a:latin typeface="Times New Roman"/>
                <a:cs typeface="Times New Roman"/>
              </a:rPr>
              <a:t>26,</a:t>
            </a:r>
            <a:r>
              <a:rPr dirty="0" sz="1100" spc="15">
                <a:solidFill>
                  <a:srgbClr val="465487"/>
                </a:solidFill>
                <a:latin typeface="Times New Roman"/>
                <a:cs typeface="Times New Roman"/>
              </a:rPr>
              <a:t> </a:t>
            </a:r>
            <a:r>
              <a:rPr dirty="0" sz="1100" spc="-25">
                <a:solidFill>
                  <a:srgbClr val="2D337B"/>
                </a:solidFill>
                <a:latin typeface="Times New Roman"/>
                <a:cs typeface="Times New Roman"/>
              </a:rPr>
              <a:t>1</a:t>
            </a:r>
            <a:r>
              <a:rPr dirty="0" sz="1100" spc="-25">
                <a:solidFill>
                  <a:srgbClr val="465487"/>
                </a:solidFill>
                <a:latin typeface="Times New Roman"/>
                <a:cs typeface="Times New Roman"/>
              </a:rPr>
              <a:t>895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14109" y="322367"/>
            <a:ext cx="6318885" cy="694055"/>
          </a:xfrm>
          <a:custGeom>
            <a:avLst/>
            <a:gdLst/>
            <a:ahLst/>
            <a:cxnLst/>
            <a:rect l="l" t="t" r="r" b="b"/>
            <a:pathLst>
              <a:path w="6318884" h="694055">
                <a:moveTo>
                  <a:pt x="0" y="0"/>
                </a:moveTo>
                <a:lnTo>
                  <a:pt x="6318781" y="0"/>
                </a:lnTo>
                <a:lnTo>
                  <a:pt x="6318781" y="693644"/>
                </a:lnTo>
                <a:lnTo>
                  <a:pt x="0" y="693644"/>
                </a:lnTo>
                <a:lnTo>
                  <a:pt x="0" y="0"/>
                </a:lnTo>
                <a:close/>
              </a:path>
            </a:pathLst>
          </a:custGeom>
          <a:solidFill>
            <a:srgbClr val="1F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293370">
              <a:lnSpc>
                <a:spcPct val="100000"/>
              </a:lnSpc>
              <a:spcBef>
                <a:spcPts val="105"/>
              </a:spcBef>
            </a:pPr>
            <a:r>
              <a:rPr dirty="0" spc="110"/>
              <a:t>Guerra </a:t>
            </a:r>
            <a:r>
              <a:rPr dirty="0" spc="30"/>
              <a:t>sino-giapponese,</a:t>
            </a:r>
            <a:r>
              <a:rPr dirty="0" spc="225"/>
              <a:t> </a:t>
            </a:r>
            <a:r>
              <a:rPr dirty="0"/>
              <a:t>1895</a:t>
            </a:r>
          </a:p>
        </p:txBody>
      </p:sp>
      <p:sp>
        <p:nvSpPr>
          <p:cNvPr id="4" name="object 4"/>
          <p:cNvSpPr/>
          <p:nvPr/>
        </p:nvSpPr>
        <p:spPr>
          <a:xfrm>
            <a:off x="138980" y="1195525"/>
            <a:ext cx="143510" cy="334010"/>
          </a:xfrm>
          <a:custGeom>
            <a:avLst/>
            <a:gdLst/>
            <a:ahLst/>
            <a:cxnLst/>
            <a:rect l="l" t="t" r="r" b="b"/>
            <a:pathLst>
              <a:path w="143510" h="334009">
                <a:moveTo>
                  <a:pt x="0" y="0"/>
                </a:moveTo>
                <a:lnTo>
                  <a:pt x="143446" y="0"/>
                </a:lnTo>
                <a:lnTo>
                  <a:pt x="143446" y="333977"/>
                </a:lnTo>
                <a:lnTo>
                  <a:pt x="0" y="333977"/>
                </a:lnTo>
                <a:lnTo>
                  <a:pt x="0" y="0"/>
                </a:lnTo>
                <a:close/>
              </a:path>
            </a:pathLst>
          </a:custGeom>
          <a:solidFill>
            <a:srgbClr val="1F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83891" y="1191527"/>
            <a:ext cx="4478020" cy="343535"/>
          </a:xfrm>
          <a:prstGeom prst="rect">
            <a:avLst/>
          </a:prstGeom>
          <a:solidFill>
            <a:srgbClr val="1F1D1F"/>
          </a:solidFill>
        </p:spPr>
        <p:txBody>
          <a:bodyPr wrap="square" lIns="0" tIns="139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dirty="0" sz="1950" spc="5" b="1">
                <a:solidFill>
                  <a:srgbClr val="D1D1D1"/>
                </a:solidFill>
                <a:latin typeface="Times New Roman"/>
                <a:cs typeface="Times New Roman"/>
              </a:rPr>
              <a:t>Trattato </a:t>
            </a:r>
            <a:r>
              <a:rPr dirty="0" sz="1950" spc="35" b="1">
                <a:solidFill>
                  <a:srgbClr val="D1D1D1"/>
                </a:solidFill>
                <a:latin typeface="Times New Roman"/>
                <a:cs typeface="Times New Roman"/>
              </a:rPr>
              <a:t>di </a:t>
            </a:r>
            <a:r>
              <a:rPr dirty="0" sz="1950" spc="50" b="1">
                <a:solidFill>
                  <a:srgbClr val="D1D1D1"/>
                </a:solidFill>
                <a:latin typeface="Times New Roman"/>
                <a:cs typeface="Times New Roman"/>
              </a:rPr>
              <a:t>Shimonoseki, </a:t>
            </a:r>
            <a:r>
              <a:rPr dirty="0" sz="1950" spc="10" b="1">
                <a:solidFill>
                  <a:srgbClr val="D1D1D1"/>
                </a:solidFill>
                <a:latin typeface="Times New Roman"/>
                <a:cs typeface="Times New Roman"/>
              </a:rPr>
              <a:t>17 </a:t>
            </a:r>
            <a:r>
              <a:rPr dirty="0" sz="1950" spc="5" b="1">
                <a:solidFill>
                  <a:srgbClr val="D1D1D1"/>
                </a:solidFill>
                <a:latin typeface="Times New Roman"/>
                <a:cs typeface="Times New Roman"/>
              </a:rPr>
              <a:t>aprile</a:t>
            </a:r>
            <a:r>
              <a:rPr dirty="0" sz="1950" spc="60" b="1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950" spc="-10" b="1">
                <a:solidFill>
                  <a:srgbClr val="D1D1D1"/>
                </a:solidFill>
                <a:latin typeface="Times New Roman"/>
                <a:cs typeface="Times New Roman"/>
              </a:rPr>
              <a:t>1895: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3764" y="1684038"/>
            <a:ext cx="128270" cy="234315"/>
          </a:xfrm>
          <a:custGeom>
            <a:avLst/>
            <a:gdLst/>
            <a:ahLst/>
            <a:cxnLst/>
            <a:rect l="l" t="t" r="r" b="b"/>
            <a:pathLst>
              <a:path w="128269" h="234314">
                <a:moveTo>
                  <a:pt x="0" y="0"/>
                </a:moveTo>
                <a:lnTo>
                  <a:pt x="128186" y="0"/>
                </a:lnTo>
                <a:lnTo>
                  <a:pt x="128186" y="234317"/>
                </a:lnTo>
                <a:lnTo>
                  <a:pt x="0" y="234317"/>
                </a:lnTo>
                <a:lnTo>
                  <a:pt x="0" y="0"/>
                </a:lnTo>
                <a:close/>
              </a:path>
            </a:pathLst>
          </a:custGeom>
          <a:solidFill>
            <a:srgbClr val="1F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65551" y="1624522"/>
            <a:ext cx="7310120" cy="308610"/>
          </a:xfrm>
          <a:custGeom>
            <a:avLst/>
            <a:gdLst/>
            <a:ahLst/>
            <a:cxnLst/>
            <a:rect l="l" t="t" r="r" b="b"/>
            <a:pathLst>
              <a:path w="7310120" h="308610">
                <a:moveTo>
                  <a:pt x="0" y="0"/>
                </a:moveTo>
                <a:lnTo>
                  <a:pt x="7310072" y="0"/>
                </a:lnTo>
                <a:lnTo>
                  <a:pt x="7310072" y="308286"/>
                </a:lnTo>
                <a:lnTo>
                  <a:pt x="0" y="308286"/>
                </a:lnTo>
                <a:lnTo>
                  <a:pt x="0" y="0"/>
                </a:lnTo>
                <a:close/>
              </a:path>
            </a:pathLst>
          </a:custGeom>
          <a:solidFill>
            <a:srgbClr val="1F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41065" y="1620879"/>
            <a:ext cx="7636509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3850" algn="l"/>
              </a:tabLst>
            </a:pPr>
            <a:r>
              <a:rPr dirty="0" sz="1350" spc="20">
                <a:solidFill>
                  <a:srgbClr val="D1D1D1"/>
                </a:solidFill>
                <a:latin typeface="Arial"/>
                <a:cs typeface="Arial"/>
              </a:rPr>
              <a:t>0	</a:t>
            </a:r>
            <a:r>
              <a:rPr dirty="0" sz="1800" spc="50">
                <a:solidFill>
                  <a:srgbClr val="D1D1D1"/>
                </a:solidFill>
                <a:latin typeface="Times New Roman"/>
                <a:cs typeface="Times New Roman"/>
              </a:rPr>
              <a:t>Impero </a:t>
            </a:r>
            <a:r>
              <a:rPr dirty="0" sz="1800" spc="40">
                <a:solidFill>
                  <a:srgbClr val="D1D1D1"/>
                </a:solidFill>
                <a:latin typeface="Times New Roman"/>
                <a:cs typeface="Times New Roman"/>
              </a:rPr>
              <a:t>Qing </a:t>
            </a:r>
            <a:r>
              <a:rPr dirty="0" sz="1800" spc="20">
                <a:solidFill>
                  <a:srgbClr val="D1D1D1"/>
                </a:solidFill>
                <a:latin typeface="Times New Roman"/>
                <a:cs typeface="Times New Roman"/>
              </a:rPr>
              <a:t>riconosce </a:t>
            </a:r>
            <a:r>
              <a:rPr dirty="0" sz="1800" spc="40">
                <a:solidFill>
                  <a:srgbClr val="D1D1D1"/>
                </a:solidFill>
                <a:latin typeface="Times New Roman"/>
                <a:cs typeface="Times New Roman"/>
              </a:rPr>
              <a:t>indipendenza </a:t>
            </a: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totale </a:t>
            </a:r>
            <a:r>
              <a:rPr dirty="0" sz="1800" spc="20">
                <a:solidFill>
                  <a:srgbClr val="D1D1D1"/>
                </a:solidFill>
                <a:latin typeface="Times New Roman"/>
                <a:cs typeface="Times New Roman"/>
              </a:rPr>
              <a:t>della </a:t>
            </a:r>
            <a:r>
              <a:rPr dirty="0" sz="1800" spc="40">
                <a:solidFill>
                  <a:srgbClr val="D1D1D1"/>
                </a:solidFill>
                <a:latin typeface="Times New Roman"/>
                <a:cs typeface="Times New Roman"/>
              </a:rPr>
              <a:t>Corea </a:t>
            </a: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e </a:t>
            </a:r>
            <a:r>
              <a:rPr dirty="0" sz="1800" spc="35">
                <a:solidFill>
                  <a:srgbClr val="D1D1D1"/>
                </a:solidFill>
                <a:latin typeface="Times New Roman"/>
                <a:cs typeface="Times New Roman"/>
              </a:rPr>
              <a:t>rinuncia al</a:t>
            </a:r>
            <a:r>
              <a:rPr dirty="0" sz="1800" spc="465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tributo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6314" y="1932808"/>
            <a:ext cx="767080" cy="274955"/>
          </a:xfrm>
          <a:prstGeom prst="rect">
            <a:avLst/>
          </a:prstGeom>
          <a:solidFill>
            <a:srgbClr val="1F1D1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70"/>
              </a:lnSpc>
            </a:pPr>
            <a:r>
              <a:rPr dirty="0" sz="1800" spc="50">
                <a:solidFill>
                  <a:srgbClr val="D1D1D1"/>
                </a:solidFill>
                <a:latin typeface="Times New Roman"/>
                <a:cs typeface="Times New Roman"/>
              </a:rPr>
              <a:t>annuale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3764" y="2364950"/>
            <a:ext cx="128270" cy="234315"/>
          </a:xfrm>
          <a:custGeom>
            <a:avLst/>
            <a:gdLst/>
            <a:ahLst/>
            <a:cxnLst/>
            <a:rect l="l" t="t" r="r" b="b"/>
            <a:pathLst>
              <a:path w="128269" h="234314">
                <a:moveTo>
                  <a:pt x="0" y="0"/>
                </a:moveTo>
                <a:lnTo>
                  <a:pt x="128186" y="0"/>
                </a:lnTo>
                <a:lnTo>
                  <a:pt x="128186" y="234317"/>
                </a:lnTo>
                <a:lnTo>
                  <a:pt x="0" y="234317"/>
                </a:lnTo>
                <a:lnTo>
                  <a:pt x="0" y="0"/>
                </a:lnTo>
                <a:close/>
              </a:path>
            </a:pathLst>
          </a:custGeom>
          <a:solidFill>
            <a:srgbClr val="1F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41065" y="2359042"/>
            <a:ext cx="123825" cy="231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50" spc="20">
                <a:solidFill>
                  <a:srgbClr val="D1D1D1"/>
                </a:solidFill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5932" y="2305434"/>
            <a:ext cx="6184265" cy="583565"/>
          </a:xfrm>
          <a:prstGeom prst="rect">
            <a:avLst/>
          </a:prstGeom>
          <a:solidFill>
            <a:srgbClr val="1F1D1F"/>
          </a:solidFill>
        </p:spPr>
        <p:txBody>
          <a:bodyPr wrap="square" lIns="0" tIns="9525" rIns="0" bIns="0" rtlCol="0" vert="horz">
            <a:spAutoFit/>
          </a:bodyPr>
          <a:lstStyle/>
          <a:p>
            <a:pPr indent="2540">
              <a:lnSpc>
                <a:spcPct val="100000"/>
              </a:lnSpc>
              <a:spcBef>
                <a:spcPts val="75"/>
              </a:spcBef>
            </a:pPr>
            <a:r>
              <a:rPr dirty="0" sz="1800" spc="40">
                <a:solidFill>
                  <a:srgbClr val="D1D1D1"/>
                </a:solidFill>
                <a:latin typeface="Times New Roman"/>
                <a:cs typeface="Times New Roman"/>
              </a:rPr>
              <a:t>Corea </a:t>
            </a:r>
            <a:r>
              <a:rPr dirty="0" sz="1800" spc="25">
                <a:solidFill>
                  <a:srgbClr val="D1D1D1"/>
                </a:solidFill>
                <a:latin typeface="Times New Roman"/>
                <a:cs typeface="Times New Roman"/>
              </a:rPr>
              <a:t>nella </a:t>
            </a:r>
            <a:r>
              <a:rPr dirty="0" sz="1800">
                <a:solidFill>
                  <a:srgbClr val="D1D1D1"/>
                </a:solidFill>
                <a:latin typeface="Times New Roman"/>
                <a:cs typeface="Times New Roman"/>
              </a:rPr>
              <a:t>sfera </a:t>
            </a:r>
            <a:r>
              <a:rPr dirty="0" sz="1800" spc="50">
                <a:solidFill>
                  <a:srgbClr val="D1D1D1"/>
                </a:solidFill>
                <a:latin typeface="Times New Roman"/>
                <a:cs typeface="Times New Roman"/>
              </a:rPr>
              <a:t>d'influenza </a:t>
            </a:r>
            <a:r>
              <a:rPr dirty="0" sz="1800" spc="20">
                <a:solidFill>
                  <a:srgbClr val="D1D1D1"/>
                </a:solidFill>
                <a:latin typeface="Times New Roman"/>
                <a:cs typeface="Times New Roman"/>
              </a:rPr>
              <a:t>giapponese, </a:t>
            </a:r>
            <a:r>
              <a:rPr dirty="0" sz="1800" spc="40">
                <a:solidFill>
                  <a:srgbClr val="D1D1D1"/>
                </a:solidFill>
                <a:latin typeface="Times New Roman"/>
                <a:cs typeface="Times New Roman"/>
              </a:rPr>
              <a:t>primo </a:t>
            </a: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passo per </a:t>
            </a:r>
            <a:r>
              <a:rPr dirty="0" sz="1800" spc="40">
                <a:solidFill>
                  <a:srgbClr val="D1D1D1"/>
                </a:solidFill>
                <a:latin typeface="Times New Roman"/>
                <a:cs typeface="Times New Roman"/>
              </a:rPr>
              <a:t>la </a:t>
            </a:r>
            <a:r>
              <a:rPr dirty="0" sz="1800" spc="50">
                <a:solidFill>
                  <a:srgbClr val="D1D1D1"/>
                </a:solidFill>
                <a:latin typeface="Times New Roman"/>
                <a:cs typeface="Times New Roman"/>
              </a:rPr>
              <a:t>sua  trasformazione in </a:t>
            </a:r>
            <a:r>
              <a:rPr dirty="0" sz="1800" spc="75">
                <a:solidFill>
                  <a:srgbClr val="D1D1D1"/>
                </a:solidFill>
                <a:latin typeface="Times New Roman"/>
                <a:cs typeface="Times New Roman"/>
              </a:rPr>
              <a:t>una </a:t>
            </a: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colonia </a:t>
            </a:r>
            <a:r>
              <a:rPr dirty="0" sz="1800" spc="35">
                <a:solidFill>
                  <a:srgbClr val="D1D1D1"/>
                </a:solidFill>
                <a:latin typeface="Times New Roman"/>
                <a:cs typeface="Times New Roman"/>
              </a:rPr>
              <a:t>dell'impero </a:t>
            </a:r>
            <a:r>
              <a:rPr dirty="0" sz="1800" spc="20">
                <a:solidFill>
                  <a:srgbClr val="D1D1D1"/>
                </a:solidFill>
                <a:latin typeface="Times New Roman"/>
                <a:cs typeface="Times New Roman"/>
              </a:rPr>
              <a:t>del </a:t>
            </a:r>
            <a:r>
              <a:rPr dirty="0" sz="1800" spc="10">
                <a:solidFill>
                  <a:srgbClr val="D1D1D1"/>
                </a:solidFill>
                <a:latin typeface="Times New Roman"/>
                <a:cs typeface="Times New Roman"/>
              </a:rPr>
              <a:t>Sol</a:t>
            </a:r>
            <a:r>
              <a:rPr dirty="0" sz="1800" spc="4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D1D1D1"/>
                </a:solidFill>
                <a:latin typeface="Times New Roman"/>
                <a:cs typeface="Times New Roman"/>
              </a:rPr>
              <a:t>Levante.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53764" y="3045863"/>
            <a:ext cx="128270" cy="234315"/>
          </a:xfrm>
          <a:custGeom>
            <a:avLst/>
            <a:gdLst/>
            <a:ahLst/>
            <a:cxnLst/>
            <a:rect l="l" t="t" r="r" b="b"/>
            <a:pathLst>
              <a:path w="128269" h="234314">
                <a:moveTo>
                  <a:pt x="0" y="0"/>
                </a:moveTo>
                <a:lnTo>
                  <a:pt x="128186" y="0"/>
                </a:lnTo>
                <a:lnTo>
                  <a:pt x="128186" y="234317"/>
                </a:lnTo>
                <a:lnTo>
                  <a:pt x="0" y="234317"/>
                </a:lnTo>
                <a:lnTo>
                  <a:pt x="0" y="0"/>
                </a:lnTo>
                <a:close/>
              </a:path>
            </a:pathLst>
          </a:custGeom>
          <a:solidFill>
            <a:srgbClr val="1F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741065" y="3039955"/>
            <a:ext cx="123825" cy="231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50" spc="20">
                <a:solidFill>
                  <a:srgbClr val="D1D1D1"/>
                </a:solidFill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8908" y="2986347"/>
            <a:ext cx="6016625" cy="308610"/>
          </a:xfrm>
          <a:prstGeom prst="rect">
            <a:avLst/>
          </a:prstGeom>
          <a:solidFill>
            <a:srgbClr val="1F1D1F"/>
          </a:solidFill>
        </p:spPr>
        <p:txBody>
          <a:bodyPr wrap="square" lIns="0" tIns="95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dirty="0" sz="1800" spc="45">
                <a:solidFill>
                  <a:srgbClr val="D1D1D1"/>
                </a:solidFill>
                <a:latin typeface="Times New Roman"/>
                <a:cs typeface="Times New Roman"/>
              </a:rPr>
              <a:t>Cina </a:t>
            </a:r>
            <a:r>
              <a:rPr dirty="0" sz="1800" spc="20">
                <a:solidFill>
                  <a:srgbClr val="D1D1D1"/>
                </a:solidFill>
                <a:latin typeface="Times New Roman"/>
                <a:cs typeface="Times New Roman"/>
              </a:rPr>
              <a:t>cede </a:t>
            </a:r>
            <a:r>
              <a:rPr dirty="0" sz="1800" spc="70">
                <a:solidFill>
                  <a:srgbClr val="D1D1D1"/>
                </a:solidFill>
                <a:latin typeface="Times New Roman"/>
                <a:cs typeface="Times New Roman"/>
              </a:rPr>
              <a:t>a </a:t>
            </a:r>
            <a:r>
              <a:rPr dirty="0" sz="1800" spc="-5">
                <a:solidFill>
                  <a:srgbClr val="D1D1D1"/>
                </a:solidFill>
                <a:latin typeface="Times New Roman"/>
                <a:cs typeface="Times New Roman"/>
              </a:rPr>
              <a:t>Tokyo </a:t>
            </a:r>
            <a:r>
              <a:rPr dirty="0" sz="1800" spc="35">
                <a:solidFill>
                  <a:srgbClr val="D1D1D1"/>
                </a:solidFill>
                <a:latin typeface="Times New Roman"/>
                <a:cs typeface="Times New Roman"/>
              </a:rPr>
              <a:t>Taiwan, </a:t>
            </a:r>
            <a:r>
              <a:rPr dirty="0" sz="1800" spc="15">
                <a:solidFill>
                  <a:srgbClr val="D1D1D1"/>
                </a:solidFill>
                <a:latin typeface="Times New Roman"/>
                <a:cs typeface="Times New Roman"/>
              </a:rPr>
              <a:t>le </a:t>
            </a: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Penghu </a:t>
            </a:r>
            <a:r>
              <a:rPr dirty="0" sz="1800" spc="55">
                <a:solidFill>
                  <a:srgbClr val="D1D1D1"/>
                </a:solidFill>
                <a:latin typeface="Times New Roman"/>
                <a:cs typeface="Times New Roman"/>
              </a:rPr>
              <a:t>e </a:t>
            </a: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penisola </a:t>
            </a:r>
            <a:r>
              <a:rPr dirty="0" sz="1800" spc="20">
                <a:solidFill>
                  <a:srgbClr val="D1D1D1"/>
                </a:solidFill>
                <a:latin typeface="Times New Roman"/>
                <a:cs typeface="Times New Roman"/>
              </a:rPr>
              <a:t>del</a:t>
            </a:r>
            <a:r>
              <a:rPr dirty="0" sz="1800" spc="215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D1D1D1"/>
                </a:solidFill>
                <a:latin typeface="Times New Roman"/>
                <a:cs typeface="Times New Roman"/>
              </a:rPr>
              <a:t>Liaodong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3764" y="3451968"/>
            <a:ext cx="128270" cy="234315"/>
          </a:xfrm>
          <a:custGeom>
            <a:avLst/>
            <a:gdLst/>
            <a:ahLst/>
            <a:cxnLst/>
            <a:rect l="l" t="t" r="r" b="b"/>
            <a:pathLst>
              <a:path w="128269" h="234314">
                <a:moveTo>
                  <a:pt x="0" y="0"/>
                </a:moveTo>
                <a:lnTo>
                  <a:pt x="128186" y="0"/>
                </a:lnTo>
                <a:lnTo>
                  <a:pt x="128186" y="234317"/>
                </a:lnTo>
                <a:lnTo>
                  <a:pt x="0" y="234317"/>
                </a:lnTo>
                <a:lnTo>
                  <a:pt x="0" y="0"/>
                </a:lnTo>
                <a:close/>
              </a:path>
            </a:pathLst>
          </a:custGeom>
          <a:solidFill>
            <a:srgbClr val="1F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65551" y="3392451"/>
            <a:ext cx="6654800" cy="308610"/>
          </a:xfrm>
          <a:custGeom>
            <a:avLst/>
            <a:gdLst/>
            <a:ahLst/>
            <a:cxnLst/>
            <a:rect l="l" t="t" r="r" b="b"/>
            <a:pathLst>
              <a:path w="6654800" h="308610">
                <a:moveTo>
                  <a:pt x="0" y="0"/>
                </a:moveTo>
                <a:lnTo>
                  <a:pt x="6654260" y="0"/>
                </a:lnTo>
                <a:lnTo>
                  <a:pt x="6654260" y="308286"/>
                </a:lnTo>
                <a:lnTo>
                  <a:pt x="0" y="308286"/>
                </a:lnTo>
                <a:lnTo>
                  <a:pt x="0" y="0"/>
                </a:lnTo>
                <a:close/>
              </a:path>
            </a:pathLst>
          </a:custGeom>
          <a:solidFill>
            <a:srgbClr val="1F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41065" y="3388808"/>
            <a:ext cx="699262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3850" algn="l"/>
              </a:tabLst>
            </a:pPr>
            <a:r>
              <a:rPr dirty="0" sz="1350" spc="20">
                <a:solidFill>
                  <a:srgbClr val="D1D1D1"/>
                </a:solidFill>
                <a:latin typeface="Arial"/>
                <a:cs typeface="Arial"/>
              </a:rPr>
              <a:t>0	</a:t>
            </a:r>
            <a:r>
              <a:rPr dirty="0" sz="1800" spc="45">
                <a:solidFill>
                  <a:srgbClr val="D1D1D1"/>
                </a:solidFill>
                <a:latin typeface="Times New Roman"/>
                <a:cs typeface="Times New Roman"/>
              </a:rPr>
              <a:t>Impegno </a:t>
            </a:r>
            <a:r>
              <a:rPr dirty="0" sz="1800" spc="35">
                <a:solidFill>
                  <a:srgbClr val="D1D1D1"/>
                </a:solidFill>
                <a:latin typeface="Times New Roman"/>
                <a:cs typeface="Times New Roman"/>
              </a:rPr>
              <a:t>al </a:t>
            </a:r>
            <a:r>
              <a:rPr dirty="0" sz="1800" spc="45">
                <a:solidFill>
                  <a:srgbClr val="D1D1D1"/>
                </a:solidFill>
                <a:latin typeface="Times New Roman"/>
                <a:cs typeface="Times New Roman"/>
              </a:rPr>
              <a:t>pagamento </a:t>
            </a:r>
            <a:r>
              <a:rPr dirty="0" sz="1800" spc="35">
                <a:solidFill>
                  <a:srgbClr val="D1D1D1"/>
                </a:solidFill>
                <a:latin typeface="Times New Roman"/>
                <a:cs typeface="Times New Roman"/>
              </a:rPr>
              <a:t>di </a:t>
            </a:r>
            <a:r>
              <a:rPr dirty="0" sz="1800" spc="40">
                <a:solidFill>
                  <a:srgbClr val="D1D1D1"/>
                </a:solidFill>
                <a:latin typeface="Times New Roman"/>
                <a:cs typeface="Times New Roman"/>
              </a:rPr>
              <a:t>indennita </a:t>
            </a:r>
            <a:r>
              <a:rPr dirty="0" sz="1800" spc="35">
                <a:solidFill>
                  <a:srgbClr val="D1D1D1"/>
                </a:solidFill>
                <a:latin typeface="Times New Roman"/>
                <a:cs typeface="Times New Roman"/>
              </a:rPr>
              <a:t>di guerra </a:t>
            </a:r>
            <a:r>
              <a:rPr dirty="0" sz="1800" spc="55">
                <a:solidFill>
                  <a:srgbClr val="D1D1D1"/>
                </a:solidFill>
                <a:latin typeface="Times New Roman"/>
                <a:cs typeface="Times New Roman"/>
              </a:rPr>
              <a:t>e </a:t>
            </a:r>
            <a:r>
              <a:rPr dirty="0" sz="1800" spc="75">
                <a:solidFill>
                  <a:srgbClr val="D1D1D1"/>
                </a:solidFill>
                <a:latin typeface="Times New Roman"/>
                <a:cs typeface="Times New Roman"/>
              </a:rPr>
              <a:t>ad </a:t>
            </a: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aprire altri </a:t>
            </a:r>
            <a:r>
              <a:rPr dirty="0" sz="1800" spc="40">
                <a:solidFill>
                  <a:srgbClr val="D1D1D1"/>
                </a:solidFill>
                <a:latin typeface="Times New Roman"/>
                <a:cs typeface="Times New Roman"/>
              </a:rPr>
              <a:t>porti</a:t>
            </a:r>
            <a:r>
              <a:rPr dirty="0" sz="1800" spc="135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D1D1D1"/>
                </a:solidFill>
                <a:latin typeface="Times New Roman"/>
                <a:cs typeface="Times New Roman"/>
              </a:rPr>
              <a:t>al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66314" y="3700738"/>
            <a:ext cx="1718945" cy="274955"/>
          </a:xfrm>
          <a:prstGeom prst="rect">
            <a:avLst/>
          </a:prstGeom>
          <a:solidFill>
            <a:srgbClr val="1F1D1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70"/>
              </a:lnSpc>
            </a:pP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commercio</a:t>
            </a:r>
            <a:r>
              <a:rPr dirty="0" sz="1800" spc="13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D1D1D1"/>
                </a:solidFill>
                <a:latin typeface="Times New Roman"/>
                <a:cs typeface="Times New Roman"/>
              </a:rPr>
              <a:t>estero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53764" y="4132880"/>
            <a:ext cx="128270" cy="234315"/>
          </a:xfrm>
          <a:custGeom>
            <a:avLst/>
            <a:gdLst/>
            <a:ahLst/>
            <a:cxnLst/>
            <a:rect l="l" t="t" r="r" b="b"/>
            <a:pathLst>
              <a:path w="128269" h="234314">
                <a:moveTo>
                  <a:pt x="0" y="0"/>
                </a:moveTo>
                <a:lnTo>
                  <a:pt x="128186" y="0"/>
                </a:lnTo>
                <a:lnTo>
                  <a:pt x="128186" y="234317"/>
                </a:lnTo>
                <a:lnTo>
                  <a:pt x="0" y="234317"/>
                </a:lnTo>
                <a:lnTo>
                  <a:pt x="0" y="0"/>
                </a:lnTo>
                <a:close/>
              </a:path>
            </a:pathLst>
          </a:custGeom>
          <a:solidFill>
            <a:srgbClr val="1F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67382" y="4073364"/>
            <a:ext cx="6231255" cy="308610"/>
          </a:xfrm>
          <a:custGeom>
            <a:avLst/>
            <a:gdLst/>
            <a:ahLst/>
            <a:cxnLst/>
            <a:rect l="l" t="t" r="r" b="b"/>
            <a:pathLst>
              <a:path w="6231255" h="308610">
                <a:moveTo>
                  <a:pt x="0" y="0"/>
                </a:moveTo>
                <a:lnTo>
                  <a:pt x="6230786" y="0"/>
                </a:lnTo>
                <a:lnTo>
                  <a:pt x="6230786" y="308286"/>
                </a:lnTo>
                <a:lnTo>
                  <a:pt x="0" y="308286"/>
                </a:lnTo>
                <a:lnTo>
                  <a:pt x="0" y="0"/>
                </a:lnTo>
                <a:close/>
              </a:path>
            </a:pathLst>
          </a:custGeom>
          <a:solidFill>
            <a:srgbClr val="1F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741065" y="4069721"/>
            <a:ext cx="657479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5755" algn="l"/>
              </a:tabLst>
            </a:pPr>
            <a:r>
              <a:rPr dirty="0" sz="1350" spc="20">
                <a:solidFill>
                  <a:srgbClr val="D1D1D1"/>
                </a:solidFill>
                <a:latin typeface="Arial"/>
                <a:cs typeface="Arial"/>
              </a:rPr>
              <a:t>0	</a:t>
            </a:r>
            <a:r>
              <a:rPr dirty="0" sz="1800" spc="35">
                <a:solidFill>
                  <a:srgbClr val="D1D1D1"/>
                </a:solidFill>
                <a:latin typeface="Times New Roman"/>
                <a:cs typeface="Times New Roman"/>
              </a:rPr>
              <a:t>Diritto dei </a:t>
            </a:r>
            <a:r>
              <a:rPr dirty="0" sz="1800" spc="25">
                <a:solidFill>
                  <a:srgbClr val="D1D1D1"/>
                </a:solidFill>
                <a:latin typeface="Times New Roman"/>
                <a:cs typeface="Times New Roman"/>
              </a:rPr>
              <a:t>cittadini </a:t>
            </a: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giapponesi </a:t>
            </a:r>
            <a:r>
              <a:rPr dirty="0" sz="1800" spc="70">
                <a:solidFill>
                  <a:srgbClr val="D1D1D1"/>
                </a:solidFill>
                <a:latin typeface="Times New Roman"/>
                <a:cs typeface="Times New Roman"/>
              </a:rPr>
              <a:t>a </a:t>
            </a:r>
            <a:r>
              <a:rPr dirty="0" sz="1800">
                <a:solidFill>
                  <a:srgbClr val="D1D1D1"/>
                </a:solidFill>
                <a:latin typeface="Times New Roman"/>
                <a:cs typeface="Times New Roman"/>
              </a:rPr>
              <a:t>investire </a:t>
            </a:r>
            <a:r>
              <a:rPr dirty="0" sz="1800" spc="40">
                <a:solidFill>
                  <a:srgbClr val="D1D1D1"/>
                </a:solidFill>
                <a:latin typeface="Times New Roman"/>
                <a:cs typeface="Times New Roman"/>
              </a:rPr>
              <a:t>in </a:t>
            </a:r>
            <a:r>
              <a:rPr dirty="0" sz="1800" spc="20">
                <a:solidFill>
                  <a:srgbClr val="D1D1D1"/>
                </a:solidFill>
                <a:latin typeface="Times New Roman"/>
                <a:cs typeface="Times New Roman"/>
              </a:rPr>
              <a:t>imprese industriali</a:t>
            </a:r>
            <a:r>
              <a:rPr dirty="0" sz="1800" spc="29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D1D1D1"/>
                </a:solidFill>
                <a:latin typeface="Times New Roman"/>
                <a:cs typeface="Times New Roman"/>
              </a:rPr>
              <a:t>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69213" y="4381651"/>
            <a:ext cx="3275965" cy="274955"/>
          </a:xfrm>
          <a:prstGeom prst="rect">
            <a:avLst/>
          </a:prstGeom>
          <a:solidFill>
            <a:srgbClr val="1F1D1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70"/>
              </a:lnSpc>
            </a:pPr>
            <a:r>
              <a:rPr dirty="0" sz="1800" spc="45">
                <a:solidFill>
                  <a:srgbClr val="D1D1D1"/>
                </a:solidFill>
                <a:latin typeface="Times New Roman"/>
                <a:cs typeface="Times New Roman"/>
              </a:rPr>
              <a:t>manifatturiere </a:t>
            </a: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sul </a:t>
            </a:r>
            <a:r>
              <a:rPr dirty="0" sz="1800" spc="20">
                <a:solidFill>
                  <a:srgbClr val="D1D1D1"/>
                </a:solidFill>
                <a:latin typeface="Times New Roman"/>
                <a:cs typeface="Times New Roman"/>
              </a:rPr>
              <a:t>territorio</a:t>
            </a:r>
            <a:r>
              <a:rPr dirty="0" sz="1800" spc="-7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D1D1D1"/>
                </a:solidFill>
                <a:latin typeface="Times New Roman"/>
                <a:cs typeface="Times New Roman"/>
              </a:rPr>
              <a:t>cinese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53764" y="4813793"/>
            <a:ext cx="128270" cy="234315"/>
          </a:xfrm>
          <a:custGeom>
            <a:avLst/>
            <a:gdLst/>
            <a:ahLst/>
            <a:cxnLst/>
            <a:rect l="l" t="t" r="r" b="b"/>
            <a:pathLst>
              <a:path w="128269" h="234314">
                <a:moveTo>
                  <a:pt x="0" y="0"/>
                </a:moveTo>
                <a:lnTo>
                  <a:pt x="128186" y="0"/>
                </a:lnTo>
                <a:lnTo>
                  <a:pt x="128186" y="234317"/>
                </a:lnTo>
                <a:lnTo>
                  <a:pt x="0" y="234317"/>
                </a:lnTo>
                <a:lnTo>
                  <a:pt x="0" y="0"/>
                </a:lnTo>
                <a:close/>
              </a:path>
            </a:pathLst>
          </a:custGeom>
          <a:solidFill>
            <a:srgbClr val="1F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741065" y="4807884"/>
            <a:ext cx="123825" cy="231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50" spc="20">
                <a:solidFill>
                  <a:srgbClr val="D1D1D1"/>
                </a:solidFill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64330" y="4754276"/>
            <a:ext cx="6417945" cy="583565"/>
          </a:xfrm>
          <a:prstGeom prst="rect">
            <a:avLst/>
          </a:prstGeom>
          <a:solidFill>
            <a:srgbClr val="1F1D1F"/>
          </a:solidFill>
        </p:spPr>
        <p:txBody>
          <a:bodyPr wrap="square" lIns="0" tIns="9525" rIns="0" bIns="0" rtlCol="0" vert="horz">
            <a:spAutoFit/>
          </a:bodyPr>
          <a:lstStyle/>
          <a:p>
            <a:pPr marR="635" indent="-635">
              <a:lnSpc>
                <a:spcPct val="100000"/>
              </a:lnSpc>
              <a:spcBef>
                <a:spcPts val="75"/>
              </a:spcBef>
            </a:pPr>
            <a:r>
              <a:rPr dirty="0" sz="1800" spc="25">
                <a:solidFill>
                  <a:srgbClr val="D1D1D1"/>
                </a:solidFill>
                <a:latin typeface="Times New Roman"/>
                <a:cs typeface="Times New Roman"/>
              </a:rPr>
              <a:t>Richiesta </a:t>
            </a:r>
            <a:r>
              <a:rPr dirty="0" sz="1800" spc="35">
                <a:solidFill>
                  <a:srgbClr val="D1D1D1"/>
                </a:solidFill>
                <a:latin typeface="Times New Roman"/>
                <a:cs typeface="Times New Roman"/>
              </a:rPr>
              <a:t>di </a:t>
            </a:r>
            <a:r>
              <a:rPr dirty="0" sz="1800" spc="15">
                <a:solidFill>
                  <a:srgbClr val="D1D1D1"/>
                </a:solidFill>
                <a:latin typeface="Times New Roman"/>
                <a:cs typeface="Times New Roman"/>
              </a:rPr>
              <a:t>Russia, </a:t>
            </a:r>
            <a:r>
              <a:rPr dirty="0" sz="1800" spc="35">
                <a:solidFill>
                  <a:srgbClr val="D1D1D1"/>
                </a:solidFill>
                <a:latin typeface="Times New Roman"/>
                <a:cs typeface="Times New Roman"/>
              </a:rPr>
              <a:t>Francia </a:t>
            </a: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e </a:t>
            </a:r>
            <a:r>
              <a:rPr dirty="0" sz="1800" spc="55">
                <a:solidFill>
                  <a:srgbClr val="D1D1D1"/>
                </a:solidFill>
                <a:latin typeface="Times New Roman"/>
                <a:cs typeface="Times New Roman"/>
              </a:rPr>
              <a:t>Germania </a:t>
            </a:r>
            <a:r>
              <a:rPr dirty="0" sz="1800" spc="35">
                <a:solidFill>
                  <a:srgbClr val="D1D1D1"/>
                </a:solidFill>
                <a:latin typeface="Times New Roman"/>
                <a:cs typeface="Times New Roman"/>
              </a:rPr>
              <a:t>di rinunciare </a:t>
            </a:r>
            <a:r>
              <a:rPr dirty="0" sz="1800" spc="50">
                <a:solidFill>
                  <a:srgbClr val="D1D1D1"/>
                </a:solidFill>
                <a:latin typeface="Times New Roman"/>
                <a:cs typeface="Times New Roman"/>
              </a:rPr>
              <a:t>al </a:t>
            </a:r>
            <a:r>
              <a:rPr dirty="0" sz="1800" spc="35">
                <a:solidFill>
                  <a:srgbClr val="D1D1D1"/>
                </a:solidFill>
                <a:latin typeface="Times New Roman"/>
                <a:cs typeface="Times New Roman"/>
              </a:rPr>
              <a:t>Liaodong  </a:t>
            </a:r>
            <a:r>
              <a:rPr dirty="0" sz="1800" spc="10">
                <a:solidFill>
                  <a:srgbClr val="D1D1D1"/>
                </a:solidFill>
                <a:latin typeface="Times New Roman"/>
                <a:cs typeface="Times New Roman"/>
              </a:rPr>
              <a:t>(strategico </a:t>
            </a: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per </a:t>
            </a:r>
            <a:r>
              <a:rPr dirty="0" sz="1800" spc="20">
                <a:solidFill>
                  <a:srgbClr val="D1D1D1"/>
                </a:solidFill>
                <a:latin typeface="Times New Roman"/>
                <a:cs typeface="Times New Roman"/>
              </a:rPr>
              <a:t>attivita </a:t>
            </a: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russe </a:t>
            </a:r>
            <a:r>
              <a:rPr dirty="0" sz="1800" spc="40">
                <a:solidFill>
                  <a:srgbClr val="D1D1D1"/>
                </a:solidFill>
                <a:latin typeface="Times New Roman"/>
                <a:cs typeface="Times New Roman"/>
              </a:rPr>
              <a:t>in </a:t>
            </a:r>
            <a:r>
              <a:rPr dirty="0" sz="1800" spc="25">
                <a:solidFill>
                  <a:srgbClr val="D1D1D1"/>
                </a:solidFill>
                <a:latin typeface="Times New Roman"/>
                <a:cs typeface="Times New Roman"/>
              </a:rPr>
              <a:t>Oriente): </a:t>
            </a:r>
            <a:r>
              <a:rPr dirty="0" sz="1800" spc="45">
                <a:solidFill>
                  <a:srgbClr val="D1D1D1"/>
                </a:solidFill>
                <a:latin typeface="Times New Roman"/>
                <a:cs typeface="Times New Roman"/>
              </a:rPr>
              <a:t>Giappone</a:t>
            </a:r>
            <a:r>
              <a:rPr dirty="0" sz="1800" spc="-75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D1D1D1"/>
                </a:solidFill>
                <a:latin typeface="Times New Roman"/>
                <a:cs typeface="Times New Roman"/>
              </a:rPr>
              <a:t>cede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53764" y="5494705"/>
            <a:ext cx="128270" cy="234315"/>
          </a:xfrm>
          <a:custGeom>
            <a:avLst/>
            <a:gdLst/>
            <a:ahLst/>
            <a:cxnLst/>
            <a:rect l="l" t="t" r="r" b="b"/>
            <a:pathLst>
              <a:path w="128269" h="234314">
                <a:moveTo>
                  <a:pt x="0" y="0"/>
                </a:moveTo>
                <a:lnTo>
                  <a:pt x="128186" y="0"/>
                </a:lnTo>
                <a:lnTo>
                  <a:pt x="128186" y="234317"/>
                </a:lnTo>
                <a:lnTo>
                  <a:pt x="0" y="234317"/>
                </a:lnTo>
                <a:lnTo>
                  <a:pt x="0" y="0"/>
                </a:lnTo>
                <a:close/>
              </a:path>
            </a:pathLst>
          </a:custGeom>
          <a:solidFill>
            <a:srgbClr val="1F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63186" y="5435189"/>
            <a:ext cx="7004684" cy="308610"/>
          </a:xfrm>
          <a:custGeom>
            <a:avLst/>
            <a:gdLst/>
            <a:ahLst/>
            <a:cxnLst/>
            <a:rect l="l" t="t" r="r" b="b"/>
            <a:pathLst>
              <a:path w="7004684" h="308610">
                <a:moveTo>
                  <a:pt x="0" y="0"/>
                </a:moveTo>
                <a:lnTo>
                  <a:pt x="7004103" y="0"/>
                </a:lnTo>
                <a:lnTo>
                  <a:pt x="7004103" y="308286"/>
                </a:lnTo>
                <a:lnTo>
                  <a:pt x="0" y="308286"/>
                </a:lnTo>
                <a:lnTo>
                  <a:pt x="0" y="0"/>
                </a:lnTo>
                <a:close/>
              </a:path>
            </a:pathLst>
          </a:custGeom>
          <a:solidFill>
            <a:srgbClr val="1F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741065" y="5431545"/>
            <a:ext cx="734377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1945" algn="l"/>
              </a:tabLst>
            </a:pPr>
            <a:r>
              <a:rPr dirty="0" sz="1350" spc="20">
                <a:solidFill>
                  <a:srgbClr val="D1D1D1"/>
                </a:solidFill>
                <a:latin typeface="Arial"/>
                <a:cs typeface="Arial"/>
              </a:rPr>
              <a:t>0	</a:t>
            </a:r>
            <a:r>
              <a:rPr dirty="0" sz="1800" spc="20">
                <a:solidFill>
                  <a:srgbClr val="D1D1D1"/>
                </a:solidFill>
                <a:latin typeface="Times New Roman"/>
                <a:cs typeface="Times New Roman"/>
              </a:rPr>
              <a:t>Sviluppo del </a:t>
            </a:r>
            <a:r>
              <a:rPr dirty="0" sz="1800" spc="40">
                <a:solidFill>
                  <a:srgbClr val="D1D1D1"/>
                </a:solidFill>
                <a:latin typeface="Times New Roman"/>
                <a:cs typeface="Times New Roman"/>
              </a:rPr>
              <a:t>nazionalismo </a:t>
            </a:r>
            <a:r>
              <a:rPr dirty="0" sz="1800" spc="55">
                <a:solidFill>
                  <a:srgbClr val="D1D1D1"/>
                </a:solidFill>
                <a:latin typeface="Times New Roman"/>
                <a:cs typeface="Times New Roman"/>
              </a:rPr>
              <a:t>e </a:t>
            </a:r>
            <a:r>
              <a:rPr dirty="0" sz="1800" spc="50">
                <a:solidFill>
                  <a:srgbClr val="D1D1D1"/>
                </a:solidFill>
                <a:latin typeface="Times New Roman"/>
                <a:cs typeface="Times New Roman"/>
              </a:rPr>
              <a:t>dell'espansionismo </a:t>
            </a: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giapponese </a:t>
            </a:r>
            <a:r>
              <a:rPr dirty="0" sz="1800" spc="10">
                <a:solidFill>
                  <a:srgbClr val="D1D1D1"/>
                </a:solidFill>
                <a:latin typeface="Times New Roman"/>
                <a:cs typeface="Times New Roman"/>
              </a:rPr>
              <a:t>anti-cinese</a:t>
            </a:r>
            <a:r>
              <a:rPr dirty="0" sz="1800" spc="20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D1D1D1"/>
                </a:solidFill>
                <a:latin typeface="Times New Roman"/>
                <a:cs typeface="Times New Roman"/>
              </a:rPr>
              <a:t>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66314" y="5743476"/>
            <a:ext cx="5299075" cy="274955"/>
          </a:xfrm>
          <a:prstGeom prst="rect">
            <a:avLst/>
          </a:prstGeom>
          <a:solidFill>
            <a:srgbClr val="1F1D1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70"/>
              </a:lnSpc>
            </a:pP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anti-occidentale, sentimenti </a:t>
            </a:r>
            <a:r>
              <a:rPr dirty="0" sz="1800" spc="10">
                <a:solidFill>
                  <a:srgbClr val="D1D1D1"/>
                </a:solidFill>
                <a:latin typeface="Times New Roman"/>
                <a:cs typeface="Times New Roman"/>
              </a:rPr>
              <a:t>anti-cinesi </a:t>
            </a:r>
            <a:r>
              <a:rPr dirty="0" sz="1800" spc="40">
                <a:solidFill>
                  <a:srgbClr val="D1D1D1"/>
                </a:solidFill>
                <a:latin typeface="Times New Roman"/>
                <a:cs typeface="Times New Roman"/>
              </a:rPr>
              <a:t>con </a:t>
            </a:r>
            <a:r>
              <a:rPr dirty="0" sz="1800" spc="45">
                <a:solidFill>
                  <a:srgbClr val="D1D1D1"/>
                </a:solidFill>
                <a:latin typeface="Times New Roman"/>
                <a:cs typeface="Times New Roman"/>
              </a:rPr>
              <a:t>toni</a:t>
            </a:r>
            <a:r>
              <a:rPr dirty="0" sz="1800" spc="12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D1D1D1"/>
                </a:solidFill>
                <a:latin typeface="Times New Roman"/>
                <a:cs typeface="Times New Roman"/>
              </a:rPr>
              <a:t>razzisti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53764" y="6175618"/>
            <a:ext cx="128270" cy="234315"/>
          </a:xfrm>
          <a:custGeom>
            <a:avLst/>
            <a:gdLst/>
            <a:ahLst/>
            <a:cxnLst/>
            <a:rect l="l" t="t" r="r" b="b"/>
            <a:pathLst>
              <a:path w="128269" h="234314">
                <a:moveTo>
                  <a:pt x="0" y="0"/>
                </a:moveTo>
                <a:lnTo>
                  <a:pt x="128186" y="0"/>
                </a:lnTo>
                <a:lnTo>
                  <a:pt x="128186" y="234317"/>
                </a:lnTo>
                <a:lnTo>
                  <a:pt x="0" y="234317"/>
                </a:lnTo>
                <a:lnTo>
                  <a:pt x="0" y="0"/>
                </a:lnTo>
                <a:close/>
              </a:path>
            </a:pathLst>
          </a:custGeom>
          <a:solidFill>
            <a:srgbClr val="1F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741065" y="6169709"/>
            <a:ext cx="123825" cy="231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50" spc="20">
                <a:solidFill>
                  <a:srgbClr val="D1D1D1"/>
                </a:solidFill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65551" y="6116101"/>
            <a:ext cx="4970145" cy="308610"/>
          </a:xfrm>
          <a:prstGeom prst="rect">
            <a:avLst/>
          </a:prstGeom>
          <a:solidFill>
            <a:srgbClr val="1F1D1F"/>
          </a:solidFill>
        </p:spPr>
        <p:txBody>
          <a:bodyPr wrap="square" lIns="0" tIns="95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dirty="0" sz="1800" spc="55">
                <a:solidFill>
                  <a:srgbClr val="D1D1D1"/>
                </a:solidFill>
                <a:latin typeface="Times New Roman"/>
                <a:cs typeface="Times New Roman"/>
              </a:rPr>
              <a:t>Idea </a:t>
            </a:r>
            <a:r>
              <a:rPr dirty="0" sz="1800" spc="20">
                <a:solidFill>
                  <a:srgbClr val="D1D1D1"/>
                </a:solidFill>
                <a:latin typeface="Times New Roman"/>
                <a:cs typeface="Times New Roman"/>
              </a:rPr>
              <a:t>della </a:t>
            </a:r>
            <a:r>
              <a:rPr dirty="0" sz="1800" spc="45">
                <a:solidFill>
                  <a:srgbClr val="D1D1D1"/>
                </a:solidFill>
                <a:latin typeface="Times New Roman"/>
                <a:cs typeface="Times New Roman"/>
              </a:rPr>
              <a:t>supremazia </a:t>
            </a: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giapponese </a:t>
            </a:r>
            <a:r>
              <a:rPr dirty="0" sz="1800" spc="50">
                <a:solidFill>
                  <a:srgbClr val="D1D1D1"/>
                </a:solidFill>
                <a:latin typeface="Times New Roman"/>
                <a:cs typeface="Times New Roman"/>
              </a:rPr>
              <a:t>in </a:t>
            </a: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Asia</a:t>
            </a:r>
            <a:r>
              <a:rPr dirty="0" sz="1800" spc="11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D1D1D1"/>
                </a:solidFill>
                <a:latin typeface="Times New Roman"/>
                <a:cs typeface="Times New Roman"/>
              </a:rPr>
              <a:t>Orientale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8675" y="1136903"/>
            <a:ext cx="5944362" cy="2149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73196" y="1162799"/>
            <a:ext cx="1614677" cy="352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87292" y="1184910"/>
            <a:ext cx="1602105" cy="3394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31891" y="1165860"/>
            <a:ext cx="407682" cy="3451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250434" y="1192530"/>
            <a:ext cx="386080" cy="321945"/>
          </a:xfrm>
          <a:custGeom>
            <a:avLst/>
            <a:gdLst/>
            <a:ahLst/>
            <a:cxnLst/>
            <a:rect l="l" t="t" r="r" b="b"/>
            <a:pathLst>
              <a:path w="386079" h="321944">
                <a:moveTo>
                  <a:pt x="344246" y="50292"/>
                </a:moveTo>
                <a:lnTo>
                  <a:pt x="270890" y="50292"/>
                </a:lnTo>
                <a:lnTo>
                  <a:pt x="274954" y="51816"/>
                </a:lnTo>
                <a:lnTo>
                  <a:pt x="277494" y="55118"/>
                </a:lnTo>
                <a:lnTo>
                  <a:pt x="282053" y="94011"/>
                </a:lnTo>
                <a:lnTo>
                  <a:pt x="282209" y="114300"/>
                </a:lnTo>
                <a:lnTo>
                  <a:pt x="282200" y="204325"/>
                </a:lnTo>
                <a:lnTo>
                  <a:pt x="281654" y="247650"/>
                </a:lnTo>
                <a:lnTo>
                  <a:pt x="279653" y="285750"/>
                </a:lnTo>
                <a:lnTo>
                  <a:pt x="237616" y="306324"/>
                </a:lnTo>
                <a:lnTo>
                  <a:pt x="237616" y="321945"/>
                </a:lnTo>
                <a:lnTo>
                  <a:pt x="257925" y="320871"/>
                </a:lnTo>
                <a:lnTo>
                  <a:pt x="277113" y="320119"/>
                </a:lnTo>
                <a:lnTo>
                  <a:pt x="295159" y="319676"/>
                </a:lnTo>
                <a:lnTo>
                  <a:pt x="385699" y="319532"/>
                </a:lnTo>
                <a:lnTo>
                  <a:pt x="385699" y="306324"/>
                </a:lnTo>
                <a:lnTo>
                  <a:pt x="377951" y="304800"/>
                </a:lnTo>
                <a:lnTo>
                  <a:pt x="375792" y="304292"/>
                </a:lnTo>
                <a:lnTo>
                  <a:pt x="365009" y="302289"/>
                </a:lnTo>
                <a:lnTo>
                  <a:pt x="342165" y="264090"/>
                </a:lnTo>
                <a:lnTo>
                  <a:pt x="341758" y="215598"/>
                </a:lnTo>
                <a:lnTo>
                  <a:pt x="341652" y="174879"/>
                </a:lnTo>
                <a:lnTo>
                  <a:pt x="341725" y="136890"/>
                </a:lnTo>
                <a:lnTo>
                  <a:pt x="342021" y="114300"/>
                </a:lnTo>
                <a:lnTo>
                  <a:pt x="342487" y="93837"/>
                </a:lnTo>
                <a:lnTo>
                  <a:pt x="343153" y="74168"/>
                </a:lnTo>
                <a:lnTo>
                  <a:pt x="343935" y="55661"/>
                </a:lnTo>
                <a:lnTo>
                  <a:pt x="344246" y="50292"/>
                </a:lnTo>
                <a:close/>
              </a:path>
              <a:path w="386079" h="321944">
                <a:moveTo>
                  <a:pt x="385699" y="319532"/>
                </a:moveTo>
                <a:lnTo>
                  <a:pt x="312038" y="319532"/>
                </a:lnTo>
                <a:lnTo>
                  <a:pt x="328423" y="319676"/>
                </a:lnTo>
                <a:lnTo>
                  <a:pt x="346154" y="320119"/>
                </a:lnTo>
                <a:lnTo>
                  <a:pt x="365242" y="320871"/>
                </a:lnTo>
                <a:lnTo>
                  <a:pt x="385699" y="321945"/>
                </a:lnTo>
                <a:lnTo>
                  <a:pt x="385699" y="319532"/>
                </a:lnTo>
                <a:close/>
              </a:path>
              <a:path w="386079" h="321944">
                <a:moveTo>
                  <a:pt x="335914" y="0"/>
                </a:moveTo>
                <a:lnTo>
                  <a:pt x="296037" y="17272"/>
                </a:lnTo>
                <a:lnTo>
                  <a:pt x="233171" y="39116"/>
                </a:lnTo>
                <a:lnTo>
                  <a:pt x="233171" y="53848"/>
                </a:lnTo>
                <a:lnTo>
                  <a:pt x="243339" y="52274"/>
                </a:lnTo>
                <a:lnTo>
                  <a:pt x="252126" y="51165"/>
                </a:lnTo>
                <a:lnTo>
                  <a:pt x="259532" y="50508"/>
                </a:lnTo>
                <a:lnTo>
                  <a:pt x="265556" y="50292"/>
                </a:lnTo>
                <a:lnTo>
                  <a:pt x="344246" y="50292"/>
                </a:lnTo>
                <a:lnTo>
                  <a:pt x="344931" y="38417"/>
                </a:lnTo>
                <a:lnTo>
                  <a:pt x="346118" y="22411"/>
                </a:lnTo>
                <a:lnTo>
                  <a:pt x="347471" y="7620"/>
                </a:lnTo>
                <a:lnTo>
                  <a:pt x="335914" y="0"/>
                </a:lnTo>
                <a:close/>
              </a:path>
              <a:path w="386079" h="321944">
                <a:moveTo>
                  <a:pt x="111074" y="50292"/>
                </a:moveTo>
                <a:lnTo>
                  <a:pt x="37718" y="50292"/>
                </a:lnTo>
                <a:lnTo>
                  <a:pt x="41782" y="51816"/>
                </a:lnTo>
                <a:lnTo>
                  <a:pt x="44323" y="55118"/>
                </a:lnTo>
                <a:lnTo>
                  <a:pt x="48881" y="94011"/>
                </a:lnTo>
                <a:lnTo>
                  <a:pt x="49037" y="114300"/>
                </a:lnTo>
                <a:lnTo>
                  <a:pt x="49028" y="204325"/>
                </a:lnTo>
                <a:lnTo>
                  <a:pt x="48482" y="247650"/>
                </a:lnTo>
                <a:lnTo>
                  <a:pt x="46481" y="285750"/>
                </a:lnTo>
                <a:lnTo>
                  <a:pt x="4444" y="306324"/>
                </a:lnTo>
                <a:lnTo>
                  <a:pt x="4444" y="321945"/>
                </a:lnTo>
                <a:lnTo>
                  <a:pt x="24753" y="320871"/>
                </a:lnTo>
                <a:lnTo>
                  <a:pt x="43941" y="320119"/>
                </a:lnTo>
                <a:lnTo>
                  <a:pt x="61987" y="319676"/>
                </a:lnTo>
                <a:lnTo>
                  <a:pt x="152526" y="319532"/>
                </a:lnTo>
                <a:lnTo>
                  <a:pt x="152526" y="306324"/>
                </a:lnTo>
                <a:lnTo>
                  <a:pt x="144779" y="304800"/>
                </a:lnTo>
                <a:lnTo>
                  <a:pt x="142620" y="304292"/>
                </a:lnTo>
                <a:lnTo>
                  <a:pt x="131837" y="302289"/>
                </a:lnTo>
                <a:lnTo>
                  <a:pt x="108993" y="264090"/>
                </a:lnTo>
                <a:lnTo>
                  <a:pt x="108586" y="215598"/>
                </a:lnTo>
                <a:lnTo>
                  <a:pt x="108480" y="174879"/>
                </a:lnTo>
                <a:lnTo>
                  <a:pt x="108553" y="136890"/>
                </a:lnTo>
                <a:lnTo>
                  <a:pt x="108849" y="114300"/>
                </a:lnTo>
                <a:lnTo>
                  <a:pt x="109315" y="93837"/>
                </a:lnTo>
                <a:lnTo>
                  <a:pt x="109981" y="74168"/>
                </a:lnTo>
                <a:lnTo>
                  <a:pt x="110763" y="55661"/>
                </a:lnTo>
                <a:lnTo>
                  <a:pt x="111074" y="50292"/>
                </a:lnTo>
                <a:close/>
              </a:path>
              <a:path w="386079" h="321944">
                <a:moveTo>
                  <a:pt x="152526" y="319532"/>
                </a:moveTo>
                <a:lnTo>
                  <a:pt x="78866" y="319532"/>
                </a:lnTo>
                <a:lnTo>
                  <a:pt x="95251" y="319676"/>
                </a:lnTo>
                <a:lnTo>
                  <a:pt x="112982" y="320119"/>
                </a:lnTo>
                <a:lnTo>
                  <a:pt x="132070" y="320871"/>
                </a:lnTo>
                <a:lnTo>
                  <a:pt x="152526" y="321945"/>
                </a:lnTo>
                <a:lnTo>
                  <a:pt x="152526" y="319532"/>
                </a:lnTo>
                <a:close/>
              </a:path>
              <a:path w="386079" h="321944">
                <a:moveTo>
                  <a:pt x="102742" y="0"/>
                </a:moveTo>
                <a:lnTo>
                  <a:pt x="62864" y="17272"/>
                </a:lnTo>
                <a:lnTo>
                  <a:pt x="0" y="39116"/>
                </a:lnTo>
                <a:lnTo>
                  <a:pt x="0" y="53848"/>
                </a:lnTo>
                <a:lnTo>
                  <a:pt x="10167" y="52274"/>
                </a:lnTo>
                <a:lnTo>
                  <a:pt x="18954" y="51165"/>
                </a:lnTo>
                <a:lnTo>
                  <a:pt x="26360" y="50508"/>
                </a:lnTo>
                <a:lnTo>
                  <a:pt x="32385" y="50292"/>
                </a:lnTo>
                <a:lnTo>
                  <a:pt x="111074" y="50292"/>
                </a:lnTo>
                <a:lnTo>
                  <a:pt x="111760" y="38417"/>
                </a:lnTo>
                <a:lnTo>
                  <a:pt x="112946" y="22411"/>
                </a:lnTo>
                <a:lnTo>
                  <a:pt x="114300" y="7620"/>
                </a:lnTo>
                <a:lnTo>
                  <a:pt x="10274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83605" y="1192530"/>
            <a:ext cx="153035" cy="321945"/>
          </a:xfrm>
          <a:custGeom>
            <a:avLst/>
            <a:gdLst/>
            <a:ahLst/>
            <a:cxnLst/>
            <a:rect l="l" t="t" r="r" b="b"/>
            <a:pathLst>
              <a:path w="153035" h="321944">
                <a:moveTo>
                  <a:pt x="102743" y="0"/>
                </a:moveTo>
                <a:lnTo>
                  <a:pt x="114300" y="7620"/>
                </a:lnTo>
                <a:lnTo>
                  <a:pt x="112946" y="22411"/>
                </a:lnTo>
                <a:lnTo>
                  <a:pt x="111760" y="38417"/>
                </a:lnTo>
                <a:lnTo>
                  <a:pt x="109315" y="93837"/>
                </a:lnTo>
                <a:lnTo>
                  <a:pt x="108553" y="136890"/>
                </a:lnTo>
                <a:lnTo>
                  <a:pt x="108458" y="160274"/>
                </a:lnTo>
                <a:lnTo>
                  <a:pt x="108525" y="204325"/>
                </a:lnTo>
                <a:lnTo>
                  <a:pt x="108993" y="264090"/>
                </a:lnTo>
                <a:lnTo>
                  <a:pt x="123507" y="300275"/>
                </a:lnTo>
                <a:lnTo>
                  <a:pt x="142621" y="304292"/>
                </a:lnTo>
                <a:lnTo>
                  <a:pt x="144780" y="304800"/>
                </a:lnTo>
                <a:lnTo>
                  <a:pt x="148082" y="305435"/>
                </a:lnTo>
                <a:lnTo>
                  <a:pt x="152527" y="306324"/>
                </a:lnTo>
                <a:lnTo>
                  <a:pt x="152527" y="321945"/>
                </a:lnTo>
                <a:lnTo>
                  <a:pt x="132070" y="320871"/>
                </a:lnTo>
                <a:lnTo>
                  <a:pt x="112982" y="320119"/>
                </a:lnTo>
                <a:lnTo>
                  <a:pt x="95251" y="319676"/>
                </a:lnTo>
                <a:lnTo>
                  <a:pt x="78867" y="319532"/>
                </a:lnTo>
                <a:lnTo>
                  <a:pt x="61987" y="319676"/>
                </a:lnTo>
                <a:lnTo>
                  <a:pt x="43942" y="320119"/>
                </a:lnTo>
                <a:lnTo>
                  <a:pt x="24753" y="320871"/>
                </a:lnTo>
                <a:lnTo>
                  <a:pt x="4445" y="321945"/>
                </a:lnTo>
                <a:lnTo>
                  <a:pt x="4445" y="306324"/>
                </a:lnTo>
                <a:lnTo>
                  <a:pt x="41529" y="296925"/>
                </a:lnTo>
                <a:lnTo>
                  <a:pt x="48482" y="247650"/>
                </a:lnTo>
                <a:lnTo>
                  <a:pt x="49149" y="174879"/>
                </a:lnTo>
                <a:lnTo>
                  <a:pt x="49123" y="141255"/>
                </a:lnTo>
                <a:lnTo>
                  <a:pt x="48881" y="94011"/>
                </a:lnTo>
                <a:lnTo>
                  <a:pt x="44323" y="55118"/>
                </a:lnTo>
                <a:lnTo>
                  <a:pt x="37719" y="50292"/>
                </a:lnTo>
                <a:lnTo>
                  <a:pt x="32385" y="50292"/>
                </a:lnTo>
                <a:lnTo>
                  <a:pt x="26360" y="50508"/>
                </a:lnTo>
                <a:lnTo>
                  <a:pt x="18954" y="51165"/>
                </a:lnTo>
                <a:lnTo>
                  <a:pt x="10167" y="52274"/>
                </a:lnTo>
                <a:lnTo>
                  <a:pt x="0" y="53848"/>
                </a:lnTo>
                <a:lnTo>
                  <a:pt x="0" y="39116"/>
                </a:lnTo>
                <a:lnTo>
                  <a:pt x="37242" y="26622"/>
                </a:lnTo>
                <a:lnTo>
                  <a:pt x="82708" y="9159"/>
                </a:lnTo>
                <a:lnTo>
                  <a:pt x="92690" y="4716"/>
                </a:lnTo>
                <a:lnTo>
                  <a:pt x="102743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250434" y="1192530"/>
            <a:ext cx="153035" cy="321945"/>
          </a:xfrm>
          <a:custGeom>
            <a:avLst/>
            <a:gdLst/>
            <a:ahLst/>
            <a:cxnLst/>
            <a:rect l="l" t="t" r="r" b="b"/>
            <a:pathLst>
              <a:path w="153035" h="321944">
                <a:moveTo>
                  <a:pt x="102742" y="0"/>
                </a:moveTo>
                <a:lnTo>
                  <a:pt x="114300" y="7620"/>
                </a:lnTo>
                <a:lnTo>
                  <a:pt x="112946" y="22411"/>
                </a:lnTo>
                <a:lnTo>
                  <a:pt x="111760" y="38417"/>
                </a:lnTo>
                <a:lnTo>
                  <a:pt x="109315" y="93837"/>
                </a:lnTo>
                <a:lnTo>
                  <a:pt x="108553" y="136890"/>
                </a:lnTo>
                <a:lnTo>
                  <a:pt x="108457" y="160274"/>
                </a:lnTo>
                <a:lnTo>
                  <a:pt x="108525" y="204325"/>
                </a:lnTo>
                <a:lnTo>
                  <a:pt x="108993" y="264090"/>
                </a:lnTo>
                <a:lnTo>
                  <a:pt x="123507" y="300275"/>
                </a:lnTo>
                <a:lnTo>
                  <a:pt x="142620" y="304292"/>
                </a:lnTo>
                <a:lnTo>
                  <a:pt x="144779" y="304800"/>
                </a:lnTo>
                <a:lnTo>
                  <a:pt x="148081" y="305435"/>
                </a:lnTo>
                <a:lnTo>
                  <a:pt x="152526" y="306324"/>
                </a:lnTo>
                <a:lnTo>
                  <a:pt x="152526" y="321945"/>
                </a:lnTo>
                <a:lnTo>
                  <a:pt x="132070" y="320871"/>
                </a:lnTo>
                <a:lnTo>
                  <a:pt x="112982" y="320119"/>
                </a:lnTo>
                <a:lnTo>
                  <a:pt x="95251" y="319676"/>
                </a:lnTo>
                <a:lnTo>
                  <a:pt x="78866" y="319532"/>
                </a:lnTo>
                <a:lnTo>
                  <a:pt x="61987" y="319676"/>
                </a:lnTo>
                <a:lnTo>
                  <a:pt x="43941" y="320119"/>
                </a:lnTo>
                <a:lnTo>
                  <a:pt x="24753" y="320871"/>
                </a:lnTo>
                <a:lnTo>
                  <a:pt x="4444" y="321945"/>
                </a:lnTo>
                <a:lnTo>
                  <a:pt x="4444" y="306324"/>
                </a:lnTo>
                <a:lnTo>
                  <a:pt x="41528" y="296925"/>
                </a:lnTo>
                <a:lnTo>
                  <a:pt x="48482" y="247650"/>
                </a:lnTo>
                <a:lnTo>
                  <a:pt x="49149" y="174879"/>
                </a:lnTo>
                <a:lnTo>
                  <a:pt x="49123" y="141255"/>
                </a:lnTo>
                <a:lnTo>
                  <a:pt x="48881" y="94011"/>
                </a:lnTo>
                <a:lnTo>
                  <a:pt x="44323" y="55118"/>
                </a:lnTo>
                <a:lnTo>
                  <a:pt x="37718" y="50292"/>
                </a:lnTo>
                <a:lnTo>
                  <a:pt x="32385" y="50292"/>
                </a:lnTo>
                <a:lnTo>
                  <a:pt x="26360" y="50508"/>
                </a:lnTo>
                <a:lnTo>
                  <a:pt x="18954" y="51165"/>
                </a:lnTo>
                <a:lnTo>
                  <a:pt x="10167" y="52274"/>
                </a:lnTo>
                <a:lnTo>
                  <a:pt x="0" y="53848"/>
                </a:lnTo>
                <a:lnTo>
                  <a:pt x="0" y="39116"/>
                </a:lnTo>
                <a:lnTo>
                  <a:pt x="37242" y="26622"/>
                </a:lnTo>
                <a:lnTo>
                  <a:pt x="82708" y="9159"/>
                </a:lnTo>
                <a:lnTo>
                  <a:pt x="92690" y="4716"/>
                </a:lnTo>
                <a:lnTo>
                  <a:pt x="102742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24583" y="2269248"/>
            <a:ext cx="557009" cy="3421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643252" y="2295017"/>
            <a:ext cx="534670" cy="320040"/>
          </a:xfrm>
          <a:custGeom>
            <a:avLst/>
            <a:gdLst/>
            <a:ahLst/>
            <a:cxnLst/>
            <a:rect l="l" t="t" r="r" b="b"/>
            <a:pathLst>
              <a:path w="534669" h="320039">
                <a:moveTo>
                  <a:pt x="484936" y="124968"/>
                </a:moveTo>
                <a:lnTo>
                  <a:pt x="413766" y="124968"/>
                </a:lnTo>
                <a:lnTo>
                  <a:pt x="421513" y="128016"/>
                </a:lnTo>
                <a:lnTo>
                  <a:pt x="426847" y="134112"/>
                </a:lnTo>
                <a:lnTo>
                  <a:pt x="430371" y="139777"/>
                </a:lnTo>
                <a:lnTo>
                  <a:pt x="432943" y="147621"/>
                </a:lnTo>
                <a:lnTo>
                  <a:pt x="434562" y="157632"/>
                </a:lnTo>
                <a:lnTo>
                  <a:pt x="435229" y="169799"/>
                </a:lnTo>
                <a:lnTo>
                  <a:pt x="354203" y="208280"/>
                </a:lnTo>
                <a:lnTo>
                  <a:pt x="345868" y="213304"/>
                </a:lnTo>
                <a:lnTo>
                  <a:pt x="322008" y="245522"/>
                </a:lnTo>
                <a:lnTo>
                  <a:pt x="319532" y="263144"/>
                </a:lnTo>
                <a:lnTo>
                  <a:pt x="320456" y="275453"/>
                </a:lnTo>
                <a:lnTo>
                  <a:pt x="341995" y="311360"/>
                </a:lnTo>
                <a:lnTo>
                  <a:pt x="371856" y="320040"/>
                </a:lnTo>
                <a:lnTo>
                  <a:pt x="379118" y="319754"/>
                </a:lnTo>
                <a:lnTo>
                  <a:pt x="422820" y="300787"/>
                </a:lnTo>
                <a:lnTo>
                  <a:pt x="435229" y="292354"/>
                </a:lnTo>
                <a:lnTo>
                  <a:pt x="526859" y="292354"/>
                </a:lnTo>
                <a:lnTo>
                  <a:pt x="534543" y="287020"/>
                </a:lnTo>
                <a:lnTo>
                  <a:pt x="533708" y="285750"/>
                </a:lnTo>
                <a:lnTo>
                  <a:pt x="397256" y="285750"/>
                </a:lnTo>
                <a:lnTo>
                  <a:pt x="391033" y="282829"/>
                </a:lnTo>
                <a:lnTo>
                  <a:pt x="379222" y="250698"/>
                </a:lnTo>
                <a:lnTo>
                  <a:pt x="379817" y="242268"/>
                </a:lnTo>
                <a:lnTo>
                  <a:pt x="405225" y="209550"/>
                </a:lnTo>
                <a:lnTo>
                  <a:pt x="435229" y="193929"/>
                </a:lnTo>
                <a:lnTo>
                  <a:pt x="492317" y="193929"/>
                </a:lnTo>
                <a:lnTo>
                  <a:pt x="492592" y="175641"/>
                </a:lnTo>
                <a:lnTo>
                  <a:pt x="489311" y="136665"/>
                </a:lnTo>
                <a:lnTo>
                  <a:pt x="486791" y="128524"/>
                </a:lnTo>
                <a:lnTo>
                  <a:pt x="484936" y="124968"/>
                </a:lnTo>
                <a:close/>
              </a:path>
              <a:path w="534669" h="320039">
                <a:moveTo>
                  <a:pt x="526859" y="292354"/>
                </a:moveTo>
                <a:lnTo>
                  <a:pt x="435229" y="292354"/>
                </a:lnTo>
                <a:lnTo>
                  <a:pt x="437388" y="301498"/>
                </a:lnTo>
                <a:lnTo>
                  <a:pt x="441579" y="308356"/>
                </a:lnTo>
                <a:lnTo>
                  <a:pt x="453771" y="317500"/>
                </a:lnTo>
                <a:lnTo>
                  <a:pt x="461137" y="319913"/>
                </a:lnTo>
                <a:lnTo>
                  <a:pt x="475996" y="319913"/>
                </a:lnTo>
                <a:lnTo>
                  <a:pt x="520376" y="296854"/>
                </a:lnTo>
                <a:lnTo>
                  <a:pt x="526859" y="292354"/>
                </a:lnTo>
                <a:close/>
              </a:path>
              <a:path w="534669" h="320039">
                <a:moveTo>
                  <a:pt x="492317" y="193929"/>
                </a:moveTo>
                <a:lnTo>
                  <a:pt x="435229" y="193929"/>
                </a:lnTo>
                <a:lnTo>
                  <a:pt x="435320" y="202120"/>
                </a:lnTo>
                <a:lnTo>
                  <a:pt x="435374" y="227980"/>
                </a:lnTo>
                <a:lnTo>
                  <a:pt x="430784" y="270510"/>
                </a:lnTo>
                <a:lnTo>
                  <a:pt x="410718" y="285750"/>
                </a:lnTo>
                <a:lnTo>
                  <a:pt x="533708" y="285750"/>
                </a:lnTo>
                <a:lnTo>
                  <a:pt x="531206" y="281940"/>
                </a:lnTo>
                <a:lnTo>
                  <a:pt x="500888" y="281940"/>
                </a:lnTo>
                <a:lnTo>
                  <a:pt x="497586" y="280035"/>
                </a:lnTo>
                <a:lnTo>
                  <a:pt x="491616" y="254166"/>
                </a:lnTo>
                <a:lnTo>
                  <a:pt x="491707" y="234449"/>
                </a:lnTo>
                <a:lnTo>
                  <a:pt x="492317" y="193929"/>
                </a:lnTo>
                <a:close/>
              </a:path>
              <a:path w="534669" h="320039">
                <a:moveTo>
                  <a:pt x="526034" y="274066"/>
                </a:moveTo>
                <a:lnTo>
                  <a:pt x="516636" y="279273"/>
                </a:lnTo>
                <a:lnTo>
                  <a:pt x="509651" y="281940"/>
                </a:lnTo>
                <a:lnTo>
                  <a:pt x="531206" y="281940"/>
                </a:lnTo>
                <a:lnTo>
                  <a:pt x="526034" y="274066"/>
                </a:lnTo>
                <a:close/>
              </a:path>
              <a:path w="534669" h="320039">
                <a:moveTo>
                  <a:pt x="424688" y="97790"/>
                </a:moveTo>
                <a:lnTo>
                  <a:pt x="381254" y="102663"/>
                </a:lnTo>
                <a:lnTo>
                  <a:pt x="339725" y="117348"/>
                </a:lnTo>
                <a:lnTo>
                  <a:pt x="338504" y="130010"/>
                </a:lnTo>
                <a:lnTo>
                  <a:pt x="336724" y="143589"/>
                </a:lnTo>
                <a:lnTo>
                  <a:pt x="334349" y="158049"/>
                </a:lnTo>
                <a:lnTo>
                  <a:pt x="331343" y="173355"/>
                </a:lnTo>
                <a:lnTo>
                  <a:pt x="351282" y="175641"/>
                </a:lnTo>
                <a:lnTo>
                  <a:pt x="369784" y="141761"/>
                </a:lnTo>
                <a:lnTo>
                  <a:pt x="403352" y="124968"/>
                </a:lnTo>
                <a:lnTo>
                  <a:pt x="484936" y="124968"/>
                </a:lnTo>
                <a:lnTo>
                  <a:pt x="483264" y="121761"/>
                </a:lnTo>
                <a:lnTo>
                  <a:pt x="447722" y="99822"/>
                </a:lnTo>
                <a:lnTo>
                  <a:pt x="436830" y="98294"/>
                </a:lnTo>
                <a:lnTo>
                  <a:pt x="424688" y="97790"/>
                </a:lnTo>
                <a:close/>
              </a:path>
              <a:path w="534669" h="320039">
                <a:moveTo>
                  <a:pt x="0" y="0"/>
                </a:moveTo>
                <a:lnTo>
                  <a:pt x="0" y="16510"/>
                </a:lnTo>
                <a:lnTo>
                  <a:pt x="16263" y="19744"/>
                </a:lnTo>
                <a:lnTo>
                  <a:pt x="28479" y="22383"/>
                </a:lnTo>
                <a:lnTo>
                  <a:pt x="49240" y="60027"/>
                </a:lnTo>
                <a:lnTo>
                  <a:pt x="49439" y="102235"/>
                </a:lnTo>
                <a:lnTo>
                  <a:pt x="49657" y="171577"/>
                </a:lnTo>
                <a:lnTo>
                  <a:pt x="49587" y="215487"/>
                </a:lnTo>
                <a:lnTo>
                  <a:pt x="49067" y="269017"/>
                </a:lnTo>
                <a:lnTo>
                  <a:pt x="17575" y="296632"/>
                </a:lnTo>
                <a:lnTo>
                  <a:pt x="0" y="300228"/>
                </a:lnTo>
                <a:lnTo>
                  <a:pt x="0" y="316738"/>
                </a:lnTo>
                <a:lnTo>
                  <a:pt x="27553" y="315664"/>
                </a:lnTo>
                <a:lnTo>
                  <a:pt x="54594" y="314912"/>
                </a:lnTo>
                <a:lnTo>
                  <a:pt x="81135" y="314469"/>
                </a:lnTo>
                <a:lnTo>
                  <a:pt x="265766" y="314325"/>
                </a:lnTo>
                <a:lnTo>
                  <a:pt x="272238" y="292568"/>
                </a:lnTo>
                <a:lnTo>
                  <a:pt x="273700" y="287909"/>
                </a:lnTo>
                <a:lnTo>
                  <a:pt x="118110" y="287909"/>
                </a:lnTo>
                <a:lnTo>
                  <a:pt x="118110" y="102235"/>
                </a:lnTo>
                <a:lnTo>
                  <a:pt x="118957" y="47529"/>
                </a:lnTo>
                <a:lnTo>
                  <a:pt x="118999" y="34417"/>
                </a:lnTo>
                <a:lnTo>
                  <a:pt x="121285" y="27940"/>
                </a:lnTo>
                <a:lnTo>
                  <a:pt x="175768" y="16510"/>
                </a:lnTo>
                <a:lnTo>
                  <a:pt x="175768" y="2412"/>
                </a:lnTo>
                <a:lnTo>
                  <a:pt x="89027" y="2412"/>
                </a:lnTo>
                <a:lnTo>
                  <a:pt x="71473" y="2268"/>
                </a:lnTo>
                <a:lnTo>
                  <a:pt x="50800" y="1825"/>
                </a:lnTo>
                <a:lnTo>
                  <a:pt x="0" y="0"/>
                </a:lnTo>
                <a:close/>
              </a:path>
              <a:path w="534669" h="320039">
                <a:moveTo>
                  <a:pt x="265766" y="314325"/>
                </a:moveTo>
                <a:lnTo>
                  <a:pt x="107188" y="314325"/>
                </a:lnTo>
                <a:lnTo>
                  <a:pt x="140694" y="314469"/>
                </a:lnTo>
                <a:lnTo>
                  <a:pt x="265049" y="316738"/>
                </a:lnTo>
                <a:lnTo>
                  <a:pt x="265766" y="314325"/>
                </a:lnTo>
                <a:close/>
              </a:path>
              <a:path w="534669" h="320039">
                <a:moveTo>
                  <a:pt x="294259" y="226060"/>
                </a:moveTo>
                <a:lnTo>
                  <a:pt x="274066" y="226060"/>
                </a:lnTo>
                <a:lnTo>
                  <a:pt x="264185" y="242327"/>
                </a:lnTo>
                <a:lnTo>
                  <a:pt x="255889" y="255333"/>
                </a:lnTo>
                <a:lnTo>
                  <a:pt x="226441" y="285242"/>
                </a:lnTo>
                <a:lnTo>
                  <a:pt x="199644" y="287909"/>
                </a:lnTo>
                <a:lnTo>
                  <a:pt x="273700" y="287909"/>
                </a:lnTo>
                <a:lnTo>
                  <a:pt x="279637" y="269017"/>
                </a:lnTo>
                <a:lnTo>
                  <a:pt x="286855" y="247229"/>
                </a:lnTo>
                <a:lnTo>
                  <a:pt x="294259" y="226060"/>
                </a:lnTo>
                <a:close/>
              </a:path>
              <a:path w="534669" h="320039">
                <a:moveTo>
                  <a:pt x="175768" y="0"/>
                </a:moveTo>
                <a:lnTo>
                  <a:pt x="126968" y="1825"/>
                </a:lnTo>
                <a:lnTo>
                  <a:pt x="106652" y="2268"/>
                </a:lnTo>
                <a:lnTo>
                  <a:pt x="89027" y="2412"/>
                </a:lnTo>
                <a:lnTo>
                  <a:pt x="175768" y="2412"/>
                </a:lnTo>
                <a:lnTo>
                  <a:pt x="17576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958213" y="2388235"/>
            <a:ext cx="224155" cy="2313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643252" y="2295017"/>
            <a:ext cx="294640" cy="316865"/>
          </a:xfrm>
          <a:custGeom>
            <a:avLst/>
            <a:gdLst/>
            <a:ahLst/>
            <a:cxnLst/>
            <a:rect l="l" t="t" r="r" b="b"/>
            <a:pathLst>
              <a:path w="294639" h="316864">
                <a:moveTo>
                  <a:pt x="0" y="0"/>
                </a:moveTo>
                <a:lnTo>
                  <a:pt x="26983" y="1073"/>
                </a:lnTo>
                <a:lnTo>
                  <a:pt x="50800" y="1825"/>
                </a:lnTo>
                <a:lnTo>
                  <a:pt x="71473" y="2268"/>
                </a:lnTo>
                <a:lnTo>
                  <a:pt x="89027" y="2412"/>
                </a:lnTo>
                <a:lnTo>
                  <a:pt x="106652" y="2268"/>
                </a:lnTo>
                <a:lnTo>
                  <a:pt x="126968" y="1825"/>
                </a:lnTo>
                <a:lnTo>
                  <a:pt x="149998" y="1073"/>
                </a:lnTo>
                <a:lnTo>
                  <a:pt x="175768" y="0"/>
                </a:lnTo>
                <a:lnTo>
                  <a:pt x="175768" y="16510"/>
                </a:lnTo>
                <a:lnTo>
                  <a:pt x="130351" y="24064"/>
                </a:lnTo>
                <a:lnTo>
                  <a:pt x="118999" y="34417"/>
                </a:lnTo>
                <a:lnTo>
                  <a:pt x="118999" y="44831"/>
                </a:lnTo>
                <a:lnTo>
                  <a:pt x="118110" y="102235"/>
                </a:lnTo>
                <a:lnTo>
                  <a:pt x="118110" y="287909"/>
                </a:lnTo>
                <a:lnTo>
                  <a:pt x="199644" y="287909"/>
                </a:lnTo>
                <a:lnTo>
                  <a:pt x="238506" y="278130"/>
                </a:lnTo>
                <a:lnTo>
                  <a:pt x="264185" y="242327"/>
                </a:lnTo>
                <a:lnTo>
                  <a:pt x="274066" y="226060"/>
                </a:lnTo>
                <a:lnTo>
                  <a:pt x="294259" y="226060"/>
                </a:lnTo>
                <a:lnTo>
                  <a:pt x="286855" y="247229"/>
                </a:lnTo>
                <a:lnTo>
                  <a:pt x="279511" y="269398"/>
                </a:lnTo>
                <a:lnTo>
                  <a:pt x="272238" y="292568"/>
                </a:lnTo>
                <a:lnTo>
                  <a:pt x="265049" y="316738"/>
                </a:lnTo>
                <a:lnTo>
                  <a:pt x="219612" y="315664"/>
                </a:lnTo>
                <a:lnTo>
                  <a:pt x="178165" y="314912"/>
                </a:lnTo>
                <a:lnTo>
                  <a:pt x="140694" y="314469"/>
                </a:lnTo>
                <a:lnTo>
                  <a:pt x="107188" y="314325"/>
                </a:lnTo>
                <a:lnTo>
                  <a:pt x="81135" y="314469"/>
                </a:lnTo>
                <a:lnTo>
                  <a:pt x="54594" y="314912"/>
                </a:lnTo>
                <a:lnTo>
                  <a:pt x="27553" y="315664"/>
                </a:lnTo>
                <a:lnTo>
                  <a:pt x="0" y="316738"/>
                </a:lnTo>
                <a:lnTo>
                  <a:pt x="0" y="300228"/>
                </a:lnTo>
                <a:lnTo>
                  <a:pt x="39344" y="291298"/>
                </a:lnTo>
                <a:lnTo>
                  <a:pt x="49387" y="247967"/>
                </a:lnTo>
                <a:lnTo>
                  <a:pt x="49657" y="171577"/>
                </a:lnTo>
                <a:lnTo>
                  <a:pt x="49403" y="90424"/>
                </a:lnTo>
                <a:lnTo>
                  <a:pt x="49403" y="76073"/>
                </a:lnTo>
                <a:lnTo>
                  <a:pt x="46990" y="33274"/>
                </a:lnTo>
                <a:lnTo>
                  <a:pt x="0" y="1651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290572" y="2260092"/>
            <a:ext cx="983741" cy="3543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05176" y="2282189"/>
            <a:ext cx="969899" cy="3408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383279" y="2260092"/>
            <a:ext cx="1006601" cy="4411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397122" y="2282189"/>
            <a:ext cx="993901" cy="4276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98847" y="2257044"/>
            <a:ext cx="992886" cy="44577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12817" y="2279014"/>
            <a:ext cx="979805" cy="4330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602223" y="2257031"/>
            <a:ext cx="1913381" cy="3573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616194" y="2279014"/>
            <a:ext cx="1900936" cy="3440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497579" y="2805683"/>
            <a:ext cx="2152650" cy="44577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511550" y="2827654"/>
            <a:ext cx="2139569" cy="43307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53"/>
            <a:ext cx="9144000" cy="55663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39316" y="3419828"/>
            <a:ext cx="915619" cy="2809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584702"/>
            <a:ext cx="9144000" cy="12732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104303" y="500760"/>
            <a:ext cx="0" cy="6036945"/>
          </a:xfrm>
          <a:custGeom>
            <a:avLst/>
            <a:gdLst/>
            <a:ahLst/>
            <a:cxnLst/>
            <a:rect l="l" t="t" r="r" b="b"/>
            <a:pathLst>
              <a:path w="0" h="6036945">
                <a:moveTo>
                  <a:pt x="0" y="6036610"/>
                </a:moveTo>
                <a:lnTo>
                  <a:pt x="0" y="0"/>
                </a:lnTo>
              </a:path>
            </a:pathLst>
          </a:custGeom>
          <a:ln w="1068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159812" y="860577"/>
            <a:ext cx="599440" cy="333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300"/>
              </a:lnSpc>
              <a:spcBef>
                <a:spcPts val="100"/>
              </a:spcBef>
            </a:pPr>
            <a:r>
              <a:rPr dirty="0" sz="1200" spc="-145">
                <a:solidFill>
                  <a:srgbClr val="2A3D4F"/>
                </a:solidFill>
                <a:latin typeface="Times New Roman"/>
                <a:cs typeface="Times New Roman"/>
              </a:rPr>
              <a:t>UNI   </a:t>
            </a:r>
            <a:r>
              <a:rPr dirty="0" sz="1200" spc="-10">
                <a:solidFill>
                  <a:srgbClr val="2A3D4F"/>
                </a:solidFill>
                <a:latin typeface="Times New Roman"/>
                <a:cs typeface="Times New Roman"/>
              </a:rPr>
              <a:t>TE</a:t>
            </a:r>
            <a:r>
              <a:rPr dirty="0" sz="1200" spc="-240">
                <a:solidFill>
                  <a:srgbClr val="2A3D4F"/>
                </a:solidFill>
                <a:latin typeface="Times New Roman"/>
                <a:cs typeface="Times New Roman"/>
              </a:rPr>
              <a:t> </a:t>
            </a:r>
            <a:r>
              <a:rPr dirty="0" sz="1200" spc="-180">
                <a:solidFill>
                  <a:srgbClr val="2A3D4F"/>
                </a:solidFill>
                <a:latin typeface="Times New Roman"/>
                <a:cs typeface="Times New Roman"/>
              </a:rPr>
              <a:t>D</a:t>
            </a:r>
            <a:r>
              <a:rPr dirty="0" sz="1200" spc="-180">
                <a:solidFill>
                  <a:srgbClr val="7995B1"/>
                </a:solidFill>
                <a:latin typeface="Times New Roman"/>
                <a:cs typeface="Times New Roman"/>
              </a:rPr>
              <a:t>'</a:t>
            </a:r>
            <a:endParaRPr sz="1200">
              <a:latin typeface="Times New Roman"/>
              <a:cs typeface="Times New Roman"/>
            </a:endParaRPr>
          </a:p>
          <a:p>
            <a:pPr marL="13335">
              <a:lnSpc>
                <a:spcPts val="1120"/>
              </a:lnSpc>
            </a:pPr>
            <a:r>
              <a:rPr dirty="0" sz="1050" spc="45">
                <a:solidFill>
                  <a:srgbClr val="2A3D4F"/>
                </a:solidFill>
                <a:latin typeface="Arial"/>
                <a:cs typeface="Arial"/>
              </a:rPr>
              <a:t>S</a:t>
            </a:r>
            <a:r>
              <a:rPr dirty="0" sz="1050" spc="45">
                <a:solidFill>
                  <a:srgbClr val="1C2631"/>
                </a:solidFill>
                <a:latin typeface="Arial"/>
                <a:cs typeface="Arial"/>
              </a:rPr>
              <a:t>TA</a:t>
            </a:r>
            <a:r>
              <a:rPr dirty="0" sz="1050" spc="45">
                <a:solidFill>
                  <a:srgbClr val="2A3D4F"/>
                </a:solidFill>
                <a:latin typeface="Arial"/>
                <a:cs typeface="Arial"/>
              </a:rPr>
              <a:t>T</a:t>
            </a:r>
            <a:r>
              <a:rPr dirty="0" sz="1050" spc="45">
                <a:solidFill>
                  <a:srgbClr val="1C2631"/>
                </a:solidFill>
                <a:latin typeface="Arial"/>
                <a:cs typeface="Arial"/>
              </a:rPr>
              <a:t>ES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6120" y="2342503"/>
            <a:ext cx="803275" cy="269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95">
                <a:solidFill>
                  <a:srgbClr val="312313"/>
                </a:solidFill>
                <a:latin typeface="Courier New"/>
                <a:cs typeface="Courier New"/>
              </a:rPr>
              <a:t>CHINESE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40239" y="2545301"/>
            <a:ext cx="679450" cy="231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50" spc="25">
                <a:solidFill>
                  <a:srgbClr val="312313"/>
                </a:solidFill>
                <a:latin typeface="Times New Roman"/>
                <a:cs typeface="Times New Roman"/>
              </a:rPr>
              <a:t>EMPIRE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50712" y="2769981"/>
            <a:ext cx="92075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20">
                <a:solidFill>
                  <a:srgbClr val="427B52"/>
                </a:solidFill>
                <a:latin typeface="Times New Roman"/>
                <a:cs typeface="Times New Roman"/>
              </a:rPr>
              <a:t>o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95103" y="2669219"/>
            <a:ext cx="661035" cy="269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dirty="0" baseline="11111" sz="1500" spc="30">
                <a:solidFill>
                  <a:srgbClr val="427B52"/>
                </a:solidFill>
                <a:latin typeface="Times New Roman"/>
                <a:cs typeface="Times New Roman"/>
              </a:rPr>
              <a:t>o </a:t>
            </a:r>
            <a:r>
              <a:rPr dirty="0" baseline="-9803" sz="1275" spc="-179">
                <a:solidFill>
                  <a:srgbClr val="93853A"/>
                </a:solidFill>
                <a:latin typeface="Courier New"/>
                <a:cs typeface="Courier New"/>
              </a:rPr>
              <a:t>-</a:t>
            </a:r>
            <a:r>
              <a:rPr dirty="0" baseline="-9803" sz="1275" spc="-179">
                <a:solidFill>
                  <a:srgbClr val="3B5631"/>
                </a:solidFill>
                <a:latin typeface="Courier New"/>
                <a:cs typeface="Courier New"/>
              </a:rPr>
              <a:t>C! </a:t>
            </a:r>
            <a:r>
              <a:rPr dirty="0" baseline="-42929" sz="1650" spc="75">
                <a:solidFill>
                  <a:srgbClr val="5D7946"/>
                </a:solidFill>
                <a:latin typeface="Times New Roman"/>
                <a:cs typeface="Times New Roman"/>
              </a:rPr>
              <a:t>o</a:t>
            </a:r>
            <a:r>
              <a:rPr dirty="0" baseline="-42929" sz="1650" spc="22">
                <a:solidFill>
                  <a:srgbClr val="5D7946"/>
                </a:solidFill>
                <a:latin typeface="Times New Roman"/>
                <a:cs typeface="Times New Roman"/>
              </a:rPr>
              <a:t> </a:t>
            </a:r>
            <a:r>
              <a:rPr dirty="0" sz="1600" spc="-335" i="1">
                <a:solidFill>
                  <a:srgbClr val="5D7946"/>
                </a:solidFill>
                <a:latin typeface="Times New Roman"/>
                <a:cs typeface="Times New Roman"/>
              </a:rPr>
              <a:t>vB</a:t>
            </a:r>
            <a:r>
              <a:rPr dirty="0" sz="1600" spc="-335" i="1">
                <a:solidFill>
                  <a:srgbClr val="427B52"/>
                </a:solidFill>
                <a:latin typeface="Times New Roman"/>
                <a:cs typeface="Times New Roman"/>
              </a:rPr>
              <a:t>º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27187" y="2741737"/>
            <a:ext cx="111760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 spc="-245">
                <a:solidFill>
                  <a:srgbClr val="49627C"/>
                </a:solidFill>
                <a:latin typeface="Times New Roman"/>
                <a:cs typeface="Times New Roman"/>
              </a:rPr>
              <a:t>-·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68211" y="2882449"/>
            <a:ext cx="12192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25">
                <a:solidFill>
                  <a:srgbClr val="7995B1"/>
                </a:solidFill>
                <a:latin typeface="Times New Roman"/>
                <a:cs typeface="Times New Roman"/>
              </a:rPr>
              <a:t>.....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60723" y="3010948"/>
            <a:ext cx="62230" cy="186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" spc="-240">
                <a:solidFill>
                  <a:srgbClr val="427B52"/>
                </a:solidFill>
                <a:latin typeface="Times New Roman"/>
                <a:cs typeface="Times New Roman"/>
              </a:rPr>
              <a:t>o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15155" y="3044280"/>
            <a:ext cx="5270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80">
                <a:solidFill>
                  <a:srgbClr val="5E7993"/>
                </a:solidFill>
                <a:latin typeface="Arial"/>
                <a:cs typeface="Arial"/>
              </a:rPr>
              <a:t>"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51340" y="3166672"/>
            <a:ext cx="36830" cy="186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50" spc="-240">
                <a:solidFill>
                  <a:srgbClr val="427B52"/>
                </a:solidFill>
                <a:latin typeface="Times New Roman"/>
                <a:cs typeface="Times New Roman"/>
              </a:rPr>
              <a:t>o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60985" y="3093899"/>
            <a:ext cx="161925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-140">
                <a:solidFill>
                  <a:srgbClr val="7995B1"/>
                </a:solidFill>
                <a:latin typeface="Times New Roman"/>
                <a:cs typeface="Times New Roman"/>
              </a:rPr>
              <a:t>..._,::,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03258" y="3199751"/>
            <a:ext cx="43815" cy="109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50" spc="-75" i="1">
                <a:solidFill>
                  <a:srgbClr val="5E7993"/>
                </a:solidFill>
                <a:latin typeface="Times New Roman"/>
                <a:cs typeface="Times New Roman"/>
              </a:rPr>
              <a:t>,f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60311" y="3370996"/>
            <a:ext cx="6413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15" i="1">
                <a:solidFill>
                  <a:srgbClr val="3B5631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21036" y="3468706"/>
            <a:ext cx="67945" cy="285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700" spc="-65">
                <a:solidFill>
                  <a:srgbClr val="2F5275"/>
                </a:solidFill>
                <a:latin typeface="Arial"/>
                <a:cs typeface="Arial"/>
              </a:rPr>
              <a:t>•</a:t>
            </a:r>
            <a:endParaRPr sz="17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13634" y="3879644"/>
            <a:ext cx="46545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0680" algn="l"/>
              </a:tabLst>
            </a:pPr>
            <a:r>
              <a:rPr dirty="0" sz="750" spc="-50">
                <a:solidFill>
                  <a:srgbClr val="2A3D4F"/>
                </a:solidFill>
                <a:latin typeface="Arial"/>
                <a:cs typeface="Arial"/>
              </a:rPr>
              <a:t>0</a:t>
            </a:r>
            <a:r>
              <a:rPr dirty="0" sz="750" spc="-50">
                <a:solidFill>
                  <a:srgbClr val="2A3D4F"/>
                </a:solidFill>
                <a:latin typeface="Arial"/>
                <a:cs typeface="Arial"/>
              </a:rPr>
              <a:t>   </a:t>
            </a:r>
            <a:r>
              <a:rPr dirty="0" sz="750" spc="30">
                <a:solidFill>
                  <a:srgbClr val="2A3D4F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E7993"/>
                </a:solidFill>
                <a:latin typeface="Arial"/>
                <a:cs typeface="Arial"/>
              </a:rPr>
              <a:t>.</a:t>
            </a:r>
            <a:r>
              <a:rPr dirty="0" sz="750">
                <a:solidFill>
                  <a:srgbClr val="5E7993"/>
                </a:solidFill>
                <a:latin typeface="Arial"/>
                <a:cs typeface="Arial"/>
              </a:rPr>
              <a:t>;</a:t>
            </a:r>
            <a:r>
              <a:rPr dirty="0" sz="750">
                <a:solidFill>
                  <a:srgbClr val="5E7993"/>
                </a:solidFill>
                <a:latin typeface="Arial"/>
                <a:cs typeface="Arial"/>
              </a:rPr>
              <a:t>	</a:t>
            </a:r>
            <a:r>
              <a:rPr dirty="0" sz="600" spc="-5">
                <a:solidFill>
                  <a:srgbClr val="7995B1"/>
                </a:solidFill>
                <a:latin typeface="Times New Roman"/>
                <a:cs typeface="Times New Roman"/>
              </a:rPr>
              <a:t>Us.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54920" y="3940968"/>
            <a:ext cx="165100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>
                <a:solidFill>
                  <a:srgbClr val="49627C"/>
                </a:solidFill>
                <a:latin typeface="Times New Roman"/>
                <a:cs typeface="Times New Roman"/>
              </a:rPr>
              <a:t>a</a:t>
            </a:r>
            <a:r>
              <a:rPr dirty="0" sz="700" spc="-100">
                <a:solidFill>
                  <a:srgbClr val="49627C"/>
                </a:solidFill>
                <a:latin typeface="Times New Roman"/>
                <a:cs typeface="Times New Roman"/>
              </a:rPr>
              <a:t> </a:t>
            </a:r>
            <a:r>
              <a:rPr dirty="0" sz="700" spc="10">
                <a:solidFill>
                  <a:srgbClr val="2F5275"/>
                </a:solidFill>
                <a:latin typeface="Times New Roman"/>
                <a:cs typeface="Times New Roman"/>
              </a:rPr>
              <a:t>:::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49659" y="4274332"/>
            <a:ext cx="0" cy="163195"/>
          </a:xfrm>
          <a:custGeom>
            <a:avLst/>
            <a:gdLst/>
            <a:ahLst/>
            <a:cxnLst/>
            <a:rect l="l" t="t" r="r" b="b"/>
            <a:pathLst>
              <a:path w="0" h="163195">
                <a:moveTo>
                  <a:pt x="0" y="0"/>
                </a:moveTo>
                <a:lnTo>
                  <a:pt x="0" y="162706"/>
                </a:lnTo>
              </a:path>
            </a:pathLst>
          </a:custGeom>
          <a:ln w="6104">
            <a:solidFill>
              <a:srgbClr val="AAC8E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2668131" y="4266411"/>
            <a:ext cx="599440" cy="2463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05"/>
              </a:lnSpc>
              <a:spcBef>
                <a:spcPts val="100"/>
              </a:spcBef>
            </a:pPr>
            <a:r>
              <a:rPr dirty="0" sz="950" spc="15">
                <a:solidFill>
                  <a:srgbClr val="2A3D4F"/>
                </a:solidFill>
                <a:latin typeface="Times New Roman"/>
                <a:cs typeface="Times New Roman"/>
              </a:rPr>
              <a:t>P</a:t>
            </a:r>
            <a:r>
              <a:rPr dirty="0" sz="950" spc="15">
                <a:solidFill>
                  <a:srgbClr val="49627C"/>
                </a:solidFill>
                <a:latin typeface="Times New Roman"/>
                <a:cs typeface="Times New Roman"/>
              </a:rPr>
              <a:t>h</a:t>
            </a:r>
            <a:r>
              <a:rPr dirty="0" sz="950" spc="15">
                <a:solidFill>
                  <a:srgbClr val="525E52"/>
                </a:solidFill>
                <a:latin typeface="Times New Roman"/>
                <a:cs typeface="Times New Roman"/>
              </a:rPr>
              <a:t>ili </a:t>
            </a:r>
            <a:r>
              <a:rPr dirty="0" sz="950" spc="-90">
                <a:solidFill>
                  <a:srgbClr val="A5AFC3"/>
                </a:solidFill>
                <a:latin typeface="Times New Roman"/>
                <a:cs typeface="Times New Roman"/>
              </a:rPr>
              <a:t>·</a:t>
            </a:r>
            <a:r>
              <a:rPr dirty="0" sz="950" spc="-150">
                <a:solidFill>
                  <a:srgbClr val="A5AFC3"/>
                </a:solidFill>
                <a:latin typeface="Times New Roman"/>
                <a:cs typeface="Times New Roman"/>
              </a:rPr>
              <a:t> </a:t>
            </a:r>
            <a:r>
              <a:rPr dirty="0" sz="950" spc="-5">
                <a:solidFill>
                  <a:srgbClr val="424442"/>
                </a:solidFill>
                <a:latin typeface="Times New Roman"/>
                <a:cs typeface="Times New Roman"/>
              </a:rPr>
              <a:t>p</a:t>
            </a:r>
            <a:r>
              <a:rPr dirty="0" sz="950" spc="-5">
                <a:solidFill>
                  <a:srgbClr val="525E52"/>
                </a:solidFill>
                <a:latin typeface="Times New Roman"/>
                <a:cs typeface="Times New Roman"/>
              </a:rPr>
              <a:t>i</a:t>
            </a:r>
            <a:r>
              <a:rPr dirty="0" sz="950" spc="-5">
                <a:solidFill>
                  <a:srgbClr val="49627C"/>
                </a:solidFill>
                <a:latin typeface="Times New Roman"/>
                <a:cs typeface="Times New Roman"/>
              </a:rPr>
              <a:t>nes</a:t>
            </a:r>
            <a:endParaRPr sz="950">
              <a:latin typeface="Times New Roman"/>
              <a:cs typeface="Times New Roman"/>
            </a:endParaRPr>
          </a:p>
          <a:p>
            <a:pPr algn="ctr" marL="83820">
              <a:lnSpc>
                <a:spcPts val="625"/>
              </a:lnSpc>
            </a:pPr>
            <a:r>
              <a:rPr dirty="0" sz="550" spc="-10">
                <a:solidFill>
                  <a:srgbClr val="49627C"/>
                </a:solidFill>
                <a:latin typeface="Arial"/>
                <a:cs typeface="Arial"/>
              </a:rPr>
              <a:t>;l</a:t>
            </a:r>
            <a:r>
              <a:rPr dirty="0" sz="550" spc="95">
                <a:solidFill>
                  <a:srgbClr val="49627C"/>
                </a:solidFill>
                <a:latin typeface="Arial"/>
                <a:cs typeface="Arial"/>
              </a:rPr>
              <a:t> </a:t>
            </a:r>
            <a:r>
              <a:rPr dirty="0" sz="550" spc="-5">
                <a:solidFill>
                  <a:srgbClr val="5D7946"/>
                </a:solidFill>
                <a:latin typeface="Arial"/>
                <a:cs typeface="Arial"/>
              </a:rPr>
              <a:t>'</a:t>
            </a:r>
            <a:endParaRPr sz="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14346" y="4499743"/>
            <a:ext cx="97155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95">
                <a:solidFill>
                  <a:srgbClr val="2A3D4F"/>
                </a:solidFill>
                <a:latin typeface="Times New Roman"/>
                <a:cs typeface="Times New Roman"/>
              </a:rPr>
              <a:t>CJ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032589" y="4526460"/>
            <a:ext cx="196215" cy="247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25">
                <a:solidFill>
                  <a:srgbClr val="49627C"/>
                </a:solidFill>
                <a:latin typeface="Times New Roman"/>
                <a:cs typeface="Times New Roman"/>
              </a:rPr>
              <a:t>:</a:t>
            </a:r>
            <a:r>
              <a:rPr dirty="0" sz="1450" spc="-250">
                <a:solidFill>
                  <a:srgbClr val="7995B1"/>
                </a:solidFill>
                <a:latin typeface="Arial"/>
                <a:cs typeface="Arial"/>
              </a:rPr>
              <a:t>"</a:t>
            </a:r>
            <a:r>
              <a:rPr dirty="0" sz="1450" spc="-340">
                <a:solidFill>
                  <a:srgbClr val="7995B1"/>
                </a:solidFill>
                <a:latin typeface="Arial"/>
                <a:cs typeface="Arial"/>
              </a:rPr>
              <a:t>"</a:t>
            </a:r>
            <a:r>
              <a:rPr dirty="0" sz="650" spc="-105">
                <a:solidFill>
                  <a:srgbClr val="49627C"/>
                </a:solidFill>
                <a:latin typeface="Times New Roman"/>
                <a:cs typeface="Times New Roman"/>
              </a:rPr>
              <a:t>;</a:t>
            </a:r>
            <a:r>
              <a:rPr dirty="0" sz="800" spc="-195">
                <a:solidFill>
                  <a:srgbClr val="7995B1"/>
                </a:solidFill>
                <a:latin typeface="Times New Roman"/>
                <a:cs typeface="Times New Roman"/>
              </a:rPr>
              <a:t>,</a:t>
            </a:r>
            <a:r>
              <a:rPr dirty="0" sz="1450" spc="-185">
                <a:solidFill>
                  <a:srgbClr val="7995B1"/>
                </a:solidFill>
                <a:latin typeface="Arial"/>
                <a:cs typeface="Arial"/>
              </a:rPr>
              <a:t>'</a:t>
            </a:r>
            <a:r>
              <a:rPr dirty="0" sz="650" spc="-5">
                <a:solidFill>
                  <a:srgbClr val="49627C"/>
                </a:solidFill>
                <a:latin typeface="Times New Roman"/>
                <a:cs typeface="Times New Roman"/>
              </a:rPr>
              <a:t>::</a:t>
            </a:r>
            <a:r>
              <a:rPr dirty="0" sz="650" spc="-55">
                <a:solidFill>
                  <a:srgbClr val="49627C"/>
                </a:solidFill>
                <a:latin typeface="Times New Roman"/>
                <a:cs typeface="Times New Roman"/>
              </a:rPr>
              <a:t>,</a:t>
            </a:r>
            <a:r>
              <a:rPr dirty="0" sz="650">
                <a:solidFill>
                  <a:srgbClr val="709ED1"/>
                </a:solidFill>
                <a:latin typeface="Times New Roman"/>
                <a:cs typeface="Times New Roman"/>
              </a:rPr>
              <a:t>·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80348" y="3674302"/>
            <a:ext cx="38735" cy="71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">
                <a:solidFill>
                  <a:srgbClr val="709ED1"/>
                </a:solidFill>
                <a:latin typeface="Times New Roman"/>
                <a:cs typeface="Times New Roman"/>
              </a:rPr>
              <a:t>-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578950" y="3745969"/>
            <a:ext cx="476884" cy="97155"/>
          </a:xfrm>
          <a:prstGeom prst="rect">
            <a:avLst/>
          </a:prstGeom>
          <a:solidFill>
            <a:srgbClr val="566279"/>
          </a:solidFill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ts val="715"/>
              </a:lnSpc>
              <a:spcBef>
                <a:spcPts val="45"/>
              </a:spcBef>
            </a:pPr>
            <a:r>
              <a:rPr dirty="0" sz="800" spc="100" b="1">
                <a:solidFill>
                  <a:srgbClr val="D8E2AA"/>
                </a:solidFill>
                <a:latin typeface="Arial"/>
                <a:cs typeface="Arial"/>
              </a:rPr>
              <a:t>Mart895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85703" y="3842787"/>
            <a:ext cx="665480" cy="132080"/>
          </a:xfrm>
          <a:prstGeom prst="rect">
            <a:avLst/>
          </a:prstGeom>
          <a:solidFill>
            <a:srgbClr val="566279"/>
          </a:solidFill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ts val="994"/>
              </a:lnSpc>
              <a:spcBef>
                <a:spcPts val="40"/>
              </a:spcBef>
            </a:pPr>
            <a:r>
              <a:rPr dirty="0" sz="1050" spc="-15">
                <a:solidFill>
                  <a:srgbClr val="C3D4A8"/>
                </a:solidFill>
                <a:latin typeface="Times New Roman"/>
                <a:cs typeface="Times New Roman"/>
              </a:rPr>
              <a:t>Japan</a:t>
            </a:r>
            <a:r>
              <a:rPr dirty="0" sz="1050" spc="-25">
                <a:solidFill>
                  <a:srgbClr val="C3D4A8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C3D4A8"/>
                </a:solidFill>
                <a:latin typeface="Times New Roman"/>
                <a:cs typeface="Times New Roman"/>
              </a:rPr>
              <a:t>seizes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434097" y="3966922"/>
            <a:ext cx="99060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5">
                <a:solidFill>
                  <a:srgbClr val="C3D4A8"/>
                </a:solidFill>
                <a:latin typeface="Times New Roman"/>
                <a:cs typeface="Times New Roman"/>
              </a:rPr>
              <a:t>P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485703" y="3974591"/>
            <a:ext cx="718820" cy="171450"/>
          </a:xfrm>
          <a:prstGeom prst="rect">
            <a:avLst/>
          </a:prstGeom>
          <a:solidFill>
            <a:srgbClr val="566279"/>
          </a:solidFill>
        </p:spPr>
        <p:txBody>
          <a:bodyPr wrap="square" lIns="0" tIns="5080" rIns="0" bIns="0" rtlCol="0" vert="horz">
            <a:spAutoFit/>
          </a:bodyPr>
          <a:lstStyle/>
          <a:p>
            <a:pPr marL="34290">
              <a:lnSpc>
                <a:spcPct val="100000"/>
              </a:lnSpc>
              <a:spcBef>
                <a:spcPts val="40"/>
              </a:spcBef>
            </a:pPr>
            <a:r>
              <a:rPr dirty="0" sz="1000" spc="10">
                <a:solidFill>
                  <a:srgbClr val="C3D4A8"/>
                </a:solidFill>
                <a:latin typeface="Times New Roman"/>
                <a:cs typeface="Times New Roman"/>
              </a:rPr>
              <a:t>escadores</a:t>
            </a:r>
            <a:r>
              <a:rPr dirty="0" sz="1000" spc="20">
                <a:solidFill>
                  <a:srgbClr val="C3D4A8"/>
                </a:solidFill>
                <a:latin typeface="Times New Roman"/>
                <a:cs typeface="Times New Roman"/>
              </a:rPr>
              <a:t> </a:t>
            </a:r>
            <a:r>
              <a:rPr dirty="0" sz="950" spc="-80">
                <a:solidFill>
                  <a:srgbClr val="C3D4A8"/>
                </a:solidFill>
                <a:latin typeface="Times New Roman"/>
                <a:cs typeface="Times New Roman"/>
              </a:rPr>
              <a:t>Is</a:t>
            </a:r>
            <a:r>
              <a:rPr dirty="0" sz="950" spc="-80">
                <a:solidFill>
                  <a:srgbClr val="A5AFC3"/>
                </a:solidFill>
                <a:latin typeface="Times New Roman"/>
                <a:cs typeface="Times New Roman"/>
              </a:rPr>
              <a:t>_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16737" y="4748342"/>
            <a:ext cx="58419" cy="186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" spc="-270">
                <a:solidFill>
                  <a:srgbClr val="2D3D1F"/>
                </a:solidFill>
                <a:latin typeface="Times New Roman"/>
                <a:cs typeface="Times New Roman"/>
              </a:rPr>
              <a:t>o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08469" y="4868698"/>
            <a:ext cx="5334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29">
                <a:solidFill>
                  <a:srgbClr val="5E7993"/>
                </a:solidFill>
                <a:latin typeface="Arial"/>
                <a:cs typeface="Arial"/>
              </a:rPr>
              <a:t>u</a:t>
            </a:r>
            <a:endParaRPr sz="8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189773" y="5076585"/>
            <a:ext cx="110489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3820" indent="-71755">
              <a:lnSpc>
                <a:spcPct val="100000"/>
              </a:lnSpc>
              <a:spcBef>
                <a:spcPts val="100"/>
              </a:spcBef>
              <a:buClr>
                <a:srgbClr val="709ED1"/>
              </a:buClr>
              <a:buFont typeface="Times New Roman"/>
              <a:buChar char="•"/>
              <a:tabLst>
                <a:tab pos="84455" algn="l"/>
              </a:tabLst>
            </a:pPr>
            <a:r>
              <a:rPr dirty="0" sz="750" spc="-105" i="1">
                <a:solidFill>
                  <a:srgbClr val="7995B1"/>
                </a:solidFill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32134" y="5678872"/>
            <a:ext cx="39878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" spc="15">
                <a:solidFill>
                  <a:srgbClr val="424442"/>
                </a:solidFill>
                <a:latin typeface="Arial"/>
                <a:cs typeface="Arial"/>
              </a:rPr>
              <a:t>D </a:t>
            </a:r>
            <a:r>
              <a:rPr dirty="0" sz="1200" spc="-15">
                <a:solidFill>
                  <a:srgbClr val="424442"/>
                </a:solidFill>
                <a:latin typeface="Times New Roman"/>
                <a:cs typeface="Times New Roman"/>
              </a:rPr>
              <a:t>u</a:t>
            </a:r>
            <a:r>
              <a:rPr dirty="0" sz="1200" spc="35">
                <a:solidFill>
                  <a:srgbClr val="424442"/>
                </a:solidFill>
                <a:latin typeface="Times New Roman"/>
                <a:cs typeface="Times New Roman"/>
              </a:rPr>
              <a:t> </a:t>
            </a:r>
            <a:r>
              <a:rPr dirty="0" sz="1200" spc="-15">
                <a:solidFill>
                  <a:srgbClr val="415264"/>
                </a:solidFill>
                <a:latin typeface="Times New Roman"/>
                <a:cs typeface="Times New Roman"/>
              </a:rPr>
              <a:t>te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809725" y="5672511"/>
            <a:ext cx="645795" cy="216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7804" algn="l"/>
              </a:tabLst>
            </a:pPr>
            <a:r>
              <a:rPr dirty="0" sz="1050" spc="-15">
                <a:solidFill>
                  <a:srgbClr val="415264"/>
                </a:solidFill>
                <a:latin typeface="Arial"/>
                <a:cs typeface="Arial"/>
              </a:rPr>
              <a:t>h	</a:t>
            </a:r>
            <a:r>
              <a:rPr dirty="0" sz="1100" spc="-30">
                <a:solidFill>
                  <a:srgbClr val="2A3D4F"/>
                </a:solidFill>
                <a:latin typeface="Arial"/>
                <a:cs typeface="Arial"/>
              </a:rPr>
              <a:t>E </a:t>
            </a:r>
            <a:r>
              <a:rPr dirty="0" sz="1000" spc="-25">
                <a:solidFill>
                  <a:srgbClr val="2A3D4F"/>
                </a:solidFill>
                <a:latin typeface="Arial"/>
                <a:cs typeface="Arial"/>
              </a:rPr>
              <a:t>as</a:t>
            </a:r>
            <a:r>
              <a:rPr dirty="0" sz="1000" spc="65">
                <a:solidFill>
                  <a:srgbClr val="2A3D4F"/>
                </a:solidFill>
                <a:latin typeface="Arial"/>
                <a:cs typeface="Arial"/>
              </a:rPr>
              <a:t> </a:t>
            </a:r>
            <a:r>
              <a:rPr dirty="0" sz="1250" spc="-15">
                <a:solidFill>
                  <a:srgbClr val="2A3D4F"/>
                </a:solidFill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8464" y="5802281"/>
            <a:ext cx="262255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0345" algn="l"/>
              </a:tabLst>
            </a:pPr>
            <a:r>
              <a:rPr dirty="0" sz="950">
                <a:solidFill>
                  <a:srgbClr val="2F5275"/>
                </a:solidFill>
                <a:latin typeface="Times New Roman"/>
                <a:cs typeface="Times New Roman"/>
              </a:rPr>
              <a:t>r</a:t>
            </a:r>
            <a:r>
              <a:rPr dirty="0" sz="950" spc="-10">
                <a:solidFill>
                  <a:srgbClr val="608CC1"/>
                </a:solidFill>
                <a:latin typeface="Times New Roman"/>
                <a:cs typeface="Times New Roman"/>
              </a:rPr>
              <a:t>'</a:t>
            </a:r>
            <a:r>
              <a:rPr dirty="0" sz="950">
                <a:solidFill>
                  <a:srgbClr val="608CC1"/>
                </a:solidFill>
                <a:latin typeface="Times New Roman"/>
                <a:cs typeface="Times New Roman"/>
              </a:rPr>
              <a:t>	</a:t>
            </a:r>
            <a:r>
              <a:rPr dirty="0" sz="950" spc="-10">
                <a:solidFill>
                  <a:srgbClr val="608CC1"/>
                </a:solidFill>
                <a:latin typeface="Times New Roman"/>
                <a:cs typeface="Times New Roman"/>
              </a:rPr>
              <a:t>.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90429" y="4643084"/>
            <a:ext cx="1409065" cy="33401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ctr" marL="180340">
              <a:lnSpc>
                <a:spcPct val="100000"/>
              </a:lnSpc>
              <a:spcBef>
                <a:spcPts val="204"/>
              </a:spcBef>
            </a:pPr>
            <a:r>
              <a:rPr dirty="0" sz="500" spc="-15">
                <a:solidFill>
                  <a:srgbClr val="2D3D1F"/>
                </a:solidFill>
                <a:latin typeface="Arial"/>
                <a:cs typeface="Arial"/>
              </a:rPr>
              <a:t>I]</a:t>
            </a:r>
            <a:endParaRPr sz="500">
              <a:latin typeface="Arial"/>
              <a:cs typeface="Arial"/>
            </a:endParaRPr>
          </a:p>
          <a:p>
            <a:pPr algn="ctr">
              <a:lnSpc>
                <a:spcPts val="810"/>
              </a:lnSpc>
              <a:spcBef>
                <a:spcPts val="160"/>
              </a:spcBef>
            </a:pPr>
            <a:r>
              <a:rPr dirty="0" sz="750" spc="-35">
                <a:solidFill>
                  <a:srgbClr val="5E7993"/>
                </a:solidFill>
                <a:latin typeface="Arial"/>
                <a:cs typeface="Arial"/>
              </a:rPr>
              <a:t>C </a:t>
            </a:r>
            <a:r>
              <a:rPr dirty="0" sz="750" spc="-75">
                <a:solidFill>
                  <a:srgbClr val="5E7993"/>
                </a:solidFill>
                <a:latin typeface="Arial"/>
                <a:cs typeface="Arial"/>
              </a:rPr>
              <a:t>:;, </a:t>
            </a:r>
            <a:r>
              <a:rPr dirty="0" sz="750" spc="-85">
                <a:solidFill>
                  <a:srgbClr val="5E7993"/>
                </a:solidFill>
                <a:latin typeface="Arial"/>
                <a:cs typeface="Arial"/>
              </a:rPr>
              <a:t>r </a:t>
            </a:r>
            <a:r>
              <a:rPr dirty="0" sz="750" spc="-140">
                <a:solidFill>
                  <a:srgbClr val="5E7993"/>
                </a:solidFill>
                <a:latin typeface="Arial"/>
                <a:cs typeface="Arial"/>
              </a:rPr>
              <a:t>o </a:t>
            </a:r>
            <a:r>
              <a:rPr dirty="0" sz="750" spc="-55">
                <a:solidFill>
                  <a:srgbClr val="7995B1"/>
                </a:solidFill>
                <a:latin typeface="Arial"/>
                <a:cs typeface="Arial"/>
              </a:rPr>
              <a:t>l i </a:t>
            </a:r>
            <a:r>
              <a:rPr dirty="0" sz="750" spc="-140">
                <a:solidFill>
                  <a:srgbClr val="5E7993"/>
                </a:solidFill>
                <a:latin typeface="Arial"/>
                <a:cs typeface="Arial"/>
              </a:rPr>
              <a:t>n </a:t>
            </a:r>
            <a:r>
              <a:rPr dirty="0" sz="750" spc="20">
                <a:solidFill>
                  <a:srgbClr val="5E7993"/>
                </a:solidFill>
                <a:latin typeface="Arial"/>
                <a:cs typeface="Arial"/>
              </a:rPr>
              <a:t>e </a:t>
            </a:r>
            <a:r>
              <a:rPr dirty="0" sz="750" spc="235">
                <a:solidFill>
                  <a:srgbClr val="5E7993"/>
                </a:solidFill>
                <a:latin typeface="Arial"/>
                <a:cs typeface="Arial"/>
              </a:rPr>
              <a:t>I</a:t>
            </a:r>
            <a:r>
              <a:rPr dirty="0" sz="750" spc="-40">
                <a:solidFill>
                  <a:srgbClr val="5E7993"/>
                </a:solidFill>
                <a:latin typeface="Arial"/>
                <a:cs typeface="Arial"/>
              </a:rPr>
              <a:t> </a:t>
            </a:r>
            <a:r>
              <a:rPr dirty="0" sz="750" spc="340">
                <a:solidFill>
                  <a:srgbClr val="5E7993"/>
                </a:solidFill>
                <a:latin typeface="Arial"/>
                <a:cs typeface="Arial"/>
              </a:rPr>
              <a:t>land:.</a:t>
            </a:r>
            <a:endParaRPr sz="750">
              <a:latin typeface="Arial"/>
              <a:cs typeface="Arial"/>
            </a:endParaRPr>
          </a:p>
          <a:p>
            <a:pPr algn="ctr" marL="23495">
              <a:lnSpc>
                <a:spcPts val="750"/>
              </a:lnSpc>
            </a:pPr>
            <a:r>
              <a:rPr dirty="0" sz="700" spc="200">
                <a:solidFill>
                  <a:srgbClr val="49627C"/>
                </a:solidFill>
                <a:latin typeface="Arial"/>
                <a:cs typeface="Arial"/>
              </a:rPr>
              <a:t>ip</a:t>
            </a:r>
            <a:r>
              <a:rPr dirty="0" sz="700" spc="200">
                <a:solidFill>
                  <a:srgbClr val="608CC1"/>
                </a:solidFill>
                <a:latin typeface="Arial"/>
                <a:cs typeface="Arial"/>
              </a:rPr>
              <a:t>)</a:t>
            </a:r>
            <a:endParaRPr sz="7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862495" y="5467423"/>
            <a:ext cx="41211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55">
                <a:solidFill>
                  <a:srgbClr val="49627C"/>
                </a:solidFill>
                <a:latin typeface="Arial"/>
                <a:cs typeface="Arial"/>
              </a:rPr>
              <a:t>Gennan</a:t>
            </a:r>
            <a:endParaRPr sz="7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814158" y="5181928"/>
            <a:ext cx="544195" cy="7353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650" spc="-1125">
                <a:solidFill>
                  <a:srgbClr val="5E7993"/>
                </a:solidFill>
                <a:latin typeface="Times New Roman"/>
                <a:cs typeface="Times New Roman"/>
              </a:rPr>
              <a:t>s::in </a:t>
            </a:r>
            <a:r>
              <a:rPr dirty="0" sz="4650" spc="-1595">
                <a:solidFill>
                  <a:srgbClr val="415264"/>
                </a:solidFill>
                <a:latin typeface="Times New Roman"/>
                <a:cs typeface="Times New Roman"/>
              </a:rPr>
              <a:t>ea</a:t>
            </a:r>
            <a:endParaRPr sz="46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393430" y="5669358"/>
            <a:ext cx="0" cy="531495"/>
          </a:xfrm>
          <a:custGeom>
            <a:avLst/>
            <a:gdLst/>
            <a:ahLst/>
            <a:cxnLst/>
            <a:rect l="l" t="t" r="r" b="b"/>
            <a:pathLst>
              <a:path w="0" h="531495">
                <a:moveTo>
                  <a:pt x="0" y="0"/>
                </a:moveTo>
                <a:lnTo>
                  <a:pt x="0" y="530937"/>
                </a:lnTo>
              </a:path>
            </a:pathLst>
          </a:custGeom>
          <a:ln w="48833">
            <a:solidFill>
              <a:srgbClr val="EFEFEB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41" name="object 41"/>
          <p:cNvGraphicFramePr>
            <a:graphicFrameLocks noGrp="1"/>
          </p:cNvGraphicFramePr>
          <p:nvPr/>
        </p:nvGraphicFramePr>
        <p:xfrm>
          <a:off x="6683761" y="3745018"/>
          <a:ext cx="1539240" cy="182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020"/>
                <a:gridCol w="82550"/>
                <a:gridCol w="1023619"/>
              </a:tblGrid>
              <a:tr h="167938">
                <a:tc>
                  <a:txBody>
                    <a:bodyPr/>
                    <a:lstStyle/>
                    <a:p>
                      <a:pPr marL="83185">
                        <a:lnSpc>
                          <a:spcPts val="950"/>
                        </a:lnSpc>
                        <a:spcBef>
                          <a:spcPts val="270"/>
                        </a:spcBef>
                      </a:pPr>
                      <a:r>
                        <a:rPr dirty="0" sz="1050" spc="-90">
                          <a:solidFill>
                            <a:srgbClr val="9E9CA3"/>
                          </a:solidFill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dirty="0" sz="1050" spc="-90">
                          <a:solidFill>
                            <a:srgbClr val="898989"/>
                          </a:solidFill>
                          <a:latin typeface="Times New Roman"/>
                          <a:cs typeface="Times New Roman"/>
                        </a:rPr>
                        <a:t>ake</a:t>
                      </a: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4290">
                    <a:lnR w="19050">
                      <a:solidFill>
                        <a:srgbClr val="EFEFEB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9E9C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ts val="950"/>
                        </a:lnSpc>
                        <a:spcBef>
                          <a:spcPts val="270"/>
                        </a:spcBef>
                      </a:pPr>
                      <a:r>
                        <a:rPr dirty="0" sz="1050">
                          <a:solidFill>
                            <a:srgbClr val="898989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EFEFEB"/>
                      </a:solidFill>
                      <a:prstDash val="solid"/>
                    </a:lnL>
                    <a:lnR w="19050">
                      <a:solidFill>
                        <a:srgbClr val="EFEFEB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9E9C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950"/>
                        </a:lnSpc>
                        <a:spcBef>
                          <a:spcPts val="270"/>
                        </a:spcBef>
                      </a:pPr>
                      <a:r>
                        <a:rPr dirty="0" sz="1050" spc="5">
                          <a:solidFill>
                            <a:srgbClr val="898989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dirty="0" sz="1050" spc="5">
                          <a:solidFill>
                            <a:srgbClr val="9E9CA3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dirty="0" sz="1050" spc="5">
                          <a:solidFill>
                            <a:srgbClr val="898989"/>
                          </a:solidFill>
                          <a:latin typeface="Times New Roman"/>
                          <a:cs typeface="Times New Roman"/>
                        </a:rPr>
                        <a:t>d </a:t>
                      </a:r>
                      <a:r>
                        <a:rPr dirty="0" sz="1050" spc="-50">
                          <a:solidFill>
                            <a:srgbClr val="9E9CA3"/>
                          </a:solidFill>
                          <a:latin typeface="Times New Roman"/>
                          <a:cs typeface="Times New Roman"/>
                        </a:rPr>
                        <a:t>(uni</a:t>
                      </a:r>
                      <a:r>
                        <a:rPr dirty="0" sz="1050" spc="-50">
                          <a:solidFill>
                            <a:srgbClr val="898989"/>
                          </a:solidFill>
                          <a:latin typeface="Times New Roman"/>
                          <a:cs typeface="Times New Roman"/>
                        </a:rPr>
                        <a:t>nhab</a:t>
                      </a:r>
                      <a:r>
                        <a:rPr dirty="0" sz="1050" spc="-15">
                          <a:solidFill>
                            <a:srgbClr val="89898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050" spc="-20">
                          <a:solidFill>
                            <a:srgbClr val="9E9CA3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dirty="0" sz="1050" spc="-20">
                          <a:solidFill>
                            <a:srgbClr val="777980"/>
                          </a:solidFill>
                          <a:latin typeface="Times New Roman"/>
                          <a:cs typeface="Times New Roman"/>
                        </a:rPr>
                        <a:t>ted</a:t>
                      </a:r>
                      <a:r>
                        <a:rPr dirty="0" sz="1050" spc="-20">
                          <a:solidFill>
                            <a:srgbClr val="9E9CA3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EFEFEB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9E9CA3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2" name="object 42"/>
          <p:cNvSpPr txBox="1"/>
          <p:nvPr/>
        </p:nvSpPr>
        <p:spPr>
          <a:xfrm>
            <a:off x="4356315" y="5672256"/>
            <a:ext cx="46355" cy="4991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100" spc="-700">
                <a:solidFill>
                  <a:srgbClr val="A5AFC3"/>
                </a:solidFill>
                <a:latin typeface="Times New Roman"/>
                <a:cs typeface="Times New Roman"/>
              </a:rPr>
              <a:t>l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581248" y="5669358"/>
            <a:ext cx="184150" cy="531495"/>
          </a:xfrm>
          <a:prstGeom prst="rect">
            <a:avLst/>
          </a:prstGeom>
          <a:solidFill>
            <a:srgbClr val="D6E6F9"/>
          </a:solidFill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3100" spc="-690">
                <a:solidFill>
                  <a:srgbClr val="A5AFC3"/>
                </a:solidFill>
                <a:latin typeface="Times New Roman"/>
                <a:cs typeface="Times New Roman"/>
              </a:rPr>
              <a:t>_J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791318" y="6147826"/>
            <a:ext cx="290830" cy="155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0" spc="-235" b="1">
                <a:solidFill>
                  <a:srgbClr val="415264"/>
                </a:solidFill>
                <a:latin typeface="Arial"/>
                <a:cs typeface="Arial"/>
              </a:rPr>
              <a:t>B</a:t>
            </a:r>
            <a:r>
              <a:rPr dirty="0" sz="650" spc="40" b="1">
                <a:solidFill>
                  <a:srgbClr val="415264"/>
                </a:solidFill>
                <a:latin typeface="Arial"/>
                <a:cs typeface="Arial"/>
              </a:rPr>
              <a:t> </a:t>
            </a:r>
            <a:r>
              <a:rPr dirty="0" sz="650" spc="15" b="1">
                <a:solidFill>
                  <a:srgbClr val="5E7993"/>
                </a:solidFill>
                <a:latin typeface="Arial"/>
                <a:cs typeface="Arial"/>
              </a:rPr>
              <a:t>r,</a:t>
            </a:r>
            <a:r>
              <a:rPr dirty="0" sz="650" spc="80" b="1">
                <a:solidFill>
                  <a:srgbClr val="5E7993"/>
                </a:solidFill>
                <a:latin typeface="Arial"/>
                <a:cs typeface="Arial"/>
              </a:rPr>
              <a:t> </a:t>
            </a:r>
            <a:r>
              <a:rPr dirty="0" sz="850" spc="35">
                <a:solidFill>
                  <a:srgbClr val="415264"/>
                </a:solidFill>
                <a:latin typeface="Times New Roman"/>
                <a:cs typeface="Times New Roman"/>
              </a:rPr>
              <a:t>e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809275" y="6239938"/>
            <a:ext cx="32321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20">
                <a:solidFill>
                  <a:srgbClr val="49627C"/>
                </a:solidFill>
                <a:latin typeface="Times New Roman"/>
                <a:cs typeface="Times New Roman"/>
              </a:rPr>
              <a:t>Guinea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819786" y="6313983"/>
            <a:ext cx="270510" cy="117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5" b="1">
                <a:solidFill>
                  <a:srgbClr val="49627C"/>
                </a:solidFill>
                <a:latin typeface="Times New Roman"/>
                <a:cs typeface="Times New Roman"/>
              </a:rPr>
              <a:t>11</a:t>
            </a:r>
            <a:r>
              <a:rPr dirty="0" sz="600" spc="-55" b="1">
                <a:solidFill>
                  <a:srgbClr val="608CC1"/>
                </a:solidFill>
                <a:latin typeface="Times New Roman"/>
                <a:cs typeface="Times New Roman"/>
              </a:rPr>
              <a:t>·</a:t>
            </a:r>
            <a:r>
              <a:rPr dirty="0" sz="600" spc="40" b="1">
                <a:solidFill>
                  <a:srgbClr val="608CC1"/>
                </a:solidFill>
                <a:latin typeface="Times New Roman"/>
                <a:cs typeface="Times New Roman"/>
              </a:rPr>
              <a:t> </a:t>
            </a:r>
            <a:r>
              <a:rPr dirty="0" sz="600" spc="-20" b="1">
                <a:solidFill>
                  <a:srgbClr val="49627C"/>
                </a:solidFill>
                <a:latin typeface="Times New Roman"/>
                <a:cs typeface="Times New Roman"/>
              </a:rPr>
              <a:t>•</a:t>
            </a:r>
            <a:r>
              <a:rPr dirty="0" sz="600" spc="-10" b="1">
                <a:solidFill>
                  <a:srgbClr val="49627C"/>
                </a:solidFill>
                <a:latin typeface="Times New Roman"/>
                <a:cs typeface="Times New Roman"/>
              </a:rPr>
              <a:t> </a:t>
            </a:r>
            <a:r>
              <a:rPr dirty="0" sz="600" spc="-20">
                <a:solidFill>
                  <a:srgbClr val="2F5275"/>
                </a:solidFill>
                <a:latin typeface="Times New Roman"/>
                <a:cs typeface="Times New Roman"/>
              </a:rPr>
              <a:t>•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154239" y="2526472"/>
            <a:ext cx="92075" cy="3384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50" spc="-45">
                <a:solidFill>
                  <a:srgbClr val="709ED1"/>
                </a:solidFill>
                <a:latin typeface="Arial"/>
                <a:cs typeface="Arial"/>
              </a:rPr>
              <a:t>.</a:t>
            </a:r>
            <a:endParaRPr sz="20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199237" y="2786775"/>
            <a:ext cx="48260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20">
                <a:solidFill>
                  <a:srgbClr val="709ED1"/>
                </a:solidFill>
                <a:latin typeface="Times New Roman"/>
                <a:cs typeface="Times New Roman"/>
              </a:rPr>
              <a:t>\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222671" y="2729778"/>
            <a:ext cx="143510" cy="3765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700" spc="-195">
                <a:solidFill>
                  <a:srgbClr val="709ED1"/>
                </a:solidFill>
                <a:latin typeface="Times New Roman"/>
                <a:cs typeface="Times New Roman"/>
              </a:rPr>
              <a:t>\</a:t>
            </a:r>
            <a:r>
              <a:rPr dirty="0" baseline="-9661" sz="3450" spc="-187">
                <a:solidFill>
                  <a:srgbClr val="709ED1"/>
                </a:solidFill>
                <a:latin typeface="Arial"/>
                <a:cs typeface="Arial"/>
              </a:rPr>
              <a:t>.</a:t>
            </a:r>
            <a:endParaRPr baseline="-9661" sz="34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262335" y="2905094"/>
            <a:ext cx="141605" cy="3384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00" spc="-175">
                <a:solidFill>
                  <a:srgbClr val="709ED1"/>
                </a:solidFill>
                <a:latin typeface="Times New Roman"/>
                <a:cs typeface="Times New Roman"/>
              </a:rPr>
              <a:t>\</a:t>
            </a:r>
            <a:r>
              <a:rPr dirty="0" baseline="-9485" sz="3075" spc="-172">
                <a:solidFill>
                  <a:srgbClr val="709ED1"/>
                </a:solidFill>
                <a:latin typeface="Arial"/>
                <a:cs typeface="Arial"/>
              </a:rPr>
              <a:t>.</a:t>
            </a:r>
            <a:endParaRPr baseline="-9485" sz="3075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336580" y="3214254"/>
            <a:ext cx="45720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40">
                <a:solidFill>
                  <a:srgbClr val="709ED1"/>
                </a:solidFill>
                <a:latin typeface="Times New Roman"/>
                <a:cs typeface="Times New Roman"/>
              </a:rPr>
              <a:t>\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082261" y="3774301"/>
            <a:ext cx="133350" cy="186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" spc="-95">
                <a:solidFill>
                  <a:srgbClr val="A5AFC3"/>
                </a:solidFill>
                <a:latin typeface="Times New Roman"/>
                <a:cs typeface="Times New Roman"/>
              </a:rPr>
              <a:t>l</a:t>
            </a:r>
            <a:r>
              <a:rPr dirty="0" sz="1050" spc="-60">
                <a:solidFill>
                  <a:srgbClr val="A5AFC3"/>
                </a:solidFill>
                <a:latin typeface="Times New Roman"/>
                <a:cs typeface="Times New Roman"/>
              </a:rPr>
              <a:t> </a:t>
            </a:r>
            <a:r>
              <a:rPr dirty="0" sz="1050" spc="-95">
                <a:solidFill>
                  <a:srgbClr val="A5AFC3"/>
                </a:solidFill>
                <a:latin typeface="Times New Roman"/>
                <a:cs typeface="Times New Roman"/>
              </a:rPr>
              <a:t>l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443056" y="2444792"/>
            <a:ext cx="359410" cy="21526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 marR="5080" indent="8890">
              <a:lnSpc>
                <a:spcPct val="77300"/>
              </a:lnSpc>
              <a:spcBef>
                <a:spcPts val="290"/>
              </a:spcBef>
            </a:pPr>
            <a:r>
              <a:rPr dirty="0" sz="700" spc="-10">
                <a:solidFill>
                  <a:srgbClr val="49627C"/>
                </a:solidFill>
                <a:latin typeface="Times New Roman"/>
                <a:cs typeface="Times New Roman"/>
              </a:rPr>
              <a:t>REP</a:t>
            </a:r>
            <a:r>
              <a:rPr dirty="0" sz="700" spc="-10">
                <a:solidFill>
                  <a:srgbClr val="2F5275"/>
                </a:solidFill>
                <a:latin typeface="Times New Roman"/>
                <a:cs typeface="Times New Roman"/>
              </a:rPr>
              <a:t>. </a:t>
            </a:r>
            <a:r>
              <a:rPr dirty="0" sz="700" spc="20">
                <a:solidFill>
                  <a:srgbClr val="49627C"/>
                </a:solidFill>
                <a:latin typeface="Times New Roman"/>
                <a:cs typeface="Times New Roman"/>
              </a:rPr>
              <a:t>Of  </a:t>
            </a:r>
            <a:r>
              <a:rPr dirty="0" sz="700" spc="-15">
                <a:solidFill>
                  <a:srgbClr val="49627C"/>
                </a:solidFill>
                <a:latin typeface="Times New Roman"/>
                <a:cs typeface="Times New Roman"/>
              </a:rPr>
              <a:t>HAW</a:t>
            </a:r>
            <a:r>
              <a:rPr dirty="0" sz="700" spc="5">
                <a:solidFill>
                  <a:srgbClr val="49627C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49627C"/>
                </a:solidFill>
                <a:latin typeface="Times New Roman"/>
                <a:cs typeface="Times New Roman"/>
              </a:rPr>
              <a:t>I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554218" y="4079389"/>
            <a:ext cx="83185" cy="3765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185">
                <a:solidFill>
                  <a:srgbClr val="709ED1"/>
                </a:solidFill>
                <a:latin typeface="Arial"/>
                <a:cs typeface="Arial"/>
              </a:rPr>
              <a:t>.</a:t>
            </a:r>
            <a:endParaRPr sz="23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579664" y="4377606"/>
            <a:ext cx="71755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10">
                <a:solidFill>
                  <a:srgbClr val="709ED1"/>
                </a:solidFill>
                <a:latin typeface="Times New Roman"/>
                <a:cs typeface="Times New Roman"/>
              </a:rPr>
              <a:t>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841975" y="4180506"/>
            <a:ext cx="517525" cy="413384"/>
          </a:xfrm>
          <a:prstGeom prst="rect">
            <a:avLst/>
          </a:prstGeom>
        </p:spPr>
        <p:txBody>
          <a:bodyPr wrap="square" lIns="0" tIns="755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dirty="0" sz="650" spc="-10">
                <a:solidFill>
                  <a:srgbClr val="49627C"/>
                </a:solidFill>
                <a:latin typeface="Arial"/>
                <a:cs typeface="Arial"/>
              </a:rPr>
              <a:t>J</a:t>
            </a:r>
            <a:r>
              <a:rPr dirty="0" sz="650" spc="75">
                <a:solidFill>
                  <a:srgbClr val="49627C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49627C"/>
                </a:solidFill>
                <a:latin typeface="Times New Roman"/>
                <a:cs typeface="Times New Roman"/>
              </a:rPr>
              <a:t>uit</a:t>
            </a:r>
            <a:endParaRPr sz="700">
              <a:latin typeface="Times New Roman"/>
              <a:cs typeface="Times New Roman"/>
            </a:endParaRPr>
          </a:p>
          <a:p>
            <a:pPr algn="ctr">
              <a:lnSpc>
                <a:spcPts val="715"/>
              </a:lnSpc>
              <a:spcBef>
                <a:spcPts val="459"/>
              </a:spcBef>
            </a:pPr>
            <a:r>
              <a:rPr dirty="0" sz="650" spc="5">
                <a:solidFill>
                  <a:srgbClr val="49627C"/>
                </a:solidFill>
                <a:latin typeface="Arial"/>
                <a:cs typeface="Arial"/>
              </a:rPr>
              <a:t>PrQle</a:t>
            </a:r>
            <a:r>
              <a:rPr dirty="0" sz="650" spc="75">
                <a:solidFill>
                  <a:srgbClr val="49627C"/>
                </a:solidFill>
                <a:latin typeface="Arial"/>
                <a:cs typeface="Arial"/>
              </a:rPr>
              <a:t>Q</a:t>
            </a:r>
            <a:r>
              <a:rPr dirty="0" sz="650" spc="5">
                <a:solidFill>
                  <a:srgbClr val="49627C"/>
                </a:solidFill>
                <a:latin typeface="Arial"/>
                <a:cs typeface="Arial"/>
              </a:rPr>
              <a:t>or</a:t>
            </a:r>
            <a:r>
              <a:rPr dirty="0" sz="650" spc="30">
                <a:solidFill>
                  <a:srgbClr val="49627C"/>
                </a:solidFill>
                <a:latin typeface="Arial"/>
                <a:cs typeface="Arial"/>
              </a:rPr>
              <a:t>a</a:t>
            </a:r>
            <a:r>
              <a:rPr dirty="0" sz="650" spc="5">
                <a:solidFill>
                  <a:srgbClr val="2A3D4F"/>
                </a:solidFill>
                <a:latin typeface="Arial"/>
                <a:cs typeface="Arial"/>
              </a:rPr>
              <a:t>te</a:t>
            </a:r>
            <a:endParaRPr sz="650">
              <a:latin typeface="Arial"/>
              <a:cs typeface="Arial"/>
            </a:endParaRPr>
          </a:p>
          <a:p>
            <a:pPr algn="ctr" marL="6985">
              <a:lnSpc>
                <a:spcPts val="535"/>
              </a:lnSpc>
            </a:pPr>
            <a:r>
              <a:rPr dirty="0" sz="450" spc="-5">
                <a:solidFill>
                  <a:srgbClr val="49627C"/>
                </a:solidFill>
                <a:latin typeface="Arial"/>
                <a:cs typeface="Arial"/>
              </a:rPr>
              <a:t>-v ·</a:t>
            </a:r>
            <a:r>
              <a:rPr dirty="0" sz="450" spc="45">
                <a:solidFill>
                  <a:srgbClr val="49627C"/>
                </a:solidFill>
                <a:latin typeface="Arial"/>
                <a:cs typeface="Arial"/>
              </a:rPr>
              <a:t> </a:t>
            </a:r>
            <a:r>
              <a:rPr dirty="0" sz="500" spc="30">
                <a:solidFill>
                  <a:srgbClr val="5E7993"/>
                </a:solidFill>
                <a:latin typeface="Arial"/>
                <a:cs typeface="Arial"/>
              </a:rPr>
              <a:t>pr1:.</a:t>
            </a:r>
            <a:endParaRPr sz="5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583622" y="4557759"/>
            <a:ext cx="396875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105">
                <a:solidFill>
                  <a:srgbClr val="709ED1"/>
                </a:solidFill>
                <a:latin typeface="Arial"/>
                <a:cs typeface="Arial"/>
              </a:rPr>
              <a:t>\</a:t>
            </a:r>
            <a:r>
              <a:rPr dirty="0" sz="700" spc="-75">
                <a:solidFill>
                  <a:srgbClr val="709ED1"/>
                </a:solidFill>
                <a:latin typeface="Arial"/>
                <a:cs typeface="Arial"/>
              </a:rPr>
              <a:t> </a:t>
            </a:r>
            <a:r>
              <a:rPr dirty="0" sz="700" spc="5">
                <a:solidFill>
                  <a:srgbClr val="608CC1"/>
                </a:solidFill>
                <a:latin typeface="Arial"/>
                <a:cs typeface="Arial"/>
              </a:rPr>
              <a:t>1'1rmu</a:t>
            </a:r>
            <a:endParaRPr sz="7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783006" y="4581932"/>
            <a:ext cx="9715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20" b="1">
                <a:solidFill>
                  <a:srgbClr val="2A3D4F"/>
                </a:solidFill>
                <a:latin typeface="Times New Roman"/>
                <a:cs typeface="Times New Roman"/>
              </a:rPr>
              <a:t>D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629541" y="4611193"/>
            <a:ext cx="303530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5">
                <a:solidFill>
                  <a:srgbClr val="709ED1"/>
                </a:solidFill>
                <a:latin typeface="Times New Roman"/>
                <a:cs typeface="Times New Roman"/>
              </a:rPr>
              <a:t>\ </a:t>
            </a:r>
            <a:r>
              <a:rPr dirty="0" sz="1000" spc="25" i="1">
                <a:solidFill>
                  <a:srgbClr val="608CC1"/>
                </a:solidFill>
                <a:latin typeface="Times New Roman"/>
                <a:cs typeface="Times New Roman"/>
              </a:rPr>
              <a:t>o..,</a:t>
            </a:r>
            <a:r>
              <a:rPr dirty="0" sz="1000" spc="-160" i="1">
                <a:solidFill>
                  <a:srgbClr val="608CC1"/>
                </a:solidFill>
                <a:latin typeface="Times New Roman"/>
                <a:cs typeface="Times New Roman"/>
              </a:rPr>
              <a:t> </a:t>
            </a:r>
            <a:r>
              <a:rPr dirty="0" sz="750" spc="15">
                <a:solidFill>
                  <a:srgbClr val="608CC1"/>
                </a:solidFill>
                <a:latin typeface="Times New Roman"/>
                <a:cs typeface="Times New Roman"/>
              </a:rPr>
              <a:t>t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137999" y="4749869"/>
            <a:ext cx="29527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5">
                <a:solidFill>
                  <a:srgbClr val="49627C"/>
                </a:solidFill>
                <a:latin typeface="Times New Roman"/>
                <a:cs typeface="Times New Roman"/>
              </a:rPr>
              <a:t>Gilben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642105" y="4820606"/>
            <a:ext cx="57150" cy="125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0" spc="-120">
                <a:solidFill>
                  <a:srgbClr val="608CC1"/>
                </a:solidFill>
                <a:latin typeface="Arial"/>
                <a:cs typeface="Arial"/>
              </a:rPr>
              <a:t>1</a:t>
            </a:r>
            <a:endParaRPr sz="6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007237" y="4964881"/>
            <a:ext cx="49530" cy="102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" spc="-50">
                <a:solidFill>
                  <a:srgbClr val="3B2A46"/>
                </a:solidFill>
                <a:latin typeface="Arial"/>
                <a:cs typeface="Arial"/>
              </a:rPr>
              <a:t>I]</a:t>
            </a:r>
            <a:endParaRPr sz="5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646072" y="4954448"/>
            <a:ext cx="6540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65">
                <a:solidFill>
                  <a:srgbClr val="709ED1"/>
                </a:solidFill>
                <a:latin typeface="Times New Roman"/>
                <a:cs typeface="Times New Roman"/>
              </a:rPr>
              <a:t>1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136059" y="4911955"/>
            <a:ext cx="316865" cy="216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780"/>
              </a:lnSpc>
              <a:spcBef>
                <a:spcPts val="100"/>
              </a:spcBef>
            </a:pPr>
            <a:r>
              <a:rPr dirty="0" sz="700" spc="25">
                <a:solidFill>
                  <a:srgbClr val="415264"/>
                </a:solidFill>
                <a:latin typeface="Times New Roman"/>
                <a:cs typeface="Times New Roman"/>
              </a:rPr>
              <a:t>ISlands</a:t>
            </a:r>
            <a:endParaRPr sz="700">
              <a:latin typeface="Times New Roman"/>
              <a:cs typeface="Times New Roman"/>
            </a:endParaRPr>
          </a:p>
          <a:p>
            <a:pPr algn="r" marR="14604">
              <a:lnSpc>
                <a:spcPts val="720"/>
              </a:lnSpc>
            </a:pPr>
            <a:r>
              <a:rPr dirty="0" sz="650" spc="-40">
                <a:solidFill>
                  <a:srgbClr val="49627C"/>
                </a:solidFill>
                <a:latin typeface="Arial"/>
                <a:cs typeface="Arial"/>
              </a:rPr>
              <a:t>•</a:t>
            </a:r>
            <a:r>
              <a:rPr dirty="0" sz="650" spc="-105">
                <a:solidFill>
                  <a:srgbClr val="49627C"/>
                </a:solidFill>
                <a:latin typeface="Arial"/>
                <a:cs typeface="Arial"/>
              </a:rPr>
              <a:t> </a:t>
            </a:r>
            <a:r>
              <a:rPr dirty="0" sz="650">
                <a:solidFill>
                  <a:srgbClr val="608CC1"/>
                </a:solidFill>
                <a:latin typeface="Arial"/>
                <a:cs typeface="Arial"/>
              </a:rPr>
              <a:t>,</a:t>
            </a:r>
            <a:endParaRPr sz="65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642570" y="4847070"/>
            <a:ext cx="83820" cy="3384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50" spc="-114">
                <a:solidFill>
                  <a:srgbClr val="709ED1"/>
                </a:solidFill>
                <a:latin typeface="Arial"/>
                <a:cs typeface="Arial"/>
              </a:rPr>
              <a:t>.</a:t>
            </a:r>
            <a:endParaRPr sz="20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265324" y="5043251"/>
            <a:ext cx="94615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15">
                <a:solidFill>
                  <a:srgbClr val="2A3D4F"/>
                </a:solidFill>
                <a:latin typeface="Times New Roman"/>
                <a:cs typeface="Times New Roman"/>
              </a:rPr>
              <a:t>IJ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592157" y="5193887"/>
            <a:ext cx="63500" cy="102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">
                <a:solidFill>
                  <a:srgbClr val="2A3D4F"/>
                </a:solidFill>
                <a:latin typeface="Arial"/>
                <a:cs typeface="Arial"/>
              </a:rPr>
              <a:t>I]</a:t>
            </a:r>
            <a:endParaRPr sz="5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646874" y="5247322"/>
            <a:ext cx="141605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95" i="1">
                <a:solidFill>
                  <a:srgbClr val="5E7993"/>
                </a:solidFill>
                <a:latin typeface="Times New Roman"/>
                <a:cs typeface="Times New Roman"/>
              </a:rPr>
              <a:t>N;;.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658281" y="5075058"/>
            <a:ext cx="76835" cy="318770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dirty="0" sz="750" spc="-65">
                <a:solidFill>
                  <a:srgbClr val="709ED1"/>
                </a:solidFill>
                <a:latin typeface="Times New Roman"/>
                <a:cs typeface="Times New Roman"/>
              </a:rPr>
              <a:t>1</a:t>
            </a:r>
            <a:endParaRPr sz="750">
              <a:latin typeface="Times New Roman"/>
              <a:cs typeface="Times New Roman"/>
            </a:endParaRPr>
          </a:p>
          <a:p>
            <a:pPr marL="19050">
              <a:lnSpc>
                <a:spcPct val="100000"/>
              </a:lnSpc>
              <a:spcBef>
                <a:spcPts val="254"/>
              </a:spcBef>
            </a:pPr>
            <a:r>
              <a:rPr dirty="0" sz="750" spc="-75">
                <a:solidFill>
                  <a:srgbClr val="709ED1"/>
                </a:solidFill>
                <a:latin typeface="Arial"/>
                <a:cs typeface="Arial"/>
              </a:rPr>
              <a:t>1</a:t>
            </a:r>
            <a:endParaRPr sz="7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411494" y="5111954"/>
            <a:ext cx="356870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50" spc="-100">
                <a:solidFill>
                  <a:srgbClr val="5E7993"/>
                </a:solidFill>
                <a:latin typeface="Times New Roman"/>
                <a:cs typeface="Times New Roman"/>
              </a:rPr>
              <a:t>..</a:t>
            </a:r>
            <a:r>
              <a:rPr dirty="0" sz="850" spc="-100">
                <a:solidFill>
                  <a:srgbClr val="7995B1"/>
                </a:solidFill>
                <a:latin typeface="Times New Roman"/>
                <a:cs typeface="Times New Roman"/>
              </a:rPr>
              <a:t>¡</a:t>
            </a:r>
            <a:r>
              <a:rPr dirty="0" sz="850" spc="-100">
                <a:solidFill>
                  <a:srgbClr val="2F5275"/>
                </a:solidFill>
                <a:latin typeface="Times New Roman"/>
                <a:cs typeface="Times New Roman"/>
              </a:rPr>
              <a:t>.:.</a:t>
            </a:r>
            <a:r>
              <a:rPr dirty="0" sz="850" spc="-30">
                <a:solidFill>
                  <a:srgbClr val="2F5275"/>
                </a:solidFill>
                <a:latin typeface="Times New Roman"/>
                <a:cs typeface="Times New Roman"/>
              </a:rPr>
              <a:t> </a:t>
            </a:r>
            <a:r>
              <a:rPr dirty="0" baseline="5555" sz="1500" spc="-67" i="1">
                <a:solidFill>
                  <a:srgbClr val="49627C"/>
                </a:solidFill>
                <a:latin typeface="Times New Roman"/>
                <a:cs typeface="Times New Roman"/>
              </a:rPr>
              <a:t>:s.</a:t>
            </a:r>
            <a:endParaRPr baseline="5555" sz="15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526088" y="5618312"/>
            <a:ext cx="41275" cy="102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" spc="-85">
                <a:solidFill>
                  <a:srgbClr val="3B2A46"/>
                </a:solidFill>
                <a:latin typeface="Arial"/>
                <a:cs typeface="Arial"/>
              </a:rPr>
              <a:t>I]</a:t>
            </a:r>
            <a:endParaRPr sz="5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874595" y="5551137"/>
            <a:ext cx="116839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40" i="1">
                <a:solidFill>
                  <a:srgbClr val="49627C"/>
                </a:solidFill>
                <a:latin typeface="Times New Roman"/>
                <a:cs typeface="Times New Roman"/>
              </a:rPr>
              <a:t>:s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239133" y="5582944"/>
            <a:ext cx="80010" cy="155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-50">
                <a:solidFill>
                  <a:srgbClr val="3B2A46"/>
                </a:solidFill>
                <a:latin typeface="Arial"/>
                <a:cs typeface="Arial"/>
              </a:rPr>
              <a:t>e</a:t>
            </a:r>
            <a:endParaRPr sz="85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742602" y="5920601"/>
            <a:ext cx="533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0">
                <a:solidFill>
                  <a:srgbClr val="8A69A1"/>
                </a:solidFill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879120" y="5844265"/>
            <a:ext cx="5492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50" spc="-45">
                <a:solidFill>
                  <a:srgbClr val="5E7993"/>
                </a:solidFill>
                <a:latin typeface="Times New Roman"/>
                <a:cs typeface="Times New Roman"/>
              </a:rPr>
              <a:t>o </a:t>
            </a:r>
            <a:r>
              <a:rPr dirty="0" sz="850" spc="-50">
                <a:solidFill>
                  <a:srgbClr val="7995B1"/>
                </a:solidFill>
                <a:latin typeface="Times New Roman"/>
                <a:cs typeface="Times New Roman"/>
              </a:rPr>
              <a:t>l</a:t>
            </a:r>
            <a:r>
              <a:rPr dirty="0" sz="850" spc="-50">
                <a:solidFill>
                  <a:srgbClr val="696480"/>
                </a:solidFill>
                <a:latin typeface="Times New Roman"/>
                <a:cs typeface="Times New Roman"/>
              </a:rPr>
              <a:t>o </a:t>
            </a:r>
            <a:r>
              <a:rPr dirty="0" baseline="-30303" sz="1650" spc="-209">
                <a:solidFill>
                  <a:srgbClr val="49627C"/>
                </a:solidFill>
                <a:latin typeface="Times New Roman"/>
                <a:cs typeface="Times New Roman"/>
              </a:rPr>
              <a:t>:S• </a:t>
            </a:r>
            <a:r>
              <a:rPr dirty="0" sz="550" spc="-5">
                <a:solidFill>
                  <a:srgbClr val="5E7993"/>
                </a:solidFill>
                <a:latin typeface="Arial"/>
                <a:cs typeface="Arial"/>
              </a:rPr>
              <a:t>r1 </a:t>
            </a:r>
            <a:r>
              <a:rPr dirty="0" sz="800" spc="-15">
                <a:solidFill>
                  <a:srgbClr val="49627C"/>
                </a:solidFill>
                <a:latin typeface="Times New Roman"/>
                <a:cs typeface="Times New Roman"/>
              </a:rPr>
              <a:t>Ji.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912365" y="6006860"/>
            <a:ext cx="367665" cy="2578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944"/>
              </a:lnSpc>
              <a:spcBef>
                <a:spcPts val="100"/>
              </a:spcBef>
            </a:pPr>
            <a:r>
              <a:rPr dirty="0" sz="950" spc="-165">
                <a:solidFill>
                  <a:srgbClr val="424442"/>
                </a:solidFill>
                <a:latin typeface="Arial"/>
                <a:cs typeface="Arial"/>
              </a:rPr>
              <a:t>e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ts val="885"/>
              </a:lnSpc>
            </a:pPr>
            <a:r>
              <a:rPr dirty="0" sz="900" spc="-65">
                <a:solidFill>
                  <a:srgbClr val="49627C"/>
                </a:solidFill>
                <a:latin typeface="Courier New"/>
                <a:cs typeface="Courier New"/>
              </a:rPr>
              <a:t>SAMOA</a:t>
            </a:r>
            <a:endParaRPr sz="9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7495" y="433791"/>
            <a:ext cx="8200390" cy="616585"/>
          </a:xfrm>
          <a:prstGeom prst="rect"/>
          <a:solidFill>
            <a:srgbClr val="1F1F21"/>
          </a:solidFill>
        </p:spPr>
        <p:txBody>
          <a:bodyPr wrap="square" lIns="0" tIns="190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0"/>
              </a:spcBef>
            </a:pPr>
            <a:r>
              <a:rPr dirty="0" sz="3600" spc="65">
                <a:solidFill>
                  <a:srgbClr val="D3D3D3"/>
                </a:solidFill>
              </a:rPr>
              <a:t>Conseguenze </a:t>
            </a:r>
            <a:r>
              <a:rPr dirty="0" sz="3600" spc="40">
                <a:solidFill>
                  <a:srgbClr val="D3D3D3"/>
                </a:solidFill>
              </a:rPr>
              <a:t>della </a:t>
            </a:r>
            <a:r>
              <a:rPr dirty="0" sz="3600" spc="75">
                <a:solidFill>
                  <a:srgbClr val="D3D3D3"/>
                </a:solidFill>
              </a:rPr>
              <a:t>guerra</a:t>
            </a:r>
            <a:r>
              <a:rPr dirty="0" sz="3600" spc="-434">
                <a:solidFill>
                  <a:srgbClr val="D3D3D3"/>
                </a:solidFill>
              </a:rPr>
              <a:t> </a:t>
            </a:r>
            <a:r>
              <a:rPr dirty="0" sz="3600" spc="55">
                <a:solidFill>
                  <a:srgbClr val="D3D3D3"/>
                </a:solidFill>
              </a:rPr>
              <a:t>sino-giapponese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309389" y="1491200"/>
            <a:ext cx="143510" cy="342900"/>
          </a:xfrm>
          <a:custGeom>
            <a:avLst/>
            <a:gdLst/>
            <a:ahLst/>
            <a:cxnLst/>
            <a:rect l="l" t="t" r="r" b="b"/>
            <a:pathLst>
              <a:path w="143509" h="342900">
                <a:moveTo>
                  <a:pt x="0" y="0"/>
                </a:moveTo>
                <a:lnTo>
                  <a:pt x="143446" y="0"/>
                </a:lnTo>
                <a:lnTo>
                  <a:pt x="143446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63988" y="1491200"/>
            <a:ext cx="7446645" cy="342900"/>
          </a:xfrm>
          <a:prstGeom prst="rect">
            <a:avLst/>
          </a:prstGeom>
          <a:solidFill>
            <a:srgbClr val="1F1F21"/>
          </a:solidFill>
        </p:spPr>
        <p:txBody>
          <a:bodyPr wrap="square" lIns="0" tIns="10160" rIns="0" bIns="0" rtlCol="0" vert="horz">
            <a:spAutoFit/>
          </a:bodyPr>
          <a:lstStyle/>
          <a:p>
            <a:pPr marL="2540">
              <a:lnSpc>
                <a:spcPct val="100000"/>
              </a:lnSpc>
              <a:spcBef>
                <a:spcPts val="80"/>
              </a:spcBef>
            </a:pPr>
            <a:r>
              <a:rPr dirty="0" sz="2000" spc="20">
                <a:solidFill>
                  <a:srgbClr val="D3D3D3"/>
                </a:solidFill>
                <a:latin typeface="Times New Roman"/>
                <a:cs typeface="Times New Roman"/>
              </a:rPr>
              <a:t>Crisi </a:t>
            </a:r>
            <a:r>
              <a:rPr dirty="0" sz="2000" spc="60">
                <a:solidFill>
                  <a:srgbClr val="D3D3D3"/>
                </a:solidFill>
                <a:latin typeface="Times New Roman"/>
                <a:cs typeface="Times New Roman"/>
              </a:rPr>
              <a:t>in </a:t>
            </a:r>
            <a:r>
              <a:rPr dirty="0" sz="2000" spc="50">
                <a:solidFill>
                  <a:srgbClr val="D3D3D3"/>
                </a:solidFill>
                <a:latin typeface="Times New Roman"/>
                <a:cs typeface="Times New Roman"/>
              </a:rPr>
              <a:t>Cina </a:t>
            </a:r>
            <a:r>
              <a:rPr dirty="0" sz="2000" spc="20">
                <a:solidFill>
                  <a:srgbClr val="D3D3D3"/>
                </a:solidFill>
                <a:latin typeface="Times New Roman"/>
                <a:cs typeface="Times New Roman"/>
              </a:rPr>
              <a:t>della </a:t>
            </a:r>
            <a:r>
              <a:rPr dirty="0" sz="2000">
                <a:solidFill>
                  <a:srgbClr val="D3D3D3"/>
                </a:solidFill>
                <a:latin typeface="Times New Roman"/>
                <a:cs typeface="Times New Roman"/>
              </a:rPr>
              <a:t>filosofia </a:t>
            </a:r>
            <a:r>
              <a:rPr dirty="0" sz="2000" spc="20">
                <a:solidFill>
                  <a:srgbClr val="D3D3D3"/>
                </a:solidFill>
                <a:latin typeface="Times New Roman"/>
                <a:cs typeface="Times New Roman"/>
              </a:rPr>
              <a:t>politica </a:t>
            </a:r>
            <a:r>
              <a:rPr dirty="0" sz="2000" spc="45">
                <a:solidFill>
                  <a:srgbClr val="D3D3D3"/>
                </a:solidFill>
                <a:latin typeface="Times New Roman"/>
                <a:cs typeface="Times New Roman"/>
              </a:rPr>
              <a:t>pragmatica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del </a:t>
            </a:r>
            <a:r>
              <a:rPr dirty="0" sz="2000" spc="35">
                <a:solidFill>
                  <a:srgbClr val="D3D3D3"/>
                </a:solidFill>
                <a:latin typeface="Times New Roman"/>
                <a:cs typeface="Times New Roman"/>
              </a:rPr>
              <a:t>movimento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per</a:t>
            </a:r>
            <a:r>
              <a:rPr dirty="0" sz="2000" spc="3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D3D3D3"/>
                </a:solidFill>
                <a:latin typeface="Times New Roman"/>
                <a:cs typeface="Times New Roman"/>
              </a:rPr>
              <a:t>gli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3988" y="1857611"/>
            <a:ext cx="6490970" cy="342900"/>
          </a:xfrm>
          <a:prstGeom prst="rect">
            <a:avLst/>
          </a:prstGeom>
          <a:solidFill>
            <a:srgbClr val="1F1F21"/>
          </a:solidFill>
        </p:spPr>
        <p:txBody>
          <a:bodyPr wrap="square" lIns="0" tIns="1016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80"/>
              </a:spcBef>
            </a:pPr>
            <a:r>
              <a:rPr dirty="0" sz="2000">
                <a:solidFill>
                  <a:srgbClr val="D3D3D3"/>
                </a:solidFill>
                <a:latin typeface="Times New Roman"/>
                <a:cs typeface="Times New Roman"/>
              </a:rPr>
              <a:t>affari </a:t>
            </a:r>
            <a:r>
              <a:rPr dirty="0" sz="2000" spc="30">
                <a:solidFill>
                  <a:srgbClr val="D3D3D3"/>
                </a:solidFill>
                <a:latin typeface="Times New Roman"/>
                <a:cs typeface="Times New Roman"/>
              </a:rPr>
              <a:t>occidentali </a:t>
            </a:r>
            <a:r>
              <a:rPr dirty="0" sz="2000" spc="50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2000" spc="10">
                <a:solidFill>
                  <a:srgbClr val="D3D3D3"/>
                </a:solidFill>
                <a:latin typeface="Times New Roman"/>
                <a:cs typeface="Times New Roman"/>
              </a:rPr>
              <a:t>il </a:t>
            </a:r>
            <a:r>
              <a:rPr dirty="0" sz="2000" spc="50">
                <a:solidFill>
                  <a:srgbClr val="D3D3D3"/>
                </a:solidFill>
                <a:latin typeface="Times New Roman"/>
                <a:cs typeface="Times New Roman"/>
              </a:rPr>
              <a:t>suo orientamento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tecnocratico</a:t>
            </a:r>
            <a:r>
              <a:rPr dirty="0" sz="2000" spc="34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50" i="1">
                <a:solidFill>
                  <a:srgbClr val="D3D3D3"/>
                </a:solidFill>
                <a:latin typeface="Times New Roman"/>
                <a:cs typeface="Times New Roman"/>
              </a:rPr>
              <a:t>(yangwu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80918" y="1874057"/>
            <a:ext cx="108585" cy="307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50" spc="35" i="1">
                <a:solidFill>
                  <a:srgbClr val="D3D3D3"/>
                </a:solidFill>
                <a:latin typeface="Times New Roman"/>
                <a:cs typeface="Times New Roman"/>
              </a:rPr>
              <a:t>)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9389" y="2361425"/>
            <a:ext cx="143510" cy="342900"/>
          </a:xfrm>
          <a:custGeom>
            <a:avLst/>
            <a:gdLst/>
            <a:ahLst/>
            <a:cxnLst/>
            <a:rect l="l" t="t" r="r" b="b"/>
            <a:pathLst>
              <a:path w="143509" h="342900">
                <a:moveTo>
                  <a:pt x="0" y="0"/>
                </a:moveTo>
                <a:lnTo>
                  <a:pt x="143446" y="0"/>
                </a:lnTo>
                <a:lnTo>
                  <a:pt x="143446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863988" y="2361425"/>
            <a:ext cx="7362825" cy="342900"/>
          </a:xfrm>
          <a:prstGeom prst="rect">
            <a:avLst/>
          </a:prstGeom>
          <a:solidFill>
            <a:srgbClr val="1F1F21"/>
          </a:solidFill>
        </p:spPr>
        <p:txBody>
          <a:bodyPr wrap="square" lIns="0" tIns="1016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80"/>
              </a:spcBef>
            </a:pPr>
            <a:r>
              <a:rPr dirty="0" sz="2000" spc="45">
                <a:solidFill>
                  <a:srgbClr val="D3D3D3"/>
                </a:solidFill>
                <a:latin typeface="Times New Roman"/>
                <a:cs typeface="Times New Roman"/>
              </a:rPr>
              <a:t>Movimento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per </a:t>
            </a:r>
            <a:r>
              <a:rPr dirty="0" sz="2000" spc="-5">
                <a:solidFill>
                  <a:srgbClr val="D3D3D3"/>
                </a:solidFill>
                <a:latin typeface="Times New Roman"/>
                <a:cs typeface="Times New Roman"/>
              </a:rPr>
              <a:t>il </a:t>
            </a:r>
            <a:r>
              <a:rPr dirty="0" sz="2000" spc="50">
                <a:solidFill>
                  <a:srgbClr val="D3D3D3"/>
                </a:solidFill>
                <a:latin typeface="Times New Roman"/>
                <a:cs typeface="Times New Roman"/>
              </a:rPr>
              <a:t>primato </a:t>
            </a:r>
            <a:r>
              <a:rPr dirty="0" sz="2000" spc="20">
                <a:solidFill>
                  <a:srgbClr val="D3D3D3"/>
                </a:solidFill>
                <a:latin typeface="Times New Roman"/>
                <a:cs typeface="Times New Roman"/>
              </a:rPr>
              <a:t>della </a:t>
            </a:r>
            <a:r>
              <a:rPr dirty="0" sz="2000" spc="40">
                <a:solidFill>
                  <a:srgbClr val="D3D3D3"/>
                </a:solidFill>
                <a:latin typeface="Times New Roman"/>
                <a:cs typeface="Times New Roman"/>
              </a:rPr>
              <a:t>morale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pubblica per </a:t>
            </a:r>
            <a:r>
              <a:rPr dirty="0" sz="2000" spc="-5">
                <a:solidFill>
                  <a:srgbClr val="D3D3D3"/>
                </a:solidFill>
                <a:latin typeface="Times New Roman"/>
                <a:cs typeface="Times New Roman"/>
              </a:rPr>
              <a:t>il</a:t>
            </a:r>
            <a:r>
              <a:rPr dirty="0" sz="2000" spc="3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2000" spc="35">
                <a:solidFill>
                  <a:srgbClr val="D3D3D3"/>
                </a:solidFill>
                <a:latin typeface="Times New Roman"/>
                <a:cs typeface="Times New Roman"/>
              </a:rPr>
              <a:t>rafforzamento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3988" y="2727835"/>
            <a:ext cx="6824345" cy="342900"/>
          </a:xfrm>
          <a:prstGeom prst="rect">
            <a:avLst/>
          </a:prstGeom>
          <a:solidFill>
            <a:srgbClr val="1F1F21"/>
          </a:solidFill>
        </p:spPr>
        <p:txBody>
          <a:bodyPr wrap="square" lIns="0" tIns="1016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80"/>
              </a:spcBef>
            </a:pPr>
            <a:r>
              <a:rPr dirty="0" sz="2000" spc="15">
                <a:solidFill>
                  <a:srgbClr val="D3D3D3"/>
                </a:solidFill>
                <a:latin typeface="Times New Roman"/>
                <a:cs typeface="Times New Roman"/>
              </a:rPr>
              <a:t>dello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Stato, </a:t>
            </a:r>
            <a:r>
              <a:rPr dirty="0" sz="2000" spc="40">
                <a:solidFill>
                  <a:srgbClr val="D3D3D3"/>
                </a:solidFill>
                <a:latin typeface="Times New Roman"/>
                <a:cs typeface="Times New Roman"/>
              </a:rPr>
              <a:t>la </a:t>
            </a:r>
            <a:r>
              <a:rPr dirty="0" sz="2000" spc="35">
                <a:solidFill>
                  <a:srgbClr val="D3D3D3"/>
                </a:solidFill>
                <a:latin typeface="Times New Roman"/>
                <a:cs typeface="Times New Roman"/>
              </a:rPr>
              <a:t>debolezza </a:t>
            </a:r>
            <a:r>
              <a:rPr dirty="0" sz="2000" spc="20">
                <a:solidFill>
                  <a:srgbClr val="D3D3D3"/>
                </a:solidFill>
                <a:latin typeface="Times New Roman"/>
                <a:cs typeface="Times New Roman"/>
              </a:rPr>
              <a:t>della </a:t>
            </a:r>
            <a:r>
              <a:rPr dirty="0" sz="2000" spc="50">
                <a:solidFill>
                  <a:srgbClr val="D3D3D3"/>
                </a:solidFill>
                <a:latin typeface="Times New Roman"/>
                <a:cs typeface="Times New Roman"/>
              </a:rPr>
              <a:t>Cina </a:t>
            </a:r>
            <a:r>
              <a:rPr dirty="0" sz="2000" spc="10">
                <a:solidFill>
                  <a:srgbClr val="D3D3D3"/>
                </a:solidFill>
                <a:latin typeface="Times New Roman"/>
                <a:cs typeface="Times New Roman"/>
              </a:rPr>
              <a:t>va </a:t>
            </a:r>
            <a:r>
              <a:rPr dirty="0" sz="2000" spc="50">
                <a:solidFill>
                  <a:srgbClr val="D3D3D3"/>
                </a:solidFill>
                <a:latin typeface="Times New Roman"/>
                <a:cs typeface="Times New Roman"/>
              </a:rPr>
              <a:t>combattuta</a:t>
            </a:r>
            <a:r>
              <a:rPr dirty="0" sz="2000" spc="44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2000" spc="10">
                <a:solidFill>
                  <a:srgbClr val="D3D3D3"/>
                </a:solidFill>
                <a:latin typeface="Times New Roman"/>
                <a:cs typeface="Times New Roman"/>
              </a:rPr>
              <a:t>sconfiggendo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3988" y="3094246"/>
            <a:ext cx="5181600" cy="342900"/>
          </a:xfrm>
          <a:prstGeom prst="rect">
            <a:avLst/>
          </a:prstGeom>
          <a:solidFill>
            <a:srgbClr val="1F1F21"/>
          </a:solidFill>
        </p:spPr>
        <p:txBody>
          <a:bodyPr wrap="square" lIns="0" tIns="1016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80"/>
              </a:spcBef>
            </a:pPr>
            <a:r>
              <a:rPr dirty="0" sz="2000" spc="45">
                <a:solidFill>
                  <a:srgbClr val="D3D3D3"/>
                </a:solidFill>
                <a:latin typeface="Times New Roman"/>
                <a:cs typeface="Times New Roman"/>
              </a:rPr>
              <a:t>corruzione </a:t>
            </a:r>
            <a:r>
              <a:rPr dirty="0" sz="2000" spc="50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2000" spc="45">
                <a:solidFill>
                  <a:srgbClr val="D3D3D3"/>
                </a:solidFill>
                <a:latin typeface="Times New Roman"/>
                <a:cs typeface="Times New Roman"/>
              </a:rPr>
              <a:t>carenza </a:t>
            </a:r>
            <a:r>
              <a:rPr dirty="0" sz="2000" spc="15">
                <a:solidFill>
                  <a:srgbClr val="D3D3D3"/>
                </a:solidFill>
                <a:latin typeface="Times New Roman"/>
                <a:cs typeface="Times New Roman"/>
              </a:rPr>
              <a:t>etica</a:t>
            </a:r>
            <a:r>
              <a:rPr dirty="0" sz="2000" spc="229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2000" spc="65">
                <a:solidFill>
                  <a:srgbClr val="D3D3D3"/>
                </a:solidFill>
                <a:latin typeface="Times New Roman"/>
                <a:cs typeface="Times New Roman"/>
              </a:rPr>
              <a:t>nell'amministrazione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9389" y="3598060"/>
            <a:ext cx="143510" cy="342900"/>
          </a:xfrm>
          <a:custGeom>
            <a:avLst/>
            <a:gdLst/>
            <a:ahLst/>
            <a:cxnLst/>
            <a:rect l="l" t="t" r="r" b="b"/>
            <a:pathLst>
              <a:path w="143509" h="342900">
                <a:moveTo>
                  <a:pt x="0" y="0"/>
                </a:moveTo>
                <a:lnTo>
                  <a:pt x="143446" y="0"/>
                </a:lnTo>
                <a:lnTo>
                  <a:pt x="143446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863479" y="3598060"/>
            <a:ext cx="7719695" cy="342900"/>
          </a:xfrm>
          <a:prstGeom prst="rect">
            <a:avLst/>
          </a:prstGeom>
          <a:solidFill>
            <a:srgbClr val="1F1F21"/>
          </a:solidFill>
        </p:spPr>
        <p:txBody>
          <a:bodyPr wrap="square" lIns="0" tIns="1016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80"/>
              </a:spcBef>
            </a:pPr>
            <a:r>
              <a:rPr dirty="0" sz="2000" spc="45">
                <a:solidFill>
                  <a:srgbClr val="D3D3D3"/>
                </a:solidFill>
                <a:latin typeface="Times New Roman"/>
                <a:cs typeface="Times New Roman"/>
              </a:rPr>
              <a:t>Movimento di </a:t>
            </a:r>
            <a:r>
              <a:rPr dirty="0" sz="2000" spc="30">
                <a:solidFill>
                  <a:srgbClr val="D3D3D3"/>
                </a:solidFill>
                <a:latin typeface="Times New Roman"/>
                <a:cs typeface="Times New Roman"/>
              </a:rPr>
              <a:t>protesta dei </a:t>
            </a:r>
            <a:r>
              <a:rPr dirty="0" sz="2000" spc="45">
                <a:solidFill>
                  <a:srgbClr val="D3D3D3"/>
                </a:solidFill>
                <a:latin typeface="Times New Roman"/>
                <a:cs typeface="Times New Roman"/>
              </a:rPr>
              <a:t>candidati </a:t>
            </a:r>
            <a:r>
              <a:rPr dirty="0" sz="2000" spc="10">
                <a:solidFill>
                  <a:srgbClr val="D3D3D3"/>
                </a:solidFill>
                <a:latin typeface="Times New Roman"/>
                <a:cs typeface="Times New Roman"/>
              </a:rPr>
              <a:t>agli </a:t>
            </a:r>
            <a:r>
              <a:rPr dirty="0" sz="2000" spc="30">
                <a:solidFill>
                  <a:srgbClr val="D3D3D3"/>
                </a:solidFill>
                <a:latin typeface="Times New Roman"/>
                <a:cs typeface="Times New Roman"/>
              </a:rPr>
              <a:t>esami </a:t>
            </a:r>
            <a:r>
              <a:rPr dirty="0" sz="2000" spc="45">
                <a:solidFill>
                  <a:srgbClr val="D3D3D3"/>
                </a:solidFill>
                <a:latin typeface="Times New Roman"/>
                <a:cs typeface="Times New Roman"/>
              </a:rPr>
              <a:t>guidati </a:t>
            </a:r>
            <a:r>
              <a:rPr dirty="0" sz="2000" spc="75">
                <a:solidFill>
                  <a:srgbClr val="D3D3D3"/>
                </a:solidFill>
                <a:latin typeface="Times New Roman"/>
                <a:cs typeface="Times New Roman"/>
              </a:rPr>
              <a:t>da </a:t>
            </a:r>
            <a:r>
              <a:rPr dirty="0" sz="2000" spc="60">
                <a:solidFill>
                  <a:srgbClr val="D3D3D3"/>
                </a:solidFill>
                <a:latin typeface="Times New Roman"/>
                <a:cs typeface="Times New Roman"/>
              </a:rPr>
              <a:t>Kang</a:t>
            </a:r>
            <a:r>
              <a:rPr dirty="0" sz="2000" spc="28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D3D3D3"/>
                </a:solidFill>
                <a:latin typeface="Times New Roman"/>
                <a:cs typeface="Times New Roman"/>
              </a:rPr>
              <a:t>Youwei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3479" y="3964470"/>
            <a:ext cx="1658620" cy="342900"/>
          </a:xfrm>
          <a:prstGeom prst="rect">
            <a:avLst/>
          </a:prstGeom>
          <a:solidFill>
            <a:srgbClr val="1F1F21"/>
          </a:solidFill>
        </p:spPr>
        <p:txBody>
          <a:bodyPr wrap="square" lIns="0" tIns="1016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80"/>
              </a:spcBef>
            </a:pP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2000" spc="40">
                <a:solidFill>
                  <a:srgbClr val="D3D3D3"/>
                </a:solidFill>
                <a:latin typeface="Times New Roman"/>
                <a:cs typeface="Times New Roman"/>
              </a:rPr>
              <a:t>Liang</a:t>
            </a:r>
            <a:r>
              <a:rPr dirty="0" sz="2000" spc="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2000" spc="50">
                <a:solidFill>
                  <a:srgbClr val="D3D3D3"/>
                </a:solidFill>
                <a:latin typeface="Times New Roman"/>
                <a:cs typeface="Times New Roman"/>
              </a:rPr>
              <a:t>Qichao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9389" y="4468285"/>
            <a:ext cx="143510" cy="342900"/>
          </a:xfrm>
          <a:custGeom>
            <a:avLst/>
            <a:gdLst/>
            <a:ahLst/>
            <a:cxnLst/>
            <a:rect l="l" t="t" r="r" b="b"/>
            <a:pathLst>
              <a:path w="143509" h="342900">
                <a:moveTo>
                  <a:pt x="0" y="0"/>
                </a:moveTo>
                <a:lnTo>
                  <a:pt x="143446" y="0"/>
                </a:lnTo>
                <a:lnTo>
                  <a:pt x="143446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865005" y="4468285"/>
          <a:ext cx="7642224" cy="14420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85695"/>
                <a:gridCol w="4389754"/>
                <a:gridCol w="147320"/>
                <a:gridCol w="720090"/>
              </a:tblGrid>
              <a:tr h="354475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  <a:tabLst>
                          <a:tab pos="1314450" algn="l"/>
                        </a:tabLst>
                      </a:pPr>
                      <a:r>
                        <a:rPr dirty="0" sz="2000" spc="-1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1895-1898:	</a:t>
                      </a:r>
                      <a:r>
                        <a:rPr dirty="0" sz="200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breve </a:t>
                      </a:r>
                      <a:r>
                        <a:rPr dirty="0" sz="2000" spc="3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stagione col </a:t>
                      </a:r>
                      <a:r>
                        <a:rPr dirty="0" sz="2000" spc="2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sostegno </a:t>
                      </a:r>
                      <a:r>
                        <a:rPr dirty="0" sz="2000" spc="45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di </a:t>
                      </a:r>
                      <a:r>
                        <a:rPr dirty="0" sz="2000" spc="2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letterati, </a:t>
                      </a:r>
                      <a:r>
                        <a:rPr dirty="0" sz="2000" spc="35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membri </a:t>
                      </a:r>
                      <a:r>
                        <a:rPr dirty="0" sz="2000" spc="2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della</a:t>
                      </a:r>
                      <a:r>
                        <a:rPr dirty="0" sz="2000" spc="-17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50" spc="15" i="1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gentry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160"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F2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6641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2000" spc="25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e </a:t>
                      </a:r>
                      <a:r>
                        <a:rPr dirty="0" sz="2000" spc="4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funzionari, </a:t>
                      </a:r>
                      <a:r>
                        <a:rPr dirty="0" sz="2000" spc="35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che </a:t>
                      </a:r>
                      <a:r>
                        <a:rPr dirty="0" sz="2000" spc="5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prepara </a:t>
                      </a:r>
                      <a:r>
                        <a:rPr dirty="0" sz="2000" spc="5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le </a:t>
                      </a:r>
                      <a:r>
                        <a:rPr dirty="0" sz="2000" spc="5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"Riforme </a:t>
                      </a:r>
                      <a:r>
                        <a:rPr dirty="0" sz="2000" spc="3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dei </a:t>
                      </a:r>
                      <a:r>
                        <a:rPr dirty="0" sz="2000" spc="5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Cento </a:t>
                      </a:r>
                      <a:r>
                        <a:rPr dirty="0" sz="2000" spc="8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Giorni"</a:t>
                      </a:r>
                      <a:r>
                        <a:rPr dirty="0" sz="2000" spc="-12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15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decise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2225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F2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6641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2000" spc="65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dall'imperatore Guangxu, </a:t>
                      </a:r>
                      <a:r>
                        <a:rPr dirty="0" sz="2000" spc="35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nell'estate </a:t>
                      </a:r>
                      <a:r>
                        <a:rPr dirty="0" sz="2000" spc="3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del </a:t>
                      </a:r>
                      <a:r>
                        <a:rPr dirty="0" sz="2000" spc="1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1898, </a:t>
                      </a:r>
                      <a:r>
                        <a:rPr dirty="0" sz="2000" spc="4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poi </a:t>
                      </a:r>
                      <a:r>
                        <a:rPr dirty="0" sz="2000" spc="2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rigettate</a:t>
                      </a:r>
                      <a:r>
                        <a:rPr dirty="0" sz="2000" spc="21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3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dalla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2225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F2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544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2000" spc="4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reazione</a:t>
                      </a:r>
                      <a:r>
                        <a:rPr dirty="0" sz="2000" spc="5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20">
                          <a:solidFill>
                            <a:srgbClr val="D3D3D3"/>
                          </a:solidFill>
                          <a:latin typeface="Times New Roman"/>
                          <a:cs typeface="Times New Roman"/>
                        </a:rPr>
                        <a:t>conservatrice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2225"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1F1F21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666" y="5056461"/>
            <a:ext cx="8948651" cy="169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7259" y="573742"/>
            <a:ext cx="8200390" cy="625475"/>
          </a:xfrm>
          <a:prstGeom prst="rect"/>
          <a:solidFill>
            <a:srgbClr val="212123"/>
          </a:solidFill>
        </p:spPr>
        <p:txBody>
          <a:bodyPr wrap="square" lIns="0" tIns="190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0"/>
              </a:spcBef>
            </a:pPr>
            <a:r>
              <a:rPr dirty="0" sz="3650" spc="50">
                <a:solidFill>
                  <a:srgbClr val="D3D3D3"/>
                </a:solidFill>
              </a:rPr>
              <a:t>Conseguenze </a:t>
            </a:r>
            <a:r>
              <a:rPr dirty="0" sz="3650" spc="15">
                <a:solidFill>
                  <a:srgbClr val="D3D3D3"/>
                </a:solidFill>
              </a:rPr>
              <a:t>della </a:t>
            </a:r>
            <a:r>
              <a:rPr dirty="0" sz="3650" spc="60">
                <a:solidFill>
                  <a:srgbClr val="D3D3D3"/>
                </a:solidFill>
              </a:rPr>
              <a:t>guerra</a:t>
            </a:r>
            <a:r>
              <a:rPr dirty="0" sz="3650" spc="375">
                <a:solidFill>
                  <a:srgbClr val="D3D3D3"/>
                </a:solidFill>
              </a:rPr>
              <a:t> </a:t>
            </a:r>
            <a:r>
              <a:rPr dirty="0" sz="3650" spc="40">
                <a:solidFill>
                  <a:srgbClr val="D3D3D3"/>
                </a:solidFill>
              </a:rPr>
              <a:t>sino-giapponese</a:t>
            </a:r>
            <a:endParaRPr sz="3650"/>
          </a:p>
        </p:txBody>
      </p:sp>
      <p:sp>
        <p:nvSpPr>
          <p:cNvPr id="4" name="object 4"/>
          <p:cNvSpPr/>
          <p:nvPr/>
        </p:nvSpPr>
        <p:spPr>
          <a:xfrm>
            <a:off x="492513" y="1405705"/>
            <a:ext cx="143510" cy="342900"/>
          </a:xfrm>
          <a:custGeom>
            <a:avLst/>
            <a:gdLst/>
            <a:ahLst/>
            <a:cxnLst/>
            <a:rect l="l" t="t" r="r" b="b"/>
            <a:pathLst>
              <a:path w="143509" h="342900">
                <a:moveTo>
                  <a:pt x="0" y="0"/>
                </a:moveTo>
                <a:lnTo>
                  <a:pt x="143446" y="0"/>
                </a:lnTo>
                <a:lnTo>
                  <a:pt x="143446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48892" y="1405705"/>
            <a:ext cx="6545580" cy="274955"/>
          </a:xfrm>
          <a:custGeom>
            <a:avLst/>
            <a:gdLst/>
            <a:ahLst/>
            <a:cxnLst/>
            <a:rect l="l" t="t" r="r" b="b"/>
            <a:pathLst>
              <a:path w="6545580" h="274955">
                <a:moveTo>
                  <a:pt x="0" y="274807"/>
                </a:moveTo>
                <a:lnTo>
                  <a:pt x="6545403" y="274807"/>
                </a:lnTo>
                <a:lnTo>
                  <a:pt x="6545403" y="0"/>
                </a:lnTo>
                <a:lnTo>
                  <a:pt x="0" y="0"/>
                </a:lnTo>
                <a:lnTo>
                  <a:pt x="0" y="274807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47111" y="1680512"/>
            <a:ext cx="7039609" cy="342900"/>
          </a:xfrm>
          <a:custGeom>
            <a:avLst/>
            <a:gdLst/>
            <a:ahLst/>
            <a:cxnLst/>
            <a:rect l="l" t="t" r="r" b="b"/>
            <a:pathLst>
              <a:path w="7039609" h="342900">
                <a:moveTo>
                  <a:pt x="0" y="0"/>
                </a:moveTo>
                <a:lnTo>
                  <a:pt x="7039074" y="0"/>
                </a:lnTo>
                <a:lnTo>
                  <a:pt x="7039074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5331" y="1955320"/>
            <a:ext cx="4241800" cy="342900"/>
          </a:xfrm>
          <a:custGeom>
            <a:avLst/>
            <a:gdLst/>
            <a:ahLst/>
            <a:cxnLst/>
            <a:rect l="l" t="t" r="r" b="b"/>
            <a:pathLst>
              <a:path w="4241800" h="342900">
                <a:moveTo>
                  <a:pt x="0" y="0"/>
                </a:moveTo>
                <a:lnTo>
                  <a:pt x="4241350" y="0"/>
                </a:lnTo>
                <a:lnTo>
                  <a:pt x="4241350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92513" y="2367532"/>
            <a:ext cx="143510" cy="342900"/>
          </a:xfrm>
          <a:custGeom>
            <a:avLst/>
            <a:gdLst/>
            <a:ahLst/>
            <a:cxnLst/>
            <a:rect l="l" t="t" r="r" b="b"/>
            <a:pathLst>
              <a:path w="143509" h="342900">
                <a:moveTo>
                  <a:pt x="0" y="0"/>
                </a:moveTo>
                <a:lnTo>
                  <a:pt x="143446" y="0"/>
                </a:lnTo>
                <a:lnTo>
                  <a:pt x="143446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44834" y="2367532"/>
            <a:ext cx="7020559" cy="274955"/>
          </a:xfrm>
          <a:custGeom>
            <a:avLst/>
            <a:gdLst/>
            <a:ahLst/>
            <a:cxnLst/>
            <a:rect l="l" t="t" r="r" b="b"/>
            <a:pathLst>
              <a:path w="7020559" h="274955">
                <a:moveTo>
                  <a:pt x="0" y="274807"/>
                </a:moveTo>
                <a:lnTo>
                  <a:pt x="7019987" y="274807"/>
                </a:lnTo>
                <a:lnTo>
                  <a:pt x="7019987" y="0"/>
                </a:lnTo>
                <a:lnTo>
                  <a:pt x="0" y="0"/>
                </a:lnTo>
                <a:lnTo>
                  <a:pt x="0" y="274807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45585" y="2642340"/>
            <a:ext cx="7014845" cy="274955"/>
          </a:xfrm>
          <a:custGeom>
            <a:avLst/>
            <a:gdLst/>
            <a:ahLst/>
            <a:cxnLst/>
            <a:rect l="l" t="t" r="r" b="b"/>
            <a:pathLst>
              <a:path w="7014845" h="274955">
                <a:moveTo>
                  <a:pt x="0" y="274807"/>
                </a:moveTo>
                <a:lnTo>
                  <a:pt x="7014658" y="274807"/>
                </a:lnTo>
                <a:lnTo>
                  <a:pt x="7014658" y="0"/>
                </a:lnTo>
                <a:lnTo>
                  <a:pt x="0" y="0"/>
                </a:lnTo>
                <a:lnTo>
                  <a:pt x="0" y="274807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47874" y="2917147"/>
            <a:ext cx="7108190" cy="274955"/>
          </a:xfrm>
          <a:custGeom>
            <a:avLst/>
            <a:gdLst/>
            <a:ahLst/>
            <a:cxnLst/>
            <a:rect l="l" t="t" r="r" b="b"/>
            <a:pathLst>
              <a:path w="7108190" h="274955">
                <a:moveTo>
                  <a:pt x="0" y="274807"/>
                </a:moveTo>
                <a:lnTo>
                  <a:pt x="7108000" y="274807"/>
                </a:lnTo>
                <a:lnTo>
                  <a:pt x="7108000" y="0"/>
                </a:lnTo>
                <a:lnTo>
                  <a:pt x="0" y="0"/>
                </a:lnTo>
                <a:lnTo>
                  <a:pt x="0" y="274807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47111" y="3191955"/>
            <a:ext cx="7154545" cy="342900"/>
          </a:xfrm>
          <a:custGeom>
            <a:avLst/>
            <a:gdLst/>
            <a:ahLst/>
            <a:cxnLst/>
            <a:rect l="l" t="t" r="r" b="b"/>
            <a:pathLst>
              <a:path w="7154545" h="342900">
                <a:moveTo>
                  <a:pt x="0" y="0"/>
                </a:moveTo>
                <a:lnTo>
                  <a:pt x="7154035" y="0"/>
                </a:lnTo>
                <a:lnTo>
                  <a:pt x="7154035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50672" y="3466763"/>
            <a:ext cx="4115435" cy="342900"/>
          </a:xfrm>
          <a:custGeom>
            <a:avLst/>
            <a:gdLst/>
            <a:ahLst/>
            <a:cxnLst/>
            <a:rect l="l" t="t" r="r" b="b"/>
            <a:pathLst>
              <a:path w="4115435" h="342900">
                <a:moveTo>
                  <a:pt x="0" y="0"/>
                </a:moveTo>
                <a:lnTo>
                  <a:pt x="4115198" y="0"/>
                </a:lnTo>
                <a:lnTo>
                  <a:pt x="4115198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92513" y="3875921"/>
            <a:ext cx="143510" cy="342900"/>
          </a:xfrm>
          <a:custGeom>
            <a:avLst/>
            <a:gdLst/>
            <a:ahLst/>
            <a:cxnLst/>
            <a:rect l="l" t="t" r="r" b="b"/>
            <a:pathLst>
              <a:path w="143509" h="342900">
                <a:moveTo>
                  <a:pt x="0" y="0"/>
                </a:moveTo>
                <a:lnTo>
                  <a:pt x="143446" y="0"/>
                </a:lnTo>
                <a:lnTo>
                  <a:pt x="143446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48637" y="3875921"/>
            <a:ext cx="7141845" cy="274955"/>
          </a:xfrm>
          <a:custGeom>
            <a:avLst/>
            <a:gdLst/>
            <a:ahLst/>
            <a:cxnLst/>
            <a:rect l="l" t="t" r="r" b="b"/>
            <a:pathLst>
              <a:path w="7141845" h="274954">
                <a:moveTo>
                  <a:pt x="0" y="274807"/>
                </a:moveTo>
                <a:lnTo>
                  <a:pt x="7141318" y="274807"/>
                </a:lnTo>
                <a:lnTo>
                  <a:pt x="7141318" y="0"/>
                </a:lnTo>
                <a:lnTo>
                  <a:pt x="0" y="0"/>
                </a:lnTo>
                <a:lnTo>
                  <a:pt x="0" y="274807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50163" y="4150729"/>
            <a:ext cx="7191375" cy="342900"/>
          </a:xfrm>
          <a:custGeom>
            <a:avLst/>
            <a:gdLst/>
            <a:ahLst/>
            <a:cxnLst/>
            <a:rect l="l" t="t" r="r" b="b"/>
            <a:pathLst>
              <a:path w="7191375" h="342900">
                <a:moveTo>
                  <a:pt x="0" y="0"/>
                </a:moveTo>
                <a:lnTo>
                  <a:pt x="7191169" y="0"/>
                </a:lnTo>
                <a:lnTo>
                  <a:pt x="7191169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45331" y="4428590"/>
            <a:ext cx="6429375" cy="274955"/>
          </a:xfrm>
          <a:custGeom>
            <a:avLst/>
            <a:gdLst/>
            <a:ahLst/>
            <a:cxnLst/>
            <a:rect l="l" t="t" r="r" b="b"/>
            <a:pathLst>
              <a:path w="6429375" h="274954">
                <a:moveTo>
                  <a:pt x="0" y="274807"/>
                </a:moveTo>
                <a:lnTo>
                  <a:pt x="6428916" y="274807"/>
                </a:lnTo>
                <a:lnTo>
                  <a:pt x="6428916" y="0"/>
                </a:lnTo>
                <a:lnTo>
                  <a:pt x="0" y="0"/>
                </a:lnTo>
                <a:lnTo>
                  <a:pt x="0" y="274807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47111" y="4703398"/>
            <a:ext cx="7060565" cy="342900"/>
          </a:xfrm>
          <a:custGeom>
            <a:avLst/>
            <a:gdLst/>
            <a:ahLst/>
            <a:cxnLst/>
            <a:rect l="l" t="t" r="r" b="b"/>
            <a:pathLst>
              <a:path w="7060565" h="342900">
                <a:moveTo>
                  <a:pt x="0" y="0"/>
                </a:moveTo>
                <a:lnTo>
                  <a:pt x="7060439" y="0"/>
                </a:lnTo>
                <a:lnTo>
                  <a:pt x="7060439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032135" y="1403068"/>
            <a:ext cx="7231380" cy="362902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173990" indent="3175">
              <a:lnSpc>
                <a:spcPts val="2160"/>
              </a:lnSpc>
              <a:spcBef>
                <a:spcPts val="375"/>
              </a:spcBef>
            </a:pPr>
            <a:r>
              <a:rPr dirty="0" sz="2000" spc="60">
                <a:solidFill>
                  <a:srgbClr val="D3D3D3"/>
                </a:solidFill>
                <a:latin typeface="Times New Roman"/>
                <a:cs typeface="Times New Roman"/>
              </a:rPr>
              <a:t>Kang </a:t>
            </a:r>
            <a:r>
              <a:rPr dirty="0" sz="2000" spc="-5">
                <a:solidFill>
                  <a:srgbClr val="D3D3D3"/>
                </a:solidFill>
                <a:latin typeface="Times New Roman"/>
                <a:cs typeface="Times New Roman"/>
              </a:rPr>
              <a:t>Youwei, </a:t>
            </a:r>
            <a:r>
              <a:rPr dirty="0" sz="2000" spc="20">
                <a:solidFill>
                  <a:srgbClr val="D3D3D3"/>
                </a:solidFill>
                <a:latin typeface="Times New Roman"/>
                <a:cs typeface="Times New Roman"/>
              </a:rPr>
              <a:t>cantonese, </a:t>
            </a:r>
            <a:r>
              <a:rPr dirty="0" sz="2000" spc="5">
                <a:solidFill>
                  <a:srgbClr val="D3D3D3"/>
                </a:solidFill>
                <a:latin typeface="Times New Roman"/>
                <a:cs typeface="Times New Roman"/>
              </a:rPr>
              <a:t>filosofo </a:t>
            </a:r>
            <a:r>
              <a:rPr dirty="0" sz="2000" spc="15">
                <a:solidFill>
                  <a:srgbClr val="D3D3D3"/>
                </a:solidFill>
                <a:latin typeface="Times New Roman"/>
                <a:cs typeface="Times New Roman"/>
              </a:rPr>
              <a:t>politico, </a:t>
            </a:r>
            <a:r>
              <a:rPr dirty="0" sz="2000" spc="20">
                <a:solidFill>
                  <a:srgbClr val="D3D3D3"/>
                </a:solidFill>
                <a:latin typeface="Times New Roman"/>
                <a:cs typeface="Times New Roman"/>
              </a:rPr>
              <a:t>originale </a:t>
            </a:r>
            <a:r>
              <a:rPr dirty="0" sz="2000" spc="15">
                <a:solidFill>
                  <a:srgbClr val="D3D3D3"/>
                </a:solidFill>
                <a:latin typeface="Times New Roman"/>
                <a:cs typeface="Times New Roman"/>
              </a:rPr>
              <a:t>sintesi </a:t>
            </a:r>
            <a:r>
              <a:rPr dirty="0" sz="2000" spc="45">
                <a:solidFill>
                  <a:srgbClr val="D3D3D3"/>
                </a:solidFill>
                <a:latin typeface="Times New Roman"/>
                <a:cs typeface="Times New Roman"/>
              </a:rPr>
              <a:t>di  </a:t>
            </a:r>
            <a:r>
              <a:rPr dirty="0" sz="2000" spc="50">
                <a:solidFill>
                  <a:srgbClr val="D3D3D3"/>
                </a:solidFill>
                <a:latin typeface="Times New Roman"/>
                <a:cs typeface="Times New Roman"/>
              </a:rPr>
              <a:t>confucianesimo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2000" spc="30">
                <a:solidFill>
                  <a:srgbClr val="D3D3D3"/>
                </a:solidFill>
                <a:latin typeface="Times New Roman"/>
                <a:cs typeface="Times New Roman"/>
              </a:rPr>
              <a:t>idee occidentali </a:t>
            </a:r>
            <a:r>
              <a:rPr dirty="0" sz="2000" spc="45">
                <a:solidFill>
                  <a:srgbClr val="D3D3D3"/>
                </a:solidFill>
                <a:latin typeface="Times New Roman"/>
                <a:cs typeface="Times New Roman"/>
              </a:rPr>
              <a:t>di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progresso </a:t>
            </a:r>
            <a:r>
              <a:rPr dirty="0" sz="2000" spc="90">
                <a:solidFill>
                  <a:srgbClr val="D3D3D3"/>
                </a:solidFill>
                <a:latin typeface="Times New Roman"/>
                <a:cs typeface="Times New Roman"/>
              </a:rPr>
              <a:t>a </a:t>
            </a:r>
            <a:r>
              <a:rPr dirty="0" sz="2000">
                <a:solidFill>
                  <a:srgbClr val="D3D3D3"/>
                </a:solidFill>
                <a:latin typeface="Times New Roman"/>
                <a:cs typeface="Times New Roman"/>
              </a:rPr>
              <a:t>favore </a:t>
            </a:r>
            <a:r>
              <a:rPr dirty="0" sz="2000" spc="45">
                <a:solidFill>
                  <a:srgbClr val="D3D3D3"/>
                </a:solidFill>
                <a:latin typeface="Times New Roman"/>
                <a:cs typeface="Times New Roman"/>
              </a:rPr>
              <a:t>di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riforme  </a:t>
            </a:r>
            <a:r>
              <a:rPr dirty="0" sz="2000" spc="45">
                <a:solidFill>
                  <a:srgbClr val="D3D3D3"/>
                </a:solidFill>
                <a:latin typeface="Times New Roman"/>
                <a:cs typeface="Times New Roman"/>
              </a:rPr>
              <a:t>istituzionali. </a:t>
            </a:r>
            <a:r>
              <a:rPr dirty="0" sz="2000" spc="15">
                <a:solidFill>
                  <a:srgbClr val="D3D3D3"/>
                </a:solidFill>
                <a:latin typeface="Times New Roman"/>
                <a:cs typeface="Times New Roman"/>
              </a:rPr>
              <a:t>Politica </a:t>
            </a:r>
            <a:r>
              <a:rPr dirty="0" sz="2000" spc="40">
                <a:solidFill>
                  <a:srgbClr val="D3D3D3"/>
                </a:solidFill>
                <a:latin typeface="Times New Roman"/>
                <a:cs typeface="Times New Roman"/>
              </a:rPr>
              <a:t>piu </a:t>
            </a:r>
            <a:r>
              <a:rPr dirty="0" sz="2000" spc="35">
                <a:solidFill>
                  <a:srgbClr val="D3D3D3"/>
                </a:solidFill>
                <a:latin typeface="Times New Roman"/>
                <a:cs typeface="Times New Roman"/>
              </a:rPr>
              <a:t>che</a:t>
            </a:r>
            <a:r>
              <a:rPr dirty="0" sz="2000" spc="5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2000" spc="20">
                <a:solidFill>
                  <a:srgbClr val="D3D3D3"/>
                </a:solidFill>
                <a:latin typeface="Times New Roman"/>
                <a:cs typeface="Times New Roman"/>
              </a:rPr>
              <a:t>tecnologia</a:t>
            </a:r>
            <a:endParaRPr sz="2000">
              <a:latin typeface="Times New Roman"/>
              <a:cs typeface="Times New Roman"/>
            </a:endParaRPr>
          </a:p>
          <a:p>
            <a:pPr algn="just" marL="13335" marR="51435" indent="-1270">
              <a:lnSpc>
                <a:spcPts val="2160"/>
              </a:lnSpc>
              <a:spcBef>
                <a:spcPts val="1090"/>
              </a:spcBef>
            </a:pPr>
            <a:r>
              <a:rPr dirty="0" sz="2000" spc="30">
                <a:solidFill>
                  <a:srgbClr val="D3D3D3"/>
                </a:solidFill>
                <a:latin typeface="Times New Roman"/>
                <a:cs typeface="Times New Roman"/>
              </a:rPr>
              <a:t>Associazione </a:t>
            </a:r>
            <a:r>
              <a:rPr dirty="0" sz="2000" spc="35">
                <a:solidFill>
                  <a:srgbClr val="D3D3D3"/>
                </a:solidFill>
                <a:latin typeface="Times New Roman"/>
                <a:cs typeface="Times New Roman"/>
              </a:rPr>
              <a:t>politico-intellettuale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per </a:t>
            </a:r>
            <a:r>
              <a:rPr dirty="0" sz="2000" spc="45">
                <a:solidFill>
                  <a:srgbClr val="D3D3D3"/>
                </a:solidFill>
                <a:latin typeface="Times New Roman"/>
                <a:cs typeface="Times New Roman"/>
              </a:rPr>
              <a:t>lo studio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del </a:t>
            </a:r>
            <a:r>
              <a:rPr dirty="0" sz="2000" spc="35">
                <a:solidFill>
                  <a:srgbClr val="D3D3D3"/>
                </a:solidFill>
                <a:latin typeface="Times New Roman"/>
                <a:cs typeface="Times New Roman"/>
              </a:rPr>
              <a:t>rafforzamento  </a:t>
            </a:r>
            <a:r>
              <a:rPr dirty="0" sz="2000" spc="40">
                <a:solidFill>
                  <a:srgbClr val="D3D3D3"/>
                </a:solidFill>
                <a:latin typeface="Times New Roman"/>
                <a:cs typeface="Times New Roman"/>
              </a:rPr>
              <a:t>(Qiang </a:t>
            </a:r>
            <a:r>
              <a:rPr dirty="0" sz="2000" spc="45">
                <a:solidFill>
                  <a:srgbClr val="D3D3D3"/>
                </a:solidFill>
                <a:latin typeface="Times New Roman"/>
                <a:cs typeface="Times New Roman"/>
              </a:rPr>
              <a:t>xue </a:t>
            </a:r>
            <a:r>
              <a:rPr dirty="0" sz="2000" spc="30">
                <a:solidFill>
                  <a:srgbClr val="D3D3D3"/>
                </a:solidFill>
                <a:latin typeface="Times New Roman"/>
                <a:cs typeface="Times New Roman"/>
              </a:rPr>
              <a:t>hui), </a:t>
            </a:r>
            <a:r>
              <a:rPr dirty="0" sz="2000" spc="55">
                <a:solidFill>
                  <a:srgbClr val="D3D3D3"/>
                </a:solidFill>
                <a:latin typeface="Times New Roman"/>
                <a:cs typeface="Times New Roman"/>
              </a:rPr>
              <a:t>prima </a:t>
            </a:r>
            <a:r>
              <a:rPr dirty="0" sz="2000" spc="45">
                <a:solidFill>
                  <a:srgbClr val="D3D3D3"/>
                </a:solidFill>
                <a:latin typeface="Times New Roman"/>
                <a:cs typeface="Times New Roman"/>
              </a:rPr>
              <a:t>di </a:t>
            </a:r>
            <a:r>
              <a:rPr dirty="0" sz="2000" spc="55">
                <a:solidFill>
                  <a:srgbClr val="D3D3D3"/>
                </a:solidFill>
                <a:latin typeface="Times New Roman"/>
                <a:cs typeface="Times New Roman"/>
              </a:rPr>
              <a:t>numerase </a:t>
            </a:r>
            <a:r>
              <a:rPr dirty="0" sz="2000" spc="20">
                <a:solidFill>
                  <a:srgbClr val="D3D3D3"/>
                </a:solidFill>
                <a:latin typeface="Times New Roman"/>
                <a:cs typeface="Times New Roman"/>
              </a:rPr>
              <a:t>societa </a:t>
            </a:r>
            <a:r>
              <a:rPr dirty="0" sz="2000" spc="90">
                <a:solidFill>
                  <a:srgbClr val="D3D3D3"/>
                </a:solidFill>
                <a:latin typeface="Times New Roman"/>
                <a:cs typeface="Times New Roman"/>
              </a:rPr>
              <a:t>a </a:t>
            </a:r>
            <a:r>
              <a:rPr dirty="0" sz="2000" spc="30">
                <a:solidFill>
                  <a:srgbClr val="D3D3D3"/>
                </a:solidFill>
                <a:latin typeface="Times New Roman"/>
                <a:cs typeface="Times New Roman"/>
              </a:rPr>
              <a:t>carattere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culturale </a:t>
            </a:r>
            <a:r>
              <a:rPr dirty="0" sz="2000" spc="50">
                <a:solidFill>
                  <a:srgbClr val="D3D3D3"/>
                </a:solidFill>
                <a:latin typeface="Times New Roman"/>
                <a:cs typeface="Times New Roman"/>
              </a:rPr>
              <a:t>e  </a:t>
            </a:r>
            <a:r>
              <a:rPr dirty="0" sz="2000" spc="20">
                <a:solidFill>
                  <a:srgbClr val="D3D3D3"/>
                </a:solidFill>
                <a:latin typeface="Times New Roman"/>
                <a:cs typeface="Times New Roman"/>
              </a:rPr>
              <a:t>politico fiorite </a:t>
            </a:r>
            <a:r>
              <a:rPr dirty="0" sz="2000" spc="40">
                <a:solidFill>
                  <a:srgbClr val="D3D3D3"/>
                </a:solidFill>
                <a:latin typeface="Times New Roman"/>
                <a:cs typeface="Times New Roman"/>
              </a:rPr>
              <a:t>soprattutto nei </a:t>
            </a:r>
            <a:r>
              <a:rPr dirty="0" sz="2000" spc="50">
                <a:solidFill>
                  <a:srgbClr val="D3D3D3"/>
                </a:solidFill>
                <a:latin typeface="Times New Roman"/>
                <a:cs typeface="Times New Roman"/>
              </a:rPr>
              <a:t>porti </a:t>
            </a:r>
            <a:r>
              <a:rPr dirty="0" sz="2000" spc="40">
                <a:solidFill>
                  <a:srgbClr val="D3D3D3"/>
                </a:solidFill>
                <a:latin typeface="Times New Roman"/>
                <a:cs typeface="Times New Roman"/>
              </a:rPr>
              <a:t>aperti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2000" spc="20">
                <a:solidFill>
                  <a:srgbClr val="D3D3D3"/>
                </a:solidFill>
                <a:latin typeface="Times New Roman"/>
                <a:cs typeface="Times New Roman"/>
              </a:rPr>
              <a:t>nella </a:t>
            </a:r>
            <a:r>
              <a:rPr dirty="0" sz="2000" spc="50">
                <a:solidFill>
                  <a:srgbClr val="D3D3D3"/>
                </a:solidFill>
                <a:latin typeface="Times New Roman"/>
                <a:cs typeface="Times New Roman"/>
              </a:rPr>
              <a:t>Cina </a:t>
            </a:r>
            <a:r>
              <a:rPr dirty="0" sz="2000" spc="35">
                <a:solidFill>
                  <a:srgbClr val="D3D3D3"/>
                </a:solidFill>
                <a:latin typeface="Times New Roman"/>
                <a:cs typeface="Times New Roman"/>
              </a:rPr>
              <a:t>meridionale 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alla </a:t>
            </a:r>
            <a:r>
              <a:rPr dirty="0" sz="2000" spc="15">
                <a:solidFill>
                  <a:srgbClr val="D3D3D3"/>
                </a:solidFill>
                <a:latin typeface="Times New Roman"/>
                <a:cs typeface="Times New Roman"/>
              </a:rPr>
              <a:t>fine </a:t>
            </a:r>
            <a:r>
              <a:rPr dirty="0" sz="2000" spc="5">
                <a:solidFill>
                  <a:srgbClr val="D3D3D3"/>
                </a:solidFill>
                <a:latin typeface="Times New Roman"/>
                <a:cs typeface="Times New Roman"/>
              </a:rPr>
              <a:t>degli </a:t>
            </a:r>
            <a:r>
              <a:rPr dirty="0" sz="2000" spc="65">
                <a:solidFill>
                  <a:srgbClr val="D3D3D3"/>
                </a:solidFill>
                <a:latin typeface="Times New Roman"/>
                <a:cs typeface="Times New Roman"/>
              </a:rPr>
              <a:t>anni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'90; </a:t>
            </a:r>
            <a:r>
              <a:rPr dirty="0" sz="2000" spc="40">
                <a:solidFill>
                  <a:srgbClr val="D3D3D3"/>
                </a:solidFill>
                <a:latin typeface="Times New Roman"/>
                <a:cs typeface="Times New Roman"/>
              </a:rPr>
              <a:t>Liang </a:t>
            </a:r>
            <a:r>
              <a:rPr dirty="0" sz="2000" spc="50">
                <a:solidFill>
                  <a:srgbClr val="D3D3D3"/>
                </a:solidFill>
                <a:latin typeface="Times New Roman"/>
                <a:cs typeface="Times New Roman"/>
              </a:rPr>
              <a:t>Qichao </a:t>
            </a:r>
            <a:r>
              <a:rPr dirty="0" sz="2000" spc="55">
                <a:solidFill>
                  <a:srgbClr val="D3D3D3"/>
                </a:solidFill>
                <a:latin typeface="Times New Roman"/>
                <a:cs typeface="Times New Roman"/>
              </a:rPr>
              <a:t>fonda </a:t>
            </a:r>
            <a:r>
              <a:rPr dirty="0" sz="2000" spc="90">
                <a:solidFill>
                  <a:srgbClr val="D3D3D3"/>
                </a:solidFill>
                <a:latin typeface="Times New Roman"/>
                <a:cs typeface="Times New Roman"/>
              </a:rPr>
              <a:t>a </a:t>
            </a:r>
            <a:r>
              <a:rPr dirty="0" sz="2000" spc="40">
                <a:solidFill>
                  <a:srgbClr val="D3D3D3"/>
                </a:solidFill>
                <a:latin typeface="Times New Roman"/>
                <a:cs typeface="Times New Roman"/>
              </a:rPr>
              <a:t>Shanghai </a:t>
            </a:r>
            <a:r>
              <a:rPr dirty="0" sz="2000" spc="10">
                <a:solidFill>
                  <a:srgbClr val="D3D3D3"/>
                </a:solidFill>
                <a:latin typeface="Times New Roman"/>
                <a:cs typeface="Times New Roman"/>
              </a:rPr>
              <a:t>il </a:t>
            </a:r>
            <a:r>
              <a:rPr dirty="0" sz="2000" spc="55">
                <a:solidFill>
                  <a:srgbClr val="D3D3D3"/>
                </a:solidFill>
                <a:latin typeface="Times New Roman"/>
                <a:cs typeface="Times New Roman"/>
              </a:rPr>
              <a:t>Giornale  </a:t>
            </a:r>
            <a:r>
              <a:rPr dirty="0" sz="2000" spc="5">
                <a:solidFill>
                  <a:srgbClr val="D3D3D3"/>
                </a:solidFill>
                <a:latin typeface="Times New Roman"/>
                <a:cs typeface="Times New Roman"/>
              </a:rPr>
              <a:t>degli </a:t>
            </a:r>
            <a:r>
              <a:rPr dirty="0" sz="2000" spc="10">
                <a:solidFill>
                  <a:srgbClr val="D3D3D3"/>
                </a:solidFill>
                <a:latin typeface="Times New Roman"/>
                <a:cs typeface="Times New Roman"/>
              </a:rPr>
              <a:t>affari </a:t>
            </a:r>
            <a:r>
              <a:rPr dirty="0" sz="2000" spc="50">
                <a:solidFill>
                  <a:srgbClr val="D3D3D3"/>
                </a:solidFill>
                <a:latin typeface="Times New Roman"/>
                <a:cs typeface="Times New Roman"/>
              </a:rPr>
              <a:t>contemporanei</a:t>
            </a:r>
            <a:r>
              <a:rPr dirty="0" sz="2000" spc="16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2000" spc="30">
                <a:solidFill>
                  <a:srgbClr val="D3D3D3"/>
                </a:solidFill>
                <a:latin typeface="Times New Roman"/>
                <a:cs typeface="Times New Roman"/>
              </a:rPr>
              <a:t>(Shiwubao)</a:t>
            </a:r>
            <a:endParaRPr sz="2000">
              <a:latin typeface="Times New Roman"/>
              <a:cs typeface="Times New Roman"/>
            </a:endParaRPr>
          </a:p>
          <a:p>
            <a:pPr marL="12700" marR="5080" indent="3175">
              <a:lnSpc>
                <a:spcPct val="90500"/>
              </a:lnSpc>
              <a:spcBef>
                <a:spcPts val="1035"/>
              </a:spcBef>
            </a:pPr>
            <a:r>
              <a:rPr dirty="0" sz="2000" spc="55">
                <a:solidFill>
                  <a:srgbClr val="D3D3D3"/>
                </a:solidFill>
                <a:latin typeface="Times New Roman"/>
                <a:cs typeface="Times New Roman"/>
              </a:rPr>
              <a:t>Rapporti </a:t>
            </a:r>
            <a:r>
              <a:rPr dirty="0" sz="2000" spc="35">
                <a:solidFill>
                  <a:srgbClr val="D3D3D3"/>
                </a:solidFill>
                <a:latin typeface="Times New Roman"/>
                <a:cs typeface="Times New Roman"/>
              </a:rPr>
              <a:t>coi </a:t>
            </a:r>
            <a:r>
              <a:rPr dirty="0" sz="2000" spc="30">
                <a:solidFill>
                  <a:srgbClr val="D3D3D3"/>
                </a:solidFill>
                <a:latin typeface="Times New Roman"/>
                <a:cs typeface="Times New Roman"/>
              </a:rPr>
              <a:t>missionari </a:t>
            </a:r>
            <a:r>
              <a:rPr dirty="0" sz="2000" spc="20">
                <a:solidFill>
                  <a:srgbClr val="D3D3D3"/>
                </a:solidFill>
                <a:latin typeface="Times New Roman"/>
                <a:cs typeface="Times New Roman"/>
              </a:rPr>
              <a:t>cristiani. </a:t>
            </a:r>
            <a:r>
              <a:rPr dirty="0" sz="2000" spc="-75" i="1">
                <a:solidFill>
                  <a:srgbClr val="D3D3D3"/>
                </a:solidFill>
                <a:latin typeface="Times New Roman"/>
                <a:cs typeface="Times New Roman"/>
              </a:rPr>
              <a:t>Society for </a:t>
            </a:r>
            <a:r>
              <a:rPr dirty="0" sz="2000" spc="-30" i="1">
                <a:solidFill>
                  <a:srgbClr val="D3D3D3"/>
                </a:solidFill>
                <a:latin typeface="Times New Roman"/>
                <a:cs typeface="Times New Roman"/>
              </a:rPr>
              <a:t>the </a:t>
            </a:r>
            <a:r>
              <a:rPr dirty="0" sz="2000" spc="-45" i="1">
                <a:solidFill>
                  <a:srgbClr val="D3D3D3"/>
                </a:solidFill>
                <a:latin typeface="Times New Roman"/>
                <a:cs typeface="Times New Roman"/>
              </a:rPr>
              <a:t>Diffusion </a:t>
            </a:r>
            <a:r>
              <a:rPr dirty="0" sz="2000" spc="-55" i="1">
                <a:solidFill>
                  <a:srgbClr val="D3D3D3"/>
                </a:solidFill>
                <a:latin typeface="Times New Roman"/>
                <a:cs typeface="Times New Roman"/>
              </a:rPr>
              <a:t>of </a:t>
            </a:r>
            <a:r>
              <a:rPr dirty="0" sz="2000" spc="-65" i="1">
                <a:solidFill>
                  <a:srgbClr val="D3D3D3"/>
                </a:solidFill>
                <a:latin typeface="Times New Roman"/>
                <a:cs typeface="Times New Roman"/>
              </a:rPr>
              <a:t>Christian  </a:t>
            </a:r>
            <a:r>
              <a:rPr dirty="0" sz="2000" spc="-50" i="1">
                <a:solidFill>
                  <a:srgbClr val="D3D3D3"/>
                </a:solidFill>
                <a:latin typeface="Times New Roman"/>
                <a:cs typeface="Times New Roman"/>
              </a:rPr>
              <a:t>and </a:t>
            </a:r>
            <a:r>
              <a:rPr dirty="0" sz="2000" spc="-90" i="1">
                <a:solidFill>
                  <a:srgbClr val="D3D3D3"/>
                </a:solidFill>
                <a:latin typeface="Times New Roman"/>
                <a:cs typeface="Times New Roman"/>
              </a:rPr>
              <a:t>General </a:t>
            </a:r>
            <a:r>
              <a:rPr dirty="0" sz="2000" spc="-85" i="1">
                <a:solidFill>
                  <a:srgbClr val="D3D3D3"/>
                </a:solidFill>
                <a:latin typeface="Times New Roman"/>
                <a:cs typeface="Times New Roman"/>
              </a:rPr>
              <a:t>Knowledge </a:t>
            </a:r>
            <a:r>
              <a:rPr dirty="0" sz="2000" spc="-40" i="1">
                <a:solidFill>
                  <a:srgbClr val="D3D3D3"/>
                </a:solidFill>
                <a:latin typeface="Times New Roman"/>
                <a:cs typeface="Times New Roman"/>
              </a:rPr>
              <a:t>Among </a:t>
            </a:r>
            <a:r>
              <a:rPr dirty="0" sz="2000" spc="-30" i="1">
                <a:solidFill>
                  <a:srgbClr val="D3D3D3"/>
                </a:solidFill>
                <a:latin typeface="Times New Roman"/>
                <a:cs typeface="Times New Roman"/>
              </a:rPr>
              <a:t>the </a:t>
            </a:r>
            <a:r>
              <a:rPr dirty="0" sz="2000" spc="-90" i="1">
                <a:solidFill>
                  <a:srgbClr val="D3D3D3"/>
                </a:solidFill>
                <a:latin typeface="Times New Roman"/>
                <a:cs typeface="Times New Roman"/>
              </a:rPr>
              <a:t>Chinese </a:t>
            </a:r>
            <a:r>
              <a:rPr dirty="0" sz="2000" spc="55">
                <a:solidFill>
                  <a:srgbClr val="D3D3D3"/>
                </a:solidFill>
                <a:latin typeface="Times New Roman"/>
                <a:cs typeface="Times New Roman"/>
              </a:rPr>
              <a:t>(Guangxue </a:t>
            </a:r>
            <a:r>
              <a:rPr dirty="0" sz="2000" spc="40">
                <a:solidFill>
                  <a:srgbClr val="D3D3D3"/>
                </a:solidFill>
                <a:latin typeface="Times New Roman"/>
                <a:cs typeface="Times New Roman"/>
              </a:rPr>
              <a:t>hui) </a:t>
            </a:r>
            <a:r>
              <a:rPr dirty="0" sz="2000" spc="50">
                <a:solidFill>
                  <a:srgbClr val="D3D3D3"/>
                </a:solidFill>
                <a:latin typeface="Times New Roman"/>
                <a:cs typeface="Times New Roman"/>
              </a:rPr>
              <a:t>guidata </a:t>
            </a:r>
            <a:r>
              <a:rPr dirty="0" sz="2000" spc="75">
                <a:solidFill>
                  <a:srgbClr val="D3D3D3"/>
                </a:solidFill>
                <a:latin typeface="Times New Roman"/>
                <a:cs typeface="Times New Roman"/>
              </a:rPr>
              <a:t>da  </a:t>
            </a:r>
            <a:r>
              <a:rPr dirty="0" sz="2000" spc="55">
                <a:solidFill>
                  <a:srgbClr val="D3D3D3"/>
                </a:solidFill>
                <a:latin typeface="Times New Roman"/>
                <a:cs typeface="Times New Roman"/>
              </a:rPr>
              <a:t>Timothy </a:t>
            </a:r>
            <a:r>
              <a:rPr dirty="0" sz="2000" spc="40">
                <a:solidFill>
                  <a:srgbClr val="D3D3D3"/>
                </a:solidFill>
                <a:latin typeface="Times New Roman"/>
                <a:cs typeface="Times New Roman"/>
              </a:rPr>
              <a:t>Richard </a:t>
            </a:r>
            <a:r>
              <a:rPr dirty="0" sz="2000" spc="-10">
                <a:solidFill>
                  <a:srgbClr val="D3D3D3"/>
                </a:solidFill>
                <a:latin typeface="Times New Roman"/>
                <a:cs typeface="Times New Roman"/>
              </a:rPr>
              <a:t>(1845-1919)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per </a:t>
            </a:r>
            <a:r>
              <a:rPr dirty="0" sz="2000" spc="40">
                <a:solidFill>
                  <a:srgbClr val="D3D3D3"/>
                </a:solidFill>
                <a:latin typeface="Times New Roman"/>
                <a:cs typeface="Times New Roman"/>
              </a:rPr>
              <a:t>la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divulgazione </a:t>
            </a:r>
            <a:r>
              <a:rPr dirty="0" sz="2000" spc="30">
                <a:solidFill>
                  <a:srgbClr val="D3D3D3"/>
                </a:solidFill>
                <a:latin typeface="Times New Roman"/>
                <a:cs typeface="Times New Roman"/>
              </a:rPr>
              <a:t>del sapere 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occidentale, </a:t>
            </a:r>
            <a:r>
              <a:rPr dirty="0" sz="2000">
                <a:solidFill>
                  <a:srgbClr val="D3D3D3"/>
                </a:solidFill>
                <a:latin typeface="Times New Roman"/>
                <a:cs typeface="Times New Roman"/>
              </a:rPr>
              <a:t>riviste </a:t>
            </a:r>
            <a:r>
              <a:rPr dirty="0" sz="2000" spc="65">
                <a:solidFill>
                  <a:srgbClr val="D3D3D3"/>
                </a:solidFill>
                <a:latin typeface="Times New Roman"/>
                <a:cs typeface="Times New Roman"/>
              </a:rPr>
              <a:t>con </a:t>
            </a:r>
            <a:r>
              <a:rPr dirty="0" sz="2000" spc="30">
                <a:solidFill>
                  <a:srgbClr val="D3D3D3"/>
                </a:solidFill>
                <a:latin typeface="Times New Roman"/>
                <a:cs typeface="Times New Roman"/>
              </a:rPr>
              <a:t>forte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influenza e </a:t>
            </a:r>
            <a:r>
              <a:rPr dirty="0" sz="2000" spc="45">
                <a:solidFill>
                  <a:srgbClr val="D3D3D3"/>
                </a:solidFill>
                <a:latin typeface="Times New Roman"/>
                <a:cs typeface="Times New Roman"/>
              </a:rPr>
              <a:t>collaborazione di</a:t>
            </a:r>
            <a:r>
              <a:rPr dirty="0" sz="2000" spc="-21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2000" spc="25">
                <a:solidFill>
                  <a:srgbClr val="D3D3D3"/>
                </a:solidFill>
                <a:latin typeface="Times New Roman"/>
                <a:cs typeface="Times New Roman"/>
              </a:rPr>
              <a:t>letterati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666" y="97709"/>
            <a:ext cx="8948651" cy="964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216157" y="3322118"/>
            <a:ext cx="830161" cy="34320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8896" y="1098827"/>
            <a:ext cx="134620" cy="316865"/>
          </a:xfrm>
          <a:custGeom>
            <a:avLst/>
            <a:gdLst/>
            <a:ahLst/>
            <a:cxnLst/>
            <a:rect l="l" t="t" r="r" b="b"/>
            <a:pathLst>
              <a:path w="134620" h="316865">
                <a:moveTo>
                  <a:pt x="0" y="0"/>
                </a:moveTo>
                <a:lnTo>
                  <a:pt x="134290" y="0"/>
                </a:lnTo>
                <a:lnTo>
                  <a:pt x="134290" y="316850"/>
                </a:lnTo>
                <a:lnTo>
                  <a:pt x="0" y="316850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02456" y="1098827"/>
            <a:ext cx="7588250" cy="31686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95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dirty="0" sz="1850" spc="55">
                <a:solidFill>
                  <a:srgbClr val="D3D3D3"/>
                </a:solidFill>
                <a:latin typeface="Times New Roman"/>
                <a:cs typeface="Times New Roman"/>
              </a:rPr>
              <a:t>Estate </a:t>
            </a:r>
            <a:r>
              <a:rPr dirty="0" sz="1850" spc="30">
                <a:solidFill>
                  <a:srgbClr val="D3D3D3"/>
                </a:solidFill>
                <a:latin typeface="Times New Roman"/>
                <a:cs typeface="Times New Roman"/>
              </a:rPr>
              <a:t>1898, </a:t>
            </a:r>
            <a:r>
              <a:rPr dirty="0" sz="1850" spc="50">
                <a:solidFill>
                  <a:srgbClr val="D3D3D3"/>
                </a:solidFill>
                <a:latin typeface="Times New Roman"/>
                <a:cs typeface="Times New Roman"/>
              </a:rPr>
              <a:t>imperatore </a:t>
            </a:r>
            <a:r>
              <a:rPr dirty="0" sz="1850" spc="80">
                <a:solidFill>
                  <a:srgbClr val="D3D3D3"/>
                </a:solidFill>
                <a:latin typeface="Times New Roman"/>
                <a:cs typeface="Times New Roman"/>
              </a:rPr>
              <a:t>Guangxu emana </a:t>
            </a:r>
            <a:r>
              <a:rPr dirty="0" sz="1850" spc="40">
                <a:solidFill>
                  <a:srgbClr val="D3D3D3"/>
                </a:solidFill>
                <a:latin typeface="Times New Roman"/>
                <a:cs typeface="Times New Roman"/>
              </a:rPr>
              <a:t>editti </a:t>
            </a:r>
            <a:r>
              <a:rPr dirty="0" sz="1850" spc="55">
                <a:solidFill>
                  <a:srgbClr val="D3D3D3"/>
                </a:solidFill>
                <a:latin typeface="Times New Roman"/>
                <a:cs typeface="Times New Roman"/>
              </a:rPr>
              <a:t>che </a:t>
            </a:r>
            <a:r>
              <a:rPr dirty="0" sz="1850" spc="70">
                <a:solidFill>
                  <a:srgbClr val="D3D3D3"/>
                </a:solidFill>
                <a:latin typeface="Times New Roman"/>
                <a:cs typeface="Times New Roman"/>
              </a:rPr>
              <a:t>traducono in </a:t>
            </a:r>
            <a:r>
              <a:rPr dirty="0" sz="1850" spc="50">
                <a:solidFill>
                  <a:srgbClr val="D3D3D3"/>
                </a:solidFill>
                <a:latin typeface="Times New Roman"/>
                <a:cs typeface="Times New Roman"/>
              </a:rPr>
              <a:t>pratica</a:t>
            </a:r>
            <a:r>
              <a:rPr dirty="0" sz="1850" spc="31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35">
                <a:solidFill>
                  <a:srgbClr val="D3D3D3"/>
                </a:solidFill>
                <a:latin typeface="Times New Roman"/>
                <a:cs typeface="Times New Roman"/>
              </a:rPr>
              <a:t>le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456" y="1415677"/>
            <a:ext cx="5161280" cy="29019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85"/>
              </a:lnSpc>
            </a:pPr>
            <a:r>
              <a:rPr dirty="0" sz="1850" spc="40">
                <a:solidFill>
                  <a:srgbClr val="D3D3D3"/>
                </a:solidFill>
                <a:latin typeface="Times New Roman"/>
                <a:cs typeface="Times New Roman"/>
              </a:rPr>
              <a:t>idee </a:t>
            </a:r>
            <a:r>
              <a:rPr dirty="0" sz="1850" spc="55">
                <a:solidFill>
                  <a:srgbClr val="D3D3D3"/>
                </a:solidFill>
                <a:latin typeface="Times New Roman"/>
                <a:cs typeface="Times New Roman"/>
              </a:rPr>
              <a:t>di </a:t>
            </a:r>
            <a:r>
              <a:rPr dirty="0" sz="1850" spc="75">
                <a:solidFill>
                  <a:srgbClr val="D3D3D3"/>
                </a:solidFill>
                <a:latin typeface="Times New Roman"/>
                <a:cs typeface="Times New Roman"/>
              </a:rPr>
              <a:t>Kang </a:t>
            </a:r>
            <a:r>
              <a:rPr dirty="0" sz="1850" spc="25">
                <a:solidFill>
                  <a:srgbClr val="D3D3D3"/>
                </a:solidFill>
                <a:latin typeface="Times New Roman"/>
                <a:cs typeface="Times New Roman"/>
              </a:rPr>
              <a:t>Youwei </a:t>
            </a:r>
            <a:r>
              <a:rPr dirty="0" sz="1850" spc="65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1850" spc="55">
                <a:solidFill>
                  <a:srgbClr val="D3D3D3"/>
                </a:solidFill>
                <a:latin typeface="Times New Roman"/>
                <a:cs typeface="Times New Roman"/>
              </a:rPr>
              <a:t>di </a:t>
            </a:r>
            <a:r>
              <a:rPr dirty="0" sz="1850" spc="40">
                <a:solidFill>
                  <a:srgbClr val="D3D3D3"/>
                </a:solidFill>
                <a:latin typeface="Times New Roman"/>
                <a:cs typeface="Times New Roman"/>
              </a:rPr>
              <a:t>altri </a:t>
            </a:r>
            <a:r>
              <a:rPr dirty="0" sz="1850" spc="50">
                <a:solidFill>
                  <a:srgbClr val="D3D3D3"/>
                </a:solidFill>
                <a:latin typeface="Times New Roman"/>
                <a:cs typeface="Times New Roman"/>
              </a:rPr>
              <a:t>esponenti</a:t>
            </a:r>
            <a:r>
              <a:rPr dirty="0" sz="1850" spc="26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30">
                <a:solidFill>
                  <a:srgbClr val="D3D3D3"/>
                </a:solidFill>
                <a:latin typeface="Times New Roman"/>
                <a:cs typeface="Times New Roman"/>
              </a:rPr>
              <a:t>riformisti.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8896" y="1813327"/>
            <a:ext cx="134620" cy="316865"/>
          </a:xfrm>
          <a:custGeom>
            <a:avLst/>
            <a:gdLst/>
            <a:ahLst/>
            <a:cxnLst/>
            <a:rect l="l" t="t" r="r" b="b"/>
            <a:pathLst>
              <a:path w="134620" h="316864">
                <a:moveTo>
                  <a:pt x="0" y="0"/>
                </a:moveTo>
                <a:lnTo>
                  <a:pt x="134290" y="0"/>
                </a:lnTo>
                <a:lnTo>
                  <a:pt x="134290" y="316850"/>
                </a:lnTo>
                <a:lnTo>
                  <a:pt x="0" y="316850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1064" y="1813327"/>
            <a:ext cx="1822450" cy="31686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95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dirty="0" sz="1850" spc="90">
                <a:solidFill>
                  <a:srgbClr val="D3D3D3"/>
                </a:solidFill>
                <a:latin typeface="Times New Roman"/>
                <a:cs typeface="Times New Roman"/>
              </a:rPr>
              <a:t>Modernizzazione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78769" y="1813327"/>
            <a:ext cx="5793105" cy="31686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95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dirty="0" sz="1850" spc="45">
                <a:solidFill>
                  <a:srgbClr val="D3D3D3"/>
                </a:solidFill>
                <a:latin typeface="Times New Roman"/>
                <a:cs typeface="Times New Roman"/>
              </a:rPr>
              <a:t>del </a:t>
            </a:r>
            <a:r>
              <a:rPr dirty="0" sz="1850" spc="40">
                <a:solidFill>
                  <a:srgbClr val="D3D3D3"/>
                </a:solidFill>
                <a:latin typeface="Times New Roman"/>
                <a:cs typeface="Times New Roman"/>
              </a:rPr>
              <a:t>sistema educativo </a:t>
            </a:r>
            <a:r>
              <a:rPr dirty="0" sz="1850" spc="65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1850" spc="30">
                <a:solidFill>
                  <a:srgbClr val="D3D3D3"/>
                </a:solidFill>
                <a:latin typeface="Times New Roman"/>
                <a:cs typeface="Times New Roman"/>
              </a:rPr>
              <a:t>revisione </a:t>
            </a:r>
            <a:r>
              <a:rPr dirty="0" sz="1850" spc="45">
                <a:solidFill>
                  <a:srgbClr val="D3D3D3"/>
                </a:solidFill>
                <a:latin typeface="Times New Roman"/>
                <a:cs typeface="Times New Roman"/>
              </a:rPr>
              <a:t>del </a:t>
            </a:r>
            <a:r>
              <a:rPr dirty="0" sz="1850" spc="40">
                <a:solidFill>
                  <a:srgbClr val="D3D3D3"/>
                </a:solidFill>
                <a:latin typeface="Times New Roman"/>
                <a:cs typeface="Times New Roman"/>
              </a:rPr>
              <a:t>sistema </a:t>
            </a:r>
            <a:r>
              <a:rPr dirty="0" sz="1850" spc="30">
                <a:solidFill>
                  <a:srgbClr val="D3D3D3"/>
                </a:solidFill>
                <a:latin typeface="Times New Roman"/>
                <a:cs typeface="Times New Roman"/>
              </a:rPr>
              <a:t>degli</a:t>
            </a:r>
            <a:r>
              <a:rPr dirty="0" sz="1850" spc="-2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40">
                <a:solidFill>
                  <a:srgbClr val="D3D3D3"/>
                </a:solidFill>
                <a:latin typeface="Times New Roman"/>
                <a:cs typeface="Times New Roman"/>
              </a:rPr>
              <a:t>esami,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1064" y="2130177"/>
            <a:ext cx="1198880" cy="29019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85"/>
              </a:lnSpc>
            </a:pPr>
            <a:r>
              <a:rPr dirty="0" sz="1850" spc="55">
                <a:solidFill>
                  <a:srgbClr val="D3D3D3"/>
                </a:solidFill>
                <a:latin typeface="Times New Roman"/>
                <a:cs typeface="Times New Roman"/>
              </a:rPr>
              <a:t>l'istituzione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88841" y="2130177"/>
            <a:ext cx="5774055" cy="29019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85"/>
              </a:lnSpc>
            </a:pPr>
            <a:r>
              <a:rPr dirty="0" sz="1850" spc="70">
                <a:solidFill>
                  <a:srgbClr val="D3D3D3"/>
                </a:solidFill>
                <a:latin typeface="Times New Roman"/>
                <a:cs typeface="Times New Roman"/>
              </a:rPr>
              <a:t>di </a:t>
            </a:r>
            <a:r>
              <a:rPr dirty="0" sz="1850" spc="50">
                <a:solidFill>
                  <a:srgbClr val="D3D3D3"/>
                </a:solidFill>
                <a:latin typeface="Times New Roman"/>
                <a:cs typeface="Times New Roman"/>
              </a:rPr>
              <a:t>nuovi </a:t>
            </a:r>
            <a:r>
              <a:rPr dirty="0" sz="1850" spc="40">
                <a:solidFill>
                  <a:srgbClr val="D3D3D3"/>
                </a:solidFill>
                <a:latin typeface="Times New Roman"/>
                <a:cs typeface="Times New Roman"/>
              </a:rPr>
              <a:t>ministeri </a:t>
            </a:r>
            <a:r>
              <a:rPr dirty="0" sz="1850" spc="60">
                <a:solidFill>
                  <a:srgbClr val="D3D3D3"/>
                </a:solidFill>
                <a:latin typeface="Times New Roman"/>
                <a:cs typeface="Times New Roman"/>
              </a:rPr>
              <a:t>atti </a:t>
            </a:r>
            <a:r>
              <a:rPr dirty="0" sz="1850" spc="90">
                <a:solidFill>
                  <a:srgbClr val="D3D3D3"/>
                </a:solidFill>
                <a:latin typeface="Times New Roman"/>
                <a:cs typeface="Times New Roman"/>
              </a:rPr>
              <a:t>a </a:t>
            </a:r>
            <a:r>
              <a:rPr dirty="0" sz="1850" spc="60">
                <a:solidFill>
                  <a:srgbClr val="D3D3D3"/>
                </a:solidFill>
                <a:latin typeface="Times New Roman"/>
                <a:cs typeface="Times New Roman"/>
              </a:rPr>
              <a:t>guidare </a:t>
            </a:r>
            <a:r>
              <a:rPr dirty="0" sz="1850" spc="70">
                <a:solidFill>
                  <a:srgbClr val="D3D3D3"/>
                </a:solidFill>
                <a:latin typeface="Times New Roman"/>
                <a:cs typeface="Times New Roman"/>
              </a:rPr>
              <a:t>l'industrializzazione </a:t>
            </a:r>
            <a:r>
              <a:rPr dirty="0" sz="1850" spc="65">
                <a:solidFill>
                  <a:srgbClr val="D3D3D3"/>
                </a:solidFill>
                <a:latin typeface="Times New Roman"/>
                <a:cs typeface="Times New Roman"/>
              </a:rPr>
              <a:t>e</a:t>
            </a:r>
            <a:r>
              <a:rPr dirty="0" sz="1850" spc="-2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60">
                <a:solidFill>
                  <a:srgbClr val="D3D3D3"/>
                </a:solidFill>
                <a:latin typeface="Times New Roman"/>
                <a:cs typeface="Times New Roman"/>
              </a:rPr>
              <a:t>lo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1064" y="2420252"/>
            <a:ext cx="6866890" cy="26352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75"/>
              </a:lnSpc>
            </a:pPr>
            <a:r>
              <a:rPr dirty="0" sz="1850" spc="40">
                <a:solidFill>
                  <a:srgbClr val="D3D3D3"/>
                </a:solidFill>
                <a:latin typeface="Times New Roman"/>
                <a:cs typeface="Times New Roman"/>
              </a:rPr>
              <a:t>sviluppo </a:t>
            </a:r>
            <a:r>
              <a:rPr dirty="0" sz="1850" spc="45">
                <a:solidFill>
                  <a:srgbClr val="D3D3D3"/>
                </a:solidFill>
                <a:latin typeface="Times New Roman"/>
                <a:cs typeface="Times New Roman"/>
              </a:rPr>
              <a:t>del </a:t>
            </a:r>
            <a:r>
              <a:rPr dirty="0" sz="1850" spc="60">
                <a:solidFill>
                  <a:srgbClr val="D3D3D3"/>
                </a:solidFill>
                <a:latin typeface="Times New Roman"/>
                <a:cs typeface="Times New Roman"/>
              </a:rPr>
              <a:t>commercio </a:t>
            </a:r>
            <a:r>
              <a:rPr dirty="0" sz="1850" spc="65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1850" spc="25">
                <a:solidFill>
                  <a:srgbClr val="D3D3D3"/>
                </a:solidFill>
                <a:latin typeface="Times New Roman"/>
                <a:cs typeface="Times New Roman"/>
              </a:rPr>
              <a:t>delle </a:t>
            </a:r>
            <a:r>
              <a:rPr dirty="0" sz="1850" spc="65">
                <a:solidFill>
                  <a:srgbClr val="D3D3D3"/>
                </a:solidFill>
                <a:latin typeface="Times New Roman"/>
                <a:cs typeface="Times New Roman"/>
              </a:rPr>
              <a:t>comunicazioni, </a:t>
            </a:r>
            <a:r>
              <a:rPr dirty="0" sz="1850" spc="55">
                <a:solidFill>
                  <a:srgbClr val="D3D3D3"/>
                </a:solidFill>
                <a:latin typeface="Times New Roman"/>
                <a:cs typeface="Times New Roman"/>
              </a:rPr>
              <a:t>la</a:t>
            </a:r>
            <a:r>
              <a:rPr dirty="0" sz="1850" spc="37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75">
                <a:solidFill>
                  <a:srgbClr val="D3D3D3"/>
                </a:solidFill>
                <a:latin typeface="Times New Roman"/>
                <a:cs typeface="Times New Roman"/>
              </a:rPr>
              <a:t>riorganizzazione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1064" y="2683552"/>
            <a:ext cx="7186295" cy="31686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9525" rIns="0" bIns="0" rtlCol="0" vert="horz">
            <a:spAutoFit/>
          </a:bodyPr>
          <a:lstStyle/>
          <a:p>
            <a:pPr marL="3175">
              <a:lnSpc>
                <a:spcPct val="100000"/>
              </a:lnSpc>
              <a:spcBef>
                <a:spcPts val="75"/>
              </a:spcBef>
            </a:pPr>
            <a:r>
              <a:rPr dirty="0" sz="1850" spc="45">
                <a:solidFill>
                  <a:srgbClr val="D3D3D3"/>
                </a:solidFill>
                <a:latin typeface="Times New Roman"/>
                <a:cs typeface="Times New Roman"/>
              </a:rPr>
              <a:t>dell'esercito </a:t>
            </a:r>
            <a:r>
              <a:rPr dirty="0" sz="1850" spc="65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1850" spc="45">
                <a:solidFill>
                  <a:srgbClr val="D3D3D3"/>
                </a:solidFill>
                <a:latin typeface="Times New Roman"/>
                <a:cs typeface="Times New Roman"/>
              </a:rPr>
              <a:t>1'eliminazione </a:t>
            </a:r>
            <a:r>
              <a:rPr dirty="0" sz="1850" spc="25">
                <a:solidFill>
                  <a:srgbClr val="D3D3D3"/>
                </a:solidFill>
                <a:latin typeface="Times New Roman"/>
                <a:cs typeface="Times New Roman"/>
              </a:rPr>
              <a:t>delle </a:t>
            </a:r>
            <a:r>
              <a:rPr dirty="0" sz="1850" spc="50">
                <a:solidFill>
                  <a:srgbClr val="D3D3D3"/>
                </a:solidFill>
                <a:latin typeface="Times New Roman"/>
                <a:cs typeface="Times New Roman"/>
              </a:rPr>
              <a:t>posizioni </a:t>
            </a:r>
            <a:r>
              <a:rPr dirty="0" sz="1850" spc="55">
                <a:solidFill>
                  <a:srgbClr val="D3D3D3"/>
                </a:solidFill>
                <a:latin typeface="Times New Roman"/>
                <a:cs typeface="Times New Roman"/>
              </a:rPr>
              <a:t>di rendita </a:t>
            </a:r>
            <a:r>
              <a:rPr dirty="0" sz="1850" spc="60">
                <a:solidFill>
                  <a:srgbClr val="D3D3D3"/>
                </a:solidFill>
                <a:latin typeface="Times New Roman"/>
                <a:cs typeface="Times New Roman"/>
              </a:rPr>
              <a:t>all'interno</a:t>
            </a:r>
            <a:r>
              <a:rPr dirty="0" sz="1850" spc="5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35">
                <a:solidFill>
                  <a:srgbClr val="D3D3D3"/>
                </a:solidFill>
                <a:latin typeface="Times New Roman"/>
                <a:cs typeface="Times New Roman"/>
              </a:rPr>
              <a:t>della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1064" y="3000402"/>
            <a:ext cx="1160780" cy="29019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85"/>
              </a:lnSpc>
            </a:pPr>
            <a:r>
              <a:rPr dirty="0" sz="1850" spc="60">
                <a:solidFill>
                  <a:srgbClr val="D3D3D3"/>
                </a:solidFill>
                <a:latin typeface="Times New Roman"/>
                <a:cs typeface="Times New Roman"/>
              </a:rPr>
              <a:t>burocrazia.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8896" y="3398052"/>
            <a:ext cx="134620" cy="316865"/>
          </a:xfrm>
          <a:custGeom>
            <a:avLst/>
            <a:gdLst/>
            <a:ahLst/>
            <a:cxnLst/>
            <a:rect l="l" t="t" r="r" b="b"/>
            <a:pathLst>
              <a:path w="134620" h="316864">
                <a:moveTo>
                  <a:pt x="0" y="0"/>
                </a:moveTo>
                <a:lnTo>
                  <a:pt x="134290" y="0"/>
                </a:lnTo>
                <a:lnTo>
                  <a:pt x="134290" y="316850"/>
                </a:lnTo>
                <a:lnTo>
                  <a:pt x="0" y="316850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901032" y="3398052"/>
            <a:ext cx="3122930" cy="31686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95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dirty="0" sz="1850" spc="45">
                <a:solidFill>
                  <a:srgbClr val="D3D3D3"/>
                </a:solidFill>
                <a:latin typeface="Times New Roman"/>
                <a:cs typeface="Times New Roman"/>
              </a:rPr>
              <a:t>Settembre </a:t>
            </a:r>
            <a:r>
              <a:rPr dirty="0" sz="1850" spc="25">
                <a:solidFill>
                  <a:srgbClr val="D3D3D3"/>
                </a:solidFill>
                <a:latin typeface="Times New Roman"/>
                <a:cs typeface="Times New Roman"/>
              </a:rPr>
              <a:t>1898: </a:t>
            </a:r>
            <a:r>
              <a:rPr dirty="0" sz="1850" spc="60">
                <a:solidFill>
                  <a:srgbClr val="D3D3D3"/>
                </a:solidFill>
                <a:latin typeface="Times New Roman"/>
                <a:cs typeface="Times New Roman"/>
              </a:rPr>
              <a:t>colpa </a:t>
            </a:r>
            <a:r>
              <a:rPr dirty="0" sz="1850" spc="70">
                <a:solidFill>
                  <a:srgbClr val="D3D3D3"/>
                </a:solidFill>
                <a:latin typeface="Times New Roman"/>
                <a:cs typeface="Times New Roman"/>
              </a:rPr>
              <a:t>di</a:t>
            </a:r>
            <a:r>
              <a:rPr dirty="0" sz="1850" spc="17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50">
                <a:solidFill>
                  <a:srgbClr val="D3D3D3"/>
                </a:solidFill>
                <a:latin typeface="Times New Roman"/>
                <a:cs typeface="Times New Roman"/>
              </a:rPr>
              <a:t>Stato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8896" y="3822477"/>
            <a:ext cx="134620" cy="316865"/>
          </a:xfrm>
          <a:custGeom>
            <a:avLst/>
            <a:gdLst/>
            <a:ahLst/>
            <a:cxnLst/>
            <a:rect l="l" t="t" r="r" b="b"/>
            <a:pathLst>
              <a:path w="134620" h="316864">
                <a:moveTo>
                  <a:pt x="0" y="0"/>
                </a:moveTo>
                <a:lnTo>
                  <a:pt x="134290" y="0"/>
                </a:lnTo>
                <a:lnTo>
                  <a:pt x="134290" y="316850"/>
                </a:lnTo>
                <a:lnTo>
                  <a:pt x="0" y="316850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899404" y="3822477"/>
            <a:ext cx="7019290" cy="31686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9525" rIns="0" bIns="0" rtlCol="0" vert="horz">
            <a:spAutoFit/>
          </a:bodyPr>
          <a:lstStyle/>
          <a:p>
            <a:pPr marL="4445">
              <a:lnSpc>
                <a:spcPct val="100000"/>
              </a:lnSpc>
              <a:spcBef>
                <a:spcPts val="75"/>
              </a:spcBef>
            </a:pPr>
            <a:r>
              <a:rPr dirty="0" sz="1850" spc="80">
                <a:solidFill>
                  <a:srgbClr val="D3D3D3"/>
                </a:solidFill>
                <a:latin typeface="Times New Roman"/>
                <a:cs typeface="Times New Roman"/>
              </a:rPr>
              <a:t>Guangxu </a:t>
            </a:r>
            <a:r>
              <a:rPr dirty="0" sz="1850" spc="15">
                <a:solidFill>
                  <a:srgbClr val="D3D3D3"/>
                </a:solidFill>
                <a:latin typeface="Times New Roman"/>
                <a:cs typeface="Times New Roman"/>
              </a:rPr>
              <a:t>agli </a:t>
            </a:r>
            <a:r>
              <a:rPr dirty="0" sz="1850" spc="40">
                <a:solidFill>
                  <a:srgbClr val="D3D3D3"/>
                </a:solidFill>
                <a:latin typeface="Times New Roman"/>
                <a:cs typeface="Times New Roman"/>
              </a:rPr>
              <a:t>arresti domiciliari, </a:t>
            </a:r>
            <a:r>
              <a:rPr dirty="0" sz="1850" spc="50">
                <a:solidFill>
                  <a:srgbClr val="D3D3D3"/>
                </a:solidFill>
                <a:latin typeface="Times New Roman"/>
                <a:cs typeface="Times New Roman"/>
              </a:rPr>
              <a:t>l'imperatrice </a:t>
            </a:r>
            <a:r>
              <a:rPr dirty="0" sz="1850" spc="60">
                <a:solidFill>
                  <a:srgbClr val="D3D3D3"/>
                </a:solidFill>
                <a:latin typeface="Times New Roman"/>
                <a:cs typeface="Times New Roman"/>
              </a:rPr>
              <a:t>lo </a:t>
            </a:r>
            <a:r>
              <a:rPr dirty="0" sz="1850" spc="80">
                <a:solidFill>
                  <a:srgbClr val="D3D3D3"/>
                </a:solidFill>
                <a:latin typeface="Times New Roman"/>
                <a:cs typeface="Times New Roman"/>
              </a:rPr>
              <a:t>dichiaroainadatto</a:t>
            </a:r>
            <a:r>
              <a:rPr dirty="0" sz="1850" spc="-29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90">
                <a:solidFill>
                  <a:srgbClr val="D3D3D3"/>
                </a:solidFill>
                <a:latin typeface="Times New Roman"/>
                <a:cs typeface="Times New Roman"/>
              </a:rPr>
              <a:t>a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99404" y="4139327"/>
            <a:ext cx="2522855" cy="29019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85"/>
              </a:lnSpc>
            </a:pPr>
            <a:r>
              <a:rPr dirty="0" sz="1850" spc="40">
                <a:solidFill>
                  <a:srgbClr val="D3D3D3"/>
                </a:solidFill>
                <a:latin typeface="Times New Roman"/>
                <a:cs typeface="Times New Roman"/>
              </a:rPr>
              <a:t>governare. </a:t>
            </a:r>
            <a:r>
              <a:rPr dirty="0" sz="1850" spc="75">
                <a:solidFill>
                  <a:srgbClr val="D3D3D3"/>
                </a:solidFill>
                <a:latin typeface="Times New Roman"/>
                <a:cs typeface="Times New Roman"/>
              </a:rPr>
              <a:t>Kang</a:t>
            </a:r>
            <a:r>
              <a:rPr dirty="0" sz="1850" spc="16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25">
                <a:solidFill>
                  <a:srgbClr val="D3D3D3"/>
                </a:solidFill>
                <a:latin typeface="Times New Roman"/>
                <a:cs typeface="Times New Roman"/>
              </a:rPr>
              <a:t>Youwei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68896" y="4536977"/>
            <a:ext cx="134620" cy="316865"/>
          </a:xfrm>
          <a:custGeom>
            <a:avLst/>
            <a:gdLst/>
            <a:ahLst/>
            <a:cxnLst/>
            <a:rect l="l" t="t" r="r" b="b"/>
            <a:pathLst>
              <a:path w="134620" h="316864">
                <a:moveTo>
                  <a:pt x="0" y="0"/>
                </a:moveTo>
                <a:lnTo>
                  <a:pt x="134290" y="0"/>
                </a:lnTo>
                <a:lnTo>
                  <a:pt x="134290" y="316850"/>
                </a:lnTo>
                <a:lnTo>
                  <a:pt x="0" y="316850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904332" y="4536977"/>
            <a:ext cx="1203325" cy="31686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95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dirty="0" sz="1850" spc="80">
                <a:solidFill>
                  <a:srgbClr val="D3D3D3"/>
                </a:solidFill>
                <a:latin typeface="Times New Roman"/>
                <a:cs typeface="Times New Roman"/>
              </a:rPr>
              <a:t>condannato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77042" y="4536977"/>
            <a:ext cx="5158740" cy="31686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95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dirty="0" sz="1850" spc="80">
                <a:solidFill>
                  <a:srgbClr val="D3D3D3"/>
                </a:solidFill>
                <a:latin typeface="Times New Roman"/>
                <a:cs typeface="Times New Roman"/>
              </a:rPr>
              <a:t>a </a:t>
            </a:r>
            <a:r>
              <a:rPr dirty="0" sz="1850" spc="95">
                <a:solidFill>
                  <a:srgbClr val="D3D3D3"/>
                </a:solidFill>
                <a:latin typeface="Times New Roman"/>
                <a:cs typeface="Times New Roman"/>
              </a:rPr>
              <a:t>marte </a:t>
            </a:r>
            <a:r>
              <a:rPr dirty="0" sz="1850" spc="65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1850" spc="25">
                <a:solidFill>
                  <a:srgbClr val="D3D3D3"/>
                </a:solidFill>
                <a:latin typeface="Times New Roman"/>
                <a:cs typeface="Times New Roman"/>
              </a:rPr>
              <a:t>si rifugia </a:t>
            </a:r>
            <a:r>
              <a:rPr dirty="0" sz="1850" spc="70">
                <a:solidFill>
                  <a:srgbClr val="D3D3D3"/>
                </a:solidFill>
                <a:latin typeface="Times New Roman"/>
                <a:cs typeface="Times New Roman"/>
              </a:rPr>
              <a:t>in </a:t>
            </a:r>
            <a:r>
              <a:rPr dirty="0" sz="1850" spc="75">
                <a:solidFill>
                  <a:srgbClr val="D3D3D3"/>
                </a:solidFill>
                <a:latin typeface="Times New Roman"/>
                <a:cs typeface="Times New Roman"/>
              </a:rPr>
              <a:t>Giappone </a:t>
            </a:r>
            <a:r>
              <a:rPr dirty="0" sz="1850" spc="65">
                <a:solidFill>
                  <a:srgbClr val="D3D3D3"/>
                </a:solidFill>
                <a:latin typeface="Times New Roman"/>
                <a:cs typeface="Times New Roman"/>
              </a:rPr>
              <a:t>con </a:t>
            </a:r>
            <a:r>
              <a:rPr dirty="0" sz="1850" spc="55">
                <a:solidFill>
                  <a:srgbClr val="D3D3D3"/>
                </a:solidFill>
                <a:latin typeface="Times New Roman"/>
                <a:cs typeface="Times New Roman"/>
              </a:rPr>
              <a:t>Liang</a:t>
            </a:r>
            <a:r>
              <a:rPr dirty="0" sz="1850" spc="26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65">
                <a:solidFill>
                  <a:srgbClr val="D3D3D3"/>
                </a:solidFill>
                <a:latin typeface="Times New Roman"/>
                <a:cs typeface="Times New Roman"/>
              </a:rPr>
              <a:t>Qichao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68896" y="4961402"/>
            <a:ext cx="134620" cy="316865"/>
          </a:xfrm>
          <a:custGeom>
            <a:avLst/>
            <a:gdLst/>
            <a:ahLst/>
            <a:cxnLst/>
            <a:rect l="l" t="t" r="r" b="b"/>
            <a:pathLst>
              <a:path w="134620" h="316864">
                <a:moveTo>
                  <a:pt x="0" y="0"/>
                </a:moveTo>
                <a:lnTo>
                  <a:pt x="134290" y="0"/>
                </a:lnTo>
                <a:lnTo>
                  <a:pt x="134290" y="316850"/>
                </a:lnTo>
                <a:lnTo>
                  <a:pt x="0" y="316850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904332" y="4961402"/>
            <a:ext cx="7124700" cy="31686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95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  <a:tabLst>
                <a:tab pos="2010410" algn="l"/>
              </a:tabLst>
            </a:pPr>
            <a:r>
              <a:rPr dirty="0" sz="1850" spc="35">
                <a:solidFill>
                  <a:srgbClr val="D3D3D3"/>
                </a:solidFill>
                <a:latin typeface="Times New Roman"/>
                <a:cs typeface="Times New Roman"/>
              </a:rPr>
              <a:t>«Forza</a:t>
            </a:r>
            <a:r>
              <a:rPr dirty="0" sz="1850" spc="16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65">
                <a:solidFill>
                  <a:srgbClr val="D3D3D3"/>
                </a:solidFill>
                <a:latin typeface="Times New Roman"/>
                <a:cs typeface="Times New Roman"/>
              </a:rPr>
              <a:t>e</a:t>
            </a:r>
            <a:r>
              <a:rPr dirty="0" sz="1850" spc="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50">
                <a:solidFill>
                  <a:srgbClr val="D3D3D3"/>
                </a:solidFill>
                <a:latin typeface="Times New Roman"/>
                <a:cs typeface="Times New Roman"/>
              </a:rPr>
              <a:t>influenza	</a:t>
            </a:r>
            <a:r>
              <a:rPr dirty="0" sz="1850" spc="35">
                <a:solidFill>
                  <a:srgbClr val="D3D3D3"/>
                </a:solidFill>
                <a:latin typeface="Times New Roman"/>
                <a:cs typeface="Times New Roman"/>
              </a:rPr>
              <a:t>esercitata </a:t>
            </a:r>
            <a:r>
              <a:rPr dirty="0" sz="1850" spc="50">
                <a:solidFill>
                  <a:srgbClr val="D3D3D3"/>
                </a:solidFill>
                <a:latin typeface="Times New Roman"/>
                <a:cs typeface="Times New Roman"/>
              </a:rPr>
              <a:t>a </a:t>
            </a:r>
            <a:r>
              <a:rPr dirty="0" sz="1850" spc="55">
                <a:solidFill>
                  <a:srgbClr val="D3D3D3"/>
                </a:solidFill>
                <a:latin typeface="Times New Roman"/>
                <a:cs typeface="Times New Roman"/>
              </a:rPr>
              <a:t>corte </a:t>
            </a:r>
            <a:r>
              <a:rPr dirty="0" sz="1850" spc="70">
                <a:solidFill>
                  <a:srgbClr val="D3D3D3"/>
                </a:solidFill>
                <a:latin typeface="Times New Roman"/>
                <a:cs typeface="Times New Roman"/>
              </a:rPr>
              <a:t>da </a:t>
            </a:r>
            <a:r>
              <a:rPr dirty="0" sz="1850" spc="50">
                <a:solidFill>
                  <a:srgbClr val="D3D3D3"/>
                </a:solidFill>
                <a:latin typeface="Times New Roman"/>
                <a:cs typeface="Times New Roman"/>
              </a:rPr>
              <a:t>coloro </a:t>
            </a:r>
            <a:r>
              <a:rPr dirty="0" sz="1850" spc="55">
                <a:solidFill>
                  <a:srgbClr val="D3D3D3"/>
                </a:solidFill>
                <a:latin typeface="Times New Roman"/>
                <a:cs typeface="Times New Roman"/>
              </a:rPr>
              <a:t>che </a:t>
            </a:r>
            <a:r>
              <a:rPr dirty="0" sz="1850" spc="70">
                <a:solidFill>
                  <a:srgbClr val="D3D3D3"/>
                </a:solidFill>
                <a:latin typeface="Times New Roman"/>
                <a:cs typeface="Times New Roman"/>
              </a:rPr>
              <a:t>erano </a:t>
            </a:r>
            <a:r>
              <a:rPr dirty="0" sz="1850" spc="40">
                <a:solidFill>
                  <a:srgbClr val="D3D3D3"/>
                </a:solidFill>
                <a:latin typeface="Times New Roman"/>
                <a:cs typeface="Times New Roman"/>
              </a:rPr>
              <a:t>convinti</a:t>
            </a:r>
            <a:r>
              <a:rPr dirty="0" sz="1850" spc="-4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55">
                <a:solidFill>
                  <a:srgbClr val="D3D3D3"/>
                </a:solidFill>
                <a:latin typeface="Times New Roman"/>
                <a:cs typeface="Times New Roman"/>
              </a:rPr>
              <a:t>che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4332" y="5278253"/>
            <a:ext cx="1255395" cy="29019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85"/>
              </a:lnSpc>
            </a:pPr>
            <a:r>
              <a:rPr dirty="0" sz="1850" spc="75">
                <a:solidFill>
                  <a:srgbClr val="D3D3D3"/>
                </a:solidFill>
                <a:latin typeface="Times New Roman"/>
                <a:cs typeface="Times New Roman"/>
              </a:rPr>
              <a:t>l'abbandono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241606" y="5278253"/>
            <a:ext cx="5109845" cy="29019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85"/>
              </a:lnSpc>
            </a:pPr>
            <a:r>
              <a:rPr dirty="0" sz="1850" spc="40">
                <a:solidFill>
                  <a:srgbClr val="D3D3D3"/>
                </a:solidFill>
                <a:latin typeface="Times New Roman"/>
                <a:cs typeface="Times New Roman"/>
              </a:rPr>
              <a:t>della </a:t>
            </a:r>
            <a:r>
              <a:rPr dirty="0" sz="1850" spc="35">
                <a:solidFill>
                  <a:srgbClr val="D3D3D3"/>
                </a:solidFill>
                <a:latin typeface="Times New Roman"/>
                <a:cs typeface="Times New Roman"/>
              </a:rPr>
              <a:t>via </a:t>
            </a:r>
            <a:r>
              <a:rPr dirty="0" sz="1850" spc="50">
                <a:solidFill>
                  <a:srgbClr val="D3D3D3"/>
                </a:solidFill>
                <a:latin typeface="Times New Roman"/>
                <a:cs typeface="Times New Roman"/>
              </a:rPr>
              <a:t>tradizionale </a:t>
            </a:r>
            <a:r>
              <a:rPr dirty="0" sz="1850" spc="70">
                <a:solidFill>
                  <a:srgbClr val="D3D3D3"/>
                </a:solidFill>
                <a:latin typeface="Times New Roman"/>
                <a:cs typeface="Times New Roman"/>
              </a:rPr>
              <a:t>da </a:t>
            </a:r>
            <a:r>
              <a:rPr dirty="0" sz="1850" spc="65">
                <a:solidFill>
                  <a:srgbClr val="D3D3D3"/>
                </a:solidFill>
                <a:latin typeface="Times New Roman"/>
                <a:cs typeface="Times New Roman"/>
              </a:rPr>
              <a:t>parte </a:t>
            </a:r>
            <a:r>
              <a:rPr dirty="0" sz="1850" spc="45">
                <a:solidFill>
                  <a:srgbClr val="D3D3D3"/>
                </a:solidFill>
                <a:latin typeface="Times New Roman"/>
                <a:cs typeface="Times New Roman"/>
              </a:rPr>
              <a:t>del </a:t>
            </a:r>
            <a:r>
              <a:rPr dirty="0" sz="1850" spc="55">
                <a:solidFill>
                  <a:srgbClr val="D3D3D3"/>
                </a:solidFill>
                <a:latin typeface="Times New Roman"/>
                <a:cs typeface="Times New Roman"/>
              </a:rPr>
              <a:t>sovrano</a:t>
            </a:r>
            <a:r>
              <a:rPr dirty="0" sz="1850" spc="-10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35">
                <a:solidFill>
                  <a:srgbClr val="D3D3D3"/>
                </a:solidFill>
                <a:latin typeface="Times New Roman"/>
                <a:cs typeface="Times New Roman"/>
              </a:rPr>
              <a:t>sarebbe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04332" y="5568327"/>
            <a:ext cx="1583690" cy="26352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75"/>
              </a:lnSpc>
            </a:pPr>
            <a:r>
              <a:rPr dirty="0" sz="1850" spc="55">
                <a:solidFill>
                  <a:srgbClr val="D3D3D3"/>
                </a:solidFill>
                <a:latin typeface="Times New Roman"/>
                <a:cs typeface="Times New Roman"/>
              </a:rPr>
              <a:t>inevitabilmente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543048" y="5568327"/>
            <a:ext cx="5302250" cy="26352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75"/>
              </a:lnSpc>
            </a:pPr>
            <a:r>
              <a:rPr dirty="0" sz="1850" spc="30">
                <a:solidFill>
                  <a:srgbClr val="D3D3D3"/>
                </a:solidFill>
                <a:latin typeface="Times New Roman"/>
                <a:cs typeface="Times New Roman"/>
              </a:rPr>
              <a:t>sfociato </a:t>
            </a:r>
            <a:r>
              <a:rPr dirty="0" sz="1850" spc="40">
                <a:solidFill>
                  <a:srgbClr val="D3D3D3"/>
                </a:solidFill>
                <a:latin typeface="Times New Roman"/>
                <a:cs typeface="Times New Roman"/>
              </a:rPr>
              <a:t>nella </a:t>
            </a:r>
            <a:r>
              <a:rPr dirty="0" sz="1850" spc="35">
                <a:solidFill>
                  <a:srgbClr val="D3D3D3"/>
                </a:solidFill>
                <a:latin typeface="Times New Roman"/>
                <a:cs typeface="Times New Roman"/>
              </a:rPr>
              <a:t>resa </a:t>
            </a:r>
            <a:r>
              <a:rPr dirty="0" sz="1850" spc="50">
                <a:solidFill>
                  <a:srgbClr val="D3D3D3"/>
                </a:solidFill>
                <a:latin typeface="Times New Roman"/>
                <a:cs typeface="Times New Roman"/>
              </a:rPr>
              <a:t>totale </a:t>
            </a:r>
            <a:r>
              <a:rPr dirty="0" sz="1850" spc="60">
                <a:solidFill>
                  <a:srgbClr val="D3D3D3"/>
                </a:solidFill>
                <a:latin typeface="Times New Roman"/>
                <a:cs typeface="Times New Roman"/>
              </a:rPr>
              <a:t>dell'impero </a:t>
            </a:r>
            <a:r>
              <a:rPr dirty="0" sz="1850" spc="35">
                <a:solidFill>
                  <a:srgbClr val="D3D3D3"/>
                </a:solidFill>
                <a:latin typeface="Times New Roman"/>
                <a:cs typeface="Times New Roman"/>
              </a:rPr>
              <a:t>alla </a:t>
            </a:r>
            <a:r>
              <a:rPr dirty="0" sz="1850" spc="55">
                <a:solidFill>
                  <a:srgbClr val="D3D3D3"/>
                </a:solidFill>
                <a:latin typeface="Times New Roman"/>
                <a:cs typeface="Times New Roman"/>
              </a:rPr>
              <a:t>sempre</a:t>
            </a:r>
            <a:r>
              <a:rPr dirty="0" sz="1850" spc="9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45">
                <a:solidFill>
                  <a:srgbClr val="D3D3D3"/>
                </a:solidFill>
                <a:latin typeface="Times New Roman"/>
                <a:cs typeface="Times New Roman"/>
              </a:rPr>
              <a:t>piu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4332" y="5831627"/>
            <a:ext cx="7224395" cy="316865"/>
          </a:xfrm>
          <a:prstGeom prst="rect">
            <a:avLst/>
          </a:prstGeom>
          <a:solidFill>
            <a:srgbClr val="1F1F21"/>
          </a:solidFill>
        </p:spPr>
        <p:txBody>
          <a:bodyPr wrap="square" lIns="0" tIns="95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dirty="0" sz="1850" spc="10">
                <a:solidFill>
                  <a:srgbClr val="D3D3D3"/>
                </a:solidFill>
                <a:latin typeface="Times New Roman"/>
                <a:cs typeface="Times New Roman"/>
              </a:rPr>
              <a:t>aggressiva </a:t>
            </a:r>
            <a:r>
              <a:rPr dirty="0" sz="1850" spc="70">
                <a:solidFill>
                  <a:srgbClr val="D3D3D3"/>
                </a:solidFill>
                <a:latin typeface="Times New Roman"/>
                <a:cs typeface="Times New Roman"/>
              </a:rPr>
              <a:t>volanta </a:t>
            </a:r>
            <a:r>
              <a:rPr dirty="0" sz="1850" spc="55">
                <a:solidFill>
                  <a:srgbClr val="D3D3D3"/>
                </a:solidFill>
                <a:latin typeface="Times New Roman"/>
                <a:cs typeface="Times New Roman"/>
              </a:rPr>
              <a:t>di </a:t>
            </a:r>
            <a:r>
              <a:rPr dirty="0" sz="1850" spc="45">
                <a:solidFill>
                  <a:srgbClr val="D3D3D3"/>
                </a:solidFill>
                <a:latin typeface="Times New Roman"/>
                <a:cs typeface="Times New Roman"/>
              </a:rPr>
              <a:t>espansione </a:t>
            </a:r>
            <a:r>
              <a:rPr dirty="0" sz="1850" spc="20">
                <a:solidFill>
                  <a:srgbClr val="D3D3D3"/>
                </a:solidFill>
                <a:latin typeface="Times New Roman"/>
                <a:cs typeface="Times New Roman"/>
              </a:rPr>
              <a:t>degli </a:t>
            </a:r>
            <a:r>
              <a:rPr dirty="0" sz="1850" spc="50">
                <a:solidFill>
                  <a:srgbClr val="D3D3D3"/>
                </a:solidFill>
                <a:latin typeface="Times New Roman"/>
                <a:cs typeface="Times New Roman"/>
              </a:rPr>
              <a:t>occidentali </a:t>
            </a:r>
            <a:r>
              <a:rPr dirty="0" sz="1850" spc="65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1850" spc="45">
                <a:solidFill>
                  <a:srgbClr val="D3D3D3"/>
                </a:solidFill>
                <a:latin typeface="Times New Roman"/>
                <a:cs typeface="Times New Roman"/>
              </a:rPr>
              <a:t>del </a:t>
            </a:r>
            <a:r>
              <a:rPr dirty="0" sz="1850" spc="50">
                <a:solidFill>
                  <a:srgbClr val="D3D3D3"/>
                </a:solidFill>
                <a:latin typeface="Times New Roman"/>
                <a:cs typeface="Times New Roman"/>
              </a:rPr>
              <a:t>Giappone»</a:t>
            </a:r>
            <a:r>
              <a:rPr dirty="0" sz="1850" spc="-19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70">
                <a:solidFill>
                  <a:srgbClr val="D3D3D3"/>
                </a:solidFill>
                <a:latin typeface="Times New Roman"/>
                <a:cs typeface="Times New Roman"/>
              </a:rPr>
              <a:t>(De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04332" y="6148477"/>
            <a:ext cx="3113405" cy="287020"/>
          </a:xfrm>
          <a:prstGeom prst="rect">
            <a:avLst/>
          </a:prstGeom>
          <a:solidFill>
            <a:srgbClr val="1F1F2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60"/>
              </a:lnSpc>
            </a:pPr>
            <a:r>
              <a:rPr dirty="0" sz="1850" spc="45">
                <a:solidFill>
                  <a:srgbClr val="D3D3D3"/>
                </a:solidFill>
                <a:latin typeface="Times New Roman"/>
                <a:cs typeface="Times New Roman"/>
              </a:rPr>
              <a:t>Giorgi, </a:t>
            </a:r>
            <a:r>
              <a:rPr dirty="0" sz="1750" spc="50" i="1">
                <a:solidFill>
                  <a:srgbClr val="D3D3D3"/>
                </a:solidFill>
                <a:latin typeface="Times New Roman"/>
                <a:cs typeface="Times New Roman"/>
              </a:rPr>
              <a:t>La </a:t>
            </a:r>
            <a:r>
              <a:rPr dirty="0" sz="1750" spc="-10" i="1">
                <a:solidFill>
                  <a:srgbClr val="D3D3D3"/>
                </a:solidFill>
                <a:latin typeface="Times New Roman"/>
                <a:cs typeface="Times New Roman"/>
              </a:rPr>
              <a:t>via </a:t>
            </a:r>
            <a:r>
              <a:rPr dirty="0" sz="1750" spc="5" i="1">
                <a:solidFill>
                  <a:srgbClr val="D3D3D3"/>
                </a:solidFill>
                <a:latin typeface="Times New Roman"/>
                <a:cs typeface="Times New Roman"/>
              </a:rPr>
              <a:t>dell'Oppio, </a:t>
            </a:r>
            <a:r>
              <a:rPr dirty="0" sz="1850" spc="5">
                <a:solidFill>
                  <a:srgbClr val="D3D3D3"/>
                </a:solidFill>
                <a:latin typeface="Times New Roman"/>
                <a:cs typeface="Times New Roman"/>
              </a:rPr>
              <a:t>p.</a:t>
            </a:r>
            <a:r>
              <a:rPr dirty="0" sz="1850" spc="2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850" spc="30">
                <a:solidFill>
                  <a:srgbClr val="D3D3D3"/>
                </a:solidFill>
                <a:latin typeface="Times New Roman"/>
                <a:cs typeface="Times New Roman"/>
              </a:rPr>
              <a:t>99)</a:t>
            </a:r>
            <a:endParaRPr sz="18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4933" y="513124"/>
            <a:ext cx="7857490" cy="616585"/>
          </a:xfrm>
          <a:prstGeom prst="rect"/>
          <a:solidFill>
            <a:srgbClr val="1D1D1F"/>
          </a:solidFill>
        </p:spPr>
        <p:txBody>
          <a:bodyPr wrap="square" lIns="0" tIns="254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dirty="0" sz="3500" spc="-5" b="1">
                <a:solidFill>
                  <a:srgbClr val="D3D3D3"/>
                </a:solidFill>
                <a:latin typeface="Times New Roman"/>
                <a:cs typeface="Times New Roman"/>
              </a:rPr>
              <a:t>Post-1895 </a:t>
            </a:r>
            <a:r>
              <a:rPr dirty="0" sz="3500" spc="35" b="1">
                <a:solidFill>
                  <a:srgbClr val="D3D3D3"/>
                </a:solidFill>
                <a:latin typeface="Times New Roman"/>
                <a:cs typeface="Times New Roman"/>
              </a:rPr>
              <a:t>nelle </a:t>
            </a:r>
            <a:r>
              <a:rPr dirty="0" sz="3500" spc="10" b="1">
                <a:solidFill>
                  <a:srgbClr val="D3D3D3"/>
                </a:solidFill>
                <a:latin typeface="Times New Roman"/>
                <a:cs typeface="Times New Roman"/>
              </a:rPr>
              <a:t>relazioni </a:t>
            </a:r>
            <a:r>
              <a:rPr dirty="0" sz="3500" spc="120" b="1">
                <a:solidFill>
                  <a:srgbClr val="D3D3D3"/>
                </a:solidFill>
                <a:latin typeface="Times New Roman"/>
                <a:cs typeface="Times New Roman"/>
              </a:rPr>
              <a:t>con</a:t>
            </a:r>
            <a:r>
              <a:rPr dirty="0" sz="3500" spc="405" b="1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3500" spc="15" b="1">
                <a:solidFill>
                  <a:srgbClr val="D3D3D3"/>
                </a:solidFill>
                <a:latin typeface="Times New Roman"/>
                <a:cs typeface="Times New Roman"/>
              </a:rPr>
              <a:t>!'Occidente</a:t>
            </a:r>
            <a:endParaRPr sz="3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5590" y="1339541"/>
            <a:ext cx="134620" cy="325755"/>
          </a:xfrm>
          <a:custGeom>
            <a:avLst/>
            <a:gdLst/>
            <a:ahLst/>
            <a:cxnLst/>
            <a:rect l="l" t="t" r="r" b="b"/>
            <a:pathLst>
              <a:path w="134620" h="325755">
                <a:moveTo>
                  <a:pt x="0" y="0"/>
                </a:moveTo>
                <a:lnTo>
                  <a:pt x="134290" y="0"/>
                </a:lnTo>
                <a:lnTo>
                  <a:pt x="134290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D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83636" y="1339541"/>
            <a:ext cx="8034020" cy="1919605"/>
          </a:xfrm>
          <a:prstGeom prst="rect">
            <a:avLst/>
          </a:prstGeom>
          <a:solidFill>
            <a:srgbClr val="1D1D1F"/>
          </a:solidFill>
        </p:spPr>
        <p:txBody>
          <a:bodyPr wrap="square" lIns="0" tIns="9525" rIns="0" bIns="0" rtlCol="0" vert="horz">
            <a:spAutoFit/>
          </a:bodyPr>
          <a:lstStyle/>
          <a:p>
            <a:pPr marL="5715">
              <a:lnSpc>
                <a:spcPct val="100000"/>
              </a:lnSpc>
              <a:spcBef>
                <a:spcPts val="75"/>
              </a:spcBef>
            </a:pP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Corsa </a:t>
            </a:r>
            <a:r>
              <a:rPr dirty="0" sz="1900" spc="10">
                <a:solidFill>
                  <a:srgbClr val="D3D3D3"/>
                </a:solidFill>
                <a:latin typeface="Times New Roman"/>
                <a:cs typeface="Times New Roman"/>
              </a:rPr>
              <a:t>alle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concessioni: </a:t>
            </a:r>
            <a:r>
              <a:rPr dirty="0" sz="1900">
                <a:solidFill>
                  <a:srgbClr val="D3D3D3"/>
                </a:solidFill>
                <a:latin typeface="Times New Roman"/>
                <a:cs typeface="Times New Roman"/>
              </a:rPr>
              <a:t>il </a:t>
            </a:r>
            <a:r>
              <a:rPr dirty="0" sz="1900" spc="25">
                <a:solidFill>
                  <a:srgbClr val="D3D3D3"/>
                </a:solidFill>
                <a:latin typeface="Times New Roman"/>
                <a:cs typeface="Times New Roman"/>
              </a:rPr>
              <a:t>«banchetto </a:t>
            </a:r>
            <a:r>
              <a:rPr dirty="0" sz="1900" spc="-15">
                <a:solidFill>
                  <a:srgbClr val="D3D3D3"/>
                </a:solidFill>
                <a:latin typeface="Times New Roman"/>
                <a:cs typeface="Times New Roman"/>
              </a:rPr>
              <a:t>cinese»,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Francia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(Guangdong),</a:t>
            </a:r>
            <a:r>
              <a:rPr dirty="0" sz="1900" spc="39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900" spc="60">
                <a:solidFill>
                  <a:srgbClr val="D3D3D3"/>
                </a:solidFill>
                <a:latin typeface="Times New Roman"/>
                <a:cs typeface="Times New Roman"/>
              </a:rPr>
              <a:t>Germania</a:t>
            </a:r>
            <a:endParaRPr sz="1900">
              <a:latin typeface="Times New Roman"/>
              <a:cs typeface="Times New Roman"/>
            </a:endParaRPr>
          </a:p>
          <a:p>
            <a:pPr indent="1905">
              <a:lnSpc>
                <a:spcPct val="100000"/>
              </a:lnSpc>
              <a:spcBef>
                <a:spcPts val="225"/>
              </a:spcBef>
            </a:pP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(Shandong), Russia </a:t>
            </a:r>
            <a:r>
              <a:rPr dirty="0" sz="1900">
                <a:solidFill>
                  <a:srgbClr val="D3D3D3"/>
                </a:solidFill>
                <a:latin typeface="Times New Roman"/>
                <a:cs typeface="Times New Roman"/>
              </a:rPr>
              <a:t>(affitto </a:t>
            </a:r>
            <a:r>
              <a:rPr dirty="0" sz="1900" spc="50">
                <a:solidFill>
                  <a:srgbClr val="D3D3D3"/>
                </a:solidFill>
                <a:latin typeface="Times New Roman"/>
                <a:cs typeface="Times New Roman"/>
              </a:rPr>
              <a:t>di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Port </a:t>
            </a:r>
            <a:r>
              <a:rPr dirty="0" sz="1900" spc="55">
                <a:solidFill>
                  <a:srgbClr val="D3D3D3"/>
                </a:solidFill>
                <a:latin typeface="Times New Roman"/>
                <a:cs typeface="Times New Roman"/>
              </a:rPr>
              <a:t>Arthur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1900" spc="55">
                <a:solidFill>
                  <a:srgbClr val="D3D3D3"/>
                </a:solidFill>
                <a:latin typeface="Times New Roman"/>
                <a:cs typeface="Times New Roman"/>
              </a:rPr>
              <a:t>Dalian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1900" spc="25">
                <a:solidFill>
                  <a:srgbClr val="D3D3D3"/>
                </a:solidFill>
                <a:latin typeface="Times New Roman"/>
                <a:cs typeface="Times New Roman"/>
              </a:rPr>
              <a:t>permesso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di </a:t>
            </a:r>
            <a:r>
              <a:rPr dirty="0" sz="1900">
                <a:solidFill>
                  <a:srgbClr val="D3D3D3"/>
                </a:solidFill>
                <a:latin typeface="Times New Roman"/>
                <a:cs typeface="Times New Roman"/>
              </a:rPr>
              <a:t>collegare</a:t>
            </a:r>
            <a:r>
              <a:rPr dirty="0" sz="1900" spc="-10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900" spc="25">
                <a:solidFill>
                  <a:srgbClr val="D3D3D3"/>
                </a:solidFill>
                <a:latin typeface="Times New Roman"/>
                <a:cs typeface="Times New Roman"/>
              </a:rPr>
              <a:t>per</a:t>
            </a:r>
            <a:endParaRPr sz="1900">
              <a:latin typeface="Times New Roman"/>
              <a:cs typeface="Times New Roman"/>
            </a:endParaRPr>
          </a:p>
          <a:p>
            <a:pPr indent="-635">
              <a:lnSpc>
                <a:spcPct val="110000"/>
              </a:lnSpc>
              <a:spcBef>
                <a:spcPts val="15"/>
              </a:spcBef>
            </a:pPr>
            <a:r>
              <a:rPr dirty="0" sz="1900" spc="15">
                <a:solidFill>
                  <a:srgbClr val="D3D3D3"/>
                </a:solidFill>
                <a:latin typeface="Times New Roman"/>
                <a:cs typeface="Times New Roman"/>
              </a:rPr>
              <a:t>ferrovia </a:t>
            </a:r>
            <a:r>
              <a:rPr dirty="0" sz="1900" spc="50">
                <a:solidFill>
                  <a:srgbClr val="D3D3D3"/>
                </a:solidFill>
                <a:latin typeface="Times New Roman"/>
                <a:cs typeface="Times New Roman"/>
              </a:rPr>
              <a:t>con </a:t>
            </a:r>
            <a:r>
              <a:rPr dirty="0" sz="1900" spc="25">
                <a:solidFill>
                  <a:srgbClr val="D3D3D3"/>
                </a:solidFill>
                <a:latin typeface="Times New Roman"/>
                <a:cs typeface="Times New Roman"/>
              </a:rPr>
              <a:t>Harbin), </a:t>
            </a:r>
            <a:r>
              <a:rPr dirty="0" sz="1900" spc="80">
                <a:solidFill>
                  <a:srgbClr val="D3D3D3"/>
                </a:solidFill>
                <a:latin typeface="Times New Roman"/>
                <a:cs typeface="Times New Roman"/>
              </a:rPr>
              <a:t>Gran </a:t>
            </a:r>
            <a:r>
              <a:rPr dirty="0" sz="1900" spc="10">
                <a:solidFill>
                  <a:srgbClr val="D3D3D3"/>
                </a:solidFill>
                <a:latin typeface="Times New Roman"/>
                <a:cs typeface="Times New Roman"/>
              </a:rPr>
              <a:t>Bretagna </a:t>
            </a:r>
            <a:r>
              <a:rPr dirty="0" sz="1900">
                <a:solidFill>
                  <a:srgbClr val="D3D3D3"/>
                </a:solidFill>
                <a:latin typeface="Times New Roman"/>
                <a:cs typeface="Times New Roman"/>
              </a:rPr>
              <a:t>(affitto </a:t>
            </a:r>
            <a:r>
              <a:rPr dirty="0" sz="1900" spc="25">
                <a:solidFill>
                  <a:srgbClr val="D3D3D3"/>
                </a:solidFill>
                <a:latin typeface="Times New Roman"/>
                <a:cs typeface="Times New Roman"/>
              </a:rPr>
              <a:t>per 99 </a:t>
            </a:r>
            <a:r>
              <a:rPr dirty="0" sz="1900" spc="60">
                <a:solidFill>
                  <a:srgbClr val="D3D3D3"/>
                </a:solidFill>
                <a:latin typeface="Times New Roman"/>
                <a:cs typeface="Times New Roman"/>
              </a:rPr>
              <a:t>anni </a:t>
            </a:r>
            <a:r>
              <a:rPr dirty="0" sz="1900" spc="50">
                <a:solidFill>
                  <a:srgbClr val="D3D3D3"/>
                </a:solidFill>
                <a:latin typeface="Times New Roman"/>
                <a:cs typeface="Times New Roman"/>
              </a:rPr>
              <a:t>di </a:t>
            </a:r>
            <a:r>
              <a:rPr dirty="0" sz="1900" spc="25">
                <a:solidFill>
                  <a:srgbClr val="D3D3D3"/>
                </a:solidFill>
                <a:latin typeface="Times New Roman"/>
                <a:cs typeface="Times New Roman"/>
              </a:rPr>
              <a:t>terraferma </a:t>
            </a:r>
            <a:r>
              <a:rPr dirty="0" sz="1900" spc="50">
                <a:solidFill>
                  <a:srgbClr val="D3D3D3"/>
                </a:solidFill>
                <a:latin typeface="Times New Roman"/>
                <a:cs typeface="Times New Roman"/>
              </a:rPr>
              <a:t>di </a:t>
            </a:r>
            <a:r>
              <a:rPr dirty="0" sz="1900" spc="55">
                <a:solidFill>
                  <a:srgbClr val="D3D3D3"/>
                </a:solidFill>
                <a:latin typeface="Times New Roman"/>
                <a:cs typeface="Times New Roman"/>
              </a:rPr>
              <a:t>Hong  </a:t>
            </a:r>
            <a:r>
              <a:rPr dirty="0" sz="1900" spc="15">
                <a:solidFill>
                  <a:srgbClr val="D3D3D3"/>
                </a:solidFill>
                <a:latin typeface="Times New Roman"/>
                <a:cs typeface="Times New Roman"/>
              </a:rPr>
              <a:t>Kong, </a:t>
            </a:r>
            <a:r>
              <a:rPr dirty="0" sz="1900">
                <a:solidFill>
                  <a:srgbClr val="D3D3D3"/>
                </a:solidFill>
                <a:latin typeface="Times New Roman"/>
                <a:cs typeface="Times New Roman"/>
              </a:rPr>
              <a:t>affitto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del </a:t>
            </a:r>
            <a:r>
              <a:rPr dirty="0" sz="1900" spc="55">
                <a:solidFill>
                  <a:srgbClr val="D3D3D3"/>
                </a:solidFill>
                <a:latin typeface="Times New Roman"/>
                <a:cs typeface="Times New Roman"/>
              </a:rPr>
              <a:t>porto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di </a:t>
            </a:r>
            <a:r>
              <a:rPr dirty="0" sz="1900" spc="10">
                <a:solidFill>
                  <a:srgbClr val="D3D3D3"/>
                </a:solidFill>
                <a:latin typeface="Times New Roman"/>
                <a:cs typeface="Times New Roman"/>
              </a:rPr>
              <a:t>Weihaiwei,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Shandong,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concessioni </a:t>
            </a:r>
            <a:r>
              <a:rPr dirty="0" sz="1900" spc="120">
                <a:solidFill>
                  <a:srgbClr val="D3D3D3"/>
                </a:solidFill>
                <a:latin typeface="Times New Roman"/>
                <a:cs typeface="Times New Roman"/>
              </a:rPr>
              <a:t>perla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costruzione  </a:t>
            </a:r>
            <a:r>
              <a:rPr dirty="0" sz="1900" spc="50">
                <a:solidFill>
                  <a:srgbClr val="D3D3D3"/>
                </a:solidFill>
                <a:latin typeface="Times New Roman"/>
                <a:cs typeface="Times New Roman"/>
              </a:rPr>
              <a:t>di </a:t>
            </a:r>
            <a:r>
              <a:rPr dirty="0" sz="1900" spc="15">
                <a:solidFill>
                  <a:srgbClr val="D3D3D3"/>
                </a:solidFill>
                <a:latin typeface="Times New Roman"/>
                <a:cs typeface="Times New Roman"/>
              </a:rPr>
              <a:t>linee ferroviarie </a:t>
            </a:r>
            <a:r>
              <a:rPr dirty="0" sz="1900" spc="45">
                <a:solidFill>
                  <a:srgbClr val="D3D3D3"/>
                </a:solidFill>
                <a:latin typeface="Times New Roman"/>
                <a:cs typeface="Times New Roman"/>
              </a:rPr>
              <a:t>all'interno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del </a:t>
            </a:r>
            <a:r>
              <a:rPr dirty="0" sz="1900" spc="15">
                <a:solidFill>
                  <a:srgbClr val="D3D3D3"/>
                </a:solidFill>
                <a:latin typeface="Times New Roman"/>
                <a:cs typeface="Times New Roman"/>
              </a:rPr>
              <a:t>paese), </a:t>
            </a:r>
            <a:r>
              <a:rPr dirty="0" sz="1900" spc="10">
                <a:solidFill>
                  <a:srgbClr val="D3D3D3"/>
                </a:solidFill>
                <a:latin typeface="Times New Roman"/>
                <a:cs typeface="Times New Roman"/>
              </a:rPr>
              <a:t>fallito </a:t>
            </a:r>
            <a:r>
              <a:rPr dirty="0" sz="1900" spc="15">
                <a:solidFill>
                  <a:srgbClr val="D3D3D3"/>
                </a:solidFill>
                <a:latin typeface="Times New Roman"/>
                <a:cs typeface="Times New Roman"/>
              </a:rPr>
              <a:t>tentativo </a:t>
            </a:r>
            <a:r>
              <a:rPr dirty="0" sz="1900" spc="30">
                <a:solidFill>
                  <a:srgbClr val="D3D3D3"/>
                </a:solidFill>
                <a:latin typeface="Times New Roman"/>
                <a:cs typeface="Times New Roman"/>
              </a:rPr>
              <a:t>italiano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nel 1899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su  </a:t>
            </a:r>
            <a:r>
              <a:rPr dirty="0" sz="1900" spc="45">
                <a:solidFill>
                  <a:srgbClr val="D3D3D3"/>
                </a:solidFill>
                <a:latin typeface="Times New Roman"/>
                <a:cs typeface="Times New Roman"/>
              </a:rPr>
              <a:t>Sanmen,vicino </a:t>
            </a:r>
            <a:r>
              <a:rPr dirty="0" sz="1900" spc="25">
                <a:solidFill>
                  <a:srgbClr val="D3D3D3"/>
                </a:solidFill>
                <a:latin typeface="Times New Roman"/>
                <a:cs typeface="Times New Roman"/>
              </a:rPr>
              <a:t>a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Taizhou,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coste della </a:t>
            </a:r>
            <a:r>
              <a:rPr dirty="0" sz="1900" spc="25">
                <a:solidFill>
                  <a:srgbClr val="D3D3D3"/>
                </a:solidFill>
                <a:latin typeface="Times New Roman"/>
                <a:cs typeface="Times New Roman"/>
              </a:rPr>
              <a:t>provincia meridionale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del</a:t>
            </a:r>
            <a:r>
              <a:rPr dirty="0" sz="1900" spc="-17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900" spc="10">
                <a:solidFill>
                  <a:srgbClr val="D3D3D3"/>
                </a:solidFill>
                <a:latin typeface="Times New Roman"/>
                <a:cs typeface="Times New Roman"/>
              </a:rPr>
              <a:t>Zhejiang.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5590" y="3351744"/>
            <a:ext cx="134620" cy="325755"/>
          </a:xfrm>
          <a:custGeom>
            <a:avLst/>
            <a:gdLst/>
            <a:ahLst/>
            <a:cxnLst/>
            <a:rect l="l" t="t" r="r" b="b"/>
            <a:pathLst>
              <a:path w="134620" h="325754">
                <a:moveTo>
                  <a:pt x="0" y="0"/>
                </a:moveTo>
                <a:lnTo>
                  <a:pt x="134290" y="0"/>
                </a:lnTo>
                <a:lnTo>
                  <a:pt x="134290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D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89982" y="3351744"/>
            <a:ext cx="3025140" cy="325755"/>
          </a:xfrm>
          <a:custGeom>
            <a:avLst/>
            <a:gdLst/>
            <a:ahLst/>
            <a:cxnLst/>
            <a:rect l="l" t="t" r="r" b="b"/>
            <a:pathLst>
              <a:path w="3025140" h="325754">
                <a:moveTo>
                  <a:pt x="0" y="0"/>
                </a:moveTo>
                <a:lnTo>
                  <a:pt x="3024747" y="0"/>
                </a:lnTo>
                <a:lnTo>
                  <a:pt x="3024747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D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5590" y="3745635"/>
            <a:ext cx="134620" cy="325755"/>
          </a:xfrm>
          <a:custGeom>
            <a:avLst/>
            <a:gdLst/>
            <a:ahLst/>
            <a:cxnLst/>
            <a:rect l="l" t="t" r="r" b="b"/>
            <a:pathLst>
              <a:path w="134620" h="325754">
                <a:moveTo>
                  <a:pt x="0" y="0"/>
                </a:moveTo>
                <a:lnTo>
                  <a:pt x="134290" y="0"/>
                </a:lnTo>
                <a:lnTo>
                  <a:pt x="134290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D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88710" y="3745635"/>
            <a:ext cx="6813550" cy="325755"/>
          </a:xfrm>
          <a:custGeom>
            <a:avLst/>
            <a:gdLst/>
            <a:ahLst/>
            <a:cxnLst/>
            <a:rect l="l" t="t" r="r" b="b"/>
            <a:pathLst>
              <a:path w="6813550" h="325754">
                <a:moveTo>
                  <a:pt x="0" y="0"/>
                </a:moveTo>
                <a:lnTo>
                  <a:pt x="6813476" y="0"/>
                </a:lnTo>
                <a:lnTo>
                  <a:pt x="6813476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D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5590" y="4142580"/>
            <a:ext cx="134620" cy="325755"/>
          </a:xfrm>
          <a:custGeom>
            <a:avLst/>
            <a:gdLst/>
            <a:ahLst/>
            <a:cxnLst/>
            <a:rect l="l" t="t" r="r" b="b"/>
            <a:pathLst>
              <a:path w="134620" h="325754">
                <a:moveTo>
                  <a:pt x="0" y="0"/>
                </a:moveTo>
                <a:lnTo>
                  <a:pt x="134290" y="0"/>
                </a:lnTo>
                <a:lnTo>
                  <a:pt x="134290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D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92729" y="4142580"/>
            <a:ext cx="7599045" cy="325755"/>
          </a:xfrm>
          <a:custGeom>
            <a:avLst/>
            <a:gdLst/>
            <a:ahLst/>
            <a:cxnLst/>
            <a:rect l="l" t="t" r="r" b="b"/>
            <a:pathLst>
              <a:path w="7599045" h="325754">
                <a:moveTo>
                  <a:pt x="0" y="0"/>
                </a:moveTo>
                <a:lnTo>
                  <a:pt x="7598581" y="0"/>
                </a:lnTo>
                <a:lnTo>
                  <a:pt x="7598581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D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87680" y="4405174"/>
            <a:ext cx="7440295" cy="325755"/>
          </a:xfrm>
          <a:custGeom>
            <a:avLst/>
            <a:gdLst/>
            <a:ahLst/>
            <a:cxnLst/>
            <a:rect l="l" t="t" r="r" b="b"/>
            <a:pathLst>
              <a:path w="7440295" h="325754">
                <a:moveTo>
                  <a:pt x="0" y="0"/>
                </a:moveTo>
                <a:lnTo>
                  <a:pt x="7440179" y="0"/>
                </a:lnTo>
                <a:lnTo>
                  <a:pt x="7440179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D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87413" y="4664715"/>
            <a:ext cx="1743075" cy="325755"/>
          </a:xfrm>
          <a:custGeom>
            <a:avLst/>
            <a:gdLst/>
            <a:ahLst/>
            <a:cxnLst/>
            <a:rect l="l" t="t" r="r" b="b"/>
            <a:pathLst>
              <a:path w="1743075" h="325754">
                <a:moveTo>
                  <a:pt x="0" y="0"/>
                </a:moveTo>
                <a:lnTo>
                  <a:pt x="1742905" y="0"/>
                </a:lnTo>
                <a:lnTo>
                  <a:pt x="1742905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D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5590" y="5058606"/>
            <a:ext cx="134620" cy="325755"/>
          </a:xfrm>
          <a:custGeom>
            <a:avLst/>
            <a:gdLst/>
            <a:ahLst/>
            <a:cxnLst/>
            <a:rect l="l" t="t" r="r" b="b"/>
            <a:pathLst>
              <a:path w="134620" h="325754">
                <a:moveTo>
                  <a:pt x="0" y="0"/>
                </a:moveTo>
                <a:lnTo>
                  <a:pt x="134290" y="0"/>
                </a:lnTo>
                <a:lnTo>
                  <a:pt x="134290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D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87478" y="5058606"/>
            <a:ext cx="7371080" cy="262890"/>
          </a:xfrm>
          <a:custGeom>
            <a:avLst/>
            <a:gdLst/>
            <a:ahLst/>
            <a:cxnLst/>
            <a:rect l="l" t="t" r="r" b="b"/>
            <a:pathLst>
              <a:path w="7371080" h="262889">
                <a:moveTo>
                  <a:pt x="0" y="262594"/>
                </a:moveTo>
                <a:lnTo>
                  <a:pt x="7370934" y="262594"/>
                </a:lnTo>
                <a:lnTo>
                  <a:pt x="7370934" y="0"/>
                </a:lnTo>
                <a:lnTo>
                  <a:pt x="0" y="0"/>
                </a:lnTo>
                <a:lnTo>
                  <a:pt x="0" y="262594"/>
                </a:lnTo>
                <a:close/>
              </a:path>
            </a:pathLst>
          </a:custGeom>
          <a:solidFill>
            <a:srgbClr val="1D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84030" y="5321200"/>
            <a:ext cx="7785734" cy="259715"/>
          </a:xfrm>
          <a:custGeom>
            <a:avLst/>
            <a:gdLst/>
            <a:ahLst/>
            <a:cxnLst/>
            <a:rect l="l" t="t" r="r" b="b"/>
            <a:pathLst>
              <a:path w="7785734" h="259714">
                <a:moveTo>
                  <a:pt x="0" y="259540"/>
                </a:moveTo>
                <a:lnTo>
                  <a:pt x="7785660" y="259540"/>
                </a:lnTo>
                <a:lnTo>
                  <a:pt x="7785660" y="0"/>
                </a:lnTo>
                <a:lnTo>
                  <a:pt x="0" y="0"/>
                </a:lnTo>
                <a:lnTo>
                  <a:pt x="0" y="259540"/>
                </a:lnTo>
                <a:close/>
              </a:path>
            </a:pathLst>
          </a:custGeom>
          <a:solidFill>
            <a:srgbClr val="1D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87413" y="5580740"/>
            <a:ext cx="8029575" cy="325755"/>
          </a:xfrm>
          <a:custGeom>
            <a:avLst/>
            <a:gdLst/>
            <a:ahLst/>
            <a:cxnLst/>
            <a:rect l="l" t="t" r="r" b="b"/>
            <a:pathLst>
              <a:path w="8029575" h="325754">
                <a:moveTo>
                  <a:pt x="0" y="0"/>
                </a:moveTo>
                <a:lnTo>
                  <a:pt x="8029494" y="0"/>
                </a:lnTo>
                <a:lnTo>
                  <a:pt x="8029494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D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88074" y="5843335"/>
            <a:ext cx="7458709" cy="262890"/>
          </a:xfrm>
          <a:custGeom>
            <a:avLst/>
            <a:gdLst/>
            <a:ahLst/>
            <a:cxnLst/>
            <a:rect l="l" t="t" r="r" b="b"/>
            <a:pathLst>
              <a:path w="7458709" h="262889">
                <a:moveTo>
                  <a:pt x="0" y="262594"/>
                </a:moveTo>
                <a:lnTo>
                  <a:pt x="7458580" y="262594"/>
                </a:lnTo>
                <a:lnTo>
                  <a:pt x="7458580" y="0"/>
                </a:lnTo>
                <a:lnTo>
                  <a:pt x="0" y="0"/>
                </a:lnTo>
                <a:lnTo>
                  <a:pt x="0" y="262594"/>
                </a:lnTo>
                <a:close/>
              </a:path>
            </a:pathLst>
          </a:custGeom>
          <a:solidFill>
            <a:srgbClr val="1D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87413" y="6105929"/>
            <a:ext cx="7898765" cy="325755"/>
          </a:xfrm>
          <a:custGeom>
            <a:avLst/>
            <a:gdLst/>
            <a:ahLst/>
            <a:cxnLst/>
            <a:rect l="l" t="t" r="r" b="b"/>
            <a:pathLst>
              <a:path w="7898765" h="325754">
                <a:moveTo>
                  <a:pt x="0" y="0"/>
                </a:moveTo>
                <a:lnTo>
                  <a:pt x="7898675" y="0"/>
                </a:lnTo>
                <a:lnTo>
                  <a:pt x="7898675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D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87896" y="6365469"/>
            <a:ext cx="3697604" cy="325755"/>
          </a:xfrm>
          <a:custGeom>
            <a:avLst/>
            <a:gdLst/>
            <a:ahLst/>
            <a:cxnLst/>
            <a:rect l="l" t="t" r="r" b="b"/>
            <a:pathLst>
              <a:path w="3697604" h="325754">
                <a:moveTo>
                  <a:pt x="0" y="0"/>
                </a:moveTo>
                <a:lnTo>
                  <a:pt x="3697103" y="0"/>
                </a:lnTo>
                <a:lnTo>
                  <a:pt x="3697103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D1D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16839" rIns="0" bIns="0" rtlCol="0" vert="horz">
            <a:spAutoFit/>
          </a:bodyPr>
          <a:lstStyle/>
          <a:p>
            <a:pPr marL="18415">
              <a:lnSpc>
                <a:spcPct val="100000"/>
              </a:lnSpc>
              <a:spcBef>
                <a:spcPts val="919"/>
              </a:spcBef>
            </a:pPr>
            <a:r>
              <a:rPr dirty="0" spc="50"/>
              <a:t>Cina </a:t>
            </a:r>
            <a:r>
              <a:rPr dirty="0" spc="20"/>
              <a:t>sempre </a:t>
            </a:r>
            <a:r>
              <a:rPr dirty="0" spc="30"/>
              <a:t>piu</a:t>
            </a:r>
            <a:r>
              <a:rPr dirty="0" spc="200"/>
              <a:t> </a:t>
            </a:r>
            <a:r>
              <a:rPr dirty="0" spc="10"/>
              <a:t>semi-colonia</a:t>
            </a:r>
          </a:p>
          <a:p>
            <a:pPr marL="17145">
              <a:lnSpc>
                <a:spcPct val="100000"/>
              </a:lnSpc>
              <a:spcBef>
                <a:spcPts val="819"/>
              </a:spcBef>
            </a:pPr>
            <a:r>
              <a:rPr dirty="0" spc="50"/>
              <a:t>Decadenza </a:t>
            </a:r>
            <a:r>
              <a:rPr dirty="0" spc="40"/>
              <a:t>dell'impero </a:t>
            </a:r>
            <a:r>
              <a:rPr dirty="0" spc="35"/>
              <a:t>Qing </a:t>
            </a:r>
            <a:r>
              <a:rPr dirty="0" spc="15"/>
              <a:t>diviene «questione</a:t>
            </a:r>
            <a:r>
              <a:rPr dirty="0" spc="65"/>
              <a:t> </a:t>
            </a:r>
            <a:r>
              <a:rPr dirty="0" spc="25"/>
              <a:t>estremo-orientale»</a:t>
            </a:r>
          </a:p>
          <a:p>
            <a:pPr marL="15875" marR="449580" indent="5080">
              <a:lnSpc>
                <a:spcPct val="90200"/>
              </a:lnSpc>
              <a:spcBef>
                <a:spcPts val="1070"/>
              </a:spcBef>
            </a:pPr>
            <a:r>
              <a:rPr dirty="0" spc="45"/>
              <a:t>Zone d'influenza, </a:t>
            </a:r>
            <a:r>
              <a:rPr dirty="0" spc="-30"/>
              <a:t>«sfere </a:t>
            </a:r>
            <a:r>
              <a:rPr dirty="0" spc="15"/>
              <a:t>d'interesse», </a:t>
            </a:r>
            <a:r>
              <a:rPr dirty="0" spc="25"/>
              <a:t>controllo </a:t>
            </a:r>
            <a:r>
              <a:rPr dirty="0" spc="20"/>
              <a:t>occidentale </a:t>
            </a:r>
            <a:r>
              <a:rPr dirty="0" spc="40"/>
              <a:t>su </a:t>
            </a:r>
            <a:r>
              <a:rPr dirty="0" spc="10"/>
              <a:t>investimenti,  </a:t>
            </a:r>
            <a:r>
              <a:rPr dirty="0" spc="20"/>
              <a:t>prestiti </a:t>
            </a:r>
            <a:r>
              <a:rPr dirty="0" spc="35"/>
              <a:t>garantiti </a:t>
            </a:r>
            <a:r>
              <a:rPr dirty="0" spc="70"/>
              <a:t>da </a:t>
            </a:r>
            <a:r>
              <a:rPr dirty="0" spc="20"/>
              <a:t>concessioni </a:t>
            </a:r>
            <a:r>
              <a:rPr dirty="0" spc="40"/>
              <a:t>su entrate </a:t>
            </a:r>
            <a:r>
              <a:rPr dirty="0" spc="-10"/>
              <a:t>fiscali, </a:t>
            </a:r>
            <a:r>
              <a:rPr dirty="0" spc="30"/>
              <a:t>costruzioni </a:t>
            </a:r>
            <a:r>
              <a:rPr dirty="0" spc="15"/>
              <a:t>ferroviarie </a:t>
            </a:r>
            <a:r>
              <a:rPr dirty="0" spc="40"/>
              <a:t>e  </a:t>
            </a:r>
            <a:r>
              <a:rPr dirty="0" spc="20"/>
              <a:t>attivita</a:t>
            </a:r>
            <a:r>
              <a:rPr dirty="0" spc="140"/>
              <a:t> </a:t>
            </a:r>
            <a:r>
              <a:rPr dirty="0" spc="25"/>
              <a:t>minerarie</a:t>
            </a:r>
          </a:p>
          <a:p>
            <a:pPr marL="12700" marR="5080" indent="3175">
              <a:lnSpc>
                <a:spcPct val="90300"/>
              </a:lnSpc>
              <a:spcBef>
                <a:spcPts val="1040"/>
              </a:spcBef>
            </a:pPr>
            <a:r>
              <a:rPr dirty="0" spc="-5"/>
              <a:t>Vincoli </a:t>
            </a:r>
            <a:r>
              <a:rPr dirty="0" spc="15"/>
              <a:t>giuridici </a:t>
            </a:r>
            <a:r>
              <a:rPr dirty="0" spc="30"/>
              <a:t>dei </a:t>
            </a:r>
            <a:r>
              <a:rPr dirty="0" spc="35"/>
              <a:t>trattati </a:t>
            </a:r>
            <a:r>
              <a:rPr dirty="0" spc="15"/>
              <a:t>ineguali </a:t>
            </a:r>
            <a:r>
              <a:rPr dirty="0" spc="40"/>
              <a:t>e </a:t>
            </a:r>
            <a:r>
              <a:rPr dirty="0" spc="10"/>
              <a:t>appoggio </a:t>
            </a:r>
            <a:r>
              <a:rPr dirty="0" spc="55"/>
              <a:t>dai </a:t>
            </a:r>
            <a:r>
              <a:rPr dirty="0" spc="5"/>
              <a:t>rispettivi </a:t>
            </a:r>
            <a:r>
              <a:rPr dirty="0" spc="15"/>
              <a:t>governi </a:t>
            </a:r>
            <a:r>
              <a:rPr dirty="0" spc="25"/>
              <a:t>per  </a:t>
            </a:r>
            <a:r>
              <a:rPr dirty="0" spc="20"/>
              <a:t>sostenere </a:t>
            </a:r>
            <a:r>
              <a:rPr dirty="0" spc="-10"/>
              <a:t>gli </a:t>
            </a:r>
            <a:r>
              <a:rPr dirty="0" spc="10"/>
              <a:t>investimenti </a:t>
            </a:r>
            <a:r>
              <a:rPr dirty="0" spc="5"/>
              <a:t>degli </a:t>
            </a:r>
            <a:r>
              <a:rPr dirty="0" spc="35"/>
              <a:t>imprenditori </a:t>
            </a:r>
            <a:r>
              <a:rPr dirty="0" spc="20"/>
              <a:t>occidentali, </a:t>
            </a:r>
            <a:r>
              <a:rPr dirty="0" spc="40"/>
              <a:t>e </a:t>
            </a:r>
            <a:r>
              <a:rPr dirty="0" spc="35"/>
              <a:t>garantire </a:t>
            </a:r>
            <a:r>
              <a:rPr dirty="0" spc="20"/>
              <a:t>prestiti </a:t>
            </a:r>
            <a:r>
              <a:rPr dirty="0" spc="40"/>
              <a:t>e  </a:t>
            </a:r>
            <a:r>
              <a:rPr dirty="0" spc="15"/>
              <a:t>crediti </a:t>
            </a:r>
            <a:r>
              <a:rPr dirty="0" spc="35"/>
              <a:t>al </a:t>
            </a:r>
            <a:r>
              <a:rPr dirty="0" spc="25"/>
              <a:t>governo </a:t>
            </a:r>
            <a:r>
              <a:rPr dirty="0" spc="45"/>
              <a:t>Qing </a:t>
            </a:r>
            <a:r>
              <a:rPr dirty="0" spc="25"/>
              <a:t>per consentire </a:t>
            </a:r>
            <a:r>
              <a:rPr dirty="0"/>
              <a:t>il </a:t>
            </a:r>
            <a:r>
              <a:rPr dirty="0" spc="45"/>
              <a:t>pagamento </a:t>
            </a:r>
            <a:r>
              <a:rPr dirty="0" spc="5"/>
              <a:t>delle </a:t>
            </a:r>
            <a:r>
              <a:rPr dirty="0" spc="40"/>
              <a:t>indennita </a:t>
            </a:r>
            <a:r>
              <a:rPr dirty="0" spc="35"/>
              <a:t>di guerra, </a:t>
            </a:r>
            <a:r>
              <a:rPr dirty="0" spc="40"/>
              <a:t>e  </a:t>
            </a:r>
            <a:r>
              <a:rPr dirty="0" spc="30"/>
              <a:t>realizzare </a:t>
            </a:r>
            <a:r>
              <a:rPr dirty="0" spc="45"/>
              <a:t>infrastrutture </a:t>
            </a:r>
            <a:r>
              <a:rPr dirty="0" spc="40"/>
              <a:t>e </a:t>
            </a:r>
            <a:r>
              <a:rPr dirty="0" spc="20"/>
              <a:t>progetti </a:t>
            </a:r>
            <a:r>
              <a:rPr dirty="0" spc="50"/>
              <a:t>di </a:t>
            </a:r>
            <a:r>
              <a:rPr dirty="0" spc="70"/>
              <a:t>ammodernamento: </a:t>
            </a:r>
            <a:r>
              <a:rPr dirty="0" spc="5"/>
              <a:t>gravi </a:t>
            </a:r>
            <a:r>
              <a:rPr dirty="0" spc="15"/>
              <a:t>vincoli </a:t>
            </a:r>
            <a:r>
              <a:rPr dirty="0" spc="20"/>
              <a:t>alla  </a:t>
            </a:r>
            <a:r>
              <a:rPr dirty="0" spc="25"/>
              <a:t>capacita </a:t>
            </a:r>
            <a:r>
              <a:rPr dirty="0" spc="20"/>
              <a:t>del </a:t>
            </a:r>
            <a:r>
              <a:rPr dirty="0" spc="25"/>
              <a:t>governo </a:t>
            </a:r>
            <a:r>
              <a:rPr dirty="0" spc="20"/>
              <a:t>imperiale </a:t>
            </a:r>
            <a:r>
              <a:rPr dirty="0" spc="50"/>
              <a:t>di </a:t>
            </a:r>
            <a:r>
              <a:rPr dirty="0" spc="25"/>
              <a:t>controllare </a:t>
            </a:r>
            <a:r>
              <a:rPr dirty="0" spc="15"/>
              <a:t>le </a:t>
            </a:r>
            <a:r>
              <a:rPr dirty="0" spc="30"/>
              <a:t>proprie </a:t>
            </a:r>
            <a:r>
              <a:rPr dirty="0" spc="5"/>
              <a:t>risorse </a:t>
            </a:r>
            <a:r>
              <a:rPr dirty="0" spc="-10"/>
              <a:t>(90% </a:t>
            </a:r>
            <a:r>
              <a:rPr dirty="0" spc="20"/>
              <a:t>del </a:t>
            </a:r>
            <a:r>
              <a:rPr dirty="0" spc="30"/>
              <a:t>totale  dei </a:t>
            </a:r>
            <a:r>
              <a:rPr dirty="0" spc="15"/>
              <a:t>crediti </a:t>
            </a:r>
            <a:r>
              <a:rPr dirty="0" spc="55"/>
              <a:t>internazionali </a:t>
            </a:r>
            <a:r>
              <a:rPr dirty="0" spc="65"/>
              <a:t>a</a:t>
            </a:r>
            <a:r>
              <a:rPr dirty="0" spc="100"/>
              <a:t> </a:t>
            </a:r>
            <a:r>
              <a:rPr dirty="0" spc="25"/>
              <a:t>Pechina.)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3766" y="803198"/>
            <a:ext cx="7877175" cy="616585"/>
          </a:xfrm>
          <a:prstGeom prst="rect"/>
          <a:solidFill>
            <a:srgbClr val="1F1F21"/>
          </a:solidFill>
        </p:spPr>
        <p:txBody>
          <a:bodyPr wrap="square" lIns="0" tIns="254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dirty="0" sz="3500" spc="-5" b="1">
                <a:solidFill>
                  <a:srgbClr val="D3D3D3"/>
                </a:solidFill>
                <a:latin typeface="Times New Roman"/>
                <a:cs typeface="Times New Roman"/>
              </a:rPr>
              <a:t>Post-1895 </a:t>
            </a:r>
            <a:r>
              <a:rPr dirty="0" sz="3500" spc="35" b="1">
                <a:solidFill>
                  <a:srgbClr val="D3D3D3"/>
                </a:solidFill>
                <a:latin typeface="Times New Roman"/>
                <a:cs typeface="Times New Roman"/>
              </a:rPr>
              <a:t>nelle </a:t>
            </a:r>
            <a:r>
              <a:rPr dirty="0" sz="3500" spc="10" b="1">
                <a:solidFill>
                  <a:srgbClr val="D3D3D3"/>
                </a:solidFill>
                <a:latin typeface="Times New Roman"/>
                <a:cs typeface="Times New Roman"/>
              </a:rPr>
              <a:t>relazioni </a:t>
            </a:r>
            <a:r>
              <a:rPr dirty="0" sz="3500" spc="100" b="1">
                <a:solidFill>
                  <a:srgbClr val="D3D3D3"/>
                </a:solidFill>
                <a:latin typeface="Times New Roman"/>
                <a:cs typeface="Times New Roman"/>
              </a:rPr>
              <a:t>con</a:t>
            </a:r>
            <a:r>
              <a:rPr dirty="0" sz="3500" spc="-150" b="1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3500" spc="10" b="1">
                <a:solidFill>
                  <a:srgbClr val="D3D3D3"/>
                </a:solidFill>
                <a:latin typeface="Times New Roman"/>
                <a:cs typeface="Times New Roman"/>
              </a:rPr>
              <a:t>l'Occidente</a:t>
            </a:r>
            <a:endParaRPr sz="3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8983" y="2063201"/>
            <a:ext cx="137795" cy="325755"/>
          </a:xfrm>
          <a:custGeom>
            <a:avLst/>
            <a:gdLst/>
            <a:ahLst/>
            <a:cxnLst/>
            <a:rect l="l" t="t" r="r" b="b"/>
            <a:pathLst>
              <a:path w="137795" h="325755">
                <a:moveTo>
                  <a:pt x="0" y="0"/>
                </a:moveTo>
                <a:lnTo>
                  <a:pt x="137342" y="0"/>
                </a:lnTo>
                <a:lnTo>
                  <a:pt x="137342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21378" y="2063201"/>
            <a:ext cx="7178675" cy="325755"/>
          </a:xfrm>
          <a:custGeom>
            <a:avLst/>
            <a:gdLst/>
            <a:ahLst/>
            <a:cxnLst/>
            <a:rect l="l" t="t" r="r" b="b"/>
            <a:pathLst>
              <a:path w="7178675" h="325755">
                <a:moveTo>
                  <a:pt x="0" y="0"/>
                </a:moveTo>
                <a:lnTo>
                  <a:pt x="7178146" y="0"/>
                </a:lnTo>
                <a:lnTo>
                  <a:pt x="7178146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24341" y="2322742"/>
            <a:ext cx="6793865" cy="325755"/>
          </a:xfrm>
          <a:custGeom>
            <a:avLst/>
            <a:gdLst/>
            <a:ahLst/>
            <a:cxnLst/>
            <a:rect l="l" t="t" r="r" b="b"/>
            <a:pathLst>
              <a:path w="6793865" h="325755">
                <a:moveTo>
                  <a:pt x="0" y="0"/>
                </a:moveTo>
                <a:lnTo>
                  <a:pt x="6793586" y="0"/>
                </a:lnTo>
                <a:lnTo>
                  <a:pt x="6793586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20475" y="2585336"/>
            <a:ext cx="5876290" cy="325755"/>
          </a:xfrm>
          <a:custGeom>
            <a:avLst/>
            <a:gdLst/>
            <a:ahLst/>
            <a:cxnLst/>
            <a:rect l="l" t="t" r="r" b="b"/>
            <a:pathLst>
              <a:path w="5876290" h="325755">
                <a:moveTo>
                  <a:pt x="0" y="0"/>
                </a:moveTo>
                <a:lnTo>
                  <a:pt x="5875729" y="0"/>
                </a:lnTo>
                <a:lnTo>
                  <a:pt x="5875729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8983" y="2979227"/>
            <a:ext cx="134620" cy="325755"/>
          </a:xfrm>
          <a:custGeom>
            <a:avLst/>
            <a:gdLst/>
            <a:ahLst/>
            <a:cxnLst/>
            <a:rect l="l" t="t" r="r" b="b"/>
            <a:pathLst>
              <a:path w="134620" h="325754">
                <a:moveTo>
                  <a:pt x="0" y="0"/>
                </a:moveTo>
                <a:lnTo>
                  <a:pt x="134290" y="0"/>
                </a:lnTo>
                <a:lnTo>
                  <a:pt x="134290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23375" y="2979227"/>
            <a:ext cx="6736715" cy="259715"/>
          </a:xfrm>
          <a:custGeom>
            <a:avLst/>
            <a:gdLst/>
            <a:ahLst/>
            <a:cxnLst/>
            <a:rect l="l" t="t" r="r" b="b"/>
            <a:pathLst>
              <a:path w="6736715" h="259714">
                <a:moveTo>
                  <a:pt x="0" y="259540"/>
                </a:moveTo>
                <a:lnTo>
                  <a:pt x="6736411" y="259540"/>
                </a:lnTo>
                <a:lnTo>
                  <a:pt x="6736411" y="0"/>
                </a:lnTo>
                <a:lnTo>
                  <a:pt x="0" y="0"/>
                </a:lnTo>
                <a:lnTo>
                  <a:pt x="0" y="25954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24519" y="3238768"/>
            <a:ext cx="7237730" cy="325755"/>
          </a:xfrm>
          <a:custGeom>
            <a:avLst/>
            <a:gdLst/>
            <a:ahLst/>
            <a:cxnLst/>
            <a:rect l="l" t="t" r="r" b="b"/>
            <a:pathLst>
              <a:path w="7237730" h="325754">
                <a:moveTo>
                  <a:pt x="0" y="0"/>
                </a:moveTo>
                <a:lnTo>
                  <a:pt x="7237559" y="0"/>
                </a:lnTo>
                <a:lnTo>
                  <a:pt x="7237559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25308" y="3498308"/>
            <a:ext cx="6377305" cy="266065"/>
          </a:xfrm>
          <a:custGeom>
            <a:avLst/>
            <a:gdLst/>
            <a:ahLst/>
            <a:cxnLst/>
            <a:rect l="l" t="t" r="r" b="b"/>
            <a:pathLst>
              <a:path w="6377305" h="266064">
                <a:moveTo>
                  <a:pt x="0" y="265647"/>
                </a:moveTo>
                <a:lnTo>
                  <a:pt x="6376878" y="265647"/>
                </a:lnTo>
                <a:lnTo>
                  <a:pt x="6376878" y="0"/>
                </a:lnTo>
                <a:lnTo>
                  <a:pt x="0" y="0"/>
                </a:lnTo>
                <a:lnTo>
                  <a:pt x="0" y="265647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20475" y="3763956"/>
            <a:ext cx="7063105" cy="325755"/>
          </a:xfrm>
          <a:custGeom>
            <a:avLst/>
            <a:gdLst/>
            <a:ahLst/>
            <a:cxnLst/>
            <a:rect l="l" t="t" r="r" b="b"/>
            <a:pathLst>
              <a:path w="7063105" h="325754">
                <a:moveTo>
                  <a:pt x="0" y="0"/>
                </a:moveTo>
                <a:lnTo>
                  <a:pt x="7062804" y="0"/>
                </a:lnTo>
                <a:lnTo>
                  <a:pt x="7062804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20323" y="4023497"/>
            <a:ext cx="4700905" cy="325755"/>
          </a:xfrm>
          <a:custGeom>
            <a:avLst/>
            <a:gdLst/>
            <a:ahLst/>
            <a:cxnLst/>
            <a:rect l="l" t="t" r="r" b="b"/>
            <a:pathLst>
              <a:path w="4700905" h="325754">
                <a:moveTo>
                  <a:pt x="0" y="0"/>
                </a:moveTo>
                <a:lnTo>
                  <a:pt x="4700329" y="0"/>
                </a:lnTo>
                <a:lnTo>
                  <a:pt x="4700329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78983" y="4420441"/>
            <a:ext cx="137795" cy="325755"/>
          </a:xfrm>
          <a:custGeom>
            <a:avLst/>
            <a:gdLst/>
            <a:ahLst/>
            <a:cxnLst/>
            <a:rect l="l" t="t" r="r" b="b"/>
            <a:pathLst>
              <a:path w="137795" h="325754">
                <a:moveTo>
                  <a:pt x="0" y="0"/>
                </a:moveTo>
                <a:lnTo>
                  <a:pt x="137342" y="0"/>
                </a:lnTo>
                <a:lnTo>
                  <a:pt x="137342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21709" y="4420441"/>
            <a:ext cx="7110730" cy="325755"/>
          </a:xfrm>
          <a:custGeom>
            <a:avLst/>
            <a:gdLst/>
            <a:ahLst/>
            <a:cxnLst/>
            <a:rect l="l" t="t" r="r" b="b"/>
            <a:pathLst>
              <a:path w="7110730" h="325754">
                <a:moveTo>
                  <a:pt x="0" y="0"/>
                </a:moveTo>
                <a:lnTo>
                  <a:pt x="7110670" y="0"/>
                </a:lnTo>
                <a:lnTo>
                  <a:pt x="7110670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20742" y="4679982"/>
            <a:ext cx="6891655" cy="325755"/>
          </a:xfrm>
          <a:custGeom>
            <a:avLst/>
            <a:gdLst/>
            <a:ahLst/>
            <a:cxnLst/>
            <a:rect l="l" t="t" r="r" b="b"/>
            <a:pathLst>
              <a:path w="6891655" h="325754">
                <a:moveTo>
                  <a:pt x="0" y="0"/>
                </a:moveTo>
                <a:lnTo>
                  <a:pt x="6891621" y="0"/>
                </a:lnTo>
                <a:lnTo>
                  <a:pt x="6891621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24761" y="4942576"/>
            <a:ext cx="6449695" cy="259715"/>
          </a:xfrm>
          <a:custGeom>
            <a:avLst/>
            <a:gdLst/>
            <a:ahLst/>
            <a:cxnLst/>
            <a:rect l="l" t="t" r="r" b="b"/>
            <a:pathLst>
              <a:path w="6449695" h="259714">
                <a:moveTo>
                  <a:pt x="0" y="259540"/>
                </a:moveTo>
                <a:lnTo>
                  <a:pt x="6449314" y="259540"/>
                </a:lnTo>
                <a:lnTo>
                  <a:pt x="6449314" y="0"/>
                </a:lnTo>
                <a:lnTo>
                  <a:pt x="0" y="0"/>
                </a:lnTo>
                <a:lnTo>
                  <a:pt x="0" y="25954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22014" y="5202116"/>
            <a:ext cx="7144384" cy="325755"/>
          </a:xfrm>
          <a:custGeom>
            <a:avLst/>
            <a:gdLst/>
            <a:ahLst/>
            <a:cxnLst/>
            <a:rect l="l" t="t" r="r" b="b"/>
            <a:pathLst>
              <a:path w="7144384" h="325754">
                <a:moveTo>
                  <a:pt x="0" y="0"/>
                </a:moveTo>
                <a:lnTo>
                  <a:pt x="7144154" y="0"/>
                </a:lnTo>
                <a:lnTo>
                  <a:pt x="7144154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24125" y="5464711"/>
            <a:ext cx="2670810" cy="325755"/>
          </a:xfrm>
          <a:custGeom>
            <a:avLst/>
            <a:gdLst/>
            <a:ahLst/>
            <a:cxnLst/>
            <a:rect l="l" t="t" r="r" b="b"/>
            <a:pathLst>
              <a:path w="2670810" h="325754">
                <a:moveTo>
                  <a:pt x="0" y="0"/>
                </a:moveTo>
                <a:lnTo>
                  <a:pt x="2670224" y="0"/>
                </a:lnTo>
                <a:lnTo>
                  <a:pt x="2670224" y="325413"/>
                </a:lnTo>
                <a:lnTo>
                  <a:pt x="0" y="325413"/>
                </a:lnTo>
                <a:lnTo>
                  <a:pt x="0" y="0"/>
                </a:lnTo>
                <a:close/>
              </a:path>
            </a:pathLst>
          </a:custGeom>
          <a:solidFill>
            <a:srgbClr val="1F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107623" y="2060062"/>
            <a:ext cx="7256780" cy="3717290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2700" marR="64135" indent="635">
              <a:lnSpc>
                <a:spcPct val="90200"/>
              </a:lnSpc>
              <a:spcBef>
                <a:spcPts val="325"/>
              </a:spcBef>
            </a:pPr>
            <a:r>
              <a:rPr dirty="0" sz="1900" spc="25">
                <a:solidFill>
                  <a:srgbClr val="D3D3D3"/>
                </a:solidFill>
                <a:latin typeface="Times New Roman"/>
                <a:cs typeface="Times New Roman"/>
              </a:rPr>
              <a:t>Emerge </a:t>
            </a:r>
            <a:r>
              <a:rPr dirty="0" sz="1900" spc="85">
                <a:solidFill>
                  <a:srgbClr val="D3D3D3"/>
                </a:solidFill>
                <a:latin typeface="Times New Roman"/>
                <a:cs typeface="Times New Roman"/>
              </a:rPr>
              <a:t>un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imperialismo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finanziario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occidentale </a:t>
            </a:r>
            <a:r>
              <a:rPr dirty="0" sz="1900" spc="50">
                <a:solidFill>
                  <a:srgbClr val="D3D3D3"/>
                </a:solidFill>
                <a:latin typeface="Times New Roman"/>
                <a:cs typeface="Times New Roman"/>
              </a:rPr>
              <a:t>in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Cina e </a:t>
            </a:r>
            <a:r>
              <a:rPr dirty="0" sz="1900" spc="85">
                <a:solidFill>
                  <a:srgbClr val="D3D3D3"/>
                </a:solidFill>
                <a:latin typeface="Times New Roman"/>
                <a:cs typeface="Times New Roman"/>
              </a:rPr>
              <a:t>un </a:t>
            </a:r>
            <a:r>
              <a:rPr dirty="0" sz="1900" spc="15">
                <a:solidFill>
                  <a:srgbClr val="D3D3D3"/>
                </a:solidFill>
                <a:latin typeface="Times New Roman"/>
                <a:cs typeface="Times New Roman"/>
              </a:rPr>
              <a:t>processo 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di </a:t>
            </a:r>
            <a:r>
              <a:rPr dirty="0" sz="1900" spc="45">
                <a:solidFill>
                  <a:srgbClr val="D3D3D3"/>
                </a:solidFill>
                <a:latin typeface="Times New Roman"/>
                <a:cs typeface="Times New Roman"/>
              </a:rPr>
              <a:t>industrializzazione </a:t>
            </a:r>
            <a:r>
              <a:rPr dirty="0" sz="1900" spc="25">
                <a:solidFill>
                  <a:srgbClr val="D3D3D3"/>
                </a:solidFill>
                <a:latin typeface="Times New Roman"/>
                <a:cs typeface="Times New Roman"/>
              </a:rPr>
              <a:t>sostenuto </a:t>
            </a:r>
            <a:r>
              <a:rPr dirty="0" sz="1900" spc="70">
                <a:solidFill>
                  <a:srgbClr val="D3D3D3"/>
                </a:solidFill>
                <a:latin typeface="Times New Roman"/>
                <a:cs typeface="Times New Roman"/>
              </a:rPr>
              <a:t>da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capitali stranieri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1900" spc="15">
                <a:solidFill>
                  <a:srgbClr val="D3D3D3"/>
                </a:solidFill>
                <a:latin typeface="Times New Roman"/>
                <a:cs typeface="Times New Roman"/>
              </a:rPr>
              <a:t>societa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miste  </a:t>
            </a:r>
            <a:r>
              <a:rPr dirty="0" sz="1900" spc="30">
                <a:solidFill>
                  <a:srgbClr val="D3D3D3"/>
                </a:solidFill>
                <a:latin typeface="Times New Roman"/>
                <a:cs typeface="Times New Roman"/>
              </a:rPr>
              <a:t>sino-occidentali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nei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settori </a:t>
            </a:r>
            <a:r>
              <a:rPr dirty="0" sz="1900" spc="-20">
                <a:solidFill>
                  <a:srgbClr val="D3D3D3"/>
                </a:solidFill>
                <a:latin typeface="Times New Roman"/>
                <a:cs typeface="Times New Roman"/>
              </a:rPr>
              <a:t>tessile,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alimentare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e</a:t>
            </a:r>
            <a:r>
              <a:rPr dirty="0" sz="1900" spc="-12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meccanico</a:t>
            </a:r>
            <a:endParaRPr sz="1900">
              <a:latin typeface="Times New Roman"/>
              <a:cs typeface="Times New Roman"/>
            </a:endParaRPr>
          </a:p>
          <a:p>
            <a:pPr marL="12700" marR="5080" indent="2540">
              <a:lnSpc>
                <a:spcPct val="90200"/>
              </a:lnSpc>
              <a:spcBef>
                <a:spcPts val="1045"/>
              </a:spcBef>
            </a:pPr>
            <a:r>
              <a:rPr dirty="0" sz="1900" spc="30">
                <a:solidFill>
                  <a:srgbClr val="D3D3D3"/>
                </a:solidFill>
                <a:latin typeface="Times New Roman"/>
                <a:cs typeface="Times New Roman"/>
              </a:rPr>
              <a:t>Charles </a:t>
            </a:r>
            <a:r>
              <a:rPr dirty="0" sz="1900" spc="-5">
                <a:solidFill>
                  <a:srgbClr val="D3D3D3"/>
                </a:solidFill>
                <a:latin typeface="Times New Roman"/>
                <a:cs typeface="Times New Roman"/>
              </a:rPr>
              <a:t>Bereford </a:t>
            </a:r>
            <a:r>
              <a:rPr dirty="0" sz="1900" spc="-10">
                <a:solidFill>
                  <a:srgbClr val="D3D3D3"/>
                </a:solidFill>
                <a:latin typeface="Times New Roman"/>
                <a:cs typeface="Times New Roman"/>
              </a:rPr>
              <a:t>(1846-1919),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membro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del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Parlamento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britannico,  </a:t>
            </a:r>
            <a:r>
              <a:rPr dirty="0" sz="1900" spc="45">
                <a:solidFill>
                  <a:srgbClr val="D3D3D3"/>
                </a:solidFill>
                <a:latin typeface="Times New Roman"/>
                <a:cs typeface="Times New Roman"/>
              </a:rPr>
              <a:t>rapporto </a:t>
            </a:r>
            <a:r>
              <a:rPr dirty="0" sz="1900" spc="15">
                <a:solidFill>
                  <a:srgbClr val="D3D3D3"/>
                </a:solidFill>
                <a:latin typeface="Times New Roman"/>
                <a:cs typeface="Times New Roman"/>
              </a:rPr>
              <a:t>sulla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situazione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del </a:t>
            </a:r>
            <a:r>
              <a:rPr dirty="0" sz="1900" spc="30">
                <a:solidFill>
                  <a:srgbClr val="D3D3D3"/>
                </a:solidFill>
                <a:latin typeface="Times New Roman"/>
                <a:cs typeface="Times New Roman"/>
              </a:rPr>
              <a:t>commercio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in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Cina </a:t>
            </a:r>
            <a:r>
              <a:rPr dirty="0" sz="1900" spc="45">
                <a:solidFill>
                  <a:srgbClr val="D3D3D3"/>
                </a:solidFill>
                <a:latin typeface="Times New Roman"/>
                <a:cs typeface="Times New Roman"/>
              </a:rPr>
              <a:t>dal </a:t>
            </a:r>
            <a:r>
              <a:rPr dirty="0" sz="1900" spc="30">
                <a:solidFill>
                  <a:srgbClr val="D3D3D3"/>
                </a:solidFill>
                <a:latin typeface="Times New Roman"/>
                <a:cs typeface="Times New Roman"/>
              </a:rPr>
              <a:t>titolo </a:t>
            </a:r>
            <a:r>
              <a:rPr dirty="0" sz="1900" spc="-25" i="1">
                <a:solidFill>
                  <a:srgbClr val="D3D3D3"/>
                </a:solidFill>
                <a:latin typeface="Times New Roman"/>
                <a:cs typeface="Times New Roman"/>
              </a:rPr>
              <a:t>The </a:t>
            </a:r>
            <a:r>
              <a:rPr dirty="0" sz="1900" spc="-75" i="1">
                <a:solidFill>
                  <a:srgbClr val="D3D3D3"/>
                </a:solidFill>
                <a:latin typeface="Times New Roman"/>
                <a:cs typeface="Times New Roman"/>
              </a:rPr>
              <a:t>Break-up  </a:t>
            </a:r>
            <a:r>
              <a:rPr dirty="0" sz="1900" spc="-60" i="1">
                <a:solidFill>
                  <a:srgbClr val="D3D3D3"/>
                </a:solidFill>
                <a:latin typeface="Times New Roman"/>
                <a:cs typeface="Times New Roman"/>
              </a:rPr>
              <a:t>of </a:t>
            </a:r>
            <a:r>
              <a:rPr dirty="0" sz="1900" spc="-25" i="1">
                <a:solidFill>
                  <a:srgbClr val="D3D3D3"/>
                </a:solidFill>
                <a:latin typeface="Times New Roman"/>
                <a:cs typeface="Times New Roman"/>
              </a:rPr>
              <a:t>China, </a:t>
            </a:r>
            <a:r>
              <a:rPr dirty="0" sz="1900" spc="30">
                <a:solidFill>
                  <a:srgbClr val="D3D3D3"/>
                </a:solidFill>
                <a:latin typeface="Times New Roman"/>
                <a:cs typeface="Times New Roman"/>
              </a:rPr>
              <a:t>che </a:t>
            </a:r>
            <a:r>
              <a:rPr dirty="0" sz="1900" spc="15">
                <a:solidFill>
                  <a:srgbClr val="D3D3D3"/>
                </a:solidFill>
                <a:latin typeface="Times New Roman"/>
                <a:cs typeface="Times New Roman"/>
              </a:rPr>
              <a:t>prefigura </a:t>
            </a:r>
            <a:r>
              <a:rPr dirty="0" sz="1900" spc="5">
                <a:solidFill>
                  <a:srgbClr val="D3D3D3"/>
                </a:solidFill>
                <a:latin typeface="Times New Roman"/>
                <a:cs typeface="Times New Roman"/>
              </a:rPr>
              <a:t>possibile </a:t>
            </a:r>
            <a:r>
              <a:rPr dirty="0" sz="1900" spc="60">
                <a:solidFill>
                  <a:srgbClr val="D3D3D3"/>
                </a:solidFill>
                <a:latin typeface="Times New Roman"/>
                <a:cs typeface="Times New Roman"/>
              </a:rPr>
              <a:t>frammentazione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dell'impero e  </a:t>
            </a:r>
            <a:r>
              <a:rPr dirty="0" sz="1900" spc="-5">
                <a:solidFill>
                  <a:srgbClr val="D3D3D3"/>
                </a:solidFill>
                <a:latin typeface="Times New Roman"/>
                <a:cs typeface="Times New Roman"/>
              </a:rPr>
              <a:t>suggerisce </a:t>
            </a:r>
            <a:r>
              <a:rPr dirty="0" sz="1900" spc="15">
                <a:solidFill>
                  <a:srgbClr val="D3D3D3"/>
                </a:solidFill>
                <a:latin typeface="Times New Roman"/>
                <a:cs typeface="Times New Roman"/>
              </a:rPr>
              <a:t>necessita </a:t>
            </a:r>
            <a:r>
              <a:rPr dirty="0" sz="1900" spc="50">
                <a:solidFill>
                  <a:srgbClr val="D3D3D3"/>
                </a:solidFill>
                <a:latin typeface="Times New Roman"/>
                <a:cs typeface="Times New Roman"/>
              </a:rPr>
              <a:t>di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rafforzare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la </a:t>
            </a:r>
            <a:r>
              <a:rPr dirty="0" sz="1900" spc="45">
                <a:solidFill>
                  <a:srgbClr val="D3D3D3"/>
                </a:solidFill>
                <a:latin typeface="Times New Roman"/>
                <a:cs typeface="Times New Roman"/>
              </a:rPr>
              <a:t>sua </a:t>
            </a:r>
            <a:r>
              <a:rPr dirty="0" sz="1900" spc="50">
                <a:solidFill>
                  <a:srgbClr val="D3D3D3"/>
                </a:solidFill>
                <a:latin typeface="Times New Roman"/>
                <a:cs typeface="Times New Roman"/>
              </a:rPr>
              <a:t>unita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con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politica </a:t>
            </a:r>
            <a:r>
              <a:rPr dirty="0" sz="1900" spc="50">
                <a:solidFill>
                  <a:srgbClr val="D3D3D3"/>
                </a:solidFill>
                <a:latin typeface="Times New Roman"/>
                <a:cs typeface="Times New Roman"/>
              </a:rPr>
              <a:t>di apertura 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liberta </a:t>
            </a:r>
            <a:r>
              <a:rPr dirty="0" sz="1900" spc="15">
                <a:solidFill>
                  <a:srgbClr val="D3D3D3"/>
                </a:solidFill>
                <a:latin typeface="Times New Roman"/>
                <a:cs typeface="Times New Roman"/>
              </a:rPr>
              <a:t>per </a:t>
            </a:r>
            <a:r>
              <a:rPr dirty="0" sz="1900" spc="30">
                <a:solidFill>
                  <a:srgbClr val="D3D3D3"/>
                </a:solidFill>
                <a:latin typeface="Times New Roman"/>
                <a:cs typeface="Times New Roman"/>
              </a:rPr>
              <a:t>commerci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1900" spc="10">
                <a:solidFill>
                  <a:srgbClr val="D3D3D3"/>
                </a:solidFill>
                <a:latin typeface="Times New Roman"/>
                <a:cs typeface="Times New Roman"/>
              </a:rPr>
              <a:t>investimenti</a:t>
            </a:r>
            <a:r>
              <a:rPr dirty="0" sz="1900" spc="38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stranieri.</a:t>
            </a:r>
            <a:endParaRPr sz="1900">
              <a:latin typeface="Times New Roman"/>
              <a:cs typeface="Times New Roman"/>
            </a:endParaRPr>
          </a:p>
          <a:p>
            <a:pPr marL="12700" marR="78740" indent="635">
              <a:lnSpc>
                <a:spcPct val="90200"/>
              </a:lnSpc>
              <a:spcBef>
                <a:spcPts val="1070"/>
              </a:spcBef>
            </a:pPr>
            <a:r>
              <a:rPr dirty="0" sz="1900" spc="55">
                <a:solidFill>
                  <a:srgbClr val="D3D3D3"/>
                </a:solidFill>
                <a:latin typeface="Times New Roman"/>
                <a:cs typeface="Times New Roman"/>
              </a:rPr>
              <a:t>Unita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dell'impero sotto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la dinastia Qing condizione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fondamentale </a:t>
            </a:r>
            <a:r>
              <a:rPr dirty="0" sz="1900" spc="25">
                <a:solidFill>
                  <a:srgbClr val="D3D3D3"/>
                </a:solidFill>
                <a:latin typeface="Times New Roman"/>
                <a:cs typeface="Times New Roman"/>
              </a:rPr>
              <a:t>per  </a:t>
            </a:r>
            <a:r>
              <a:rPr dirty="0" sz="1900" spc="30">
                <a:solidFill>
                  <a:srgbClr val="D3D3D3"/>
                </a:solidFill>
                <a:latin typeface="Times New Roman"/>
                <a:cs typeface="Times New Roman"/>
              </a:rPr>
              <a:t>tutela </a:t>
            </a:r>
            <a:r>
              <a:rPr dirty="0" sz="1900">
                <a:solidFill>
                  <a:srgbClr val="D3D3D3"/>
                </a:solidFill>
                <a:latin typeface="Times New Roman"/>
                <a:cs typeface="Times New Roman"/>
              </a:rPr>
              <a:t>degli </a:t>
            </a:r>
            <a:r>
              <a:rPr dirty="0" sz="1900" spc="10">
                <a:solidFill>
                  <a:srgbClr val="D3D3D3"/>
                </a:solidFill>
                <a:latin typeface="Times New Roman"/>
                <a:cs typeface="Times New Roman"/>
              </a:rPr>
              <a:t>interessi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finanziari </a:t>
            </a:r>
            <a:r>
              <a:rPr dirty="0" sz="1900" spc="30">
                <a:solidFill>
                  <a:srgbClr val="D3D3D3"/>
                </a:solidFill>
                <a:latin typeface="Times New Roman"/>
                <a:cs typeface="Times New Roman"/>
              </a:rPr>
              <a:t>ed economici </a:t>
            </a:r>
            <a:r>
              <a:rPr dirty="0" sz="1900" spc="5">
                <a:solidFill>
                  <a:srgbClr val="D3D3D3"/>
                </a:solidFill>
                <a:latin typeface="Times New Roman"/>
                <a:cs typeface="Times New Roman"/>
              </a:rPr>
              <a:t>degli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stranieri </a:t>
            </a:r>
            <a:r>
              <a:rPr dirty="0" sz="1900">
                <a:solidFill>
                  <a:srgbClr val="D3D3D3"/>
                </a:solidFill>
                <a:latin typeface="Times New Roman"/>
                <a:cs typeface="Times New Roman"/>
              </a:rPr>
              <a:t>coinvolti 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nella </a:t>
            </a:r>
            <a:r>
              <a:rPr dirty="0" sz="1900" spc="65">
                <a:solidFill>
                  <a:srgbClr val="D3D3D3"/>
                </a:solidFill>
                <a:latin typeface="Times New Roman"/>
                <a:cs typeface="Times New Roman"/>
              </a:rPr>
              <a:t>modernizzazione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1900" spc="45">
                <a:solidFill>
                  <a:srgbClr val="D3D3D3"/>
                </a:solidFill>
                <a:latin typeface="Times New Roman"/>
                <a:cs typeface="Times New Roman"/>
              </a:rPr>
              <a:t>industrializzazione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del </a:t>
            </a:r>
            <a:r>
              <a:rPr dirty="0" sz="1900" spc="15">
                <a:solidFill>
                  <a:srgbClr val="D3D3D3"/>
                </a:solidFill>
                <a:latin typeface="Times New Roman"/>
                <a:cs typeface="Times New Roman"/>
              </a:rPr>
              <a:t>paese: </a:t>
            </a:r>
            <a:r>
              <a:rPr dirty="0" sz="1900" spc="25">
                <a:solidFill>
                  <a:srgbClr val="D3D3D3"/>
                </a:solidFill>
                <a:latin typeface="Times New Roman"/>
                <a:cs typeface="Times New Roman"/>
              </a:rPr>
              <a:t>governo 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imperiale,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come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garante </a:t>
            </a:r>
            <a:r>
              <a:rPr dirty="0" sz="1900" spc="15">
                <a:solidFill>
                  <a:srgbClr val="D3D3D3"/>
                </a:solidFill>
                <a:latin typeface="Times New Roman"/>
                <a:cs typeface="Times New Roman"/>
              </a:rPr>
              <a:t>della </a:t>
            </a:r>
            <a:r>
              <a:rPr dirty="0" sz="1900" spc="30">
                <a:solidFill>
                  <a:srgbClr val="D3D3D3"/>
                </a:solidFill>
                <a:latin typeface="Times New Roman"/>
                <a:cs typeface="Times New Roman"/>
              </a:rPr>
              <a:t>restituzione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dei prestiti </a:t>
            </a:r>
            <a:r>
              <a:rPr dirty="0" sz="1900" spc="40">
                <a:solidFill>
                  <a:srgbClr val="D3D3D3"/>
                </a:solidFill>
                <a:latin typeface="Times New Roman"/>
                <a:cs typeface="Times New Roman"/>
              </a:rPr>
              <a:t>e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della </a:t>
            </a:r>
            <a:r>
              <a:rPr dirty="0" sz="1900" spc="5">
                <a:solidFill>
                  <a:srgbClr val="D3D3D3"/>
                </a:solidFill>
                <a:latin typeface="Times New Roman"/>
                <a:cs typeface="Times New Roman"/>
              </a:rPr>
              <a:t>difesa </a:t>
            </a:r>
            <a:r>
              <a:rPr dirty="0" sz="1900" spc="20">
                <a:solidFill>
                  <a:srgbClr val="D3D3D3"/>
                </a:solidFill>
                <a:latin typeface="Times New Roman"/>
                <a:cs typeface="Times New Roman"/>
              </a:rPr>
              <a:t>dei  </a:t>
            </a:r>
            <a:r>
              <a:rPr dirty="0" sz="1900" spc="-10">
                <a:solidFill>
                  <a:srgbClr val="D3D3D3"/>
                </a:solidFill>
                <a:latin typeface="Times New Roman"/>
                <a:cs typeface="Times New Roman"/>
              </a:rPr>
              <a:t>privilegi </a:t>
            </a:r>
            <a:r>
              <a:rPr dirty="0" sz="1900" spc="25">
                <a:solidFill>
                  <a:srgbClr val="D3D3D3"/>
                </a:solidFill>
                <a:latin typeface="Times New Roman"/>
                <a:cs typeface="Times New Roman"/>
              </a:rPr>
              <a:t>sanciti </a:t>
            </a:r>
            <a:r>
              <a:rPr dirty="0" sz="1900" spc="55">
                <a:solidFill>
                  <a:srgbClr val="D3D3D3"/>
                </a:solidFill>
                <a:latin typeface="Times New Roman"/>
                <a:cs typeface="Times New Roman"/>
              </a:rPr>
              <a:t>dai</a:t>
            </a:r>
            <a:r>
              <a:rPr dirty="0" sz="1900" spc="-235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dirty="0" sz="1900" spc="35">
                <a:solidFill>
                  <a:srgbClr val="D3D3D3"/>
                </a:solidFill>
                <a:latin typeface="Times New Roman"/>
                <a:cs typeface="Times New Roman"/>
              </a:rPr>
              <a:t>trattati</a:t>
            </a:r>
            <a:endParaRPr sz="1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5608" y="861072"/>
            <a:ext cx="6238494" cy="5387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61516" y="886980"/>
            <a:ext cx="4994910" cy="4792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78661" y="911097"/>
            <a:ext cx="4978527" cy="463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469379" y="1112519"/>
            <a:ext cx="148590" cy="662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490461" y="1141475"/>
            <a:ext cx="123189" cy="41275"/>
          </a:xfrm>
          <a:custGeom>
            <a:avLst/>
            <a:gdLst/>
            <a:ahLst/>
            <a:cxnLst/>
            <a:rect l="l" t="t" r="r" b="b"/>
            <a:pathLst>
              <a:path w="123190" h="41275">
                <a:moveTo>
                  <a:pt x="9905" y="3175"/>
                </a:moveTo>
                <a:lnTo>
                  <a:pt x="7572" y="11963"/>
                </a:lnTo>
                <a:lnTo>
                  <a:pt x="5143" y="20621"/>
                </a:lnTo>
                <a:lnTo>
                  <a:pt x="2619" y="29160"/>
                </a:lnTo>
                <a:lnTo>
                  <a:pt x="0" y="37591"/>
                </a:lnTo>
                <a:lnTo>
                  <a:pt x="3175" y="40766"/>
                </a:lnTo>
                <a:lnTo>
                  <a:pt x="51788" y="39695"/>
                </a:lnTo>
                <a:lnTo>
                  <a:pt x="110796" y="39624"/>
                </a:lnTo>
                <a:lnTo>
                  <a:pt x="113037" y="31267"/>
                </a:lnTo>
                <a:lnTo>
                  <a:pt x="115919" y="21828"/>
                </a:lnTo>
                <a:lnTo>
                  <a:pt x="119133" y="12459"/>
                </a:lnTo>
                <a:lnTo>
                  <a:pt x="122487" y="3683"/>
                </a:lnTo>
                <a:lnTo>
                  <a:pt x="57531" y="3683"/>
                </a:lnTo>
                <a:lnTo>
                  <a:pt x="9905" y="3175"/>
                </a:lnTo>
                <a:close/>
              </a:path>
              <a:path w="123190" h="41275">
                <a:moveTo>
                  <a:pt x="110796" y="39624"/>
                </a:moveTo>
                <a:lnTo>
                  <a:pt x="62484" y="39624"/>
                </a:lnTo>
                <a:lnTo>
                  <a:pt x="72913" y="39695"/>
                </a:lnTo>
                <a:lnTo>
                  <a:pt x="84391" y="39909"/>
                </a:lnTo>
                <a:lnTo>
                  <a:pt x="110489" y="40766"/>
                </a:lnTo>
                <a:lnTo>
                  <a:pt x="110796" y="39624"/>
                </a:lnTo>
                <a:close/>
              </a:path>
              <a:path w="123190" h="41275">
                <a:moveTo>
                  <a:pt x="119634" y="0"/>
                </a:moveTo>
                <a:lnTo>
                  <a:pt x="105751" y="1593"/>
                </a:lnTo>
                <a:lnTo>
                  <a:pt x="90773" y="2746"/>
                </a:lnTo>
                <a:lnTo>
                  <a:pt x="74699" y="3446"/>
                </a:lnTo>
                <a:lnTo>
                  <a:pt x="57531" y="3683"/>
                </a:lnTo>
                <a:lnTo>
                  <a:pt x="122487" y="3683"/>
                </a:lnTo>
                <a:lnTo>
                  <a:pt x="122682" y="3175"/>
                </a:lnTo>
                <a:lnTo>
                  <a:pt x="119634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490461" y="1141475"/>
            <a:ext cx="123189" cy="41275"/>
          </a:xfrm>
          <a:custGeom>
            <a:avLst/>
            <a:gdLst/>
            <a:ahLst/>
            <a:cxnLst/>
            <a:rect l="l" t="t" r="r" b="b"/>
            <a:pathLst>
              <a:path w="123190" h="41275">
                <a:moveTo>
                  <a:pt x="119634" y="0"/>
                </a:moveTo>
                <a:lnTo>
                  <a:pt x="122682" y="3175"/>
                </a:lnTo>
                <a:lnTo>
                  <a:pt x="119133" y="12459"/>
                </a:lnTo>
                <a:lnTo>
                  <a:pt x="115919" y="21828"/>
                </a:lnTo>
                <a:lnTo>
                  <a:pt x="113037" y="31267"/>
                </a:lnTo>
                <a:lnTo>
                  <a:pt x="110489" y="40766"/>
                </a:lnTo>
                <a:lnTo>
                  <a:pt x="96916" y="40266"/>
                </a:lnTo>
                <a:lnTo>
                  <a:pt x="84391" y="39909"/>
                </a:lnTo>
                <a:lnTo>
                  <a:pt x="72913" y="39695"/>
                </a:lnTo>
                <a:lnTo>
                  <a:pt x="62484" y="39624"/>
                </a:lnTo>
                <a:lnTo>
                  <a:pt x="51788" y="39695"/>
                </a:lnTo>
                <a:lnTo>
                  <a:pt x="38354" y="39909"/>
                </a:lnTo>
                <a:lnTo>
                  <a:pt x="22157" y="40266"/>
                </a:lnTo>
                <a:lnTo>
                  <a:pt x="3175" y="40766"/>
                </a:lnTo>
                <a:lnTo>
                  <a:pt x="0" y="37591"/>
                </a:lnTo>
                <a:lnTo>
                  <a:pt x="2619" y="29160"/>
                </a:lnTo>
                <a:lnTo>
                  <a:pt x="5143" y="20621"/>
                </a:lnTo>
                <a:lnTo>
                  <a:pt x="7572" y="11963"/>
                </a:lnTo>
                <a:lnTo>
                  <a:pt x="9905" y="3175"/>
                </a:lnTo>
                <a:lnTo>
                  <a:pt x="24741" y="3361"/>
                </a:lnTo>
                <a:lnTo>
                  <a:pt x="37623" y="3524"/>
                </a:lnTo>
                <a:lnTo>
                  <a:pt x="48553" y="3639"/>
                </a:lnTo>
                <a:lnTo>
                  <a:pt x="57531" y="3683"/>
                </a:lnTo>
                <a:lnTo>
                  <a:pt x="74699" y="3446"/>
                </a:lnTo>
                <a:lnTo>
                  <a:pt x="90773" y="2746"/>
                </a:lnTo>
                <a:lnTo>
                  <a:pt x="105751" y="1593"/>
                </a:lnTo>
                <a:lnTo>
                  <a:pt x="119634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661404" y="894600"/>
            <a:ext cx="986790" cy="3924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678041" y="918336"/>
            <a:ext cx="970787" cy="3760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66927" y="1734311"/>
            <a:ext cx="7788402" cy="4487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92836" y="1798294"/>
            <a:ext cx="142519" cy="1425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03732" y="1812798"/>
            <a:ext cx="132537" cy="1325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91539" y="1760245"/>
            <a:ext cx="676401" cy="1815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607819" y="1760245"/>
            <a:ext cx="459486" cy="1815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24455" y="1760207"/>
            <a:ext cx="6139434" cy="2234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058286" y="1774698"/>
            <a:ext cx="5205476" cy="2099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96111" y="1967471"/>
            <a:ext cx="4056634" cy="22442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92836" y="2340838"/>
            <a:ext cx="142519" cy="1425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03732" y="2355342"/>
            <a:ext cx="132537" cy="1325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97636" y="2305786"/>
            <a:ext cx="169951" cy="1745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07453" y="2319654"/>
            <a:ext cx="160248" cy="16535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66800" y="2302789"/>
            <a:ext cx="1629918" cy="18158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746248" y="2302764"/>
            <a:ext cx="1868551" cy="21729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660391" y="2302789"/>
            <a:ext cx="869569" cy="18158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92836" y="2676118"/>
            <a:ext cx="142519" cy="1425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03732" y="2690622"/>
            <a:ext cx="132537" cy="13258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903732" y="2641092"/>
            <a:ext cx="95213" cy="8001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913688" y="2654935"/>
            <a:ext cx="85648" cy="7112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04316" y="2638031"/>
            <a:ext cx="1215898" cy="22442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261616" y="2638056"/>
            <a:ext cx="2383028" cy="22363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632959" y="2638069"/>
            <a:ext cx="859789" cy="18158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478779" y="2638056"/>
            <a:ext cx="76917" cy="21868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493892" y="2657094"/>
            <a:ext cx="57785" cy="200025"/>
          </a:xfrm>
          <a:custGeom>
            <a:avLst/>
            <a:gdLst/>
            <a:ahLst/>
            <a:cxnLst/>
            <a:rect l="l" t="t" r="r" b="b"/>
            <a:pathLst>
              <a:path w="57785" h="200025">
                <a:moveTo>
                  <a:pt x="0" y="0"/>
                </a:moveTo>
                <a:lnTo>
                  <a:pt x="0" y="8762"/>
                </a:lnTo>
                <a:lnTo>
                  <a:pt x="6985" y="13715"/>
                </a:lnTo>
                <a:lnTo>
                  <a:pt x="12446" y="18795"/>
                </a:lnTo>
                <a:lnTo>
                  <a:pt x="31115" y="56387"/>
                </a:lnTo>
                <a:lnTo>
                  <a:pt x="37587" y="99948"/>
                </a:lnTo>
                <a:lnTo>
                  <a:pt x="37212" y="110700"/>
                </a:lnTo>
                <a:lnTo>
                  <a:pt x="28404" y="151953"/>
                </a:lnTo>
                <a:lnTo>
                  <a:pt x="6731" y="186562"/>
                </a:lnTo>
                <a:lnTo>
                  <a:pt x="0" y="191261"/>
                </a:lnTo>
                <a:lnTo>
                  <a:pt x="0" y="200025"/>
                </a:lnTo>
                <a:lnTo>
                  <a:pt x="35167" y="172198"/>
                </a:lnTo>
                <a:lnTo>
                  <a:pt x="53566" y="133363"/>
                </a:lnTo>
                <a:lnTo>
                  <a:pt x="57525" y="99821"/>
                </a:lnTo>
                <a:lnTo>
                  <a:pt x="56937" y="86185"/>
                </a:lnTo>
                <a:lnTo>
                  <a:pt x="42991" y="39824"/>
                </a:lnTo>
                <a:lnTo>
                  <a:pt x="18109" y="10662"/>
                </a:lnTo>
                <a:lnTo>
                  <a:pt x="6576" y="3284"/>
                </a:lnTo>
                <a:lnTo>
                  <a:pt x="0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493892" y="2657094"/>
            <a:ext cx="57785" cy="200025"/>
          </a:xfrm>
          <a:custGeom>
            <a:avLst/>
            <a:gdLst/>
            <a:ahLst/>
            <a:cxnLst/>
            <a:rect l="l" t="t" r="r" b="b"/>
            <a:pathLst>
              <a:path w="57785" h="200025">
                <a:moveTo>
                  <a:pt x="0" y="0"/>
                </a:moveTo>
                <a:lnTo>
                  <a:pt x="37099" y="30527"/>
                </a:lnTo>
                <a:lnTo>
                  <a:pt x="55165" y="73279"/>
                </a:lnTo>
                <a:lnTo>
                  <a:pt x="57531" y="99948"/>
                </a:lnTo>
                <a:lnTo>
                  <a:pt x="57098" y="111404"/>
                </a:lnTo>
                <a:lnTo>
                  <a:pt x="46319" y="153961"/>
                </a:lnTo>
                <a:lnTo>
                  <a:pt x="22092" y="185933"/>
                </a:lnTo>
                <a:lnTo>
                  <a:pt x="0" y="200025"/>
                </a:lnTo>
                <a:lnTo>
                  <a:pt x="0" y="191261"/>
                </a:lnTo>
                <a:lnTo>
                  <a:pt x="6731" y="186562"/>
                </a:lnTo>
                <a:lnTo>
                  <a:pt x="12192" y="181228"/>
                </a:lnTo>
                <a:lnTo>
                  <a:pt x="31623" y="142239"/>
                </a:lnTo>
                <a:lnTo>
                  <a:pt x="37592" y="99821"/>
                </a:lnTo>
                <a:lnTo>
                  <a:pt x="37187" y="88445"/>
                </a:lnTo>
                <a:lnTo>
                  <a:pt x="27828" y="46741"/>
                </a:lnTo>
                <a:lnTo>
                  <a:pt x="6985" y="13715"/>
                </a:lnTo>
                <a:lnTo>
                  <a:pt x="0" y="876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605271" y="2667012"/>
            <a:ext cx="884047" cy="19544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536435" y="2638056"/>
            <a:ext cx="1261237" cy="22338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90016" y="2845320"/>
            <a:ext cx="2067433" cy="22338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000755" y="2845295"/>
            <a:ext cx="5030851" cy="22442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93063" y="3052597"/>
            <a:ext cx="1455420" cy="18158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92836" y="3425926"/>
            <a:ext cx="142519" cy="1425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03732" y="3440429"/>
            <a:ext cx="132537" cy="13258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888491" y="3387877"/>
            <a:ext cx="1434846" cy="18158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371344" y="3387877"/>
            <a:ext cx="880236" cy="18158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294888" y="3387852"/>
            <a:ext cx="3398266" cy="217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92836" y="3761206"/>
            <a:ext cx="142519" cy="1425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03732" y="3775709"/>
            <a:ext cx="132537" cy="13258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893063" y="3723119"/>
            <a:ext cx="6356350" cy="22442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92836" y="4096486"/>
            <a:ext cx="142519" cy="1425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603732" y="4110990"/>
            <a:ext cx="132537" cy="13258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888491" y="4058399"/>
            <a:ext cx="7028687" cy="22442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894588" y="4265688"/>
            <a:ext cx="2958845" cy="22338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92836" y="4639030"/>
            <a:ext cx="142519" cy="1425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03732" y="4653534"/>
            <a:ext cx="132537" cy="13258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899160" y="4600943"/>
            <a:ext cx="2616073" cy="22442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563111" y="4600968"/>
            <a:ext cx="3022854" cy="22338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529705" y="4716271"/>
            <a:ext cx="52705" cy="17780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4191" y="1396"/>
                </a:moveTo>
                <a:lnTo>
                  <a:pt x="3048" y="6350"/>
                </a:lnTo>
                <a:lnTo>
                  <a:pt x="1524" y="11302"/>
                </a:lnTo>
                <a:lnTo>
                  <a:pt x="0" y="16001"/>
                </a:lnTo>
                <a:lnTo>
                  <a:pt x="1397" y="17398"/>
                </a:lnTo>
                <a:lnTo>
                  <a:pt x="12953" y="17017"/>
                </a:lnTo>
                <a:lnTo>
                  <a:pt x="21336" y="16890"/>
                </a:lnTo>
                <a:lnTo>
                  <a:pt x="47246" y="16890"/>
                </a:lnTo>
                <a:lnTo>
                  <a:pt x="48514" y="11937"/>
                </a:lnTo>
                <a:lnTo>
                  <a:pt x="50165" y="6603"/>
                </a:lnTo>
                <a:lnTo>
                  <a:pt x="52271" y="1523"/>
                </a:lnTo>
                <a:lnTo>
                  <a:pt x="13208" y="1523"/>
                </a:lnTo>
                <a:lnTo>
                  <a:pt x="4191" y="1396"/>
                </a:lnTo>
                <a:close/>
              </a:path>
              <a:path w="52704" h="17779">
                <a:moveTo>
                  <a:pt x="47246" y="16890"/>
                </a:moveTo>
                <a:lnTo>
                  <a:pt x="32258" y="16890"/>
                </a:lnTo>
                <a:lnTo>
                  <a:pt x="39116" y="17017"/>
                </a:lnTo>
                <a:lnTo>
                  <a:pt x="47117" y="17398"/>
                </a:lnTo>
                <a:lnTo>
                  <a:pt x="47246" y="16890"/>
                </a:lnTo>
                <a:close/>
              </a:path>
              <a:path w="52704" h="17779">
                <a:moveTo>
                  <a:pt x="51053" y="0"/>
                </a:moveTo>
                <a:lnTo>
                  <a:pt x="45120" y="666"/>
                </a:lnTo>
                <a:lnTo>
                  <a:pt x="38735" y="1142"/>
                </a:lnTo>
                <a:lnTo>
                  <a:pt x="31873" y="1428"/>
                </a:lnTo>
                <a:lnTo>
                  <a:pt x="24511" y="1523"/>
                </a:lnTo>
                <a:lnTo>
                  <a:pt x="52271" y="1523"/>
                </a:lnTo>
                <a:lnTo>
                  <a:pt x="51053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6529705" y="4716271"/>
            <a:ext cx="52705" cy="17780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51053" y="0"/>
                </a:moveTo>
                <a:lnTo>
                  <a:pt x="52324" y="1396"/>
                </a:lnTo>
                <a:lnTo>
                  <a:pt x="50165" y="6603"/>
                </a:lnTo>
                <a:lnTo>
                  <a:pt x="48514" y="11937"/>
                </a:lnTo>
                <a:lnTo>
                  <a:pt x="47117" y="17398"/>
                </a:lnTo>
                <a:lnTo>
                  <a:pt x="39116" y="17017"/>
                </a:lnTo>
                <a:lnTo>
                  <a:pt x="32258" y="16890"/>
                </a:lnTo>
                <a:lnTo>
                  <a:pt x="26670" y="16890"/>
                </a:lnTo>
                <a:lnTo>
                  <a:pt x="21336" y="16890"/>
                </a:lnTo>
                <a:lnTo>
                  <a:pt x="12953" y="17017"/>
                </a:lnTo>
                <a:lnTo>
                  <a:pt x="1397" y="17398"/>
                </a:lnTo>
                <a:lnTo>
                  <a:pt x="0" y="16001"/>
                </a:lnTo>
                <a:lnTo>
                  <a:pt x="1524" y="11302"/>
                </a:lnTo>
                <a:lnTo>
                  <a:pt x="3048" y="6350"/>
                </a:lnTo>
                <a:lnTo>
                  <a:pt x="4191" y="1396"/>
                </a:lnTo>
                <a:lnTo>
                  <a:pt x="13208" y="1523"/>
                </a:lnTo>
                <a:lnTo>
                  <a:pt x="20066" y="1523"/>
                </a:lnTo>
                <a:lnTo>
                  <a:pt x="24511" y="1523"/>
                </a:lnTo>
                <a:lnTo>
                  <a:pt x="31873" y="1428"/>
                </a:lnTo>
                <a:lnTo>
                  <a:pt x="38735" y="1142"/>
                </a:lnTo>
                <a:lnTo>
                  <a:pt x="45120" y="666"/>
                </a:lnTo>
                <a:lnTo>
                  <a:pt x="51053" y="0"/>
                </a:lnTo>
                <a:close/>
              </a:path>
            </a:pathLst>
          </a:custGeom>
          <a:ln w="9143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6574535" y="4600968"/>
            <a:ext cx="922020" cy="22338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896111" y="4808220"/>
            <a:ext cx="987552" cy="217297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944623" y="4808245"/>
            <a:ext cx="956437" cy="18221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900172" y="4808220"/>
            <a:ext cx="1460119" cy="21729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410455" y="4808207"/>
            <a:ext cx="3451860" cy="22442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894588" y="5015471"/>
            <a:ext cx="4608703" cy="22442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92836" y="5388838"/>
            <a:ext cx="142519" cy="1425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603732" y="5403341"/>
            <a:ext cx="132537" cy="1325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891539" y="5350751"/>
            <a:ext cx="6720078" cy="22442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896111" y="5558028"/>
            <a:ext cx="7433309" cy="22445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893063" y="5765291"/>
            <a:ext cx="912876" cy="21728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862327" y="5765291"/>
            <a:ext cx="1012698" cy="18167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924555" y="5765291"/>
            <a:ext cx="4372356" cy="22340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894588" y="5972555"/>
            <a:ext cx="7428230" cy="22340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6970" y="759512"/>
            <a:ext cx="3920490" cy="685165"/>
          </a:xfrm>
          <a:prstGeom prst="rect"/>
          <a:solidFill>
            <a:srgbClr val="211F21"/>
          </a:solidFill>
        </p:spPr>
        <p:txBody>
          <a:bodyPr wrap="square" lIns="0" tIns="2095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65"/>
              </a:spcBef>
            </a:pPr>
            <a:r>
              <a:rPr dirty="0" sz="4000" spc="125">
                <a:solidFill>
                  <a:srgbClr val="D4D4D4"/>
                </a:solidFill>
              </a:rPr>
              <a:t>Guerre</a:t>
            </a:r>
            <a:r>
              <a:rPr dirty="0" sz="4000" spc="130">
                <a:solidFill>
                  <a:srgbClr val="D4D4D4"/>
                </a:solidFill>
              </a:rPr>
              <a:t> </a:t>
            </a:r>
            <a:r>
              <a:rPr dirty="0" sz="4000" spc="100">
                <a:solidFill>
                  <a:srgbClr val="D4D4D4"/>
                </a:solidFill>
              </a:rPr>
              <a:t>dell'Oppio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472212" y="2536533"/>
            <a:ext cx="201930" cy="480059"/>
          </a:xfrm>
          <a:custGeom>
            <a:avLst/>
            <a:gdLst/>
            <a:ahLst/>
            <a:cxnLst/>
            <a:rect l="l" t="t" r="r" b="b"/>
            <a:pathLst>
              <a:path w="201929" h="480060">
                <a:moveTo>
                  <a:pt x="0" y="0"/>
                </a:moveTo>
                <a:lnTo>
                  <a:pt x="201436" y="0"/>
                </a:lnTo>
                <a:lnTo>
                  <a:pt x="201436" y="479556"/>
                </a:lnTo>
                <a:lnTo>
                  <a:pt x="0" y="479556"/>
                </a:lnTo>
                <a:lnTo>
                  <a:pt x="0" y="0"/>
                </a:lnTo>
                <a:close/>
              </a:path>
            </a:pathLst>
          </a:custGeom>
          <a:solidFill>
            <a:srgbClr val="21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29670" y="2536533"/>
            <a:ext cx="6807834" cy="480059"/>
          </a:xfrm>
          <a:prstGeom prst="rect">
            <a:avLst/>
          </a:prstGeom>
          <a:solidFill>
            <a:srgbClr val="211F21"/>
          </a:solidFill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2800" spc="75">
                <a:solidFill>
                  <a:srgbClr val="D4D4D4"/>
                </a:solidFill>
                <a:latin typeface="Times New Roman"/>
                <a:cs typeface="Times New Roman"/>
              </a:rPr>
              <a:t>Prima </a:t>
            </a:r>
            <a:r>
              <a:rPr dirty="0" sz="2800" spc="60">
                <a:solidFill>
                  <a:srgbClr val="D4D4D4"/>
                </a:solidFill>
                <a:latin typeface="Times New Roman"/>
                <a:cs typeface="Times New Roman"/>
              </a:rPr>
              <a:t>guerra </a:t>
            </a:r>
            <a:r>
              <a:rPr dirty="0" sz="2800" spc="65">
                <a:solidFill>
                  <a:srgbClr val="D4D4D4"/>
                </a:solidFill>
                <a:latin typeface="Times New Roman"/>
                <a:cs typeface="Times New Roman"/>
              </a:rPr>
              <a:t>dell'Oppia, </a:t>
            </a:r>
            <a:r>
              <a:rPr dirty="0" sz="2800" spc="-15">
                <a:solidFill>
                  <a:srgbClr val="D4D4D4"/>
                </a:solidFill>
                <a:latin typeface="Times New Roman"/>
                <a:cs typeface="Times New Roman"/>
              </a:rPr>
              <a:t>1840-1842</a:t>
            </a:r>
            <a:r>
              <a:rPr dirty="0" sz="2800" spc="545">
                <a:solidFill>
                  <a:srgbClr val="D4D4D4"/>
                </a:solidFill>
                <a:latin typeface="Times New Roman"/>
                <a:cs typeface="Times New Roman"/>
              </a:rPr>
              <a:t> </a:t>
            </a:r>
            <a:r>
              <a:rPr dirty="0" sz="2800" spc="90">
                <a:solidFill>
                  <a:srgbClr val="D4D4D4"/>
                </a:solidFill>
                <a:latin typeface="Times New Roman"/>
                <a:cs typeface="Times New Roman"/>
              </a:rPr>
              <a:t>(Cantan,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26431" y="3394544"/>
            <a:ext cx="2603500" cy="480059"/>
          </a:xfrm>
          <a:prstGeom prst="rect">
            <a:avLst/>
          </a:prstGeom>
          <a:solidFill>
            <a:srgbClr val="211F21"/>
          </a:solidFill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2800" spc="40">
                <a:solidFill>
                  <a:srgbClr val="D4D4D4"/>
                </a:solidFill>
                <a:latin typeface="Times New Roman"/>
                <a:cs typeface="Times New Roman"/>
              </a:rPr>
              <a:t>Amay,</a:t>
            </a:r>
            <a:r>
              <a:rPr dirty="0" sz="2800" spc="110">
                <a:solidFill>
                  <a:srgbClr val="D4D4D4"/>
                </a:solidFill>
                <a:latin typeface="Times New Roman"/>
                <a:cs typeface="Times New Roman"/>
              </a:rPr>
              <a:t> </a:t>
            </a:r>
            <a:r>
              <a:rPr dirty="0" sz="2800" spc="45">
                <a:solidFill>
                  <a:srgbClr val="D4D4D4"/>
                </a:solidFill>
                <a:latin typeface="Times New Roman"/>
                <a:cs typeface="Times New Roman"/>
              </a:rPr>
              <a:t>Shanghai)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5264" y="4408280"/>
            <a:ext cx="201930" cy="480059"/>
          </a:xfrm>
          <a:custGeom>
            <a:avLst/>
            <a:gdLst/>
            <a:ahLst/>
            <a:cxnLst/>
            <a:rect l="l" t="t" r="r" b="b"/>
            <a:pathLst>
              <a:path w="201929" h="480060">
                <a:moveTo>
                  <a:pt x="0" y="0"/>
                </a:moveTo>
                <a:lnTo>
                  <a:pt x="201436" y="0"/>
                </a:lnTo>
                <a:lnTo>
                  <a:pt x="201436" y="479556"/>
                </a:lnTo>
                <a:lnTo>
                  <a:pt x="0" y="479556"/>
                </a:lnTo>
                <a:lnTo>
                  <a:pt x="0" y="0"/>
                </a:lnTo>
                <a:close/>
              </a:path>
            </a:pathLst>
          </a:custGeom>
          <a:solidFill>
            <a:srgbClr val="21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28551" y="4408280"/>
            <a:ext cx="7169150" cy="480059"/>
          </a:xfrm>
          <a:prstGeom prst="rect">
            <a:avLst/>
          </a:prstGeom>
          <a:solidFill>
            <a:srgbClr val="211F21"/>
          </a:solidFill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2800" spc="75">
                <a:solidFill>
                  <a:srgbClr val="D4D4D4"/>
                </a:solidFill>
                <a:latin typeface="Times New Roman"/>
                <a:cs typeface="Times New Roman"/>
              </a:rPr>
              <a:t>Secanda </a:t>
            </a:r>
            <a:r>
              <a:rPr dirty="0" sz="2800" spc="60">
                <a:solidFill>
                  <a:srgbClr val="D4D4D4"/>
                </a:solidFill>
                <a:latin typeface="Times New Roman"/>
                <a:cs typeface="Times New Roman"/>
              </a:rPr>
              <a:t>guerra </a:t>
            </a:r>
            <a:r>
              <a:rPr dirty="0" sz="2800" spc="65">
                <a:solidFill>
                  <a:srgbClr val="D4D4D4"/>
                </a:solidFill>
                <a:latin typeface="Times New Roman"/>
                <a:cs typeface="Times New Roman"/>
              </a:rPr>
              <a:t>dell'Oppia, </a:t>
            </a:r>
            <a:r>
              <a:rPr dirty="0" sz="2800" spc="-15">
                <a:solidFill>
                  <a:srgbClr val="D4D4D4"/>
                </a:solidFill>
                <a:latin typeface="Times New Roman"/>
                <a:cs typeface="Times New Roman"/>
              </a:rPr>
              <a:t>1856-1860</a:t>
            </a:r>
            <a:r>
              <a:rPr dirty="0" sz="2800" spc="595">
                <a:solidFill>
                  <a:srgbClr val="D4D4D4"/>
                </a:solidFill>
                <a:latin typeface="Times New Roman"/>
                <a:cs typeface="Times New Roman"/>
              </a:rPr>
              <a:t> </a:t>
            </a:r>
            <a:r>
              <a:rPr dirty="0" sz="2800" spc="90">
                <a:solidFill>
                  <a:srgbClr val="D4D4D4"/>
                </a:solidFill>
                <a:latin typeface="Times New Roman"/>
                <a:cs typeface="Times New Roman"/>
              </a:rPr>
              <a:t>(Cantan,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7737" y="5266290"/>
            <a:ext cx="1200150" cy="480059"/>
          </a:xfrm>
          <a:prstGeom prst="rect">
            <a:avLst/>
          </a:prstGeom>
          <a:solidFill>
            <a:srgbClr val="211F21"/>
          </a:solidFill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2800" spc="40">
                <a:solidFill>
                  <a:srgbClr val="D4D4D4"/>
                </a:solidFill>
                <a:latin typeface="Times New Roman"/>
                <a:cs typeface="Times New Roman"/>
              </a:rPr>
              <a:t>Tianjin</a:t>
            </a:r>
            <a:r>
              <a:rPr dirty="0" sz="2800" spc="35">
                <a:solidFill>
                  <a:srgbClr val="D4D4D4"/>
                </a:solidFill>
                <a:latin typeface="Times New Roman"/>
                <a:cs typeface="Times New Roman"/>
              </a:rPr>
              <a:t>)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7574" y="762565"/>
            <a:ext cx="3443604" cy="685165"/>
          </a:xfrm>
          <a:prstGeom prst="rect"/>
          <a:solidFill>
            <a:srgbClr val="212123"/>
          </a:solidFill>
        </p:spPr>
        <p:txBody>
          <a:bodyPr wrap="square" lIns="0" tIns="2095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65"/>
              </a:spcBef>
            </a:pPr>
            <a:r>
              <a:rPr dirty="0" sz="4000" spc="85">
                <a:solidFill>
                  <a:srgbClr val="D6D6D6"/>
                </a:solidFill>
              </a:rPr>
              <a:t>Trattati</a:t>
            </a:r>
            <a:r>
              <a:rPr dirty="0" sz="4000" spc="105">
                <a:solidFill>
                  <a:srgbClr val="D6D6D6"/>
                </a:solidFill>
              </a:rPr>
              <a:t> </a:t>
            </a:r>
            <a:r>
              <a:rPr dirty="0" sz="4000" spc="60">
                <a:solidFill>
                  <a:srgbClr val="D6D6D6"/>
                </a:solidFill>
              </a:rPr>
              <a:t>ineguali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93480" y="2505004"/>
            <a:ext cx="232410" cy="548640"/>
          </a:xfrm>
          <a:custGeom>
            <a:avLst/>
            <a:gdLst/>
            <a:ahLst/>
            <a:cxnLst/>
            <a:rect l="l" t="t" r="r" b="b"/>
            <a:pathLst>
              <a:path w="232409" h="548639">
                <a:moveTo>
                  <a:pt x="0" y="0"/>
                </a:moveTo>
                <a:lnTo>
                  <a:pt x="231956" y="0"/>
                </a:lnTo>
                <a:lnTo>
                  <a:pt x="231956" y="548064"/>
                </a:lnTo>
                <a:lnTo>
                  <a:pt x="0" y="548064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94254" y="2505004"/>
            <a:ext cx="4311650" cy="548640"/>
          </a:xfrm>
          <a:custGeom>
            <a:avLst/>
            <a:gdLst/>
            <a:ahLst/>
            <a:cxnLst/>
            <a:rect l="l" t="t" r="r" b="b"/>
            <a:pathLst>
              <a:path w="4311650" h="548639">
                <a:moveTo>
                  <a:pt x="0" y="0"/>
                </a:moveTo>
                <a:lnTo>
                  <a:pt x="4311140" y="0"/>
                </a:lnTo>
                <a:lnTo>
                  <a:pt x="4311140" y="548064"/>
                </a:lnTo>
                <a:lnTo>
                  <a:pt x="0" y="548064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6532" y="3656143"/>
            <a:ext cx="229235" cy="548640"/>
          </a:xfrm>
          <a:custGeom>
            <a:avLst/>
            <a:gdLst/>
            <a:ahLst/>
            <a:cxnLst/>
            <a:rect l="l" t="t" r="r" b="b"/>
            <a:pathLst>
              <a:path w="229234" h="548639">
                <a:moveTo>
                  <a:pt x="0" y="0"/>
                </a:moveTo>
                <a:lnTo>
                  <a:pt x="228904" y="0"/>
                </a:lnTo>
                <a:lnTo>
                  <a:pt x="228904" y="548064"/>
                </a:lnTo>
                <a:lnTo>
                  <a:pt x="0" y="548064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97306" y="3656143"/>
            <a:ext cx="4323715" cy="548640"/>
          </a:xfrm>
          <a:custGeom>
            <a:avLst/>
            <a:gdLst/>
            <a:ahLst/>
            <a:cxnLst/>
            <a:rect l="l" t="t" r="r" b="b"/>
            <a:pathLst>
              <a:path w="4323715" h="548639">
                <a:moveTo>
                  <a:pt x="0" y="0"/>
                </a:moveTo>
                <a:lnTo>
                  <a:pt x="4323348" y="0"/>
                </a:lnTo>
                <a:lnTo>
                  <a:pt x="4323348" y="548064"/>
                </a:lnTo>
                <a:lnTo>
                  <a:pt x="0" y="548064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9584" y="4807282"/>
            <a:ext cx="229235" cy="548640"/>
          </a:xfrm>
          <a:custGeom>
            <a:avLst/>
            <a:gdLst/>
            <a:ahLst/>
            <a:cxnLst/>
            <a:rect l="l" t="t" r="r" b="b"/>
            <a:pathLst>
              <a:path w="229234" h="548639">
                <a:moveTo>
                  <a:pt x="0" y="0"/>
                </a:moveTo>
                <a:lnTo>
                  <a:pt x="228904" y="0"/>
                </a:lnTo>
                <a:lnTo>
                  <a:pt x="228904" y="548064"/>
                </a:lnTo>
                <a:lnTo>
                  <a:pt x="0" y="548064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06666" y="4807282"/>
            <a:ext cx="5162550" cy="548640"/>
          </a:xfrm>
          <a:custGeom>
            <a:avLst/>
            <a:gdLst/>
            <a:ahLst/>
            <a:cxnLst/>
            <a:rect l="l" t="t" r="r" b="b"/>
            <a:pathLst>
              <a:path w="5162550" h="548639">
                <a:moveTo>
                  <a:pt x="0" y="0"/>
                </a:moveTo>
                <a:lnTo>
                  <a:pt x="5162462" y="0"/>
                </a:lnTo>
                <a:lnTo>
                  <a:pt x="5162462" y="548064"/>
                </a:lnTo>
                <a:lnTo>
                  <a:pt x="0" y="548064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881554" y="2508406"/>
            <a:ext cx="5250180" cy="28162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70">
                <a:solidFill>
                  <a:srgbClr val="D6D6D6"/>
                </a:solidFill>
                <a:latin typeface="Times New Roman"/>
                <a:cs typeface="Times New Roman"/>
              </a:rPr>
              <a:t>Trattato </a:t>
            </a:r>
            <a:r>
              <a:rPr dirty="0" sz="3200" spc="60">
                <a:solidFill>
                  <a:srgbClr val="D6D6D6"/>
                </a:solidFill>
                <a:latin typeface="Times New Roman"/>
                <a:cs typeface="Times New Roman"/>
              </a:rPr>
              <a:t>di </a:t>
            </a:r>
            <a:r>
              <a:rPr dirty="0" sz="3200" spc="50">
                <a:solidFill>
                  <a:srgbClr val="D6D6D6"/>
                </a:solidFill>
                <a:latin typeface="Times New Roman"/>
                <a:cs typeface="Times New Roman"/>
              </a:rPr>
              <a:t>Nanjing,</a:t>
            </a:r>
            <a:r>
              <a:rPr dirty="0" sz="3200" spc="450">
                <a:solidFill>
                  <a:srgbClr val="D6D6D6"/>
                </a:solidFill>
                <a:latin typeface="Times New Roman"/>
                <a:cs typeface="Times New Roman"/>
              </a:rPr>
              <a:t> </a:t>
            </a:r>
            <a:r>
              <a:rPr dirty="0" sz="3200" spc="15">
                <a:solidFill>
                  <a:srgbClr val="D6D6D6"/>
                </a:solidFill>
                <a:latin typeface="Times New Roman"/>
                <a:cs typeface="Times New Roman"/>
              </a:rPr>
              <a:t>1842</a:t>
            </a:r>
            <a:endParaRPr sz="3200">
              <a:latin typeface="Times New Roman"/>
              <a:cs typeface="Times New Roman"/>
            </a:endParaRPr>
          </a:p>
          <a:p>
            <a:pPr marL="24765" marR="5080" indent="-9525">
              <a:lnSpc>
                <a:spcPct val="236000"/>
              </a:lnSpc>
            </a:pPr>
            <a:r>
              <a:rPr dirty="0" sz="3200" spc="70">
                <a:solidFill>
                  <a:srgbClr val="D6D6D6"/>
                </a:solidFill>
                <a:latin typeface="Times New Roman"/>
                <a:cs typeface="Times New Roman"/>
              </a:rPr>
              <a:t>Trattato </a:t>
            </a:r>
            <a:r>
              <a:rPr dirty="0" sz="3200" spc="60">
                <a:solidFill>
                  <a:srgbClr val="D6D6D6"/>
                </a:solidFill>
                <a:latin typeface="Times New Roman"/>
                <a:cs typeface="Times New Roman"/>
              </a:rPr>
              <a:t>di Tientsin, </a:t>
            </a:r>
            <a:r>
              <a:rPr dirty="0" sz="3200" spc="15">
                <a:solidFill>
                  <a:srgbClr val="D6D6D6"/>
                </a:solidFill>
                <a:latin typeface="Times New Roman"/>
                <a:cs typeface="Times New Roman"/>
              </a:rPr>
              <a:t>1858  </a:t>
            </a:r>
            <a:r>
              <a:rPr dirty="0" sz="3200" spc="55">
                <a:solidFill>
                  <a:srgbClr val="D6D6D6"/>
                </a:solidFill>
                <a:latin typeface="Times New Roman"/>
                <a:cs typeface="Times New Roman"/>
              </a:rPr>
              <a:t>Convenzione </a:t>
            </a:r>
            <a:r>
              <a:rPr dirty="0" sz="3200" spc="60">
                <a:solidFill>
                  <a:srgbClr val="D6D6D6"/>
                </a:solidFill>
                <a:latin typeface="Times New Roman"/>
                <a:cs typeface="Times New Roman"/>
              </a:rPr>
              <a:t>di </a:t>
            </a:r>
            <a:r>
              <a:rPr dirty="0" sz="3200" spc="65">
                <a:solidFill>
                  <a:srgbClr val="D6D6D6"/>
                </a:solidFill>
                <a:latin typeface="Times New Roman"/>
                <a:cs typeface="Times New Roman"/>
              </a:rPr>
              <a:t>Pechina,</a:t>
            </a:r>
            <a:r>
              <a:rPr dirty="0" sz="3200" spc="365">
                <a:solidFill>
                  <a:srgbClr val="D6D6D6"/>
                </a:solidFill>
                <a:latin typeface="Times New Roman"/>
                <a:cs typeface="Times New Roman"/>
              </a:rPr>
              <a:t> </a:t>
            </a:r>
            <a:r>
              <a:rPr dirty="0" sz="3200" spc="15">
                <a:solidFill>
                  <a:srgbClr val="D6D6D6"/>
                </a:solidFill>
                <a:latin typeface="Times New Roman"/>
                <a:cs typeface="Times New Roman"/>
              </a:rPr>
              <a:t>1860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0827" y="416653"/>
            <a:ext cx="6470650" cy="686435"/>
          </a:xfrm>
          <a:prstGeom prst="rect"/>
          <a:solidFill>
            <a:srgbClr val="211F21"/>
          </a:solidFill>
        </p:spPr>
        <p:txBody>
          <a:bodyPr wrap="square" lIns="0" tIns="285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25"/>
              </a:spcBef>
            </a:pPr>
            <a:r>
              <a:rPr dirty="0" sz="3900" spc="-5" b="1">
                <a:latin typeface="Times New Roman"/>
                <a:cs typeface="Times New Roman"/>
              </a:rPr>
              <a:t>Rivolte del </a:t>
            </a:r>
            <a:r>
              <a:rPr dirty="0" sz="3900" spc="50" b="1">
                <a:latin typeface="Times New Roman"/>
                <a:cs typeface="Times New Roman"/>
              </a:rPr>
              <a:t>secando</a:t>
            </a:r>
            <a:r>
              <a:rPr dirty="0" sz="3900" spc="750" b="1">
                <a:latin typeface="Times New Roman"/>
                <a:cs typeface="Times New Roman"/>
              </a:rPr>
              <a:t> </a:t>
            </a:r>
            <a:r>
              <a:rPr dirty="0" sz="3900" spc="15" b="1">
                <a:latin typeface="Times New Roman"/>
                <a:cs typeface="Times New Roman"/>
              </a:rPr>
              <a:t>Ottocento</a:t>
            </a:r>
            <a:endParaRPr sz="39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5045" y="1766008"/>
            <a:ext cx="140970" cy="342900"/>
          </a:xfrm>
          <a:custGeom>
            <a:avLst/>
            <a:gdLst/>
            <a:ahLst/>
            <a:cxnLst/>
            <a:rect l="l" t="t" r="r" b="b"/>
            <a:pathLst>
              <a:path w="140970" h="342900">
                <a:moveTo>
                  <a:pt x="0" y="0"/>
                </a:moveTo>
                <a:lnTo>
                  <a:pt x="140394" y="0"/>
                </a:lnTo>
                <a:lnTo>
                  <a:pt x="140394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21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17862" y="1766008"/>
            <a:ext cx="7389495" cy="342900"/>
          </a:xfrm>
          <a:prstGeom prst="rect">
            <a:avLst/>
          </a:prstGeom>
          <a:solidFill>
            <a:srgbClr val="211F21"/>
          </a:solidFill>
        </p:spPr>
        <p:txBody>
          <a:bodyPr wrap="square" lIns="0" tIns="1016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80"/>
              </a:spcBef>
            </a:pPr>
            <a:r>
              <a:rPr dirty="0" sz="2000" spc="10">
                <a:solidFill>
                  <a:srgbClr val="D1D1D1"/>
                </a:solidFill>
                <a:latin typeface="Times New Roman"/>
                <a:cs typeface="Times New Roman"/>
              </a:rPr>
              <a:t>Taiping, </a:t>
            </a:r>
            <a:r>
              <a:rPr dirty="0" sz="2000" spc="40">
                <a:solidFill>
                  <a:srgbClr val="D1D1D1"/>
                </a:solidFill>
                <a:latin typeface="Times New Roman"/>
                <a:cs typeface="Times New Roman"/>
              </a:rPr>
              <a:t>la </a:t>
            </a:r>
            <a:r>
              <a:rPr dirty="0" sz="2000" spc="25">
                <a:solidFill>
                  <a:srgbClr val="D1D1D1"/>
                </a:solidFill>
                <a:latin typeface="Times New Roman"/>
                <a:cs typeface="Times New Roman"/>
              </a:rPr>
              <a:t>setta </a:t>
            </a:r>
            <a:r>
              <a:rPr dirty="0" sz="2000" spc="20">
                <a:solidFill>
                  <a:srgbClr val="D1D1D1"/>
                </a:solidFill>
                <a:latin typeface="Times New Roman"/>
                <a:cs typeface="Times New Roman"/>
              </a:rPr>
              <a:t>della </a:t>
            </a:r>
            <a:r>
              <a:rPr dirty="0" sz="2000" spc="75">
                <a:solidFill>
                  <a:srgbClr val="D1D1D1"/>
                </a:solidFill>
                <a:latin typeface="Times New Roman"/>
                <a:cs typeface="Times New Roman"/>
              </a:rPr>
              <a:t>Grande </a:t>
            </a:r>
            <a:r>
              <a:rPr dirty="0" sz="2000" spc="30">
                <a:solidFill>
                  <a:srgbClr val="D1D1D1"/>
                </a:solidFill>
                <a:latin typeface="Times New Roman"/>
                <a:cs typeface="Times New Roman"/>
              </a:rPr>
              <a:t>Pace: </a:t>
            </a:r>
            <a:r>
              <a:rPr dirty="0" sz="2000" spc="75">
                <a:solidFill>
                  <a:srgbClr val="D1D1D1"/>
                </a:solidFill>
                <a:latin typeface="Times New Roman"/>
                <a:cs typeface="Times New Roman"/>
              </a:rPr>
              <a:t>Hong </a:t>
            </a:r>
            <a:r>
              <a:rPr dirty="0" sz="2000" spc="40">
                <a:solidFill>
                  <a:srgbClr val="D1D1D1"/>
                </a:solidFill>
                <a:latin typeface="Times New Roman"/>
                <a:cs typeface="Times New Roman"/>
              </a:rPr>
              <a:t>Xiuquan, </a:t>
            </a:r>
            <a:r>
              <a:rPr dirty="0" sz="2000" spc="35">
                <a:solidFill>
                  <a:srgbClr val="D1D1D1"/>
                </a:solidFill>
                <a:latin typeface="Times New Roman"/>
                <a:cs typeface="Times New Roman"/>
              </a:rPr>
              <a:t>"Figlio </a:t>
            </a:r>
            <a:r>
              <a:rPr dirty="0" sz="2000" spc="10">
                <a:solidFill>
                  <a:srgbClr val="D1D1D1"/>
                </a:solidFill>
                <a:latin typeface="Times New Roman"/>
                <a:cs typeface="Times New Roman"/>
              </a:rPr>
              <a:t>cinese</a:t>
            </a:r>
            <a:r>
              <a:rPr dirty="0" sz="2000" spc="15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2000" spc="45">
                <a:solidFill>
                  <a:srgbClr val="D1D1D1"/>
                </a:solidFill>
                <a:latin typeface="Times New Roman"/>
                <a:cs typeface="Times New Roman"/>
              </a:rPr>
              <a:t>di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8117" y="2217914"/>
            <a:ext cx="1795780" cy="342900"/>
          </a:xfrm>
          <a:prstGeom prst="rect">
            <a:avLst/>
          </a:prstGeom>
          <a:solidFill>
            <a:srgbClr val="211F21"/>
          </a:solidFill>
        </p:spPr>
        <p:txBody>
          <a:bodyPr wrap="square" lIns="0" tIns="1016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80"/>
              </a:spcBef>
            </a:pPr>
            <a:r>
              <a:rPr dirty="0" sz="2000" spc="90">
                <a:solidFill>
                  <a:srgbClr val="D1D1D1"/>
                </a:solidFill>
                <a:latin typeface="Times New Roman"/>
                <a:cs typeface="Times New Roman"/>
              </a:rPr>
              <a:t>Dio",</a:t>
            </a:r>
            <a:r>
              <a:rPr dirty="0" sz="2000" spc="-2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D1D1D1"/>
                </a:solidFill>
                <a:latin typeface="Times New Roman"/>
                <a:cs typeface="Times New Roman"/>
              </a:rPr>
              <a:t>1850-1864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1993" y="2816384"/>
            <a:ext cx="143510" cy="342900"/>
          </a:xfrm>
          <a:custGeom>
            <a:avLst/>
            <a:gdLst/>
            <a:ahLst/>
            <a:cxnLst/>
            <a:rect l="l" t="t" r="r" b="b"/>
            <a:pathLst>
              <a:path w="143509" h="342900">
                <a:moveTo>
                  <a:pt x="0" y="0"/>
                </a:moveTo>
                <a:lnTo>
                  <a:pt x="143446" y="0"/>
                </a:lnTo>
                <a:lnTo>
                  <a:pt x="143446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21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019738" y="2816384"/>
            <a:ext cx="6323330" cy="342900"/>
          </a:xfrm>
          <a:prstGeom prst="rect">
            <a:avLst/>
          </a:prstGeom>
          <a:solidFill>
            <a:srgbClr val="211F21"/>
          </a:solidFill>
        </p:spPr>
        <p:txBody>
          <a:bodyPr wrap="square" lIns="0" tIns="1016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80"/>
              </a:spcBef>
              <a:tabLst>
                <a:tab pos="2380615" algn="l"/>
              </a:tabLst>
            </a:pPr>
            <a:r>
              <a:rPr dirty="0" sz="2000" spc="55">
                <a:solidFill>
                  <a:srgbClr val="D1D1D1"/>
                </a:solidFill>
                <a:latin typeface="Times New Roman"/>
                <a:cs typeface="Times New Roman"/>
              </a:rPr>
              <a:t>Nian:</a:t>
            </a:r>
            <a:r>
              <a:rPr dirty="0" sz="2000" spc="13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2000" spc="55">
                <a:solidFill>
                  <a:srgbClr val="D1D1D1"/>
                </a:solidFill>
                <a:latin typeface="Times New Roman"/>
                <a:cs typeface="Times New Roman"/>
              </a:rPr>
              <a:t>Zhang</a:t>
            </a:r>
            <a:r>
              <a:rPr dirty="0" sz="2000" spc="45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2000" spc="10">
                <a:solidFill>
                  <a:srgbClr val="D1D1D1"/>
                </a:solidFill>
                <a:latin typeface="Times New Roman"/>
                <a:cs typeface="Times New Roman"/>
              </a:rPr>
              <a:t>Lexing,	</a:t>
            </a:r>
            <a:r>
              <a:rPr dirty="0" sz="2000" spc="-10">
                <a:solidFill>
                  <a:srgbClr val="D1D1D1"/>
                </a:solidFill>
                <a:latin typeface="Times New Roman"/>
                <a:cs typeface="Times New Roman"/>
              </a:rPr>
              <a:t>1856-1868, </a:t>
            </a:r>
            <a:r>
              <a:rPr dirty="0" sz="2000" spc="45">
                <a:solidFill>
                  <a:srgbClr val="D1D1D1"/>
                </a:solidFill>
                <a:latin typeface="Times New Roman"/>
                <a:cs typeface="Times New Roman"/>
              </a:rPr>
              <a:t>area </a:t>
            </a:r>
            <a:r>
              <a:rPr dirty="0" sz="2000" spc="90">
                <a:solidFill>
                  <a:srgbClr val="D1D1D1"/>
                </a:solidFill>
                <a:latin typeface="Times New Roman"/>
                <a:cs typeface="Times New Roman"/>
              </a:rPr>
              <a:t>a </a:t>
            </a:r>
            <a:r>
              <a:rPr dirty="0" sz="2000" spc="35">
                <a:solidFill>
                  <a:srgbClr val="D1D1D1"/>
                </a:solidFill>
                <a:latin typeface="Times New Roman"/>
                <a:cs typeface="Times New Roman"/>
              </a:rPr>
              <a:t>sud </a:t>
            </a:r>
            <a:r>
              <a:rPr dirty="0" sz="2000" spc="30">
                <a:solidFill>
                  <a:srgbClr val="D1D1D1"/>
                </a:solidFill>
                <a:latin typeface="Times New Roman"/>
                <a:cs typeface="Times New Roman"/>
              </a:rPr>
              <a:t>del </a:t>
            </a:r>
            <a:r>
              <a:rPr dirty="0" sz="2000" spc="70">
                <a:solidFill>
                  <a:srgbClr val="D1D1D1"/>
                </a:solidFill>
                <a:latin typeface="Times New Roman"/>
                <a:cs typeface="Times New Roman"/>
              </a:rPr>
              <a:t>Hoang</a:t>
            </a:r>
            <a:r>
              <a:rPr dirty="0" sz="2000" spc="-229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2000" spc="114">
                <a:solidFill>
                  <a:srgbClr val="D1D1D1"/>
                </a:solidFill>
                <a:latin typeface="Times New Roman"/>
                <a:cs typeface="Times New Roman"/>
              </a:rPr>
              <a:t>Ho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1993" y="3411801"/>
            <a:ext cx="140970" cy="342900"/>
          </a:xfrm>
          <a:custGeom>
            <a:avLst/>
            <a:gdLst/>
            <a:ahLst/>
            <a:cxnLst/>
            <a:rect l="l" t="t" r="r" b="b"/>
            <a:pathLst>
              <a:path w="140970" h="342900">
                <a:moveTo>
                  <a:pt x="0" y="0"/>
                </a:moveTo>
                <a:lnTo>
                  <a:pt x="140394" y="0"/>
                </a:lnTo>
                <a:lnTo>
                  <a:pt x="140394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21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014810" y="3411801"/>
            <a:ext cx="6051550" cy="342900"/>
          </a:xfrm>
          <a:prstGeom prst="rect">
            <a:avLst/>
          </a:prstGeom>
          <a:solidFill>
            <a:srgbClr val="211F21"/>
          </a:solidFill>
        </p:spPr>
        <p:txBody>
          <a:bodyPr wrap="square" lIns="0" tIns="1016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80"/>
              </a:spcBef>
            </a:pPr>
            <a:r>
              <a:rPr dirty="0" sz="2000" spc="35">
                <a:solidFill>
                  <a:srgbClr val="D1D1D1"/>
                </a:solidFill>
                <a:latin typeface="Times New Roman"/>
                <a:cs typeface="Times New Roman"/>
              </a:rPr>
              <a:t>Triadi </a:t>
            </a:r>
            <a:r>
              <a:rPr dirty="0" sz="2000" spc="50">
                <a:solidFill>
                  <a:srgbClr val="D1D1D1"/>
                </a:solidFill>
                <a:latin typeface="Times New Roman"/>
                <a:cs typeface="Times New Roman"/>
              </a:rPr>
              <a:t>e </a:t>
            </a:r>
            <a:r>
              <a:rPr dirty="0" sz="2000" spc="20">
                <a:solidFill>
                  <a:srgbClr val="D1D1D1"/>
                </a:solidFill>
                <a:latin typeface="Times New Roman"/>
                <a:cs typeface="Times New Roman"/>
              </a:rPr>
              <a:t>Piccoli </a:t>
            </a:r>
            <a:r>
              <a:rPr dirty="0" sz="2000" spc="10">
                <a:solidFill>
                  <a:srgbClr val="D1D1D1"/>
                </a:solidFill>
                <a:latin typeface="Times New Roman"/>
                <a:cs typeface="Times New Roman"/>
              </a:rPr>
              <a:t>Coltelli, </a:t>
            </a:r>
            <a:r>
              <a:rPr dirty="0" sz="2000" spc="45">
                <a:solidFill>
                  <a:srgbClr val="D1D1D1"/>
                </a:solidFill>
                <a:latin typeface="Times New Roman"/>
                <a:cs typeface="Times New Roman"/>
              </a:rPr>
              <a:t>area di </a:t>
            </a:r>
            <a:r>
              <a:rPr dirty="0" sz="2000" spc="40">
                <a:solidFill>
                  <a:srgbClr val="D1D1D1"/>
                </a:solidFill>
                <a:latin typeface="Times New Roman"/>
                <a:cs typeface="Times New Roman"/>
              </a:rPr>
              <a:t>Shanghai, </a:t>
            </a:r>
            <a:r>
              <a:rPr dirty="0" sz="2000" spc="55">
                <a:solidFill>
                  <a:srgbClr val="D1D1D1"/>
                </a:solidFill>
                <a:latin typeface="Times New Roman"/>
                <a:cs typeface="Times New Roman"/>
              </a:rPr>
              <a:t>meta </a:t>
            </a:r>
            <a:r>
              <a:rPr dirty="0" sz="2000" spc="65">
                <a:solidFill>
                  <a:srgbClr val="D1D1D1"/>
                </a:solidFill>
                <a:latin typeface="Times New Roman"/>
                <a:cs typeface="Times New Roman"/>
              </a:rPr>
              <a:t>anni</a:t>
            </a:r>
            <a:r>
              <a:rPr dirty="0" sz="2000" spc="31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2000" spc="55">
                <a:solidFill>
                  <a:srgbClr val="D1D1D1"/>
                </a:solidFill>
                <a:latin typeface="Times New Roman"/>
                <a:cs typeface="Times New Roman"/>
              </a:rPr>
              <a:t>'50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8940" y="4007218"/>
            <a:ext cx="143510" cy="342900"/>
          </a:xfrm>
          <a:custGeom>
            <a:avLst/>
            <a:gdLst/>
            <a:ahLst/>
            <a:cxnLst/>
            <a:rect l="l" t="t" r="r" b="b"/>
            <a:pathLst>
              <a:path w="143509" h="342900">
                <a:moveTo>
                  <a:pt x="0" y="0"/>
                </a:moveTo>
                <a:lnTo>
                  <a:pt x="143446" y="0"/>
                </a:lnTo>
                <a:lnTo>
                  <a:pt x="143446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21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012521" y="4007218"/>
            <a:ext cx="3935095" cy="342900"/>
          </a:xfrm>
          <a:prstGeom prst="rect">
            <a:avLst/>
          </a:prstGeom>
          <a:solidFill>
            <a:srgbClr val="211F21"/>
          </a:solidFill>
        </p:spPr>
        <p:txBody>
          <a:bodyPr wrap="square" lIns="0" tIns="1016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80"/>
              </a:spcBef>
            </a:pPr>
            <a:r>
              <a:rPr dirty="0" sz="2000" spc="40">
                <a:solidFill>
                  <a:srgbClr val="D1D1D1"/>
                </a:solidFill>
                <a:latin typeface="Times New Roman"/>
                <a:cs typeface="Times New Roman"/>
              </a:rPr>
              <a:t>Miao, </a:t>
            </a:r>
            <a:r>
              <a:rPr dirty="0" sz="2000" spc="50">
                <a:solidFill>
                  <a:srgbClr val="D1D1D1"/>
                </a:solidFill>
                <a:latin typeface="Times New Roman"/>
                <a:cs typeface="Times New Roman"/>
              </a:rPr>
              <a:t>birmano-tibetani </a:t>
            </a:r>
            <a:r>
              <a:rPr dirty="0" sz="2000" spc="30">
                <a:solidFill>
                  <a:srgbClr val="D1D1D1"/>
                </a:solidFill>
                <a:latin typeface="Times New Roman"/>
                <a:cs typeface="Times New Roman"/>
              </a:rPr>
              <a:t>del</a:t>
            </a:r>
            <a:r>
              <a:rPr dirty="0" sz="2000" spc="-40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D1D1D1"/>
                </a:solidFill>
                <a:latin typeface="Times New Roman"/>
                <a:cs typeface="Times New Roman"/>
              </a:rPr>
              <a:t>sud-ovest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8940" y="4602635"/>
            <a:ext cx="143510" cy="342900"/>
          </a:xfrm>
          <a:custGeom>
            <a:avLst/>
            <a:gdLst/>
            <a:ahLst/>
            <a:cxnLst/>
            <a:rect l="l" t="t" r="r" b="b"/>
            <a:pathLst>
              <a:path w="143509" h="342900">
                <a:moveTo>
                  <a:pt x="0" y="0"/>
                </a:moveTo>
                <a:lnTo>
                  <a:pt x="143446" y="0"/>
                </a:lnTo>
                <a:lnTo>
                  <a:pt x="143446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21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009469" y="4602635"/>
            <a:ext cx="5886450" cy="342900"/>
          </a:xfrm>
          <a:prstGeom prst="rect">
            <a:avLst/>
          </a:prstGeom>
          <a:solidFill>
            <a:srgbClr val="211F21"/>
          </a:solidFill>
        </p:spPr>
        <p:txBody>
          <a:bodyPr wrap="square" lIns="0" tIns="1016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80"/>
              </a:spcBef>
            </a:pPr>
            <a:r>
              <a:rPr dirty="0" sz="2000" spc="55">
                <a:solidFill>
                  <a:srgbClr val="D1D1D1"/>
                </a:solidFill>
                <a:latin typeface="Times New Roman"/>
                <a:cs typeface="Times New Roman"/>
              </a:rPr>
              <a:t>Musulmani </a:t>
            </a:r>
            <a:r>
              <a:rPr dirty="0" sz="2000" spc="25">
                <a:solidFill>
                  <a:srgbClr val="D1D1D1"/>
                </a:solidFill>
                <a:latin typeface="Times New Roman"/>
                <a:cs typeface="Times New Roman"/>
              </a:rPr>
              <a:t>del </a:t>
            </a:r>
            <a:r>
              <a:rPr dirty="0" sz="2000" spc="5">
                <a:solidFill>
                  <a:srgbClr val="D1D1D1"/>
                </a:solidFill>
                <a:latin typeface="Times New Roman"/>
                <a:cs typeface="Times New Roman"/>
              </a:rPr>
              <a:t>nord-ovest </a:t>
            </a:r>
            <a:r>
              <a:rPr dirty="0" sz="2000" spc="60">
                <a:solidFill>
                  <a:srgbClr val="D1D1D1"/>
                </a:solidFill>
                <a:latin typeface="Times New Roman"/>
                <a:cs typeface="Times New Roman"/>
              </a:rPr>
              <a:t>(Xinjiang), </a:t>
            </a:r>
            <a:r>
              <a:rPr dirty="0" sz="2000">
                <a:solidFill>
                  <a:srgbClr val="D1D1D1"/>
                </a:solidFill>
                <a:latin typeface="Times New Roman"/>
                <a:cs typeface="Times New Roman"/>
              </a:rPr>
              <a:t>1862-1878</a:t>
            </a:r>
            <a:r>
              <a:rPr dirty="0" sz="2000" spc="75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2000" spc="15">
                <a:solidFill>
                  <a:srgbClr val="D1D1D1"/>
                </a:solidFill>
                <a:latin typeface="Times New Roman"/>
                <a:cs typeface="Times New Roman"/>
              </a:rPr>
              <a:t>circa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8940" y="5198052"/>
            <a:ext cx="140970" cy="342900"/>
          </a:xfrm>
          <a:custGeom>
            <a:avLst/>
            <a:gdLst/>
            <a:ahLst/>
            <a:cxnLst/>
            <a:rect l="l" t="t" r="r" b="b"/>
            <a:pathLst>
              <a:path w="140970" h="342900">
                <a:moveTo>
                  <a:pt x="0" y="0"/>
                </a:moveTo>
                <a:lnTo>
                  <a:pt x="140394" y="0"/>
                </a:lnTo>
                <a:lnTo>
                  <a:pt x="140394" y="342540"/>
                </a:lnTo>
                <a:lnTo>
                  <a:pt x="0" y="342540"/>
                </a:lnTo>
                <a:lnTo>
                  <a:pt x="0" y="0"/>
                </a:lnTo>
                <a:close/>
              </a:path>
            </a:pathLst>
          </a:custGeom>
          <a:solidFill>
            <a:srgbClr val="21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011262" y="5198052"/>
            <a:ext cx="4091304" cy="342900"/>
          </a:xfrm>
          <a:prstGeom prst="rect">
            <a:avLst/>
          </a:prstGeom>
          <a:solidFill>
            <a:srgbClr val="211F21"/>
          </a:solidFill>
        </p:spPr>
        <p:txBody>
          <a:bodyPr wrap="square" lIns="0" tIns="1016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80"/>
              </a:spcBef>
            </a:pPr>
            <a:r>
              <a:rPr dirty="0" sz="2000" spc="40">
                <a:solidFill>
                  <a:srgbClr val="D1D1D1"/>
                </a:solidFill>
                <a:latin typeface="Times New Roman"/>
                <a:cs typeface="Times New Roman"/>
              </a:rPr>
              <a:t>Attacco anti-cattolico </a:t>
            </a:r>
            <a:r>
              <a:rPr dirty="0" sz="2000" spc="45">
                <a:solidFill>
                  <a:srgbClr val="D1D1D1"/>
                </a:solidFill>
                <a:latin typeface="Times New Roman"/>
                <a:cs typeface="Times New Roman"/>
              </a:rPr>
              <a:t>di </a:t>
            </a:r>
            <a:r>
              <a:rPr dirty="0" sz="2000" spc="35">
                <a:solidFill>
                  <a:srgbClr val="D1D1D1"/>
                </a:solidFill>
                <a:latin typeface="Times New Roman"/>
                <a:cs typeface="Times New Roman"/>
              </a:rPr>
              <a:t>Tianjin,</a:t>
            </a:r>
            <a:r>
              <a:rPr dirty="0" sz="2000" spc="-15">
                <a:solidFill>
                  <a:srgbClr val="D1D1D1"/>
                </a:solidFill>
                <a:latin typeface="Times New Roman"/>
                <a:cs typeface="Times New Roman"/>
              </a:rPr>
              <a:t> </a:t>
            </a:r>
            <a:r>
              <a:rPr dirty="0" sz="2000" spc="10">
                <a:solidFill>
                  <a:srgbClr val="D1D1D1"/>
                </a:solidFill>
                <a:latin typeface="Times New Roman"/>
                <a:cs typeface="Times New Roman"/>
              </a:rPr>
              <a:t>1870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0036" y="880884"/>
            <a:ext cx="7015733" cy="5067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5944" y="906792"/>
            <a:ext cx="6962394" cy="4472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89736" y="928750"/>
            <a:ext cx="6950506" cy="4334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48283" y="2622804"/>
            <a:ext cx="7376922" cy="27500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04672" y="2648724"/>
            <a:ext cx="1168527" cy="2100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005583" y="2714231"/>
            <a:ext cx="806450" cy="1936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68167" y="2648724"/>
            <a:ext cx="673481" cy="2100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89020" y="2648724"/>
            <a:ext cx="2509647" cy="2604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149340" y="2682239"/>
            <a:ext cx="1287653" cy="2269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499604" y="2708173"/>
            <a:ext cx="493268" cy="1505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06195" y="2958096"/>
            <a:ext cx="3907409" cy="2604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765547" y="2958096"/>
            <a:ext cx="1668652" cy="2604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478523" y="2958096"/>
            <a:ext cx="1519681" cy="2604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07719" y="3262896"/>
            <a:ext cx="2220087" cy="21004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086100" y="3262896"/>
            <a:ext cx="2541651" cy="26046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681471" y="3262884"/>
            <a:ext cx="2410586" cy="25920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07719" y="3567696"/>
            <a:ext cx="2413635" cy="21004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276600" y="3567671"/>
            <a:ext cx="1875917" cy="2576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198364" y="3567696"/>
            <a:ext cx="2046605" cy="26046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296911" y="3567696"/>
            <a:ext cx="330962" cy="21004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07719" y="3867924"/>
            <a:ext cx="1509649" cy="2100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346960" y="3933431"/>
            <a:ext cx="860234" cy="19368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169030" y="4042536"/>
            <a:ext cx="34925" cy="73025"/>
          </a:xfrm>
          <a:custGeom>
            <a:avLst/>
            <a:gdLst/>
            <a:ahLst/>
            <a:cxnLst/>
            <a:rect l="l" t="t" r="r" b="b"/>
            <a:pathLst>
              <a:path w="34925" h="73025">
                <a:moveTo>
                  <a:pt x="34417" y="24383"/>
                </a:moveTo>
                <a:lnTo>
                  <a:pt x="10921" y="24383"/>
                </a:lnTo>
                <a:lnTo>
                  <a:pt x="13207" y="25526"/>
                </a:lnTo>
                <a:lnTo>
                  <a:pt x="15367" y="27812"/>
                </a:lnTo>
                <a:lnTo>
                  <a:pt x="17399" y="30099"/>
                </a:lnTo>
                <a:lnTo>
                  <a:pt x="18414" y="33146"/>
                </a:lnTo>
                <a:lnTo>
                  <a:pt x="18414" y="36702"/>
                </a:lnTo>
                <a:lnTo>
                  <a:pt x="17462" y="43771"/>
                </a:lnTo>
                <a:lnTo>
                  <a:pt x="14605" y="51054"/>
                </a:lnTo>
                <a:lnTo>
                  <a:pt x="9842" y="58527"/>
                </a:lnTo>
                <a:lnTo>
                  <a:pt x="3175" y="66167"/>
                </a:lnTo>
                <a:lnTo>
                  <a:pt x="8508" y="72770"/>
                </a:lnTo>
                <a:lnTo>
                  <a:pt x="19843" y="61342"/>
                </a:lnTo>
                <a:lnTo>
                  <a:pt x="27940" y="49736"/>
                </a:lnTo>
                <a:lnTo>
                  <a:pt x="32797" y="37963"/>
                </a:lnTo>
                <a:lnTo>
                  <a:pt x="34417" y="26035"/>
                </a:lnTo>
                <a:lnTo>
                  <a:pt x="34417" y="24383"/>
                </a:lnTo>
                <a:close/>
              </a:path>
              <a:path w="34925" h="73025">
                <a:moveTo>
                  <a:pt x="14731" y="0"/>
                </a:moveTo>
                <a:lnTo>
                  <a:pt x="10541" y="7365"/>
                </a:lnTo>
                <a:lnTo>
                  <a:pt x="5587" y="14350"/>
                </a:lnTo>
                <a:lnTo>
                  <a:pt x="0" y="20574"/>
                </a:lnTo>
                <a:lnTo>
                  <a:pt x="3937" y="25273"/>
                </a:lnTo>
                <a:lnTo>
                  <a:pt x="7238" y="24383"/>
                </a:lnTo>
                <a:lnTo>
                  <a:pt x="34417" y="24383"/>
                </a:lnTo>
                <a:lnTo>
                  <a:pt x="34417" y="20319"/>
                </a:lnTo>
                <a:lnTo>
                  <a:pt x="32766" y="15112"/>
                </a:lnTo>
                <a:lnTo>
                  <a:pt x="25654" y="5461"/>
                </a:lnTo>
                <a:lnTo>
                  <a:pt x="20827" y="2031"/>
                </a:lnTo>
                <a:lnTo>
                  <a:pt x="14731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169030" y="4042536"/>
            <a:ext cx="34925" cy="73025"/>
          </a:xfrm>
          <a:custGeom>
            <a:avLst/>
            <a:gdLst/>
            <a:ahLst/>
            <a:cxnLst/>
            <a:rect l="l" t="t" r="r" b="b"/>
            <a:pathLst>
              <a:path w="34925" h="73025">
                <a:moveTo>
                  <a:pt x="14731" y="0"/>
                </a:moveTo>
                <a:lnTo>
                  <a:pt x="20827" y="2031"/>
                </a:lnTo>
                <a:lnTo>
                  <a:pt x="25654" y="5461"/>
                </a:lnTo>
                <a:lnTo>
                  <a:pt x="29210" y="10287"/>
                </a:lnTo>
                <a:lnTo>
                  <a:pt x="32766" y="15112"/>
                </a:lnTo>
                <a:lnTo>
                  <a:pt x="34417" y="20319"/>
                </a:lnTo>
                <a:lnTo>
                  <a:pt x="34417" y="26035"/>
                </a:lnTo>
                <a:lnTo>
                  <a:pt x="32797" y="37963"/>
                </a:lnTo>
                <a:lnTo>
                  <a:pt x="27940" y="49736"/>
                </a:lnTo>
                <a:lnTo>
                  <a:pt x="19843" y="61342"/>
                </a:lnTo>
                <a:lnTo>
                  <a:pt x="8508" y="72770"/>
                </a:lnTo>
                <a:lnTo>
                  <a:pt x="3175" y="66167"/>
                </a:lnTo>
                <a:lnTo>
                  <a:pt x="9842" y="58527"/>
                </a:lnTo>
                <a:lnTo>
                  <a:pt x="14605" y="51054"/>
                </a:lnTo>
                <a:lnTo>
                  <a:pt x="17462" y="43771"/>
                </a:lnTo>
                <a:lnTo>
                  <a:pt x="18414" y="36702"/>
                </a:lnTo>
                <a:lnTo>
                  <a:pt x="18414" y="33146"/>
                </a:lnTo>
                <a:lnTo>
                  <a:pt x="17399" y="30099"/>
                </a:lnTo>
                <a:lnTo>
                  <a:pt x="15367" y="27812"/>
                </a:lnTo>
                <a:lnTo>
                  <a:pt x="13207" y="25526"/>
                </a:lnTo>
                <a:lnTo>
                  <a:pt x="10921" y="24383"/>
                </a:lnTo>
                <a:lnTo>
                  <a:pt x="8381" y="24383"/>
                </a:lnTo>
                <a:lnTo>
                  <a:pt x="7238" y="24383"/>
                </a:lnTo>
                <a:lnTo>
                  <a:pt x="5842" y="24764"/>
                </a:lnTo>
                <a:lnTo>
                  <a:pt x="3937" y="25273"/>
                </a:lnTo>
                <a:lnTo>
                  <a:pt x="0" y="20574"/>
                </a:lnTo>
                <a:lnTo>
                  <a:pt x="5587" y="14350"/>
                </a:lnTo>
                <a:lnTo>
                  <a:pt x="10541" y="7365"/>
                </a:lnTo>
                <a:lnTo>
                  <a:pt x="14731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284220" y="3867924"/>
            <a:ext cx="3099689" cy="2604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435852" y="3867924"/>
            <a:ext cx="1592199" cy="21004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06195" y="4236745"/>
            <a:ext cx="403402" cy="1505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258824" y="4177284"/>
            <a:ext cx="5012309" cy="25920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323076" y="4177296"/>
            <a:ext cx="1776856" cy="21004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12291" y="4482096"/>
            <a:ext cx="4659884" cy="26046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526023" y="4482096"/>
            <a:ext cx="2111629" cy="21004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07719" y="4782324"/>
            <a:ext cx="807593" cy="21004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68779" y="4782324"/>
            <a:ext cx="2420112" cy="26046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149852" y="4782311"/>
            <a:ext cx="3531997" cy="25895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74191" y="5087111"/>
            <a:ext cx="2701671" cy="25920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555491" y="5087124"/>
            <a:ext cx="1263142" cy="26046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4255" y="819911"/>
            <a:ext cx="8077961" cy="5052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0163" y="845819"/>
            <a:ext cx="5500878" cy="4457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4057" y="867791"/>
            <a:ext cx="5624118" cy="431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074917" y="1075689"/>
            <a:ext cx="110489" cy="36830"/>
          </a:xfrm>
          <a:custGeom>
            <a:avLst/>
            <a:gdLst/>
            <a:ahLst/>
            <a:cxnLst/>
            <a:rect l="l" t="t" r="r" b="b"/>
            <a:pathLst>
              <a:path w="110489" h="36830">
                <a:moveTo>
                  <a:pt x="8890" y="2921"/>
                </a:moveTo>
                <a:lnTo>
                  <a:pt x="6728" y="11255"/>
                </a:lnTo>
                <a:lnTo>
                  <a:pt x="4683" y="18653"/>
                </a:lnTo>
                <a:lnTo>
                  <a:pt x="2407" y="26334"/>
                </a:lnTo>
                <a:lnTo>
                  <a:pt x="0" y="33909"/>
                </a:lnTo>
                <a:lnTo>
                  <a:pt x="2921" y="36830"/>
                </a:lnTo>
                <a:lnTo>
                  <a:pt x="46640" y="35758"/>
                </a:lnTo>
                <a:lnTo>
                  <a:pt x="99867" y="35687"/>
                </a:lnTo>
                <a:lnTo>
                  <a:pt x="101828" y="28209"/>
                </a:lnTo>
                <a:lnTo>
                  <a:pt x="104409" y="19685"/>
                </a:lnTo>
                <a:lnTo>
                  <a:pt x="107301" y="11255"/>
                </a:lnTo>
                <a:lnTo>
                  <a:pt x="110295" y="3429"/>
                </a:lnTo>
                <a:lnTo>
                  <a:pt x="51816" y="3429"/>
                </a:lnTo>
                <a:lnTo>
                  <a:pt x="8890" y="2921"/>
                </a:lnTo>
                <a:close/>
              </a:path>
              <a:path w="110489" h="36830">
                <a:moveTo>
                  <a:pt x="99867" y="35687"/>
                </a:moveTo>
                <a:lnTo>
                  <a:pt x="56261" y="35687"/>
                </a:lnTo>
                <a:lnTo>
                  <a:pt x="65670" y="35758"/>
                </a:lnTo>
                <a:lnTo>
                  <a:pt x="76009" y="35972"/>
                </a:lnTo>
                <a:lnTo>
                  <a:pt x="99568" y="36830"/>
                </a:lnTo>
                <a:lnTo>
                  <a:pt x="99867" y="35687"/>
                </a:lnTo>
                <a:close/>
              </a:path>
              <a:path w="110489" h="36830">
                <a:moveTo>
                  <a:pt x="107823" y="0"/>
                </a:moveTo>
                <a:lnTo>
                  <a:pt x="95250" y="1500"/>
                </a:lnTo>
                <a:lnTo>
                  <a:pt x="81724" y="2571"/>
                </a:lnTo>
                <a:lnTo>
                  <a:pt x="67246" y="3214"/>
                </a:lnTo>
                <a:lnTo>
                  <a:pt x="51816" y="3429"/>
                </a:lnTo>
                <a:lnTo>
                  <a:pt x="110295" y="3429"/>
                </a:lnTo>
                <a:lnTo>
                  <a:pt x="110490" y="2921"/>
                </a:lnTo>
                <a:lnTo>
                  <a:pt x="107823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74917" y="1075689"/>
            <a:ext cx="110489" cy="36830"/>
          </a:xfrm>
          <a:custGeom>
            <a:avLst/>
            <a:gdLst/>
            <a:ahLst/>
            <a:cxnLst/>
            <a:rect l="l" t="t" r="r" b="b"/>
            <a:pathLst>
              <a:path w="110489" h="36830">
                <a:moveTo>
                  <a:pt x="107823" y="0"/>
                </a:moveTo>
                <a:lnTo>
                  <a:pt x="110490" y="2921"/>
                </a:lnTo>
                <a:lnTo>
                  <a:pt x="107301" y="11255"/>
                </a:lnTo>
                <a:lnTo>
                  <a:pt x="104409" y="19685"/>
                </a:lnTo>
                <a:lnTo>
                  <a:pt x="101828" y="28209"/>
                </a:lnTo>
                <a:lnTo>
                  <a:pt x="99568" y="36830"/>
                </a:lnTo>
                <a:lnTo>
                  <a:pt x="87300" y="36329"/>
                </a:lnTo>
                <a:lnTo>
                  <a:pt x="76009" y="35972"/>
                </a:lnTo>
                <a:lnTo>
                  <a:pt x="65670" y="35758"/>
                </a:lnTo>
                <a:lnTo>
                  <a:pt x="56261" y="35687"/>
                </a:lnTo>
                <a:lnTo>
                  <a:pt x="46640" y="35758"/>
                </a:lnTo>
                <a:lnTo>
                  <a:pt x="34544" y="35972"/>
                </a:lnTo>
                <a:lnTo>
                  <a:pt x="19970" y="36329"/>
                </a:lnTo>
                <a:lnTo>
                  <a:pt x="2921" y="36830"/>
                </a:lnTo>
                <a:lnTo>
                  <a:pt x="0" y="33909"/>
                </a:lnTo>
                <a:lnTo>
                  <a:pt x="2407" y="26334"/>
                </a:lnTo>
                <a:lnTo>
                  <a:pt x="4683" y="18653"/>
                </a:lnTo>
                <a:lnTo>
                  <a:pt x="6840" y="10852"/>
                </a:lnTo>
                <a:lnTo>
                  <a:pt x="8890" y="2921"/>
                </a:lnTo>
                <a:lnTo>
                  <a:pt x="22294" y="3107"/>
                </a:lnTo>
                <a:lnTo>
                  <a:pt x="33924" y="3270"/>
                </a:lnTo>
                <a:lnTo>
                  <a:pt x="43769" y="3385"/>
                </a:lnTo>
                <a:lnTo>
                  <a:pt x="51816" y="3429"/>
                </a:lnTo>
                <a:lnTo>
                  <a:pt x="67246" y="3214"/>
                </a:lnTo>
                <a:lnTo>
                  <a:pt x="81724" y="2571"/>
                </a:lnTo>
                <a:lnTo>
                  <a:pt x="95250" y="1500"/>
                </a:lnTo>
                <a:lnTo>
                  <a:pt x="107823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211823" y="845819"/>
            <a:ext cx="2362962" cy="4457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26555" y="867791"/>
            <a:ext cx="2349754" cy="4316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36448" y="1888235"/>
            <a:ext cx="7965185" cy="44874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62355" y="1958314"/>
            <a:ext cx="165379" cy="165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2998" y="1974342"/>
            <a:ext cx="154978" cy="1549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64108" y="1914156"/>
            <a:ext cx="7230491" cy="2613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82396" y="2221992"/>
            <a:ext cx="480694" cy="2086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62355" y="2705074"/>
            <a:ext cx="165379" cy="165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72998" y="2721101"/>
            <a:ext cx="154978" cy="1549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64108" y="2668511"/>
            <a:ext cx="557276" cy="2524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75232" y="2660916"/>
            <a:ext cx="977646" cy="26033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447544" y="2660916"/>
            <a:ext cx="1375156" cy="21106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886200" y="2660916"/>
            <a:ext cx="4072763" cy="26135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59536" y="2965716"/>
            <a:ext cx="6026277" cy="26033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62355" y="3451834"/>
            <a:ext cx="165379" cy="165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72998" y="3467861"/>
            <a:ext cx="154978" cy="1549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59536" y="3407676"/>
            <a:ext cx="7616317" cy="26135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56488" y="3712476"/>
            <a:ext cx="5130546" cy="26135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299335" y="3728465"/>
            <a:ext cx="3766947" cy="24536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000877" y="3846195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4">
                <a:moveTo>
                  <a:pt x="4952" y="1650"/>
                </a:moveTo>
                <a:lnTo>
                  <a:pt x="3357" y="7746"/>
                </a:lnTo>
                <a:lnTo>
                  <a:pt x="1777" y="13334"/>
                </a:lnTo>
                <a:lnTo>
                  <a:pt x="0" y="18922"/>
                </a:lnTo>
                <a:lnTo>
                  <a:pt x="1650" y="20573"/>
                </a:lnTo>
                <a:lnTo>
                  <a:pt x="19272" y="20065"/>
                </a:lnTo>
                <a:lnTo>
                  <a:pt x="31369" y="19938"/>
                </a:lnTo>
                <a:lnTo>
                  <a:pt x="55533" y="19938"/>
                </a:lnTo>
                <a:lnTo>
                  <a:pt x="57023" y="14096"/>
                </a:lnTo>
                <a:lnTo>
                  <a:pt x="59055" y="7746"/>
                </a:lnTo>
                <a:lnTo>
                  <a:pt x="61367" y="1904"/>
                </a:lnTo>
                <a:lnTo>
                  <a:pt x="23495" y="1904"/>
                </a:lnTo>
                <a:lnTo>
                  <a:pt x="4952" y="1650"/>
                </a:lnTo>
                <a:close/>
              </a:path>
              <a:path w="61595" h="20954">
                <a:moveTo>
                  <a:pt x="55533" y="19938"/>
                </a:moveTo>
                <a:lnTo>
                  <a:pt x="37973" y="19938"/>
                </a:lnTo>
                <a:lnTo>
                  <a:pt x="45974" y="20065"/>
                </a:lnTo>
                <a:lnTo>
                  <a:pt x="55372" y="20573"/>
                </a:lnTo>
                <a:lnTo>
                  <a:pt x="55533" y="19938"/>
                </a:lnTo>
                <a:close/>
              </a:path>
              <a:path w="61595" h="20954">
                <a:moveTo>
                  <a:pt x="60071" y="0"/>
                </a:moveTo>
                <a:lnTo>
                  <a:pt x="53046" y="833"/>
                </a:lnTo>
                <a:lnTo>
                  <a:pt x="45497" y="1428"/>
                </a:lnTo>
                <a:lnTo>
                  <a:pt x="37425" y="1785"/>
                </a:lnTo>
                <a:lnTo>
                  <a:pt x="28828" y="1904"/>
                </a:lnTo>
                <a:lnTo>
                  <a:pt x="61367" y="1904"/>
                </a:lnTo>
                <a:lnTo>
                  <a:pt x="61468" y="1650"/>
                </a:lnTo>
                <a:lnTo>
                  <a:pt x="60071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000877" y="3846195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4">
                <a:moveTo>
                  <a:pt x="60071" y="0"/>
                </a:moveTo>
                <a:lnTo>
                  <a:pt x="61468" y="1650"/>
                </a:lnTo>
                <a:lnTo>
                  <a:pt x="59055" y="7746"/>
                </a:lnTo>
                <a:lnTo>
                  <a:pt x="57023" y="14096"/>
                </a:lnTo>
                <a:lnTo>
                  <a:pt x="55372" y="20573"/>
                </a:lnTo>
                <a:lnTo>
                  <a:pt x="45974" y="20065"/>
                </a:lnTo>
                <a:lnTo>
                  <a:pt x="37973" y="19938"/>
                </a:lnTo>
                <a:lnTo>
                  <a:pt x="31369" y="19938"/>
                </a:lnTo>
                <a:lnTo>
                  <a:pt x="26011" y="19966"/>
                </a:lnTo>
                <a:lnTo>
                  <a:pt x="19272" y="20065"/>
                </a:lnTo>
                <a:lnTo>
                  <a:pt x="11152" y="20260"/>
                </a:lnTo>
                <a:lnTo>
                  <a:pt x="1650" y="20573"/>
                </a:lnTo>
                <a:lnTo>
                  <a:pt x="0" y="18922"/>
                </a:lnTo>
                <a:lnTo>
                  <a:pt x="1777" y="13334"/>
                </a:lnTo>
                <a:lnTo>
                  <a:pt x="3428" y="7492"/>
                </a:lnTo>
                <a:lnTo>
                  <a:pt x="4952" y="1650"/>
                </a:lnTo>
                <a:lnTo>
                  <a:pt x="15621" y="1777"/>
                </a:lnTo>
                <a:lnTo>
                  <a:pt x="23495" y="1904"/>
                </a:lnTo>
                <a:lnTo>
                  <a:pt x="28828" y="1904"/>
                </a:lnTo>
                <a:lnTo>
                  <a:pt x="37425" y="1785"/>
                </a:lnTo>
                <a:lnTo>
                  <a:pt x="45497" y="1428"/>
                </a:lnTo>
                <a:lnTo>
                  <a:pt x="53046" y="833"/>
                </a:lnTo>
                <a:lnTo>
                  <a:pt x="60071" y="0"/>
                </a:lnTo>
                <a:close/>
              </a:path>
            </a:pathLst>
          </a:custGeom>
          <a:ln w="9143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059423" y="3712451"/>
            <a:ext cx="2318257" cy="21172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59536" y="4017276"/>
            <a:ext cx="7066153" cy="26135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62355" y="4503394"/>
            <a:ext cx="165379" cy="165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72998" y="4519421"/>
            <a:ext cx="154978" cy="1549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58011" y="4459211"/>
            <a:ext cx="3387217" cy="25286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62355" y="4945354"/>
            <a:ext cx="165379" cy="165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72998" y="4961382"/>
            <a:ext cx="154978" cy="1549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58011" y="4901196"/>
            <a:ext cx="4375785" cy="26135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62355" y="5387314"/>
            <a:ext cx="165379" cy="165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72998" y="5403341"/>
            <a:ext cx="154978" cy="1549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64108" y="5343144"/>
            <a:ext cx="1689608" cy="2601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62355" y="5829300"/>
            <a:ext cx="165379" cy="165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72998" y="5845238"/>
            <a:ext cx="154978" cy="15497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859536" y="5785103"/>
            <a:ext cx="903986" cy="26135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822704" y="5785103"/>
            <a:ext cx="6519926" cy="26135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865632" y="6089903"/>
            <a:ext cx="2796921" cy="26035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1959" y="606551"/>
            <a:ext cx="8318754" cy="10553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67868" y="632472"/>
            <a:ext cx="4862322" cy="355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81660" y="654430"/>
            <a:ext cx="4849418" cy="3430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45252" y="632472"/>
            <a:ext cx="2256281" cy="3558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60365" y="654430"/>
            <a:ext cx="2242058" cy="3430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821168" y="632472"/>
            <a:ext cx="913637" cy="3558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835518" y="654430"/>
            <a:ext cx="900683" cy="3430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781044" y="1181112"/>
            <a:ext cx="1637538" cy="4472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795140" y="1203071"/>
            <a:ext cx="1624838" cy="4334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83336" y="2481072"/>
            <a:ext cx="6800850" cy="21130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09244" y="2560332"/>
            <a:ext cx="195821" cy="19582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21715" y="2578354"/>
            <a:ext cx="183642" cy="18364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10996" y="2506979"/>
            <a:ext cx="5412485" cy="3088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09244" y="3441204"/>
            <a:ext cx="195821" cy="19582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21715" y="3459226"/>
            <a:ext cx="183642" cy="18364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98803" y="3387852"/>
            <a:ext cx="5439918" cy="3103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263896" y="3406394"/>
            <a:ext cx="1276350" cy="2903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281167" y="3655567"/>
            <a:ext cx="1254760" cy="15240"/>
          </a:xfrm>
          <a:custGeom>
            <a:avLst/>
            <a:gdLst/>
            <a:ahLst/>
            <a:cxnLst/>
            <a:rect l="l" t="t" r="r" b="b"/>
            <a:pathLst>
              <a:path w="1254759" h="15239">
                <a:moveTo>
                  <a:pt x="0" y="15239"/>
                </a:moveTo>
                <a:lnTo>
                  <a:pt x="1254252" y="15239"/>
                </a:lnTo>
                <a:lnTo>
                  <a:pt x="1254252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E9805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276596" y="3650996"/>
            <a:ext cx="1263650" cy="24765"/>
          </a:xfrm>
          <a:custGeom>
            <a:avLst/>
            <a:gdLst/>
            <a:ahLst/>
            <a:cxnLst/>
            <a:rect l="l" t="t" r="r" b="b"/>
            <a:pathLst>
              <a:path w="1263650" h="24764">
                <a:moveTo>
                  <a:pt x="0" y="24383"/>
                </a:moveTo>
                <a:lnTo>
                  <a:pt x="1263396" y="24383"/>
                </a:lnTo>
                <a:lnTo>
                  <a:pt x="1263396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539483" y="3573811"/>
            <a:ext cx="63191" cy="10893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556882" y="3596259"/>
            <a:ext cx="41275" cy="87630"/>
          </a:xfrm>
          <a:custGeom>
            <a:avLst/>
            <a:gdLst/>
            <a:ahLst/>
            <a:cxnLst/>
            <a:rect l="l" t="t" r="r" b="b"/>
            <a:pathLst>
              <a:path w="41275" h="87629">
                <a:moveTo>
                  <a:pt x="41275" y="29336"/>
                </a:moveTo>
                <a:lnTo>
                  <a:pt x="13081" y="29336"/>
                </a:lnTo>
                <a:lnTo>
                  <a:pt x="15875" y="30733"/>
                </a:lnTo>
                <a:lnTo>
                  <a:pt x="20827" y="36194"/>
                </a:lnTo>
                <a:lnTo>
                  <a:pt x="21971" y="39750"/>
                </a:lnTo>
                <a:lnTo>
                  <a:pt x="21971" y="44068"/>
                </a:lnTo>
                <a:lnTo>
                  <a:pt x="20827" y="52550"/>
                </a:lnTo>
                <a:lnTo>
                  <a:pt x="17399" y="61245"/>
                </a:lnTo>
                <a:lnTo>
                  <a:pt x="11684" y="70179"/>
                </a:lnTo>
                <a:lnTo>
                  <a:pt x="3683" y="79374"/>
                </a:lnTo>
                <a:lnTo>
                  <a:pt x="10160" y="87248"/>
                </a:lnTo>
                <a:lnTo>
                  <a:pt x="23754" y="73532"/>
                </a:lnTo>
                <a:lnTo>
                  <a:pt x="33480" y="59626"/>
                </a:lnTo>
                <a:lnTo>
                  <a:pt x="39324" y="45529"/>
                </a:lnTo>
                <a:lnTo>
                  <a:pt x="41275" y="31241"/>
                </a:lnTo>
                <a:lnTo>
                  <a:pt x="41275" y="29336"/>
                </a:lnTo>
                <a:close/>
              </a:path>
              <a:path w="41275" h="87629">
                <a:moveTo>
                  <a:pt x="17525" y="0"/>
                </a:moveTo>
                <a:lnTo>
                  <a:pt x="13573" y="6619"/>
                </a:lnTo>
                <a:lnTo>
                  <a:pt x="9334" y="12953"/>
                </a:lnTo>
                <a:lnTo>
                  <a:pt x="4810" y="19002"/>
                </a:lnTo>
                <a:lnTo>
                  <a:pt x="0" y="24764"/>
                </a:lnTo>
                <a:lnTo>
                  <a:pt x="4572" y="30352"/>
                </a:lnTo>
                <a:lnTo>
                  <a:pt x="6858" y="29717"/>
                </a:lnTo>
                <a:lnTo>
                  <a:pt x="8636" y="29336"/>
                </a:lnTo>
                <a:lnTo>
                  <a:pt x="41275" y="29336"/>
                </a:lnTo>
                <a:lnTo>
                  <a:pt x="41275" y="24510"/>
                </a:lnTo>
                <a:lnTo>
                  <a:pt x="39116" y="18160"/>
                </a:lnTo>
                <a:lnTo>
                  <a:pt x="34925" y="12445"/>
                </a:lnTo>
                <a:lnTo>
                  <a:pt x="30734" y="6603"/>
                </a:lnTo>
                <a:lnTo>
                  <a:pt x="24892" y="2539"/>
                </a:lnTo>
                <a:lnTo>
                  <a:pt x="17525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556882" y="3596259"/>
            <a:ext cx="41275" cy="87630"/>
          </a:xfrm>
          <a:custGeom>
            <a:avLst/>
            <a:gdLst/>
            <a:ahLst/>
            <a:cxnLst/>
            <a:rect l="l" t="t" r="r" b="b"/>
            <a:pathLst>
              <a:path w="41275" h="87629">
                <a:moveTo>
                  <a:pt x="17525" y="0"/>
                </a:moveTo>
                <a:lnTo>
                  <a:pt x="24892" y="2539"/>
                </a:lnTo>
                <a:lnTo>
                  <a:pt x="30734" y="6603"/>
                </a:lnTo>
                <a:lnTo>
                  <a:pt x="34925" y="12445"/>
                </a:lnTo>
                <a:lnTo>
                  <a:pt x="39116" y="18160"/>
                </a:lnTo>
                <a:lnTo>
                  <a:pt x="41275" y="24510"/>
                </a:lnTo>
                <a:lnTo>
                  <a:pt x="41275" y="31241"/>
                </a:lnTo>
                <a:lnTo>
                  <a:pt x="39324" y="45529"/>
                </a:lnTo>
                <a:lnTo>
                  <a:pt x="33480" y="59626"/>
                </a:lnTo>
                <a:lnTo>
                  <a:pt x="23754" y="73532"/>
                </a:lnTo>
                <a:lnTo>
                  <a:pt x="10160" y="87248"/>
                </a:lnTo>
                <a:lnTo>
                  <a:pt x="3683" y="79374"/>
                </a:lnTo>
                <a:lnTo>
                  <a:pt x="11684" y="70179"/>
                </a:lnTo>
                <a:lnTo>
                  <a:pt x="17399" y="61245"/>
                </a:lnTo>
                <a:lnTo>
                  <a:pt x="20827" y="52550"/>
                </a:lnTo>
                <a:lnTo>
                  <a:pt x="21971" y="44068"/>
                </a:lnTo>
                <a:lnTo>
                  <a:pt x="21971" y="39750"/>
                </a:lnTo>
                <a:lnTo>
                  <a:pt x="20827" y="36194"/>
                </a:lnTo>
                <a:lnTo>
                  <a:pt x="18288" y="33400"/>
                </a:lnTo>
                <a:lnTo>
                  <a:pt x="15875" y="30733"/>
                </a:lnTo>
                <a:lnTo>
                  <a:pt x="13081" y="29336"/>
                </a:lnTo>
                <a:lnTo>
                  <a:pt x="10033" y="29336"/>
                </a:lnTo>
                <a:lnTo>
                  <a:pt x="8636" y="29336"/>
                </a:lnTo>
                <a:lnTo>
                  <a:pt x="6858" y="29717"/>
                </a:lnTo>
                <a:lnTo>
                  <a:pt x="4572" y="30352"/>
                </a:lnTo>
                <a:lnTo>
                  <a:pt x="0" y="24764"/>
                </a:lnTo>
                <a:lnTo>
                  <a:pt x="4810" y="19002"/>
                </a:lnTo>
                <a:lnTo>
                  <a:pt x="9334" y="12953"/>
                </a:lnTo>
                <a:lnTo>
                  <a:pt x="13573" y="6619"/>
                </a:lnTo>
                <a:lnTo>
                  <a:pt x="17525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688835" y="3395459"/>
            <a:ext cx="255257" cy="23394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701917" y="3414014"/>
            <a:ext cx="241426" cy="22034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937247" y="3387852"/>
            <a:ext cx="621029" cy="30911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09244" y="4322076"/>
            <a:ext cx="195821" cy="19582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21715" y="4340097"/>
            <a:ext cx="183642" cy="18364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110996" y="4268723"/>
            <a:ext cx="3982974" cy="3002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4044" y="861060"/>
            <a:ext cx="6902958" cy="555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39952" y="886967"/>
            <a:ext cx="1888998" cy="496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56881" y="911097"/>
            <a:ext cx="1872576" cy="4801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62300" y="886967"/>
            <a:ext cx="4828794" cy="4960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79191" y="911097"/>
            <a:ext cx="4812157" cy="4801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87908" y="1793748"/>
            <a:ext cx="7050785" cy="39326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13816" y="1863826"/>
            <a:ext cx="163804" cy="165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23849" y="1880107"/>
            <a:ext cx="154978" cy="1549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09472" y="1819643"/>
            <a:ext cx="5883358" cy="2616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926833" y="1953641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5">
                <a:moveTo>
                  <a:pt x="4952" y="1650"/>
                </a:moveTo>
                <a:lnTo>
                  <a:pt x="3519" y="7747"/>
                </a:lnTo>
                <a:lnTo>
                  <a:pt x="1905" y="13335"/>
                </a:lnTo>
                <a:lnTo>
                  <a:pt x="0" y="18923"/>
                </a:lnTo>
                <a:lnTo>
                  <a:pt x="1650" y="20574"/>
                </a:lnTo>
                <a:lnTo>
                  <a:pt x="19272" y="20066"/>
                </a:lnTo>
                <a:lnTo>
                  <a:pt x="31369" y="19938"/>
                </a:lnTo>
                <a:lnTo>
                  <a:pt x="55648" y="19938"/>
                </a:lnTo>
                <a:lnTo>
                  <a:pt x="57023" y="14097"/>
                </a:lnTo>
                <a:lnTo>
                  <a:pt x="59107" y="7620"/>
                </a:lnTo>
                <a:lnTo>
                  <a:pt x="61489" y="1905"/>
                </a:lnTo>
                <a:lnTo>
                  <a:pt x="23622" y="1905"/>
                </a:lnTo>
                <a:lnTo>
                  <a:pt x="4952" y="1650"/>
                </a:lnTo>
                <a:close/>
              </a:path>
              <a:path w="61595" h="20955">
                <a:moveTo>
                  <a:pt x="55648" y="19938"/>
                </a:moveTo>
                <a:lnTo>
                  <a:pt x="37973" y="19938"/>
                </a:lnTo>
                <a:lnTo>
                  <a:pt x="45974" y="20066"/>
                </a:lnTo>
                <a:lnTo>
                  <a:pt x="55499" y="20574"/>
                </a:lnTo>
                <a:lnTo>
                  <a:pt x="55648" y="19938"/>
                </a:lnTo>
                <a:close/>
              </a:path>
              <a:path w="61595" h="20955">
                <a:moveTo>
                  <a:pt x="60071" y="0"/>
                </a:moveTo>
                <a:lnTo>
                  <a:pt x="53064" y="833"/>
                </a:lnTo>
                <a:lnTo>
                  <a:pt x="45545" y="1428"/>
                </a:lnTo>
                <a:lnTo>
                  <a:pt x="37478" y="1785"/>
                </a:lnTo>
                <a:lnTo>
                  <a:pt x="28829" y="1905"/>
                </a:lnTo>
                <a:lnTo>
                  <a:pt x="61489" y="1905"/>
                </a:lnTo>
                <a:lnTo>
                  <a:pt x="61595" y="1650"/>
                </a:lnTo>
                <a:lnTo>
                  <a:pt x="60071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926833" y="1953641"/>
            <a:ext cx="61594" cy="20955"/>
          </a:xfrm>
          <a:custGeom>
            <a:avLst/>
            <a:gdLst/>
            <a:ahLst/>
            <a:cxnLst/>
            <a:rect l="l" t="t" r="r" b="b"/>
            <a:pathLst>
              <a:path w="61595" h="20955">
                <a:moveTo>
                  <a:pt x="60071" y="0"/>
                </a:moveTo>
                <a:lnTo>
                  <a:pt x="61595" y="1650"/>
                </a:lnTo>
                <a:lnTo>
                  <a:pt x="59055" y="7747"/>
                </a:lnTo>
                <a:lnTo>
                  <a:pt x="57023" y="14097"/>
                </a:lnTo>
                <a:lnTo>
                  <a:pt x="55499" y="20574"/>
                </a:lnTo>
                <a:lnTo>
                  <a:pt x="45974" y="20066"/>
                </a:lnTo>
                <a:lnTo>
                  <a:pt x="37973" y="19938"/>
                </a:lnTo>
                <a:lnTo>
                  <a:pt x="31369" y="19938"/>
                </a:lnTo>
                <a:lnTo>
                  <a:pt x="26011" y="19966"/>
                </a:lnTo>
                <a:lnTo>
                  <a:pt x="19272" y="20065"/>
                </a:lnTo>
                <a:lnTo>
                  <a:pt x="11152" y="20260"/>
                </a:lnTo>
                <a:lnTo>
                  <a:pt x="1650" y="20574"/>
                </a:lnTo>
                <a:lnTo>
                  <a:pt x="0" y="18923"/>
                </a:lnTo>
                <a:lnTo>
                  <a:pt x="1905" y="13335"/>
                </a:lnTo>
                <a:lnTo>
                  <a:pt x="3556" y="7620"/>
                </a:lnTo>
                <a:lnTo>
                  <a:pt x="4952" y="1650"/>
                </a:lnTo>
                <a:lnTo>
                  <a:pt x="15621" y="1778"/>
                </a:lnTo>
                <a:lnTo>
                  <a:pt x="23622" y="1905"/>
                </a:lnTo>
                <a:lnTo>
                  <a:pt x="28829" y="1905"/>
                </a:lnTo>
                <a:lnTo>
                  <a:pt x="37478" y="1785"/>
                </a:lnTo>
                <a:lnTo>
                  <a:pt x="45545" y="1428"/>
                </a:lnTo>
                <a:lnTo>
                  <a:pt x="53064" y="833"/>
                </a:lnTo>
                <a:lnTo>
                  <a:pt x="60071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008876" y="1824215"/>
            <a:ext cx="500506" cy="2074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13816" y="2305786"/>
            <a:ext cx="163804" cy="165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23849" y="2322067"/>
            <a:ext cx="154978" cy="1549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04900" y="2261628"/>
            <a:ext cx="5707253" cy="2113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862571" y="2261628"/>
            <a:ext cx="950149" cy="2603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774558" y="2437383"/>
            <a:ext cx="34925" cy="73025"/>
          </a:xfrm>
          <a:custGeom>
            <a:avLst/>
            <a:gdLst/>
            <a:ahLst/>
            <a:cxnLst/>
            <a:rect l="l" t="t" r="r" b="b"/>
            <a:pathLst>
              <a:path w="34925" h="73025">
                <a:moveTo>
                  <a:pt x="34417" y="24511"/>
                </a:moveTo>
                <a:lnTo>
                  <a:pt x="10922" y="24511"/>
                </a:lnTo>
                <a:lnTo>
                  <a:pt x="13208" y="25653"/>
                </a:lnTo>
                <a:lnTo>
                  <a:pt x="15367" y="27939"/>
                </a:lnTo>
                <a:lnTo>
                  <a:pt x="17399" y="30225"/>
                </a:lnTo>
                <a:lnTo>
                  <a:pt x="18415" y="33146"/>
                </a:lnTo>
                <a:lnTo>
                  <a:pt x="18415" y="36829"/>
                </a:lnTo>
                <a:lnTo>
                  <a:pt x="17462" y="43878"/>
                </a:lnTo>
                <a:lnTo>
                  <a:pt x="14605" y="51117"/>
                </a:lnTo>
                <a:lnTo>
                  <a:pt x="9842" y="58546"/>
                </a:lnTo>
                <a:lnTo>
                  <a:pt x="3175" y="66166"/>
                </a:lnTo>
                <a:lnTo>
                  <a:pt x="8509" y="72770"/>
                </a:lnTo>
                <a:lnTo>
                  <a:pt x="19843" y="61342"/>
                </a:lnTo>
                <a:lnTo>
                  <a:pt x="27940" y="49736"/>
                </a:lnTo>
                <a:lnTo>
                  <a:pt x="32797" y="37963"/>
                </a:lnTo>
                <a:lnTo>
                  <a:pt x="34417" y="26035"/>
                </a:lnTo>
                <a:lnTo>
                  <a:pt x="34417" y="24511"/>
                </a:lnTo>
                <a:close/>
              </a:path>
              <a:path w="34925" h="73025">
                <a:moveTo>
                  <a:pt x="14732" y="0"/>
                </a:moveTo>
                <a:lnTo>
                  <a:pt x="10541" y="7492"/>
                </a:lnTo>
                <a:lnTo>
                  <a:pt x="5588" y="14350"/>
                </a:lnTo>
                <a:lnTo>
                  <a:pt x="0" y="20574"/>
                </a:lnTo>
                <a:lnTo>
                  <a:pt x="3937" y="25400"/>
                </a:lnTo>
                <a:lnTo>
                  <a:pt x="5842" y="24764"/>
                </a:lnTo>
                <a:lnTo>
                  <a:pt x="7239" y="24511"/>
                </a:lnTo>
                <a:lnTo>
                  <a:pt x="34417" y="24511"/>
                </a:lnTo>
                <a:lnTo>
                  <a:pt x="34417" y="20319"/>
                </a:lnTo>
                <a:lnTo>
                  <a:pt x="32766" y="15112"/>
                </a:lnTo>
                <a:lnTo>
                  <a:pt x="25654" y="5461"/>
                </a:lnTo>
                <a:lnTo>
                  <a:pt x="20827" y="2031"/>
                </a:lnTo>
                <a:lnTo>
                  <a:pt x="14732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774558" y="2437383"/>
            <a:ext cx="34925" cy="73025"/>
          </a:xfrm>
          <a:custGeom>
            <a:avLst/>
            <a:gdLst/>
            <a:ahLst/>
            <a:cxnLst/>
            <a:rect l="l" t="t" r="r" b="b"/>
            <a:pathLst>
              <a:path w="34925" h="73025">
                <a:moveTo>
                  <a:pt x="14732" y="0"/>
                </a:moveTo>
                <a:lnTo>
                  <a:pt x="20827" y="2031"/>
                </a:lnTo>
                <a:lnTo>
                  <a:pt x="25654" y="5461"/>
                </a:lnTo>
                <a:lnTo>
                  <a:pt x="29210" y="10287"/>
                </a:lnTo>
                <a:lnTo>
                  <a:pt x="32766" y="15112"/>
                </a:lnTo>
                <a:lnTo>
                  <a:pt x="34417" y="20319"/>
                </a:lnTo>
                <a:lnTo>
                  <a:pt x="34417" y="26035"/>
                </a:lnTo>
                <a:lnTo>
                  <a:pt x="32797" y="37963"/>
                </a:lnTo>
                <a:lnTo>
                  <a:pt x="27940" y="49736"/>
                </a:lnTo>
                <a:lnTo>
                  <a:pt x="19843" y="61342"/>
                </a:lnTo>
                <a:lnTo>
                  <a:pt x="8509" y="72770"/>
                </a:lnTo>
                <a:lnTo>
                  <a:pt x="3175" y="66166"/>
                </a:lnTo>
                <a:lnTo>
                  <a:pt x="9842" y="58546"/>
                </a:lnTo>
                <a:lnTo>
                  <a:pt x="14605" y="51117"/>
                </a:lnTo>
                <a:lnTo>
                  <a:pt x="17462" y="43878"/>
                </a:lnTo>
                <a:lnTo>
                  <a:pt x="18415" y="36829"/>
                </a:lnTo>
                <a:lnTo>
                  <a:pt x="18415" y="33146"/>
                </a:lnTo>
                <a:lnTo>
                  <a:pt x="17399" y="30225"/>
                </a:lnTo>
                <a:lnTo>
                  <a:pt x="15367" y="27939"/>
                </a:lnTo>
                <a:lnTo>
                  <a:pt x="13208" y="25653"/>
                </a:lnTo>
                <a:lnTo>
                  <a:pt x="10922" y="24511"/>
                </a:lnTo>
                <a:lnTo>
                  <a:pt x="8382" y="24511"/>
                </a:lnTo>
                <a:lnTo>
                  <a:pt x="7239" y="24511"/>
                </a:lnTo>
                <a:lnTo>
                  <a:pt x="5842" y="24764"/>
                </a:lnTo>
                <a:lnTo>
                  <a:pt x="3937" y="25400"/>
                </a:lnTo>
                <a:lnTo>
                  <a:pt x="0" y="20574"/>
                </a:lnTo>
                <a:lnTo>
                  <a:pt x="5588" y="14350"/>
                </a:lnTo>
                <a:lnTo>
                  <a:pt x="10541" y="7492"/>
                </a:lnTo>
                <a:lnTo>
                  <a:pt x="14732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07947" y="2566428"/>
            <a:ext cx="1320800" cy="26033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13816" y="3052546"/>
            <a:ext cx="163804" cy="165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23849" y="3068827"/>
            <a:ext cx="154978" cy="1549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118616" y="3008363"/>
            <a:ext cx="4098417" cy="2616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219200" y="3526594"/>
            <a:ext cx="58615" cy="586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234884" y="354634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25234" y="0"/>
                </a:moveTo>
                <a:lnTo>
                  <a:pt x="14350" y="0"/>
                </a:lnTo>
                <a:lnTo>
                  <a:pt x="9702" y="1904"/>
                </a:lnTo>
                <a:lnTo>
                  <a:pt x="5816" y="5714"/>
                </a:lnTo>
                <a:lnTo>
                  <a:pt x="1943" y="9651"/>
                </a:lnTo>
                <a:lnTo>
                  <a:pt x="0" y="14350"/>
                </a:lnTo>
                <a:lnTo>
                  <a:pt x="0" y="25273"/>
                </a:lnTo>
                <a:lnTo>
                  <a:pt x="1943" y="29844"/>
                </a:lnTo>
                <a:lnTo>
                  <a:pt x="9702" y="37718"/>
                </a:lnTo>
                <a:lnTo>
                  <a:pt x="14350" y="39624"/>
                </a:lnTo>
                <a:lnTo>
                  <a:pt x="25234" y="39624"/>
                </a:lnTo>
                <a:lnTo>
                  <a:pt x="29908" y="37718"/>
                </a:lnTo>
                <a:lnTo>
                  <a:pt x="37655" y="29844"/>
                </a:lnTo>
                <a:lnTo>
                  <a:pt x="39560" y="25273"/>
                </a:lnTo>
                <a:lnTo>
                  <a:pt x="39560" y="14350"/>
                </a:lnTo>
                <a:lnTo>
                  <a:pt x="37655" y="9651"/>
                </a:lnTo>
                <a:lnTo>
                  <a:pt x="33794" y="5714"/>
                </a:lnTo>
                <a:lnTo>
                  <a:pt x="29908" y="1904"/>
                </a:lnTo>
                <a:lnTo>
                  <a:pt x="25234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234884" y="354634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761" y="0"/>
                </a:moveTo>
                <a:lnTo>
                  <a:pt x="25234" y="0"/>
                </a:lnTo>
                <a:lnTo>
                  <a:pt x="29908" y="1904"/>
                </a:lnTo>
                <a:lnTo>
                  <a:pt x="33794" y="5714"/>
                </a:lnTo>
                <a:lnTo>
                  <a:pt x="37655" y="9651"/>
                </a:lnTo>
                <a:lnTo>
                  <a:pt x="39560" y="14350"/>
                </a:lnTo>
                <a:lnTo>
                  <a:pt x="39560" y="19812"/>
                </a:lnTo>
                <a:lnTo>
                  <a:pt x="39560" y="25273"/>
                </a:lnTo>
                <a:lnTo>
                  <a:pt x="37655" y="29844"/>
                </a:lnTo>
                <a:lnTo>
                  <a:pt x="33794" y="33781"/>
                </a:lnTo>
                <a:lnTo>
                  <a:pt x="29908" y="37718"/>
                </a:lnTo>
                <a:lnTo>
                  <a:pt x="25234" y="39624"/>
                </a:lnTo>
                <a:lnTo>
                  <a:pt x="19761" y="39624"/>
                </a:lnTo>
                <a:lnTo>
                  <a:pt x="14350" y="39624"/>
                </a:lnTo>
                <a:lnTo>
                  <a:pt x="9702" y="37718"/>
                </a:lnTo>
                <a:lnTo>
                  <a:pt x="5816" y="33781"/>
                </a:lnTo>
                <a:lnTo>
                  <a:pt x="1943" y="29844"/>
                </a:lnTo>
                <a:lnTo>
                  <a:pt x="0" y="25273"/>
                </a:lnTo>
                <a:lnTo>
                  <a:pt x="0" y="19812"/>
                </a:lnTo>
                <a:lnTo>
                  <a:pt x="0" y="14350"/>
                </a:lnTo>
                <a:lnTo>
                  <a:pt x="1943" y="9651"/>
                </a:lnTo>
                <a:lnTo>
                  <a:pt x="5816" y="5714"/>
                </a:lnTo>
                <a:lnTo>
                  <a:pt x="9702" y="1904"/>
                </a:lnTo>
                <a:lnTo>
                  <a:pt x="14350" y="0"/>
                </a:lnTo>
                <a:lnTo>
                  <a:pt x="19761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487424" y="3439680"/>
            <a:ext cx="729488" cy="1909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219200" y="3931978"/>
            <a:ext cx="58615" cy="586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234884" y="3951732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25234" y="0"/>
                </a:moveTo>
                <a:lnTo>
                  <a:pt x="14350" y="0"/>
                </a:lnTo>
                <a:lnTo>
                  <a:pt x="9702" y="1905"/>
                </a:lnTo>
                <a:lnTo>
                  <a:pt x="5816" y="5715"/>
                </a:lnTo>
                <a:lnTo>
                  <a:pt x="1943" y="9652"/>
                </a:lnTo>
                <a:lnTo>
                  <a:pt x="0" y="14351"/>
                </a:lnTo>
                <a:lnTo>
                  <a:pt x="0" y="25273"/>
                </a:lnTo>
                <a:lnTo>
                  <a:pt x="1943" y="29845"/>
                </a:lnTo>
                <a:lnTo>
                  <a:pt x="9702" y="37719"/>
                </a:lnTo>
                <a:lnTo>
                  <a:pt x="14350" y="39624"/>
                </a:lnTo>
                <a:lnTo>
                  <a:pt x="25234" y="39624"/>
                </a:lnTo>
                <a:lnTo>
                  <a:pt x="29908" y="37719"/>
                </a:lnTo>
                <a:lnTo>
                  <a:pt x="37655" y="29845"/>
                </a:lnTo>
                <a:lnTo>
                  <a:pt x="39560" y="25273"/>
                </a:lnTo>
                <a:lnTo>
                  <a:pt x="39560" y="14351"/>
                </a:lnTo>
                <a:lnTo>
                  <a:pt x="37655" y="9652"/>
                </a:lnTo>
                <a:lnTo>
                  <a:pt x="33794" y="5715"/>
                </a:lnTo>
                <a:lnTo>
                  <a:pt x="29908" y="1905"/>
                </a:lnTo>
                <a:lnTo>
                  <a:pt x="25234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234884" y="3951732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761" y="0"/>
                </a:moveTo>
                <a:lnTo>
                  <a:pt x="25234" y="0"/>
                </a:lnTo>
                <a:lnTo>
                  <a:pt x="29908" y="1905"/>
                </a:lnTo>
                <a:lnTo>
                  <a:pt x="33794" y="5715"/>
                </a:lnTo>
                <a:lnTo>
                  <a:pt x="37655" y="9652"/>
                </a:lnTo>
                <a:lnTo>
                  <a:pt x="39560" y="14351"/>
                </a:lnTo>
                <a:lnTo>
                  <a:pt x="39560" y="19812"/>
                </a:lnTo>
                <a:lnTo>
                  <a:pt x="39560" y="25273"/>
                </a:lnTo>
                <a:lnTo>
                  <a:pt x="37655" y="29845"/>
                </a:lnTo>
                <a:lnTo>
                  <a:pt x="33794" y="33782"/>
                </a:lnTo>
                <a:lnTo>
                  <a:pt x="29908" y="37719"/>
                </a:lnTo>
                <a:lnTo>
                  <a:pt x="25234" y="39624"/>
                </a:lnTo>
                <a:lnTo>
                  <a:pt x="19761" y="39624"/>
                </a:lnTo>
                <a:lnTo>
                  <a:pt x="14350" y="39624"/>
                </a:lnTo>
                <a:lnTo>
                  <a:pt x="9702" y="37719"/>
                </a:lnTo>
                <a:lnTo>
                  <a:pt x="5816" y="33782"/>
                </a:lnTo>
                <a:lnTo>
                  <a:pt x="1943" y="29845"/>
                </a:lnTo>
                <a:lnTo>
                  <a:pt x="0" y="25273"/>
                </a:lnTo>
                <a:lnTo>
                  <a:pt x="0" y="19812"/>
                </a:lnTo>
                <a:lnTo>
                  <a:pt x="0" y="14351"/>
                </a:lnTo>
                <a:lnTo>
                  <a:pt x="1943" y="9652"/>
                </a:lnTo>
                <a:lnTo>
                  <a:pt x="5816" y="5715"/>
                </a:lnTo>
                <a:lnTo>
                  <a:pt x="9702" y="1905"/>
                </a:lnTo>
                <a:lnTo>
                  <a:pt x="14350" y="0"/>
                </a:lnTo>
                <a:lnTo>
                  <a:pt x="19761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487424" y="3845052"/>
            <a:ext cx="631698" cy="23507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219200" y="4337362"/>
            <a:ext cx="58615" cy="586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34884" y="435711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25234" y="0"/>
                </a:moveTo>
                <a:lnTo>
                  <a:pt x="14350" y="0"/>
                </a:lnTo>
                <a:lnTo>
                  <a:pt x="9702" y="1904"/>
                </a:lnTo>
                <a:lnTo>
                  <a:pt x="5816" y="5714"/>
                </a:lnTo>
                <a:lnTo>
                  <a:pt x="1943" y="9651"/>
                </a:lnTo>
                <a:lnTo>
                  <a:pt x="0" y="14350"/>
                </a:lnTo>
                <a:lnTo>
                  <a:pt x="0" y="25272"/>
                </a:lnTo>
                <a:lnTo>
                  <a:pt x="1943" y="29844"/>
                </a:lnTo>
                <a:lnTo>
                  <a:pt x="9702" y="37718"/>
                </a:lnTo>
                <a:lnTo>
                  <a:pt x="14350" y="39623"/>
                </a:lnTo>
                <a:lnTo>
                  <a:pt x="25234" y="39623"/>
                </a:lnTo>
                <a:lnTo>
                  <a:pt x="29908" y="37718"/>
                </a:lnTo>
                <a:lnTo>
                  <a:pt x="37655" y="29844"/>
                </a:lnTo>
                <a:lnTo>
                  <a:pt x="39560" y="25272"/>
                </a:lnTo>
                <a:lnTo>
                  <a:pt x="39560" y="14350"/>
                </a:lnTo>
                <a:lnTo>
                  <a:pt x="37655" y="9651"/>
                </a:lnTo>
                <a:lnTo>
                  <a:pt x="33794" y="5714"/>
                </a:lnTo>
                <a:lnTo>
                  <a:pt x="29908" y="1904"/>
                </a:lnTo>
                <a:lnTo>
                  <a:pt x="25234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34884" y="435711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761" y="0"/>
                </a:moveTo>
                <a:lnTo>
                  <a:pt x="25234" y="0"/>
                </a:lnTo>
                <a:lnTo>
                  <a:pt x="29908" y="1904"/>
                </a:lnTo>
                <a:lnTo>
                  <a:pt x="33794" y="5714"/>
                </a:lnTo>
                <a:lnTo>
                  <a:pt x="37655" y="9651"/>
                </a:lnTo>
                <a:lnTo>
                  <a:pt x="39560" y="14350"/>
                </a:lnTo>
                <a:lnTo>
                  <a:pt x="39560" y="19811"/>
                </a:lnTo>
                <a:lnTo>
                  <a:pt x="39560" y="25272"/>
                </a:lnTo>
                <a:lnTo>
                  <a:pt x="37655" y="29844"/>
                </a:lnTo>
                <a:lnTo>
                  <a:pt x="33794" y="33781"/>
                </a:lnTo>
                <a:lnTo>
                  <a:pt x="29908" y="37718"/>
                </a:lnTo>
                <a:lnTo>
                  <a:pt x="25234" y="39623"/>
                </a:lnTo>
                <a:lnTo>
                  <a:pt x="19761" y="39623"/>
                </a:lnTo>
                <a:lnTo>
                  <a:pt x="14350" y="39623"/>
                </a:lnTo>
                <a:lnTo>
                  <a:pt x="9702" y="37718"/>
                </a:lnTo>
                <a:lnTo>
                  <a:pt x="5816" y="33781"/>
                </a:lnTo>
                <a:lnTo>
                  <a:pt x="1943" y="29844"/>
                </a:lnTo>
                <a:lnTo>
                  <a:pt x="0" y="25272"/>
                </a:lnTo>
                <a:lnTo>
                  <a:pt x="0" y="19811"/>
                </a:lnTo>
                <a:lnTo>
                  <a:pt x="0" y="14350"/>
                </a:lnTo>
                <a:lnTo>
                  <a:pt x="1943" y="9651"/>
                </a:lnTo>
                <a:lnTo>
                  <a:pt x="5816" y="5714"/>
                </a:lnTo>
                <a:lnTo>
                  <a:pt x="9702" y="1904"/>
                </a:lnTo>
                <a:lnTo>
                  <a:pt x="14350" y="0"/>
                </a:lnTo>
                <a:lnTo>
                  <a:pt x="19761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488947" y="4250448"/>
            <a:ext cx="715517" cy="1909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219200" y="4742746"/>
            <a:ext cx="58615" cy="586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234884" y="476250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25234" y="0"/>
                </a:moveTo>
                <a:lnTo>
                  <a:pt x="14350" y="0"/>
                </a:lnTo>
                <a:lnTo>
                  <a:pt x="9702" y="1905"/>
                </a:lnTo>
                <a:lnTo>
                  <a:pt x="5816" y="5714"/>
                </a:lnTo>
                <a:lnTo>
                  <a:pt x="1943" y="9651"/>
                </a:lnTo>
                <a:lnTo>
                  <a:pt x="0" y="14350"/>
                </a:lnTo>
                <a:lnTo>
                  <a:pt x="0" y="25273"/>
                </a:lnTo>
                <a:lnTo>
                  <a:pt x="1943" y="29844"/>
                </a:lnTo>
                <a:lnTo>
                  <a:pt x="9702" y="37718"/>
                </a:lnTo>
                <a:lnTo>
                  <a:pt x="14350" y="39624"/>
                </a:lnTo>
                <a:lnTo>
                  <a:pt x="25234" y="39624"/>
                </a:lnTo>
                <a:lnTo>
                  <a:pt x="29908" y="37718"/>
                </a:lnTo>
                <a:lnTo>
                  <a:pt x="37655" y="29844"/>
                </a:lnTo>
                <a:lnTo>
                  <a:pt x="39560" y="25273"/>
                </a:lnTo>
                <a:lnTo>
                  <a:pt x="39560" y="14350"/>
                </a:lnTo>
                <a:lnTo>
                  <a:pt x="37655" y="9651"/>
                </a:lnTo>
                <a:lnTo>
                  <a:pt x="33794" y="5714"/>
                </a:lnTo>
                <a:lnTo>
                  <a:pt x="29908" y="1905"/>
                </a:lnTo>
                <a:lnTo>
                  <a:pt x="25234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234884" y="476250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761" y="0"/>
                </a:moveTo>
                <a:lnTo>
                  <a:pt x="25234" y="0"/>
                </a:lnTo>
                <a:lnTo>
                  <a:pt x="29908" y="1905"/>
                </a:lnTo>
                <a:lnTo>
                  <a:pt x="33794" y="5714"/>
                </a:lnTo>
                <a:lnTo>
                  <a:pt x="37655" y="9651"/>
                </a:lnTo>
                <a:lnTo>
                  <a:pt x="39560" y="14350"/>
                </a:lnTo>
                <a:lnTo>
                  <a:pt x="39560" y="19812"/>
                </a:lnTo>
                <a:lnTo>
                  <a:pt x="39560" y="25273"/>
                </a:lnTo>
                <a:lnTo>
                  <a:pt x="37655" y="29844"/>
                </a:lnTo>
                <a:lnTo>
                  <a:pt x="33794" y="33781"/>
                </a:lnTo>
                <a:lnTo>
                  <a:pt x="29908" y="37718"/>
                </a:lnTo>
                <a:lnTo>
                  <a:pt x="25234" y="39624"/>
                </a:lnTo>
                <a:lnTo>
                  <a:pt x="19761" y="39624"/>
                </a:lnTo>
                <a:lnTo>
                  <a:pt x="14350" y="39624"/>
                </a:lnTo>
                <a:lnTo>
                  <a:pt x="9702" y="37718"/>
                </a:lnTo>
                <a:lnTo>
                  <a:pt x="5816" y="33781"/>
                </a:lnTo>
                <a:lnTo>
                  <a:pt x="1943" y="29844"/>
                </a:lnTo>
                <a:lnTo>
                  <a:pt x="0" y="25273"/>
                </a:lnTo>
                <a:lnTo>
                  <a:pt x="0" y="19812"/>
                </a:lnTo>
                <a:lnTo>
                  <a:pt x="0" y="14350"/>
                </a:lnTo>
                <a:lnTo>
                  <a:pt x="1943" y="9651"/>
                </a:lnTo>
                <a:lnTo>
                  <a:pt x="5816" y="5714"/>
                </a:lnTo>
                <a:lnTo>
                  <a:pt x="9702" y="1905"/>
                </a:lnTo>
                <a:lnTo>
                  <a:pt x="14350" y="0"/>
                </a:lnTo>
                <a:lnTo>
                  <a:pt x="19761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484375" y="4655820"/>
            <a:ext cx="1186434" cy="23507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219200" y="5148130"/>
            <a:ext cx="58615" cy="586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234884" y="5167884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25234" y="0"/>
                </a:moveTo>
                <a:lnTo>
                  <a:pt x="14350" y="0"/>
                </a:lnTo>
                <a:lnTo>
                  <a:pt x="9702" y="1905"/>
                </a:lnTo>
                <a:lnTo>
                  <a:pt x="5816" y="5715"/>
                </a:lnTo>
                <a:lnTo>
                  <a:pt x="1943" y="9652"/>
                </a:lnTo>
                <a:lnTo>
                  <a:pt x="0" y="14351"/>
                </a:lnTo>
                <a:lnTo>
                  <a:pt x="0" y="25273"/>
                </a:lnTo>
                <a:lnTo>
                  <a:pt x="1943" y="29845"/>
                </a:lnTo>
                <a:lnTo>
                  <a:pt x="9702" y="37719"/>
                </a:lnTo>
                <a:lnTo>
                  <a:pt x="14350" y="39624"/>
                </a:lnTo>
                <a:lnTo>
                  <a:pt x="25234" y="39624"/>
                </a:lnTo>
                <a:lnTo>
                  <a:pt x="29908" y="37719"/>
                </a:lnTo>
                <a:lnTo>
                  <a:pt x="37655" y="29845"/>
                </a:lnTo>
                <a:lnTo>
                  <a:pt x="39560" y="25273"/>
                </a:lnTo>
                <a:lnTo>
                  <a:pt x="39560" y="14351"/>
                </a:lnTo>
                <a:lnTo>
                  <a:pt x="37655" y="9652"/>
                </a:lnTo>
                <a:lnTo>
                  <a:pt x="33794" y="5715"/>
                </a:lnTo>
                <a:lnTo>
                  <a:pt x="29908" y="1905"/>
                </a:lnTo>
                <a:lnTo>
                  <a:pt x="25234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234884" y="5167884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761" y="0"/>
                </a:moveTo>
                <a:lnTo>
                  <a:pt x="25234" y="0"/>
                </a:lnTo>
                <a:lnTo>
                  <a:pt x="29908" y="1905"/>
                </a:lnTo>
                <a:lnTo>
                  <a:pt x="33794" y="5715"/>
                </a:lnTo>
                <a:lnTo>
                  <a:pt x="37655" y="9652"/>
                </a:lnTo>
                <a:lnTo>
                  <a:pt x="39560" y="14351"/>
                </a:lnTo>
                <a:lnTo>
                  <a:pt x="39560" y="19812"/>
                </a:lnTo>
                <a:lnTo>
                  <a:pt x="39560" y="25273"/>
                </a:lnTo>
                <a:lnTo>
                  <a:pt x="37655" y="29845"/>
                </a:lnTo>
                <a:lnTo>
                  <a:pt x="33794" y="33782"/>
                </a:lnTo>
                <a:lnTo>
                  <a:pt x="29908" y="37719"/>
                </a:lnTo>
                <a:lnTo>
                  <a:pt x="25234" y="39624"/>
                </a:lnTo>
                <a:lnTo>
                  <a:pt x="19761" y="39624"/>
                </a:lnTo>
                <a:lnTo>
                  <a:pt x="14350" y="39624"/>
                </a:lnTo>
                <a:lnTo>
                  <a:pt x="9702" y="37719"/>
                </a:lnTo>
                <a:lnTo>
                  <a:pt x="5816" y="33782"/>
                </a:lnTo>
                <a:lnTo>
                  <a:pt x="1943" y="29845"/>
                </a:lnTo>
                <a:lnTo>
                  <a:pt x="0" y="25273"/>
                </a:lnTo>
                <a:lnTo>
                  <a:pt x="0" y="19812"/>
                </a:lnTo>
                <a:lnTo>
                  <a:pt x="0" y="14351"/>
                </a:lnTo>
                <a:lnTo>
                  <a:pt x="1943" y="9652"/>
                </a:lnTo>
                <a:lnTo>
                  <a:pt x="5816" y="5715"/>
                </a:lnTo>
                <a:lnTo>
                  <a:pt x="9702" y="1905"/>
                </a:lnTo>
                <a:lnTo>
                  <a:pt x="14350" y="0"/>
                </a:lnTo>
                <a:lnTo>
                  <a:pt x="19761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487424" y="5061203"/>
            <a:ext cx="610362" cy="23507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219200" y="5553450"/>
            <a:ext cx="58615" cy="586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234884" y="557326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25234" y="0"/>
                </a:moveTo>
                <a:lnTo>
                  <a:pt x="14350" y="0"/>
                </a:lnTo>
                <a:lnTo>
                  <a:pt x="9702" y="1904"/>
                </a:lnTo>
                <a:lnTo>
                  <a:pt x="5816" y="5714"/>
                </a:lnTo>
                <a:lnTo>
                  <a:pt x="1943" y="9651"/>
                </a:lnTo>
                <a:lnTo>
                  <a:pt x="0" y="14350"/>
                </a:lnTo>
                <a:lnTo>
                  <a:pt x="0" y="25234"/>
                </a:lnTo>
                <a:lnTo>
                  <a:pt x="1943" y="29908"/>
                </a:lnTo>
                <a:lnTo>
                  <a:pt x="9702" y="37668"/>
                </a:lnTo>
                <a:lnTo>
                  <a:pt x="14350" y="39611"/>
                </a:lnTo>
                <a:lnTo>
                  <a:pt x="25234" y="39611"/>
                </a:lnTo>
                <a:lnTo>
                  <a:pt x="29908" y="37668"/>
                </a:lnTo>
                <a:lnTo>
                  <a:pt x="37655" y="29908"/>
                </a:lnTo>
                <a:lnTo>
                  <a:pt x="39560" y="25234"/>
                </a:lnTo>
                <a:lnTo>
                  <a:pt x="39560" y="14350"/>
                </a:lnTo>
                <a:lnTo>
                  <a:pt x="37655" y="9651"/>
                </a:lnTo>
                <a:lnTo>
                  <a:pt x="33794" y="5714"/>
                </a:lnTo>
                <a:lnTo>
                  <a:pt x="29908" y="1904"/>
                </a:lnTo>
                <a:lnTo>
                  <a:pt x="25234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234884" y="557326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761" y="0"/>
                </a:moveTo>
                <a:lnTo>
                  <a:pt x="25234" y="0"/>
                </a:lnTo>
                <a:lnTo>
                  <a:pt x="29908" y="1904"/>
                </a:lnTo>
                <a:lnTo>
                  <a:pt x="33794" y="5714"/>
                </a:lnTo>
                <a:lnTo>
                  <a:pt x="37655" y="9651"/>
                </a:lnTo>
                <a:lnTo>
                  <a:pt x="39560" y="14350"/>
                </a:lnTo>
                <a:lnTo>
                  <a:pt x="39560" y="19761"/>
                </a:lnTo>
                <a:lnTo>
                  <a:pt x="39560" y="25234"/>
                </a:lnTo>
                <a:lnTo>
                  <a:pt x="37655" y="29908"/>
                </a:lnTo>
                <a:lnTo>
                  <a:pt x="33794" y="33781"/>
                </a:lnTo>
                <a:lnTo>
                  <a:pt x="29908" y="37668"/>
                </a:lnTo>
                <a:lnTo>
                  <a:pt x="25234" y="39611"/>
                </a:lnTo>
                <a:lnTo>
                  <a:pt x="19761" y="39611"/>
                </a:lnTo>
                <a:lnTo>
                  <a:pt x="14350" y="39611"/>
                </a:lnTo>
                <a:lnTo>
                  <a:pt x="9702" y="37668"/>
                </a:lnTo>
                <a:lnTo>
                  <a:pt x="5816" y="33781"/>
                </a:lnTo>
                <a:lnTo>
                  <a:pt x="1943" y="29908"/>
                </a:lnTo>
                <a:lnTo>
                  <a:pt x="0" y="25234"/>
                </a:lnTo>
                <a:lnTo>
                  <a:pt x="0" y="19761"/>
                </a:lnTo>
                <a:lnTo>
                  <a:pt x="0" y="14350"/>
                </a:lnTo>
                <a:lnTo>
                  <a:pt x="1943" y="9651"/>
                </a:lnTo>
                <a:lnTo>
                  <a:pt x="5816" y="5714"/>
                </a:lnTo>
                <a:lnTo>
                  <a:pt x="9702" y="1904"/>
                </a:lnTo>
                <a:lnTo>
                  <a:pt x="14350" y="0"/>
                </a:lnTo>
                <a:lnTo>
                  <a:pt x="19761" y="0"/>
                </a:lnTo>
                <a:close/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495044" y="5466588"/>
            <a:ext cx="1562862" cy="23511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Guido Abbattista</dc:creator>
  <dc:title>Presentazione standard di PowerPoint</dc:title>
  <dcterms:created xsi:type="dcterms:W3CDTF">2022-10-01T17:08:17Z</dcterms:created>
  <dcterms:modified xsi:type="dcterms:W3CDTF">2022-10-01T17:08:17Z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2022-10-01T00:00:00Z</vt:filetime>
  </property>
</Properties>
</file>