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92B8A-F3D1-4F9F-99FD-54A335161C89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D651F-F854-4BD0-BCB6-CD7EAA6939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0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59A9-ED99-48F0-BD49-0C3C1489BE7B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F669A-364F-46BE-B7C4-2068922FEB2E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BFEF7-FCC2-4859-AFCD-D3FF15E28E25}" type="datetime1">
              <a:rPr lang="en-US" smtClean="0"/>
              <a:t>10/17/2022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59629-D2C2-4DEE-AE6A-ADD19E8CA471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4125B-6C17-42F3-B4EF-FA6FE2EA2918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672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7056">
            <a:solidFill>
              <a:srgbClr val="92A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456" y="114757"/>
            <a:ext cx="8143087" cy="1153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9470" y="2452537"/>
            <a:ext cx="8265058" cy="279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25445" y="6568541"/>
            <a:ext cx="350901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4C9F2-86B8-407A-8E52-62EF4A2343BE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52942" y="6525488"/>
            <a:ext cx="33527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orldcat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iohs.unifi.it/testi/700/robertson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5448" y="1117853"/>
            <a:ext cx="72428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latin typeface="Calibri"/>
                <a:cs typeface="Calibri"/>
              </a:rPr>
              <a:t>Global </a:t>
            </a:r>
            <a:r>
              <a:rPr sz="4800" b="1" spc="-10" dirty="0">
                <a:latin typeface="Calibri"/>
                <a:cs typeface="Calibri"/>
              </a:rPr>
              <a:t>history </a:t>
            </a:r>
            <a:r>
              <a:rPr sz="4800" b="1" dirty="0">
                <a:latin typeface="Calibri"/>
                <a:cs typeface="Calibri"/>
              </a:rPr>
              <a:t>in</a:t>
            </a:r>
            <a:r>
              <a:rPr sz="4800" b="1" spc="-95" dirty="0">
                <a:latin typeface="Calibri"/>
                <a:cs typeface="Calibri"/>
              </a:rPr>
              <a:t> </a:t>
            </a:r>
            <a:r>
              <a:rPr sz="4800" b="1" spc="-10" dirty="0">
                <a:latin typeface="Calibri"/>
                <a:cs typeface="Calibri"/>
              </a:rPr>
              <a:t>perspective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418713" y="2563825"/>
            <a:ext cx="245173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Guido</a:t>
            </a:r>
            <a:r>
              <a:rPr sz="2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Abbattista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829" y="304926"/>
            <a:ext cx="83515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spc="-80" dirty="0">
                <a:uFill>
                  <a:solidFill>
                    <a:srgbClr val="FFC000"/>
                  </a:solidFill>
                </a:uFill>
              </a:rPr>
              <a:t>Periodization</a:t>
            </a:r>
            <a:r>
              <a:rPr sz="3200" spc="-80" dirty="0"/>
              <a:t>: </a:t>
            </a:r>
            <a:r>
              <a:rPr sz="3200" spc="-85" dirty="0"/>
              <a:t>Voltaire, </a:t>
            </a:r>
            <a:r>
              <a:rPr sz="3200" i="1" spc="-80" dirty="0">
                <a:latin typeface="Calibri Light"/>
                <a:cs typeface="Calibri Light"/>
              </a:rPr>
              <a:t>Remarques </a:t>
            </a:r>
            <a:r>
              <a:rPr sz="3200" i="1" spc="-70" dirty="0">
                <a:latin typeface="Calibri Light"/>
                <a:cs typeface="Calibri Light"/>
              </a:rPr>
              <a:t>sur l’histoire</a:t>
            </a:r>
            <a:r>
              <a:rPr sz="3200" i="1" spc="-434" dirty="0">
                <a:latin typeface="Calibri Light"/>
                <a:cs typeface="Calibri Light"/>
              </a:rPr>
              <a:t> </a:t>
            </a:r>
            <a:r>
              <a:rPr sz="3200" spc="-65" dirty="0"/>
              <a:t>(1742)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78342" y="6525488"/>
            <a:ext cx="28448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10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512" y="1084322"/>
            <a:ext cx="8761095" cy="5238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38430">
              <a:lnSpc>
                <a:spcPct val="120100"/>
              </a:lnSpc>
              <a:spcBef>
                <a:spcPts val="95"/>
              </a:spcBef>
            </a:pP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Je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conseillerais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à un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jeune homme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d’avoir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légère teinture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ces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temps reculés;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mais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je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voudrais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qu’on 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commençât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une étude sérieuse de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l’histoire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au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temps où elle devient véritablement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intéressante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pour nous: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il  me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semble que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c’est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vers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fin du </a:t>
            </a:r>
            <a:r>
              <a:rPr sz="1500" spc="-30" dirty="0">
                <a:solidFill>
                  <a:srgbClr val="FFFFFF"/>
                </a:solidFill>
                <a:latin typeface="Calibri"/>
                <a:cs typeface="Calibri"/>
              </a:rPr>
              <a:t>XVe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siècle.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L’imprimerie,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qu’on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inventa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en ce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temps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là,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commence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rendre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moins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incertaine.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L’Europe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face;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Turcs,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qui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s’y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répandent, chassent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belles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lettres</a:t>
            </a:r>
            <a:r>
              <a:rPr sz="15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endParaRPr sz="1500">
              <a:latin typeface="Calibri"/>
              <a:cs typeface="Calibri"/>
            </a:endParaRPr>
          </a:p>
          <a:p>
            <a:pPr marL="12700" marR="172085">
              <a:lnSpc>
                <a:spcPct val="120000"/>
              </a:lnSpc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Constantinople;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elles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fleurissent en Italie; elles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s’établissent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en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France;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elles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vont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polir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l’Angleterre, l’Allemagne, 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septentrion.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nouvelle religion sépare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la moitié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de l’Europe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l’obédience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du pape. Un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nouveau</a:t>
            </a: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système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politique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s’établit.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fait,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avec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secours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boussole,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tour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l’Afrique;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commerce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avec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la  Chine plus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aisément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que de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Paris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 Madrid. 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L’Amérique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est découverte; on subjugue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nouveau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monde,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 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notre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est presque tout changé; l’Europe chrétienne devient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une espèce de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république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immense,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où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balance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du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pouvoir est établie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mieux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qu’elle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ne le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fut en Grèce.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correspondance perpétuelle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en lie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toutes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r>
              <a:rPr sz="15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parties,</a:t>
            </a:r>
            <a:endParaRPr sz="1500">
              <a:latin typeface="Calibri"/>
              <a:cs typeface="Calibri"/>
            </a:endParaRPr>
          </a:p>
          <a:p>
            <a:pPr marL="12700" marR="56515">
              <a:lnSpc>
                <a:spcPct val="120000"/>
              </a:lnSpc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malgré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guerres, que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l’ambition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rois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suscite,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même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malgré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guerres de religion,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encore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plus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destructives.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arts, qui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font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gloire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États,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sont portés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à un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que la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Grèce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Rome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connurent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jamais.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Voilà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l’histoire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qu’il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faut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tout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 monde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sache.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C’est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là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qu’on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trouve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prédictions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chimériques, ni 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oracles menteurs,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ni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faux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miracles,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fables insensées: tout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y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est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vrai,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petite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détails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près, dont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n’y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 que les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petite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esprits qui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se soucient beaucoup. 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Tout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regarde,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tout est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fait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pour nous. </a:t>
            </a:r>
            <a:r>
              <a:rPr sz="1500" spc="-35" dirty="0">
                <a:solidFill>
                  <a:srgbClr val="FFFFFF"/>
                </a:solidFill>
                <a:latin typeface="Calibri"/>
                <a:cs typeface="Calibri"/>
              </a:rPr>
              <a:t>L’argent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sur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lequel</a:t>
            </a:r>
            <a:r>
              <a:rPr sz="15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nous</a:t>
            </a:r>
            <a:endParaRPr sz="1500">
              <a:latin typeface="Calibri"/>
              <a:cs typeface="Calibri"/>
            </a:endParaRPr>
          </a:p>
          <a:p>
            <a:pPr marL="12700" marR="376555">
              <a:lnSpc>
                <a:spcPct val="120000"/>
              </a:lnSpc>
              <a:spcBef>
                <a:spcPts val="5"/>
              </a:spcBef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prenons nos repas, nos meubles, nos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besoins,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nos plaisirs nouveaux, tout nous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fait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souvenir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chaque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jour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que 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l’Amérique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Grandes ¬Indes,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par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conséquent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toutes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les parties du monde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entier,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sont réunies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depuis</a:t>
            </a:r>
            <a:endParaRPr sz="1500">
              <a:latin typeface="Calibri"/>
              <a:cs typeface="Calibri"/>
            </a:endParaRPr>
          </a:p>
          <a:p>
            <a:pPr marL="12700" marR="115570">
              <a:lnSpc>
                <a:spcPct val="120000"/>
              </a:lnSpc>
            </a:pP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environ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deux siècles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demi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par l’industrie de nos pères.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Nous ne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pouvons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faire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un pas qui ne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nous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avertisse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du  changement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qui </a:t>
            </a:r>
            <a:r>
              <a:rPr sz="1500" spc="-30" dirty="0">
                <a:solidFill>
                  <a:srgbClr val="FFFFFF"/>
                </a:solidFill>
                <a:latin typeface="Calibri"/>
                <a:cs typeface="Calibri"/>
              </a:rPr>
              <a:t>s’est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opéré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depuis dans le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monde.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lang="it-IT" smtClean="0"/>
              <a:t>10</a:t>
            </a:fld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52400" y="15240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672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7056">
            <a:solidFill>
              <a:srgbClr val="92A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8600" y="401269"/>
            <a:ext cx="8534399" cy="645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 algn="ctr">
              <a:lnSpc>
                <a:spcPts val="2445"/>
              </a:lnSpc>
              <a:spcBef>
                <a:spcPts val="95"/>
              </a:spcBef>
            </a:pPr>
            <a:r>
              <a:rPr sz="2200" spc="-50" dirty="0"/>
              <a:t>Abbé</a:t>
            </a:r>
            <a:r>
              <a:rPr sz="2200" spc="-165" dirty="0"/>
              <a:t> </a:t>
            </a:r>
            <a:r>
              <a:rPr sz="2200" spc="-65" dirty="0"/>
              <a:t>Raynal,</a:t>
            </a:r>
            <a:r>
              <a:rPr sz="2200" spc="-155" dirty="0"/>
              <a:t> </a:t>
            </a:r>
            <a:r>
              <a:rPr sz="2200" i="1" spc="-75" dirty="0">
                <a:latin typeface="Calibri Light"/>
                <a:cs typeface="Calibri Light"/>
              </a:rPr>
              <a:t>Histoire</a:t>
            </a:r>
            <a:r>
              <a:rPr sz="2200" i="1" spc="-9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philosophique</a:t>
            </a:r>
            <a:r>
              <a:rPr sz="2200" i="1" spc="-155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et</a:t>
            </a:r>
            <a:r>
              <a:rPr sz="2200" i="1" spc="-8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politique</a:t>
            </a:r>
            <a:r>
              <a:rPr sz="2200" i="1" spc="-16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des</a:t>
            </a:r>
            <a:r>
              <a:rPr sz="2200" i="1" spc="-80" dirty="0">
                <a:latin typeface="Calibri Light"/>
                <a:cs typeface="Calibri Light"/>
              </a:rPr>
              <a:t> </a:t>
            </a:r>
            <a:r>
              <a:rPr sz="2200" i="1" spc="-70" dirty="0">
                <a:latin typeface="Calibri Light"/>
                <a:cs typeface="Calibri Light"/>
              </a:rPr>
              <a:t>établissements</a:t>
            </a:r>
            <a:r>
              <a:rPr sz="2200" i="1" spc="-15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et</a:t>
            </a:r>
            <a:r>
              <a:rPr sz="2200" i="1" dirty="0">
                <a:latin typeface="Calibri Light"/>
                <a:cs typeface="Calibri Light"/>
              </a:rPr>
              <a:t> </a:t>
            </a:r>
            <a:endParaRPr sz="2200" dirty="0">
              <a:latin typeface="Calibri Light"/>
              <a:cs typeface="Calibri Light"/>
            </a:endParaRPr>
          </a:p>
          <a:p>
            <a:pPr marL="12700" algn="ctr">
              <a:lnSpc>
                <a:spcPts val="2445"/>
              </a:lnSpc>
            </a:pPr>
            <a:r>
              <a:rPr sz="2200" i="1" spc="-60" dirty="0">
                <a:latin typeface="Calibri Light"/>
                <a:cs typeface="Calibri Light"/>
              </a:rPr>
              <a:t>des</a:t>
            </a:r>
            <a:r>
              <a:rPr sz="2200" i="1" spc="-90" dirty="0">
                <a:latin typeface="Calibri Light"/>
                <a:cs typeface="Calibri Light"/>
              </a:rPr>
              <a:t> </a:t>
            </a:r>
            <a:r>
              <a:rPr sz="2200" i="1" spc="-70" dirty="0">
                <a:latin typeface="Calibri Light"/>
                <a:cs typeface="Calibri Light"/>
              </a:rPr>
              <a:t>commerces</a:t>
            </a:r>
            <a:r>
              <a:rPr sz="2200" i="1" spc="-155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des</a:t>
            </a:r>
            <a:r>
              <a:rPr sz="2200" i="1" spc="-100" dirty="0">
                <a:latin typeface="Calibri Light"/>
                <a:cs typeface="Calibri Light"/>
              </a:rPr>
              <a:t> </a:t>
            </a:r>
            <a:r>
              <a:rPr sz="2200" i="1" spc="-65" dirty="0">
                <a:latin typeface="Calibri Light"/>
                <a:cs typeface="Calibri Light"/>
              </a:rPr>
              <a:t>Européens</a:t>
            </a:r>
            <a:r>
              <a:rPr sz="2200" i="1" spc="-155" dirty="0">
                <a:latin typeface="Calibri Light"/>
                <a:cs typeface="Calibri Light"/>
              </a:rPr>
              <a:t> </a:t>
            </a:r>
            <a:r>
              <a:rPr sz="2200" i="1" spc="-50" dirty="0">
                <a:latin typeface="Calibri Light"/>
                <a:cs typeface="Calibri Light"/>
              </a:rPr>
              <a:t>dans</a:t>
            </a:r>
            <a:r>
              <a:rPr sz="2200" i="1" spc="-130" dirty="0">
                <a:latin typeface="Calibri Light"/>
                <a:cs typeface="Calibri Light"/>
              </a:rPr>
              <a:t> </a:t>
            </a:r>
            <a:r>
              <a:rPr sz="2200" i="1" spc="-60" dirty="0">
                <a:latin typeface="Calibri Light"/>
                <a:cs typeface="Calibri Light"/>
              </a:rPr>
              <a:t>les</a:t>
            </a:r>
            <a:r>
              <a:rPr sz="2200" i="1" spc="-85" dirty="0">
                <a:latin typeface="Calibri Light"/>
                <a:cs typeface="Calibri Light"/>
              </a:rPr>
              <a:t> </a:t>
            </a:r>
            <a:r>
              <a:rPr sz="2200" i="1" spc="-50" dirty="0">
                <a:latin typeface="Calibri Light"/>
                <a:cs typeface="Calibri Light"/>
              </a:rPr>
              <a:t>Deux</a:t>
            </a:r>
            <a:r>
              <a:rPr sz="2200" i="1" spc="-150" dirty="0">
                <a:latin typeface="Calibri Light"/>
                <a:cs typeface="Calibri Light"/>
              </a:rPr>
              <a:t> </a:t>
            </a:r>
            <a:r>
              <a:rPr sz="2200" i="1" spc="-50" dirty="0">
                <a:latin typeface="Calibri Light"/>
                <a:cs typeface="Calibri Light"/>
              </a:rPr>
              <a:t>Indes</a:t>
            </a:r>
            <a:r>
              <a:rPr sz="2200" i="1" spc="-155" dirty="0">
                <a:latin typeface="Calibri Light"/>
                <a:cs typeface="Calibri Light"/>
              </a:rPr>
              <a:t> </a:t>
            </a:r>
            <a:r>
              <a:rPr sz="2200" spc="-50" dirty="0"/>
              <a:t>(1770,</a:t>
            </a:r>
            <a:r>
              <a:rPr sz="2200" spc="-140" dirty="0"/>
              <a:t> </a:t>
            </a:r>
            <a:r>
              <a:rPr sz="2200" spc="-50" dirty="0"/>
              <a:t>1774,</a:t>
            </a:r>
            <a:r>
              <a:rPr sz="2200" spc="-140" dirty="0"/>
              <a:t> </a:t>
            </a:r>
            <a:r>
              <a:rPr sz="2200" spc="-50" dirty="0"/>
              <a:t>1780)</a:t>
            </a:r>
            <a:endParaRPr sz="2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4059" y="1215009"/>
            <a:ext cx="7743190" cy="4837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4671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n’y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1900" dirty="0">
                <a:solidFill>
                  <a:srgbClr val="FFFFFF"/>
                </a:solidFill>
                <a:latin typeface="Calibri"/>
                <a:cs typeface="Calibri"/>
              </a:rPr>
              <a:t>eu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d’événement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aussi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intéressant pour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l’espèce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humaine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en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général,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peuples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l’Europe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en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particulier,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découverte</a:t>
            </a:r>
            <a:r>
              <a:rPr sz="1900" spc="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endParaRPr sz="1900">
              <a:latin typeface="Calibri"/>
              <a:cs typeface="Calibri"/>
            </a:endParaRPr>
          </a:p>
          <a:p>
            <a:pPr marL="12700" marR="71120">
              <a:lnSpc>
                <a:spcPct val="100000"/>
              </a:lnSpc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Nouveau-monde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passage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aux Indes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par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cap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Bonne-Espérance.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Alors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commencé une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révolution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commerce, dans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puissance des nations,  dans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mœurs,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l’industrie &amp; le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gouvernement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peuples.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C’est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à ce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moment que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hommes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contrées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plus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éloignées se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sont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rapprochés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par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nouveaux rapports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nouveaux besoins. Les productions des climats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placés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sous </a:t>
            </a:r>
            <a:r>
              <a:rPr sz="1900" spc="-35" dirty="0">
                <a:solidFill>
                  <a:srgbClr val="FFFFFF"/>
                </a:solidFill>
                <a:latin typeface="Calibri"/>
                <a:cs typeface="Calibri"/>
              </a:rPr>
              <a:t>l’équateur,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consomment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dans les climats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voisins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9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pole;</a:t>
            </a:r>
            <a:endParaRPr sz="1900">
              <a:latin typeface="Calibri"/>
              <a:cs typeface="Calibri"/>
            </a:endParaRPr>
          </a:p>
          <a:p>
            <a:pPr marL="12700" marR="175260">
              <a:lnSpc>
                <a:spcPct val="100000"/>
              </a:lnSpc>
            </a:pP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l’industrie du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Nord est transportée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au Sud; les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étoffes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l’Orient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sont  devenues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luxe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Occidentaux; &amp;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partout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hommes ont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fait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échange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mutuel 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 opinions,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 loix,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 usages,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maladies,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  leurs remèdes,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 vertus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leurs</a:t>
            </a:r>
            <a:r>
              <a:rPr sz="19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vices.</a:t>
            </a:r>
            <a:endParaRPr sz="1900">
              <a:latin typeface="Calibri"/>
              <a:cs typeface="Calibri"/>
            </a:endParaRPr>
          </a:p>
          <a:p>
            <a:pPr marL="12700" marR="190500">
              <a:lnSpc>
                <a:spcPct val="100000"/>
              </a:lnSpc>
              <a:spcBef>
                <a:spcPts val="1410"/>
              </a:spcBef>
            </a:pPr>
            <a:r>
              <a:rPr sz="1900" spc="-50" dirty="0">
                <a:solidFill>
                  <a:srgbClr val="FFFFFF"/>
                </a:solidFill>
                <a:latin typeface="Calibri"/>
                <a:cs typeface="Calibri"/>
              </a:rPr>
              <a:t>Tout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est changé,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doit changer encore.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Mais les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révolutions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passées &amp; celles  qui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doivent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suivre,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ont-elles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été,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seront-elles utiles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nature</a:t>
            </a:r>
            <a:r>
              <a:rPr sz="1900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humaine?</a:t>
            </a:r>
            <a:endParaRPr sz="1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900" spc="-30" dirty="0">
                <a:solidFill>
                  <a:srgbClr val="FFFFFF"/>
                </a:solidFill>
                <a:latin typeface="Calibri"/>
                <a:cs typeface="Calibri"/>
              </a:rPr>
              <a:t>L’homme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leur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devra-t-il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un jour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plus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tranquillité,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bonheur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&amp; de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plaisir?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Son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état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sera-t-il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meilleur,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ou ne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fera-t-il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changer?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(livre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I, «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Introduction</a:t>
            </a:r>
            <a:r>
              <a:rPr sz="1900" spc="2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»)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7054" y="6530441"/>
            <a:ext cx="36842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FFC000"/>
                </a:solidFill>
                <a:latin typeface="Calibri"/>
                <a:cs typeface="Calibri"/>
              </a:rPr>
              <a:t>Global history </a:t>
            </a:r>
            <a:r>
              <a:rPr sz="1200" b="1" i="1" dirty="0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sz="1200" b="1" i="1" spc="-5" dirty="0">
                <a:solidFill>
                  <a:srgbClr val="FFC000"/>
                </a:solidFill>
                <a:latin typeface="Calibri"/>
                <a:cs typeface="Calibri"/>
              </a:rPr>
              <a:t>perspective </a:t>
            </a:r>
            <a:r>
              <a:rPr sz="1200" b="1" i="1" dirty="0">
                <a:solidFill>
                  <a:srgbClr val="FFC000"/>
                </a:solidFill>
                <a:latin typeface="Calibri"/>
                <a:cs typeface="Calibri"/>
              </a:rPr>
              <a:t>- </a:t>
            </a:r>
            <a:r>
              <a:rPr sz="1200" b="1" i="1" spc="-5" dirty="0">
                <a:solidFill>
                  <a:srgbClr val="FFC000"/>
                </a:solidFill>
                <a:latin typeface="Calibri"/>
                <a:cs typeface="Calibri"/>
              </a:rPr>
              <a:t>Padova, </a:t>
            </a:r>
            <a:r>
              <a:rPr sz="1200" b="1" i="1" dirty="0">
                <a:solidFill>
                  <a:srgbClr val="FFC000"/>
                </a:solidFill>
                <a:latin typeface="Calibri"/>
                <a:cs typeface="Calibri"/>
              </a:rPr>
              <a:t>28 </a:t>
            </a:r>
            <a:r>
              <a:rPr sz="1200" b="1" i="1" spc="-5" dirty="0">
                <a:solidFill>
                  <a:srgbClr val="FFC000"/>
                </a:solidFill>
                <a:latin typeface="Calibri"/>
                <a:cs typeface="Calibri"/>
              </a:rPr>
              <a:t>November</a:t>
            </a:r>
            <a:r>
              <a:rPr sz="1200" b="1" i="1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FFC000"/>
                </a:solidFill>
                <a:latin typeface="Calibri"/>
                <a:cs typeface="Calibri"/>
              </a:rPr>
              <a:t>2017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78342" y="6461861"/>
            <a:ext cx="2844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lang="it-IT" smtClean="0"/>
              <a:t>11</a:t>
            </a:fld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0614" y="336295"/>
            <a:ext cx="43040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95" dirty="0">
                <a:uFill>
                  <a:solidFill>
                    <a:srgbClr val="FFC000"/>
                  </a:solidFill>
                </a:uFill>
              </a:rPr>
              <a:t>Periodization</a:t>
            </a:r>
            <a:r>
              <a:rPr sz="4400" spc="-95" dirty="0"/>
              <a:t>:</a:t>
            </a:r>
            <a:r>
              <a:rPr sz="4400" spc="-229" dirty="0"/>
              <a:t> </a:t>
            </a:r>
            <a:r>
              <a:rPr sz="4400" spc="-80" dirty="0"/>
              <a:t>Hegel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82930" y="1357376"/>
            <a:ext cx="8275955" cy="4472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4610">
              <a:lnSpc>
                <a:spcPct val="100000"/>
              </a:lnSpc>
              <a:spcBef>
                <a:spcPts val="105"/>
              </a:spcBef>
            </a:pPr>
            <a:r>
              <a:rPr sz="2000" spc="15" dirty="0">
                <a:solidFill>
                  <a:srgbClr val="FFFFFF"/>
                </a:solidFill>
                <a:latin typeface="Calibri"/>
                <a:cs typeface="Calibri"/>
              </a:rPr>
              <a:t>“The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subject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course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Lectures is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Philosophical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World.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understood,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collection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general observations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respecting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it,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suggested by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study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its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records,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proposed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illustrated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by its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facts,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but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Universal History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itself</a:t>
            </a:r>
            <a:r>
              <a:rPr sz="20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”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405"/>
              </a:spcBef>
            </a:pP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“a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… leading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feature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demanding our notice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determining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character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period, might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mentioned that urging of Spirit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outwards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—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that desire 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part of man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become acquainted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his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world.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chivalrous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spirit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maritime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heroes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Portugal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Spain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opened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way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East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Indies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discovered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America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…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The recognition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spherical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figure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earth led  man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perceive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offered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him 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definite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limited object,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navigation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had been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benefited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found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instrumentality of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 magnet,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enabling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it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something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better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than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mere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coasting: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thus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technical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appliances</a:t>
            </a:r>
            <a:r>
              <a:rPr sz="20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make</a:t>
            </a:r>
            <a:endParaRPr sz="2000">
              <a:latin typeface="Calibri"/>
              <a:cs typeface="Calibri"/>
            </a:endParaRPr>
          </a:p>
          <a:p>
            <a:pPr marL="12700" marR="79184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appearance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when a need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them 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experienced” (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Lectures on 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Philosophy of </a:t>
            </a:r>
            <a:r>
              <a:rPr sz="2000" i="1" spc="-1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1830-1831)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64" y="241249"/>
            <a:ext cx="8690194" cy="937436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R="5080" indent="11113" algn="ctr">
              <a:lnSpc>
                <a:spcPts val="3270"/>
              </a:lnSpc>
              <a:spcBef>
                <a:spcPts val="690"/>
              </a:spcBef>
            </a:pPr>
            <a:r>
              <a:rPr sz="3200" u="heavy" spc="-75" dirty="0">
                <a:uFill>
                  <a:solidFill>
                    <a:srgbClr val="FFC000"/>
                  </a:solidFill>
                </a:uFill>
              </a:rPr>
              <a:t>Peace</a:t>
            </a:r>
            <a:r>
              <a:rPr sz="3200" u="heavy" spc="-175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3200" u="heavy" spc="-45" dirty="0">
                <a:uFill>
                  <a:solidFill>
                    <a:srgbClr val="FFC000"/>
                  </a:solidFill>
                </a:uFill>
              </a:rPr>
              <a:t>and</a:t>
            </a:r>
            <a:r>
              <a:rPr sz="3200" u="heavy" spc="-170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3200" u="heavy" spc="-80" dirty="0">
                <a:uFill>
                  <a:solidFill>
                    <a:srgbClr val="FFC000"/>
                  </a:solidFill>
                </a:uFill>
              </a:rPr>
              <a:t>moderate</a:t>
            </a:r>
            <a:r>
              <a:rPr sz="3200" u="heavy" spc="-185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3200" u="heavy" spc="-80" dirty="0">
                <a:uFill>
                  <a:solidFill>
                    <a:srgbClr val="FFC000"/>
                  </a:solidFill>
                </a:uFill>
              </a:rPr>
              <a:t>government</a:t>
            </a:r>
            <a:r>
              <a:rPr sz="3200" spc="-80" dirty="0"/>
              <a:t>:</a:t>
            </a:r>
            <a:r>
              <a:rPr sz="3200" spc="-165" dirty="0"/>
              <a:t> </a:t>
            </a:r>
            <a:r>
              <a:rPr lang="it-IT" sz="3200" spc="-165" dirty="0" smtClean="0"/>
              <a:t/>
            </a:r>
            <a:br>
              <a:rPr lang="it-IT" sz="3200" spc="-165" dirty="0" smtClean="0"/>
            </a:br>
            <a:r>
              <a:rPr sz="3200" spc="-75" dirty="0" smtClean="0"/>
              <a:t>Montesquieu</a:t>
            </a:r>
            <a:r>
              <a:rPr sz="3200" spc="-185" dirty="0" smtClean="0"/>
              <a:t> </a:t>
            </a:r>
            <a:r>
              <a:rPr sz="3200" spc="-45" dirty="0"/>
              <a:t>and</a:t>
            </a:r>
            <a:r>
              <a:rPr sz="3200" spc="-160" dirty="0"/>
              <a:t> </a:t>
            </a:r>
            <a:r>
              <a:rPr sz="3200" spc="-45" dirty="0" smtClean="0"/>
              <a:t>the</a:t>
            </a:r>
            <a:r>
              <a:rPr lang="it-IT" sz="3200" spc="-45" dirty="0" smtClean="0"/>
              <a:t> </a:t>
            </a:r>
            <a:r>
              <a:rPr sz="3200" spc="-90" dirty="0" smtClean="0"/>
              <a:t>“</a:t>
            </a:r>
            <a:r>
              <a:rPr sz="3200" spc="-90" dirty="0" err="1" smtClean="0"/>
              <a:t>doux</a:t>
            </a:r>
            <a:r>
              <a:rPr sz="3200" spc="-185" dirty="0" smtClean="0"/>
              <a:t> </a:t>
            </a:r>
            <a:r>
              <a:rPr sz="3200" spc="-80" dirty="0"/>
              <a:t>commerce”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533905"/>
            <a:ext cx="3244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Esprit des Lois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book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499235" marR="5080" indent="-1012190">
              <a:lnSpc>
                <a:spcPts val="4079"/>
              </a:lnSpc>
              <a:spcBef>
                <a:spcPts val="835"/>
              </a:spcBef>
            </a:pPr>
            <a:r>
              <a:rPr sz="4000" u="heavy" spc="-75" dirty="0">
                <a:uFill>
                  <a:solidFill>
                    <a:srgbClr val="FFC000"/>
                  </a:solidFill>
                </a:uFill>
              </a:rPr>
              <a:t>Globalizing </a:t>
            </a:r>
            <a:r>
              <a:rPr sz="4000" u="heavy" spc="-85" dirty="0">
                <a:uFill>
                  <a:solidFill>
                    <a:srgbClr val="FFC000"/>
                  </a:solidFill>
                </a:uFill>
              </a:rPr>
              <a:t>trade</a:t>
            </a:r>
            <a:r>
              <a:rPr sz="4000" spc="-85" dirty="0"/>
              <a:t>: </a:t>
            </a:r>
            <a:r>
              <a:rPr sz="4000" spc="-65" dirty="0"/>
              <a:t>William</a:t>
            </a:r>
            <a:r>
              <a:rPr sz="4000" spc="-405" dirty="0"/>
              <a:t> </a:t>
            </a:r>
            <a:r>
              <a:rPr sz="4000" spc="-80" dirty="0"/>
              <a:t>Robertson  (</a:t>
            </a:r>
            <a:r>
              <a:rPr sz="4000" i="1" spc="-80" dirty="0">
                <a:latin typeface="Calibri Light"/>
                <a:cs typeface="Calibri Light"/>
              </a:rPr>
              <a:t>History </a:t>
            </a:r>
            <a:r>
              <a:rPr sz="4000" i="1" spc="-75" dirty="0">
                <a:latin typeface="Calibri Light"/>
                <a:cs typeface="Calibri Light"/>
              </a:rPr>
              <a:t>of </a:t>
            </a:r>
            <a:r>
              <a:rPr sz="4000" i="1" spc="-80" dirty="0">
                <a:latin typeface="Calibri Light"/>
                <a:cs typeface="Calibri Light"/>
              </a:rPr>
              <a:t>America</a:t>
            </a:r>
            <a:r>
              <a:rPr sz="4000" spc="-80" dirty="0"/>
              <a:t>,</a:t>
            </a:r>
            <a:r>
              <a:rPr sz="4000" spc="-290" dirty="0"/>
              <a:t> </a:t>
            </a:r>
            <a:r>
              <a:rPr sz="4000" spc="-70" dirty="0"/>
              <a:t>1777)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2110232"/>
            <a:ext cx="7696834" cy="17081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“Trade proved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great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discovery,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opened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unknown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seas,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penetrated into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new regions,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contributed more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than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other cause,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bring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acquainted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the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situation,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nature,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commodities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different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parts  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globe”.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457" y="322579"/>
            <a:ext cx="8814435" cy="101346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ctr">
              <a:lnSpc>
                <a:spcPts val="2450"/>
              </a:lnSpc>
              <a:spcBef>
                <a:spcPts val="540"/>
              </a:spcBef>
            </a:pPr>
            <a:r>
              <a:rPr sz="2400" u="heavy" spc="-70" dirty="0">
                <a:uFill>
                  <a:solidFill>
                    <a:srgbClr val="FFC000"/>
                  </a:solidFill>
                </a:uFill>
              </a:rPr>
              <a:t>Historical</a:t>
            </a:r>
            <a:r>
              <a:rPr sz="2400" u="heavy" spc="-145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2400" u="heavy" spc="-40" dirty="0">
                <a:uFill>
                  <a:solidFill>
                    <a:srgbClr val="FFC000"/>
                  </a:solidFill>
                </a:uFill>
              </a:rPr>
              <a:t>and</a:t>
            </a:r>
            <a:r>
              <a:rPr sz="2400" u="heavy" spc="-150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2400" u="heavy" spc="-65" dirty="0">
                <a:uFill>
                  <a:solidFill>
                    <a:srgbClr val="FFC000"/>
                  </a:solidFill>
                </a:uFill>
              </a:rPr>
              <a:t>economic</a:t>
            </a:r>
            <a:r>
              <a:rPr sz="2400" u="heavy" spc="-155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2400" u="heavy" spc="-70" dirty="0">
                <a:uFill>
                  <a:solidFill>
                    <a:srgbClr val="FFC000"/>
                  </a:solidFill>
                </a:uFill>
              </a:rPr>
              <a:t>globalization</a:t>
            </a:r>
            <a:r>
              <a:rPr sz="2400" spc="-70" dirty="0"/>
              <a:t>:</a:t>
            </a:r>
            <a:r>
              <a:rPr sz="2400" spc="-135" dirty="0"/>
              <a:t> </a:t>
            </a:r>
            <a:r>
              <a:rPr sz="2400" spc="-50" dirty="0"/>
              <a:t>Abbé</a:t>
            </a:r>
            <a:r>
              <a:rPr sz="2400" spc="-160" dirty="0"/>
              <a:t> </a:t>
            </a:r>
            <a:r>
              <a:rPr sz="2400" spc="-65" dirty="0"/>
              <a:t>Raynal,</a:t>
            </a:r>
            <a:r>
              <a:rPr sz="2400" spc="-140" dirty="0"/>
              <a:t> </a:t>
            </a:r>
            <a:r>
              <a:rPr sz="2400" i="1" spc="-70" dirty="0">
                <a:latin typeface="Calibri Light"/>
                <a:cs typeface="Calibri Light"/>
              </a:rPr>
              <a:t>Histoire</a:t>
            </a:r>
            <a:r>
              <a:rPr sz="2400" i="1" spc="-90" dirty="0">
                <a:latin typeface="Calibri Light"/>
                <a:cs typeface="Calibri Light"/>
              </a:rPr>
              <a:t> </a:t>
            </a:r>
            <a:r>
              <a:rPr sz="2400" i="1" spc="-60" dirty="0">
                <a:latin typeface="Calibri Light"/>
                <a:cs typeface="Calibri Light"/>
              </a:rPr>
              <a:t>philosophique</a:t>
            </a:r>
            <a:r>
              <a:rPr sz="2400" i="1" spc="-150" dirty="0">
                <a:latin typeface="Calibri Light"/>
                <a:cs typeface="Calibri Light"/>
              </a:rPr>
              <a:t> </a:t>
            </a:r>
            <a:r>
              <a:rPr sz="2400" i="1" spc="-55" dirty="0">
                <a:latin typeface="Calibri Light"/>
                <a:cs typeface="Calibri Light"/>
              </a:rPr>
              <a:t>et  politique</a:t>
            </a:r>
            <a:r>
              <a:rPr sz="2400" i="1" spc="-155" dirty="0">
                <a:latin typeface="Calibri Light"/>
                <a:cs typeface="Calibri Light"/>
              </a:rPr>
              <a:t> </a:t>
            </a:r>
            <a:r>
              <a:rPr sz="2400" i="1" spc="-60" dirty="0">
                <a:latin typeface="Calibri Light"/>
                <a:cs typeface="Calibri Light"/>
              </a:rPr>
              <a:t>des</a:t>
            </a:r>
            <a:r>
              <a:rPr sz="2400" i="1" spc="-100" dirty="0">
                <a:latin typeface="Calibri Light"/>
                <a:cs typeface="Calibri Light"/>
              </a:rPr>
              <a:t> </a:t>
            </a:r>
            <a:r>
              <a:rPr sz="2400" i="1" spc="-65" dirty="0">
                <a:latin typeface="Calibri Light"/>
                <a:cs typeface="Calibri Light"/>
              </a:rPr>
              <a:t>établissements</a:t>
            </a:r>
            <a:r>
              <a:rPr sz="2400" i="1" spc="-170" dirty="0">
                <a:latin typeface="Calibri Light"/>
                <a:cs typeface="Calibri Light"/>
              </a:rPr>
              <a:t> </a:t>
            </a:r>
            <a:r>
              <a:rPr sz="2400" i="1" spc="-55" dirty="0">
                <a:latin typeface="Calibri Light"/>
                <a:cs typeface="Calibri Light"/>
              </a:rPr>
              <a:t>et</a:t>
            </a:r>
            <a:r>
              <a:rPr sz="2400" i="1" spc="-85" dirty="0">
                <a:latin typeface="Calibri Light"/>
                <a:cs typeface="Calibri Light"/>
              </a:rPr>
              <a:t> </a:t>
            </a:r>
            <a:r>
              <a:rPr sz="2400" i="1" spc="-55" dirty="0">
                <a:latin typeface="Calibri Light"/>
                <a:cs typeface="Calibri Light"/>
              </a:rPr>
              <a:t>des</a:t>
            </a:r>
            <a:r>
              <a:rPr sz="2400" i="1" spc="-100" dirty="0">
                <a:latin typeface="Calibri Light"/>
                <a:cs typeface="Calibri Light"/>
              </a:rPr>
              <a:t> </a:t>
            </a:r>
            <a:r>
              <a:rPr sz="2400" i="1" spc="-65" dirty="0">
                <a:latin typeface="Calibri Light"/>
                <a:cs typeface="Calibri Light"/>
              </a:rPr>
              <a:t>commerces</a:t>
            </a:r>
            <a:r>
              <a:rPr sz="2400" i="1" spc="-165" dirty="0">
                <a:latin typeface="Calibri Light"/>
                <a:cs typeface="Calibri Light"/>
              </a:rPr>
              <a:t> </a:t>
            </a:r>
            <a:r>
              <a:rPr sz="2400" i="1" spc="-60" dirty="0">
                <a:latin typeface="Calibri Light"/>
                <a:cs typeface="Calibri Light"/>
              </a:rPr>
              <a:t>des</a:t>
            </a:r>
            <a:r>
              <a:rPr sz="2400" i="1" spc="-90" dirty="0">
                <a:latin typeface="Calibri Light"/>
                <a:cs typeface="Calibri Light"/>
              </a:rPr>
              <a:t> </a:t>
            </a:r>
            <a:r>
              <a:rPr sz="2400" i="1" spc="-60" dirty="0">
                <a:latin typeface="Calibri Light"/>
                <a:cs typeface="Calibri Light"/>
              </a:rPr>
              <a:t>Européens</a:t>
            </a:r>
            <a:r>
              <a:rPr sz="2400" i="1" spc="-170" dirty="0">
                <a:latin typeface="Calibri Light"/>
                <a:cs typeface="Calibri Light"/>
              </a:rPr>
              <a:t> </a:t>
            </a:r>
            <a:r>
              <a:rPr sz="2400" i="1" spc="-45" dirty="0">
                <a:latin typeface="Calibri Light"/>
                <a:cs typeface="Calibri Light"/>
              </a:rPr>
              <a:t>dans</a:t>
            </a:r>
            <a:r>
              <a:rPr sz="2400" i="1" spc="-160" dirty="0">
                <a:latin typeface="Calibri Light"/>
                <a:cs typeface="Calibri Light"/>
              </a:rPr>
              <a:t> </a:t>
            </a:r>
            <a:r>
              <a:rPr sz="2400" i="1" spc="-55" dirty="0">
                <a:latin typeface="Calibri Light"/>
                <a:cs typeface="Calibri Light"/>
              </a:rPr>
              <a:t>les</a:t>
            </a:r>
            <a:r>
              <a:rPr sz="2400" i="1" spc="-85" dirty="0">
                <a:latin typeface="Calibri Light"/>
                <a:cs typeface="Calibri Light"/>
              </a:rPr>
              <a:t> </a:t>
            </a:r>
            <a:r>
              <a:rPr sz="2400" i="1" spc="-45" dirty="0">
                <a:latin typeface="Calibri Light"/>
                <a:cs typeface="Calibri Light"/>
              </a:rPr>
              <a:t>Deux  </a:t>
            </a:r>
            <a:r>
              <a:rPr sz="2400" i="1" spc="-50" dirty="0">
                <a:latin typeface="Calibri Light"/>
                <a:cs typeface="Calibri Light"/>
              </a:rPr>
              <a:t>Indes </a:t>
            </a:r>
            <a:r>
              <a:rPr sz="2400" spc="-50" dirty="0"/>
              <a:t>(1770, 1774,</a:t>
            </a:r>
            <a:r>
              <a:rPr sz="2400" spc="-385" dirty="0"/>
              <a:t> </a:t>
            </a:r>
            <a:r>
              <a:rPr sz="2400" spc="-50" dirty="0"/>
              <a:t>1780)</a:t>
            </a:r>
            <a:endParaRPr sz="2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4894" y="1429638"/>
            <a:ext cx="8945245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n’y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eu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d’événement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aussi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intéressant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l’espèce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humaine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général,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 pour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peuples de l’Europe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en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particulier,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découverte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Nouveau-monde &amp; le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passage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aux Indes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cap de Bonne-Espérance.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Alors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commencé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révolution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dans le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commerce,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puissance des nations,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mœurs,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l’industrie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le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gouvernement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peuples.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C’est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ce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hommes des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contrées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plus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éloignées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sont rapprochés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nouveaux rapports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nouveaux  besoins. Les productions des climats placés sous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l’équateur,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consomment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dans</a:t>
            </a:r>
            <a:r>
              <a:rPr sz="200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endParaRPr sz="2000">
              <a:latin typeface="Calibri"/>
              <a:cs typeface="Calibri"/>
            </a:endParaRPr>
          </a:p>
          <a:p>
            <a:pPr marL="12700" marR="55308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climats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voisins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du pole; l’industrie du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Nord est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transportée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au Sud;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étoffes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l’Orient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sont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devenues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luxe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 Occidentaux;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partout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hommes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ont fait</a:t>
            </a:r>
            <a:r>
              <a:rPr sz="20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endParaRPr sz="2000">
              <a:latin typeface="Calibri"/>
              <a:cs typeface="Calibri"/>
            </a:endParaRPr>
          </a:p>
          <a:p>
            <a:pPr marL="12700" marR="762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échange mutuel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opinions, 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loix, 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usages, 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maladies, de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remèdes, 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vertus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leurs</a:t>
            </a:r>
            <a:r>
              <a:rPr sz="20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vices.</a:t>
            </a:r>
            <a:endParaRPr sz="2000">
              <a:latin typeface="Calibri"/>
              <a:cs typeface="Calibri"/>
            </a:endParaRPr>
          </a:p>
          <a:p>
            <a:pPr marL="12700" marR="384810">
              <a:lnSpc>
                <a:spcPct val="100000"/>
              </a:lnSpc>
            </a:pP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Tout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est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changé, 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doit changer encore.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Mais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révolutions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passées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celles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qui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doivent suivre,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ont-elles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été, seront-elles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utiles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nature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humaine?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L’homme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leur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devra-t-il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un jour plus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tranquillité,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bonheur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plaisir? Son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état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sera-t-il 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meilleur,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ou ne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fera-t-il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changer?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(I,</a:t>
            </a:r>
            <a:r>
              <a:rPr sz="20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“Introduction”)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176606"/>
            <a:ext cx="83820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200" u="heavy" spc="-70" dirty="0">
                <a:uFill>
                  <a:solidFill>
                    <a:srgbClr val="FFC000"/>
                  </a:solidFill>
                </a:uFill>
              </a:rPr>
              <a:t>Consumer </a:t>
            </a:r>
            <a:r>
              <a:rPr sz="3200" u="heavy" spc="-75" dirty="0">
                <a:uFill>
                  <a:solidFill>
                    <a:srgbClr val="FFC000"/>
                  </a:solidFill>
                </a:uFill>
              </a:rPr>
              <a:t>cosmopolitanism</a:t>
            </a:r>
            <a:r>
              <a:rPr sz="3200" spc="-75" dirty="0"/>
              <a:t>: </a:t>
            </a:r>
            <a:r>
              <a:rPr sz="3200" spc="-70" dirty="0"/>
              <a:t>Raynal </a:t>
            </a:r>
            <a:r>
              <a:rPr sz="3200" spc="-50" dirty="0"/>
              <a:t>(VI,</a:t>
            </a:r>
            <a:r>
              <a:rPr sz="3200" spc="-480" dirty="0"/>
              <a:t> </a:t>
            </a:r>
            <a:r>
              <a:rPr sz="3200" spc="-50" dirty="0"/>
              <a:t>18)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94843" y="864488"/>
            <a:ext cx="8839200" cy="551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15595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riche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production [cochenillle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]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n’a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crû jusqu’ici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qu’au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l’Espagne. M. 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Thiery,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botaniste François,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bravant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plus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dangers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qu’on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n’en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sauroit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imaginer,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l’a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enlevée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Oaxaca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même,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50" dirty="0">
                <a:solidFill>
                  <a:srgbClr val="FFFFFF"/>
                </a:solidFill>
                <a:latin typeface="Calibri"/>
                <a:cs typeface="Calibri"/>
              </a:rPr>
              <a:t>l’a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transplantée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Saint-Domingue, où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 la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cultive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avec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persévérance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digne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son premier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courage.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premiers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succès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surpassé  son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attente,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tout porte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espérer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suite répondra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de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</a:t>
            </a:r>
            <a:r>
              <a:rPr sz="20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heureux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commencements. Puisse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genre de culture, puissent les autres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s’étendre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plus loin  encore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occuper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nouvelles nations.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Eh!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 sommes-nous pas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tous frères? enfans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même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père,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sommes-nous pas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appelés à une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destinée commune? Faut-il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je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traverse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prospérité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mon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semblable,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parce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nature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placé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rivière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ou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montagne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entre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lui &amp;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moi?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barrière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m’autorise-t-elle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le </a:t>
            </a:r>
            <a:r>
              <a:rPr sz="2000" spc="-40" dirty="0">
                <a:solidFill>
                  <a:srgbClr val="FFFFFF"/>
                </a:solidFill>
                <a:latin typeface="Calibri"/>
                <a:cs typeface="Calibri"/>
              </a:rPr>
              <a:t>haïr,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le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persécuter?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combien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prédilection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exclusive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sociétés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particulières,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coûté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calamités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au globe,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combien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 lui en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coûtera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suite,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saine</a:t>
            </a:r>
            <a:endParaRPr sz="2000">
              <a:latin typeface="Calibri"/>
              <a:cs typeface="Calibri"/>
            </a:endParaRPr>
          </a:p>
          <a:p>
            <a:pPr marL="12700" marR="14224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philosophie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n’éclaire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enfin des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esprits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trop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long-tems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égarés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par des sentimens  factices!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voix est trop foible,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sans doute,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dissiper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prestige.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Mais il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naîtra,  </a:t>
            </a:r>
            <a:r>
              <a:rPr sz="2000" spc="-35" dirty="0">
                <a:solidFill>
                  <a:srgbClr val="FFFFFF"/>
                </a:solidFill>
                <a:latin typeface="Calibri"/>
                <a:cs typeface="Calibri"/>
              </a:rPr>
              <a:t>n’en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doutons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point,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naîtra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des écrivains, dont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raisonnement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l’éloquence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persuaderont tôt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ou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tard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générations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futures,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le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genre humain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est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plus que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patrie, ou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plutôt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que le bonheur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l’une est étroitement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lié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félicité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l’autre.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(VI,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18)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36295"/>
            <a:ext cx="83058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spc="-80" dirty="0"/>
              <a:t>Hume, </a:t>
            </a:r>
            <a:r>
              <a:rPr sz="4400" spc="-60" dirty="0"/>
              <a:t>«On </a:t>
            </a:r>
            <a:r>
              <a:rPr sz="4400" spc="-75" dirty="0"/>
              <a:t>Justice»</a:t>
            </a:r>
            <a:r>
              <a:rPr sz="4400" spc="-495" dirty="0"/>
              <a:t> </a:t>
            </a:r>
            <a:r>
              <a:rPr sz="4400" spc="-70" dirty="0"/>
              <a:t>(1751)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389329"/>
            <a:ext cx="7718425" cy="35337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125730">
              <a:lnSpc>
                <a:spcPct val="90100"/>
              </a:lnSpc>
              <a:spcBef>
                <a:spcPts val="385"/>
              </a:spcBef>
            </a:pP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“Again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suppose,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several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distinct societies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maintain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 kind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intercourse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mutual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convenience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advantage,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boundaries of justice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still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grow 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larger,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proportion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largeness of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men’s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views,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the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force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 mutual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connections.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History,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experience,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reason sufficiently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instruct  us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this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natural progress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human sentiments,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in the 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gradual enlargement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our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regards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justice,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proportion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as 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become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acquainted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extensive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utility of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595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virtue”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problem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‘global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justice’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international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relations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449071"/>
            <a:ext cx="86868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200" u="heavy" spc="-75" dirty="0">
                <a:uFill>
                  <a:solidFill>
                    <a:srgbClr val="FFC000"/>
                  </a:solidFill>
                </a:uFill>
              </a:rPr>
              <a:t>Regulative (problematically) cosmopolitanism</a:t>
            </a:r>
            <a:r>
              <a:rPr sz="3200" spc="-75" dirty="0"/>
              <a:t>:</a:t>
            </a:r>
            <a:r>
              <a:rPr sz="3200" spc="-415" dirty="0"/>
              <a:t> </a:t>
            </a:r>
            <a:r>
              <a:rPr sz="3200" spc="-75" dirty="0"/>
              <a:t>Kant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6827" y="1331467"/>
            <a:ext cx="8741410" cy="4813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spc="-80" dirty="0">
                <a:solidFill>
                  <a:srgbClr val="FFFFFF"/>
                </a:solidFill>
                <a:latin typeface="Calibri"/>
                <a:cs typeface="Calibri"/>
              </a:rPr>
              <a:t>“A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habitat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humanity”;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“Peace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side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effect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other trans-national processes”</a:t>
            </a:r>
            <a:r>
              <a:rPr sz="1800" spc="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(Barbara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945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Herman, 2009);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“From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such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crooked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timber,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humankind is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made 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of,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nothing</a:t>
            </a:r>
            <a:r>
              <a:rPr sz="1800" spc="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entirely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straight can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made”;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“the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attainment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civil society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administering justice</a:t>
            </a:r>
            <a:r>
              <a:rPr sz="1800" spc="2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universally”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Calibri"/>
              <a:cs typeface="Calibri"/>
            </a:endParaRPr>
          </a:p>
          <a:p>
            <a:pPr marL="12700" marR="144145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“Cosmopolitanism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imaginative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horizon for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 moral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hope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we are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able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processes of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globalization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function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effectively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establishing conditions conductive 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just 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stable world</a:t>
            </a:r>
            <a:r>
              <a:rPr sz="1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peace”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“a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cosmopolitan perspective to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historical trajectory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which has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its goal the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attainment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of  </a:t>
            </a:r>
            <a:r>
              <a:rPr sz="1800" i="1" spc="-5" dirty="0">
                <a:solidFill>
                  <a:srgbClr val="FFC000"/>
                </a:solidFill>
                <a:latin typeface="Calibri"/>
                <a:cs typeface="Calibri"/>
              </a:rPr>
              <a:t>common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human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destiny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e. g., in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Idea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Universal 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(1784),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“cosmopolitan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state”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C000"/>
                </a:solidFill>
                <a:latin typeface="Calibri"/>
                <a:cs typeface="Calibri"/>
              </a:rPr>
              <a:t>perfect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civic union of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1800" spc="-5" dirty="0">
                <a:solidFill>
                  <a:srgbClr val="FFC000"/>
                </a:solidFill>
                <a:latin typeface="Calibri"/>
                <a:cs typeface="Calibri"/>
              </a:rPr>
              <a:t>human </a:t>
            </a:r>
            <a:r>
              <a:rPr sz="1800" dirty="0">
                <a:solidFill>
                  <a:srgbClr val="FFC000"/>
                </a:solidFill>
                <a:latin typeface="Calibri"/>
                <a:cs typeface="Calibri"/>
              </a:rPr>
              <a:t>species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”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which is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“nature’s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supreme objective” (8: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28-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29/38);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discussion of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cosmopolitanism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Critique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Judgment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(1790)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occurs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§ 83,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“On the  Ultimate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Purpose that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Nature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Teleological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System”;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similarly,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discussion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Practical Philosophy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(1793) is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embedded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discussion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Kant affirms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practical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necessity of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presuming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continuing moral progress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spc="-15" dirty="0">
                <a:solidFill>
                  <a:srgbClr val="FFFFFF"/>
                </a:solidFill>
                <a:latin typeface="Calibri"/>
                <a:cs typeface="Calibri"/>
              </a:rPr>
              <a:t>humanity.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Anthropology from </a:t>
            </a:r>
            <a:r>
              <a:rPr sz="1800" i="1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Pragmatic </a:t>
            </a:r>
            <a:r>
              <a:rPr sz="1800" i="1" spc="-15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1800" i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i="1" spc="-10" dirty="0">
                <a:solidFill>
                  <a:srgbClr val="FFFFFF"/>
                </a:solidFill>
                <a:latin typeface="Calibri"/>
                <a:cs typeface="Calibri"/>
              </a:rPr>
              <a:t>View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(1798)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establishment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cosmopolitan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society is envisioned in 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terms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“a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regulative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principle, [directing us]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to pursue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diligently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as the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destiny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human</a:t>
            </a:r>
            <a:r>
              <a:rPr sz="18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race”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222" y="86105"/>
            <a:ext cx="8780577" cy="711541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R="5080" indent="12700" algn="ctr">
              <a:lnSpc>
                <a:spcPts val="2450"/>
              </a:lnSpc>
              <a:spcBef>
                <a:spcPts val="540"/>
              </a:spcBef>
            </a:pPr>
            <a:r>
              <a:rPr sz="2400" u="heavy" spc="-65" dirty="0">
                <a:uFill>
                  <a:solidFill>
                    <a:srgbClr val="FFC000"/>
                  </a:solidFill>
                </a:uFill>
              </a:rPr>
              <a:t>Contradictions </a:t>
            </a:r>
            <a:r>
              <a:rPr sz="2400" u="heavy" spc="-30" dirty="0">
                <a:uFill>
                  <a:solidFill>
                    <a:srgbClr val="FFC000"/>
                  </a:solidFill>
                </a:uFill>
              </a:rPr>
              <a:t>of </a:t>
            </a:r>
            <a:r>
              <a:rPr sz="2400" u="heavy" spc="-75" dirty="0">
                <a:uFill>
                  <a:solidFill>
                    <a:srgbClr val="FFC000"/>
                  </a:solidFill>
                </a:uFill>
              </a:rPr>
              <a:t>proto-globalization</a:t>
            </a:r>
            <a:r>
              <a:rPr sz="2400" spc="-75" dirty="0"/>
              <a:t>: </a:t>
            </a:r>
            <a:r>
              <a:rPr sz="2400" spc="-70" dirty="0"/>
              <a:t>Condorcet, </a:t>
            </a:r>
            <a:r>
              <a:rPr sz="2400" i="1" spc="-55" dirty="0">
                <a:latin typeface="Calibri Light"/>
                <a:cs typeface="Calibri Light"/>
              </a:rPr>
              <a:t>Esquisse </a:t>
            </a:r>
            <a:r>
              <a:rPr sz="2400" i="1" spc="-60" dirty="0">
                <a:latin typeface="Calibri Light"/>
                <a:cs typeface="Calibri Light"/>
              </a:rPr>
              <a:t>d'un </a:t>
            </a:r>
            <a:r>
              <a:rPr sz="2400" i="1" spc="-95" dirty="0">
                <a:latin typeface="Calibri Light"/>
                <a:cs typeface="Calibri Light"/>
              </a:rPr>
              <a:t>Tableau  </a:t>
            </a:r>
            <a:r>
              <a:rPr sz="2400" i="1" spc="-70" dirty="0">
                <a:latin typeface="Calibri Light"/>
                <a:cs typeface="Calibri Light"/>
              </a:rPr>
              <a:t>historique </a:t>
            </a:r>
            <a:r>
              <a:rPr sz="2400" i="1" spc="-55" dirty="0">
                <a:latin typeface="Calibri Light"/>
                <a:cs typeface="Calibri Light"/>
              </a:rPr>
              <a:t>des </a:t>
            </a:r>
            <a:r>
              <a:rPr sz="2400" i="1" spc="-65" dirty="0">
                <a:latin typeface="Calibri Light"/>
                <a:cs typeface="Calibri Light"/>
              </a:rPr>
              <a:t>progrès </a:t>
            </a:r>
            <a:r>
              <a:rPr sz="2400" i="1" spc="-55" dirty="0">
                <a:latin typeface="Calibri Light"/>
                <a:cs typeface="Calibri Light"/>
              </a:rPr>
              <a:t>de </a:t>
            </a:r>
            <a:r>
              <a:rPr sz="2400" i="1" spc="-60" dirty="0">
                <a:latin typeface="Calibri Light"/>
                <a:cs typeface="Calibri Light"/>
              </a:rPr>
              <a:t>l'esprit </a:t>
            </a:r>
            <a:r>
              <a:rPr sz="2400" i="1" spc="-65" dirty="0">
                <a:latin typeface="Calibri Light"/>
                <a:cs typeface="Calibri Light"/>
              </a:rPr>
              <a:t>humain</a:t>
            </a:r>
            <a:r>
              <a:rPr sz="2400" i="1" spc="-15" dirty="0">
                <a:latin typeface="Calibri Light"/>
                <a:cs typeface="Calibri Light"/>
              </a:rPr>
              <a:t> </a:t>
            </a:r>
            <a:r>
              <a:rPr sz="2400" i="1" spc="-50" dirty="0">
                <a:latin typeface="Calibri Light"/>
                <a:cs typeface="Calibri Light"/>
              </a:rPr>
              <a:t>, </a:t>
            </a:r>
            <a:r>
              <a:rPr sz="2400" spc="-45" dirty="0"/>
              <a:t>VIII </a:t>
            </a:r>
            <a:r>
              <a:rPr sz="2400" spc="-60" dirty="0"/>
              <a:t>époque </a:t>
            </a:r>
            <a:r>
              <a:rPr sz="2400" spc="-55" dirty="0"/>
              <a:t>(1795)</a:t>
            </a:r>
            <a:endParaRPr sz="2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87223" y="773683"/>
            <a:ext cx="866076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8110">
              <a:lnSpc>
                <a:spcPct val="12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hommes intrépides,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guidés par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l’amour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gloire 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la passion 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découvertes,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avaient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reculé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l’Europe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bornes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l’univers, 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lui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avaient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montré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nouveau ciel, et ouvert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terres inconnues.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Gama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avait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pénétré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dans l’Inde,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après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avoir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suivi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avec 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une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infatigable</a:t>
            </a:r>
            <a:endParaRPr sz="1200">
              <a:latin typeface="Calibri"/>
              <a:cs typeface="Calibri"/>
            </a:endParaRPr>
          </a:p>
          <a:p>
            <a:pPr marL="12700" marR="43815">
              <a:lnSpc>
                <a:spcPct val="12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patience l’immense étendue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cotes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africaines; tandis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Colomb,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s’abandonnant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aux flots de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l’océan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Atlantique,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avait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atteint 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monde 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jusqu’alors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inconnu,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qui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s’étend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entre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l’occident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l’Europe, et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l’orient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l’Asie.</a:t>
            </a:r>
            <a:endParaRPr sz="1200">
              <a:latin typeface="Calibri"/>
              <a:cs typeface="Calibri"/>
            </a:endParaRPr>
          </a:p>
          <a:p>
            <a:pPr marL="12700" marR="33655">
              <a:lnSpc>
                <a:spcPct val="12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Si ce sentiment, dont l’inquiète activité, embrassant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dès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lors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objets, présageait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grands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progrès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l’espèce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humaine,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une  noble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curiosité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avait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animé 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héros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navigation,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une basse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cruelle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avidité,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fanatisme stupide et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féroce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dirigeait les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rois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brigands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qui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devaient profiter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travaux.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Les êtres infortunés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qui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habitaient ces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contrées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nouvelles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furent point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traités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comme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hommes, parce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qu’ils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n’étaient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chrétiens. Ce préjugé,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plus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avilis soi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pour 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tyrans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pour 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victimes,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étouffait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toute espèce</a:t>
            </a:r>
            <a:r>
              <a:rPr sz="12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endParaRPr sz="1200">
              <a:latin typeface="Calibri"/>
              <a:cs typeface="Calibri"/>
            </a:endParaRPr>
          </a:p>
          <a:p>
            <a:pPr marL="12700" marR="100330">
              <a:lnSpc>
                <a:spcPct val="12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remords, abandonnait sans frein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leur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soif inextinguible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d’or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sang ces hommes avides et barbares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l’Europe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vomissant 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son  sein. Les ossements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cinq millions d’hommes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ont couvert ces terres infortunées, où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Portugais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Espagnols portèrent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leur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avarice,  leurs superstitions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leur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fureur.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Ils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déposeront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jusqu’à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la fin 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siècles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contre cette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doctrine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l’utilité politique 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religions,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qui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trouve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encore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parmi nous des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apologistes.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C’est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époque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seulement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l’homme a pu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connaître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 globe qu’il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habite,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étudier,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pays, l’espèce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humaine,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modifiée  par la longue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influence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causes naturelles ou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institutions sociales; observer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productions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terre ou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mers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toutes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températures,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dans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climats. Ainsi,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ressources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toute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espèce que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ces productions offrent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hommes, encore si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éloignés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d’en 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avoir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épuisé,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d’en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soupçonner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même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l’entière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étendue, tout 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connaissance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ces objets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peut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ajouter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sciences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vérités  nouvelles et détruire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d’erreurs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accréditées;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l’activité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commerce,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qui 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fait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prendre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nouvel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essor à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l’industrie,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navigation, et,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par un  enchaînement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nécessaire,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toutes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sciences comme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arts; la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force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activité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 donnée aux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nations libres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résister 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tyrans,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aux peuples asservis pour briser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leurs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fers,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pour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relâcher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du moins ceux de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féodalité: telles ont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été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r>
              <a:rPr sz="1200" spc="-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conséquences</a:t>
            </a:r>
            <a:endParaRPr sz="1200">
              <a:latin typeface="Calibri"/>
              <a:cs typeface="Calibri"/>
            </a:endParaRPr>
          </a:p>
          <a:p>
            <a:pPr marL="12700" marR="46990">
              <a:lnSpc>
                <a:spcPct val="12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heureuses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ces découvertes.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Mais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avantages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n’auront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expié 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qu’ils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ont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coûté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à l’humanité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qu’au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moment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où l’Europe, renonçant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 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système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oppresseur 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mesquin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d’un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commerce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monopole, se souviendra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que 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hommes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climats, égaux et frères </a:t>
            </a:r>
            <a:r>
              <a:rPr sz="1200" spc="15" dirty="0">
                <a:solidFill>
                  <a:srgbClr val="FFFFFF"/>
                </a:solidFill>
                <a:latin typeface="Calibri"/>
                <a:cs typeface="Calibri"/>
              </a:rPr>
              <a:t>par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vœu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nature,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n’ont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point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été formés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par elle pour nourrir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l’orgueil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l’avarice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quelques nations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privilégiées; où,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mieux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éclairée</a:t>
            </a:r>
            <a:r>
              <a:rPr sz="1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sur</a:t>
            </a:r>
            <a:endParaRPr sz="1200">
              <a:latin typeface="Calibri"/>
              <a:cs typeface="Calibri"/>
            </a:endParaRPr>
          </a:p>
          <a:p>
            <a:pPr marL="12700" marR="54610">
              <a:lnSpc>
                <a:spcPct val="120000"/>
              </a:lnSpc>
            </a:pP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ses véritables intérêts,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elle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appellera tous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 peuples au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partage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son indépendance,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sa liberté 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ses lumières. Malheureusement, 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faut se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demander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encore si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cette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révolution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sera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 fruit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honorable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progrès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philosophie, ou seulement, comme 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nous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l’avons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vu  déjà, la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suite honteuse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jalousies nationales et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des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excès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 la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tyrannie.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01929"/>
            <a:ext cx="8610600" cy="94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090"/>
              </a:lnSpc>
              <a:spcBef>
                <a:spcPts val="100"/>
              </a:spcBef>
            </a:pPr>
            <a:r>
              <a:rPr spc="-80" dirty="0"/>
              <a:t>“Global </a:t>
            </a:r>
            <a:r>
              <a:rPr spc="-65" dirty="0"/>
              <a:t>history” </a:t>
            </a:r>
            <a:r>
              <a:rPr spc="-35" dirty="0"/>
              <a:t>as </a:t>
            </a:r>
            <a:r>
              <a:rPr dirty="0"/>
              <a:t>a</a:t>
            </a:r>
            <a:r>
              <a:rPr spc="-520" dirty="0"/>
              <a:t> </a:t>
            </a:r>
            <a:r>
              <a:rPr spc="-100" dirty="0"/>
              <a:t>keyword</a:t>
            </a:r>
          </a:p>
          <a:p>
            <a:pPr marL="135890">
              <a:lnSpc>
                <a:spcPts val="3130"/>
              </a:lnSpc>
            </a:pPr>
            <a:r>
              <a:rPr sz="2800" spc="-85" dirty="0"/>
              <a:t>Worldcat:</a:t>
            </a:r>
            <a:r>
              <a:rPr sz="2800" spc="-185" dirty="0"/>
              <a:t> </a:t>
            </a:r>
            <a:r>
              <a:rPr sz="2800" u="heavy" spc="-8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2"/>
              </a:rPr>
              <a:t>http://www.worldcat.org/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83819" y="1269491"/>
            <a:ext cx="8976360" cy="4992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114757"/>
            <a:ext cx="8735821" cy="938077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R="5080" algn="ctr">
              <a:lnSpc>
                <a:spcPts val="3260"/>
              </a:lnSpc>
              <a:spcBef>
                <a:spcPts val="695"/>
              </a:spcBef>
            </a:pPr>
            <a:r>
              <a:rPr sz="3200" u="heavy" spc="-70" dirty="0">
                <a:uFill>
                  <a:solidFill>
                    <a:srgbClr val="FFC000"/>
                  </a:solidFill>
                </a:uFill>
              </a:rPr>
              <a:t>Eurasian </a:t>
            </a:r>
            <a:r>
              <a:rPr sz="3200" u="heavy" spc="-75" dirty="0">
                <a:uFill>
                  <a:solidFill>
                    <a:srgbClr val="FFC000"/>
                  </a:solidFill>
                </a:uFill>
              </a:rPr>
              <a:t>connectedness </a:t>
            </a:r>
            <a:r>
              <a:rPr sz="3200" u="heavy" spc="-45" dirty="0">
                <a:uFill>
                  <a:solidFill>
                    <a:srgbClr val="FFC000"/>
                  </a:solidFill>
                </a:uFill>
              </a:rPr>
              <a:t>and </a:t>
            </a:r>
            <a:r>
              <a:rPr sz="3200" u="heavy" spc="-85" dirty="0">
                <a:uFill>
                  <a:solidFill>
                    <a:srgbClr val="FFC000"/>
                  </a:solidFill>
                </a:uFill>
              </a:rPr>
              <a:t>comparative</a:t>
            </a:r>
            <a:r>
              <a:rPr sz="3200" u="heavy" spc="-495" dirty="0">
                <a:uFill>
                  <a:solidFill>
                    <a:srgbClr val="FFC000"/>
                  </a:solidFill>
                </a:uFill>
              </a:rPr>
              <a:t> </a:t>
            </a:r>
            <a:r>
              <a:rPr sz="3200" u="heavy" spc="-75" dirty="0">
                <a:uFill>
                  <a:solidFill>
                    <a:srgbClr val="FFC000"/>
                  </a:solidFill>
                </a:uFill>
              </a:rPr>
              <a:t>approach</a:t>
            </a:r>
            <a:r>
              <a:rPr sz="3200" spc="-75" dirty="0"/>
              <a:t>:  </a:t>
            </a:r>
            <a:r>
              <a:rPr sz="3200" spc="-60" dirty="0"/>
              <a:t>William</a:t>
            </a:r>
            <a:r>
              <a:rPr sz="3200" spc="-195" dirty="0"/>
              <a:t> </a:t>
            </a:r>
            <a:r>
              <a:rPr sz="3200" spc="-75" dirty="0"/>
              <a:t>Robertson</a:t>
            </a:r>
            <a:endParaRPr sz="32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71068" y="952246"/>
            <a:ext cx="8628380" cy="48507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033395" marR="5080" indent="-3021330">
              <a:lnSpc>
                <a:spcPts val="1839"/>
              </a:lnSpc>
              <a:spcBef>
                <a:spcPts val="425"/>
              </a:spcBef>
            </a:pPr>
            <a:r>
              <a:rPr sz="1600" b="0" spc="-55" dirty="0">
                <a:solidFill>
                  <a:srgbClr val="FFC000"/>
                </a:solidFill>
                <a:latin typeface="Calibri Light"/>
                <a:cs typeface="Calibri Light"/>
              </a:rPr>
              <a:t>(</a:t>
            </a:r>
            <a:r>
              <a:rPr sz="1800" b="0" i="1" u="sng" spc="-5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A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View </a:t>
            </a:r>
            <a:r>
              <a:rPr sz="1800" b="0" i="1" u="sng" spc="-5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of </a:t>
            </a:r>
            <a:r>
              <a:rPr sz="1800" b="0" i="1" u="sng" spc="-5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the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Progress </a:t>
            </a:r>
            <a:r>
              <a:rPr sz="1800" b="0" i="1" u="sng" spc="-5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of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Society </a:t>
            </a:r>
            <a:r>
              <a:rPr sz="1800" b="0" i="1" u="sng" spc="-4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in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Europe </a:t>
            </a:r>
            <a:r>
              <a:rPr sz="1800" b="0" i="1" u="sng" spc="-6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from the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Subversion </a:t>
            </a:r>
            <a:r>
              <a:rPr sz="1800" b="0" i="1" u="sng" spc="-5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of </a:t>
            </a:r>
            <a:r>
              <a:rPr sz="1800" b="0" i="1" u="sng" spc="-5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the </a:t>
            </a:r>
            <a:r>
              <a:rPr sz="1800" b="0" i="1" u="sng" spc="-7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Roman </a:t>
            </a:r>
            <a:r>
              <a:rPr sz="1800" b="0" i="1" u="sng" spc="-7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Empire </a:t>
            </a:r>
            <a:r>
              <a:rPr sz="1800" b="0" i="1" u="sng" spc="-6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to the </a:t>
            </a:r>
            <a:r>
              <a:rPr sz="1800" b="0" i="1" u="sng" spc="-6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Beginning </a:t>
            </a:r>
            <a:r>
              <a:rPr sz="1800" b="0" i="1" spc="-65" dirty="0">
                <a:solidFill>
                  <a:srgbClr val="67AABE"/>
                </a:solidFill>
                <a:latin typeface="Calibri Light"/>
                <a:cs typeface="Calibri Light"/>
              </a:rPr>
              <a:t> </a:t>
            </a:r>
            <a:r>
              <a:rPr sz="1800" b="0" i="1" u="sng" spc="-5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of </a:t>
            </a:r>
            <a:r>
              <a:rPr sz="1800" b="0" i="1" u="sng" spc="-6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the </a:t>
            </a:r>
            <a:r>
              <a:rPr sz="1800" b="0" i="1" u="sng" spc="-7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Sixteenth </a:t>
            </a:r>
            <a:r>
              <a:rPr sz="1800" b="0" i="1" u="sng" spc="-8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 Light"/>
                <a:cs typeface="Calibri Light"/>
                <a:hlinkClick r:id="rId2"/>
              </a:rPr>
              <a:t>Century</a:t>
            </a:r>
            <a:r>
              <a:rPr sz="1800" b="0" i="1" spc="-80" dirty="0">
                <a:solidFill>
                  <a:srgbClr val="FFC000"/>
                </a:solidFill>
                <a:latin typeface="Calibri Light"/>
                <a:cs typeface="Calibri Light"/>
                <a:hlinkClick r:id="rId2"/>
              </a:rPr>
              <a:t>,</a:t>
            </a:r>
            <a:r>
              <a:rPr sz="1800" b="0" i="1" spc="-204" dirty="0">
                <a:solidFill>
                  <a:srgbClr val="FFC000"/>
                </a:solidFill>
                <a:latin typeface="Calibri Light"/>
                <a:cs typeface="Calibri Light"/>
                <a:hlinkClick r:id="rId2"/>
              </a:rPr>
              <a:t> </a:t>
            </a:r>
            <a:r>
              <a:rPr sz="1600" b="0" spc="-60" dirty="0">
                <a:solidFill>
                  <a:srgbClr val="FFC000"/>
                </a:solidFill>
                <a:latin typeface="Calibri Light"/>
                <a:cs typeface="Calibri Light"/>
                <a:hlinkClick r:id="rId2"/>
              </a:rPr>
              <a:t>1769)</a:t>
            </a:r>
            <a:endParaRPr sz="16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100" dirty="0">
              <a:latin typeface="Calibri Light"/>
              <a:cs typeface="Calibri Light"/>
            </a:endParaRPr>
          </a:p>
          <a:p>
            <a:pPr marL="124460" marR="277495">
              <a:lnSpc>
                <a:spcPct val="80000"/>
              </a:lnSpc>
            </a:pPr>
            <a:r>
              <a:rPr sz="2400" spc="20" dirty="0">
                <a:solidFill>
                  <a:srgbClr val="FFFFFF"/>
                </a:solidFill>
                <a:latin typeface="Calibri"/>
                <a:cs typeface="Calibri"/>
              </a:rPr>
              <a:t>“The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great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change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which 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settlement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barbarous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nations  occasioned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Europe 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may,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therefore,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considered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as  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more decisive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proof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than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testimony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contemporary  historians,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destructive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violence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which these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invaders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carried on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conquest,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of the havoc which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they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had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made 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from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one </a:t>
            </a:r>
            <a:r>
              <a:rPr sz="2400" b="1" i="1" spc="-15" dirty="0">
                <a:solidFill>
                  <a:srgbClr val="FFC000"/>
                </a:solidFill>
                <a:latin typeface="Calibri"/>
                <a:cs typeface="Calibri"/>
              </a:rPr>
              <a:t>extremity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of this quarter of the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globe </a:t>
            </a:r>
            <a:r>
              <a:rPr sz="2400" b="1" i="1" spc="-1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5" dirty="0">
                <a:solidFill>
                  <a:srgbClr val="FFC000"/>
                </a:solidFill>
                <a:latin typeface="Calibri"/>
                <a:cs typeface="Calibri"/>
              </a:rPr>
              <a:t>other”</a:t>
            </a:r>
            <a:endParaRPr sz="2400" dirty="0">
              <a:latin typeface="Calibri"/>
              <a:cs typeface="Calibri"/>
            </a:endParaRPr>
          </a:p>
          <a:p>
            <a:pPr marL="124460" marR="218440">
              <a:lnSpc>
                <a:spcPct val="80000"/>
              </a:lnSpc>
              <a:spcBef>
                <a:spcPts val="1405"/>
              </a:spcBef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“there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still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race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men nearly in the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same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political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situation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theirs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[the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barbarous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nations],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they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first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settled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their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new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conquests;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 mean the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various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tribes and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nations of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savages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North America.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cannot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considered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either as a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digression,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as an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improper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indulgence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curiosity,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inquire whether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this 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similarity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their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political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state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has occasioned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resemblance  between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character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manners”.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163" rIns="0" bIns="0" rtlCol="0">
            <a:spAutoFit/>
          </a:bodyPr>
          <a:lstStyle/>
          <a:p>
            <a:pPr marR="5080" algn="ctr">
              <a:lnSpc>
                <a:spcPts val="3670"/>
              </a:lnSpc>
              <a:spcBef>
                <a:spcPts val="765"/>
              </a:spcBef>
            </a:pPr>
            <a:r>
              <a:rPr u="heavy" dirty="0">
                <a:uFill>
                  <a:solidFill>
                    <a:srgbClr val="FFC000"/>
                  </a:solidFill>
                </a:uFill>
              </a:rPr>
              <a:t>A </a:t>
            </a:r>
            <a:r>
              <a:rPr u="heavy" spc="-65" dirty="0">
                <a:uFill>
                  <a:solidFill>
                    <a:srgbClr val="FFC000"/>
                  </a:solidFill>
                </a:uFill>
              </a:rPr>
              <a:t>global </a:t>
            </a:r>
            <a:r>
              <a:rPr u="heavy" spc="-95" dirty="0">
                <a:uFill>
                  <a:solidFill>
                    <a:srgbClr val="FFC000"/>
                  </a:solidFill>
                </a:uFill>
              </a:rPr>
              <a:t>comparative </a:t>
            </a:r>
            <a:r>
              <a:rPr u="heavy" spc="-80" dirty="0">
                <a:uFill>
                  <a:solidFill>
                    <a:srgbClr val="FFC000"/>
                  </a:solidFill>
                </a:uFill>
              </a:rPr>
              <a:t>approach</a:t>
            </a:r>
            <a:r>
              <a:rPr spc="-80" dirty="0"/>
              <a:t>:</a:t>
            </a:r>
            <a:r>
              <a:rPr spc="-550" dirty="0"/>
              <a:t> </a:t>
            </a:r>
            <a:r>
              <a:rPr spc="-65" dirty="0"/>
              <a:t>William  </a:t>
            </a:r>
            <a:r>
              <a:rPr spc="-80" dirty="0"/>
              <a:t>Robertson, </a:t>
            </a:r>
            <a:r>
              <a:rPr i="1" spc="-75" dirty="0">
                <a:latin typeface="Calibri Light"/>
                <a:cs typeface="Calibri Light"/>
              </a:rPr>
              <a:t>History </a:t>
            </a:r>
            <a:r>
              <a:rPr i="1" spc="-65" dirty="0">
                <a:latin typeface="Calibri Light"/>
                <a:cs typeface="Calibri Light"/>
              </a:rPr>
              <a:t>of</a:t>
            </a:r>
            <a:r>
              <a:rPr i="1" spc="-305" dirty="0">
                <a:latin typeface="Calibri Light"/>
                <a:cs typeface="Calibri Light"/>
              </a:rPr>
              <a:t> </a:t>
            </a:r>
            <a:r>
              <a:rPr i="1" spc="-75" dirty="0">
                <a:latin typeface="Calibri Light"/>
                <a:cs typeface="Calibri Light"/>
              </a:rPr>
              <a:t>America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10997" y="1396597"/>
            <a:ext cx="4166870" cy="446405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different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 in other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quarters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 in other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 all the parts of the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marR="519430" indent="-342900">
              <a:lnSpc>
                <a:spcPts val="2380"/>
              </a:lnSpc>
              <a:spcBef>
                <a:spcPts val="1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than the other regions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 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510"/>
              </a:lnSpc>
              <a:spcBef>
                <a:spcPts val="1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temperate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regions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510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other part 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savages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part of the globe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7417" y="1396597"/>
            <a:ext cx="4163695" cy="332676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whatever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510"/>
              </a:lnSpc>
              <a:spcBef>
                <a:spcPts val="11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inhabitants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every quarter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510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510"/>
              </a:lnSpc>
              <a:spcBef>
                <a:spcPts val="11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the least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frequented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51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corners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marR="239395" indent="-342900">
              <a:lnSpc>
                <a:spcPts val="2380"/>
              </a:lnSpc>
              <a:spcBef>
                <a:spcPts val="14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more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extensive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knowledge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 the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knowledge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habitable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globe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36295"/>
            <a:ext cx="87630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u="heavy" spc="-90" dirty="0">
                <a:uFill>
                  <a:solidFill>
                    <a:srgbClr val="FFC000"/>
                  </a:solidFill>
                </a:uFill>
              </a:rPr>
              <a:t>Historical connectedness</a:t>
            </a:r>
            <a:r>
              <a:rPr sz="4400" spc="-90" dirty="0"/>
              <a:t>:</a:t>
            </a:r>
            <a:r>
              <a:rPr sz="4400" spc="-265" dirty="0"/>
              <a:t> </a:t>
            </a:r>
            <a:r>
              <a:rPr sz="4400" spc="-75" dirty="0"/>
              <a:t>Gibbon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956942"/>
            <a:ext cx="7589520" cy="234505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165735" indent="-3429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Roman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empire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Mediterranean 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and an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Eurasian</a:t>
            </a:r>
            <a:r>
              <a:rPr sz="2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phenomenon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Perception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Eurasian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scale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8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ts val="3020"/>
              </a:lnSpc>
              <a:spcBef>
                <a:spcPts val="14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1/5 of DF is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devoted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Eastern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history (more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than 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Byzantium)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36295"/>
            <a:ext cx="76200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spc="-90" dirty="0"/>
              <a:t>G</a:t>
            </a:r>
            <a:r>
              <a:rPr sz="4400" spc="-65" dirty="0"/>
              <a:t>i</a:t>
            </a:r>
            <a:r>
              <a:rPr sz="4400" spc="-95" dirty="0"/>
              <a:t>b</a:t>
            </a:r>
            <a:r>
              <a:rPr sz="4400" spc="-105" dirty="0"/>
              <a:t>b</a:t>
            </a:r>
            <a:r>
              <a:rPr sz="4400" spc="-95" dirty="0"/>
              <a:t>o</a:t>
            </a:r>
            <a:r>
              <a:rPr sz="4400" dirty="0"/>
              <a:t>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8759" y="1218056"/>
            <a:ext cx="8554085" cy="4349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“As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late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as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thirteenth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century,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transient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[of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Huns]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residence on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eastern banks of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Volga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was attested by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Great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Hungary.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winter,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they descended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their  flocks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herds towards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mouth of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mighty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river;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and their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summer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excursions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reached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as  high as the latitude of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Saratoff,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or perhaps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conflux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Kama. Such at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least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recent 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limits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the black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Calmucks,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who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remained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about a century under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Russia; and  who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have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since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returned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native seats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on the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frontiers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Chinese empire.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march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and the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return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those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wandering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Tartars,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whose united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camp consists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fifty thousand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tents or  families,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llustrate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distant emigrations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the ancient Huns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[footnote: </a:t>
            </a:r>
            <a:r>
              <a:rPr sz="1600" spc="10" dirty="0">
                <a:solidFill>
                  <a:srgbClr val="FFFFFF"/>
                </a:solidFill>
                <a:latin typeface="Calibri"/>
                <a:cs typeface="Calibri"/>
              </a:rPr>
              <a:t>“This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great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transmigration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300,000 Calmucks,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Torgouts,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happened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year 1771.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original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Kien-long, 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reigning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emperor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China, which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intended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inscription of a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column,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been  translated by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missionaries of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Pekin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600" i="1" dirty="0">
                <a:solidFill>
                  <a:srgbClr val="FFFFFF"/>
                </a:solidFill>
                <a:latin typeface="Calibri"/>
                <a:cs typeface="Calibri"/>
              </a:rPr>
              <a:t>Mémoire </a:t>
            </a:r>
            <a:r>
              <a:rPr sz="1600" i="1" spc="-5" dirty="0">
                <a:solidFill>
                  <a:srgbClr val="FFFFFF"/>
                </a:solidFill>
                <a:latin typeface="Calibri"/>
                <a:cs typeface="Calibri"/>
              </a:rPr>
              <a:t>sur la Chine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tom.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i.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p.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401-418)] </a:t>
            </a:r>
            <a:r>
              <a:rPr sz="1600" spc="-4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600" i="1" spc="-45" dirty="0">
                <a:solidFill>
                  <a:srgbClr val="FFFFFF"/>
                </a:solidFill>
                <a:latin typeface="Calibri"/>
                <a:cs typeface="Calibri"/>
              </a:rPr>
              <a:t>DF, </a:t>
            </a:r>
            <a:r>
              <a:rPr sz="1600" i="1" spc="-25" dirty="0">
                <a:solidFill>
                  <a:srgbClr val="FFFFFF"/>
                </a:solidFill>
                <a:latin typeface="Calibri"/>
                <a:cs typeface="Calibri"/>
              </a:rPr>
              <a:t>Bury, </a:t>
            </a:r>
            <a:r>
              <a:rPr sz="1600" spc="-50" dirty="0">
                <a:solidFill>
                  <a:srgbClr val="FFFFFF"/>
                </a:solidFill>
                <a:latin typeface="Calibri"/>
                <a:cs typeface="Calibri"/>
              </a:rPr>
              <a:t>IV,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OLL, 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126)</a:t>
            </a:r>
            <a:endParaRPr sz="1600">
              <a:latin typeface="Calibri"/>
              <a:cs typeface="Calibri"/>
            </a:endParaRPr>
          </a:p>
          <a:p>
            <a:pPr marL="355600" marR="179070" indent="-343535">
              <a:lnSpc>
                <a:spcPct val="100000"/>
              </a:lnSpc>
              <a:spcBef>
                <a:spcPts val="14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“Matthew Paris [recounts] how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‘in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year 1238,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inhabitants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Gothia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[Sweden]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Frise 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were prevented,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fear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the </a:t>
            </a:r>
            <a:r>
              <a:rPr sz="1600" spc="-25" dirty="0">
                <a:solidFill>
                  <a:srgbClr val="FFFFFF"/>
                </a:solidFill>
                <a:latin typeface="Calibri"/>
                <a:cs typeface="Calibri"/>
              </a:rPr>
              <a:t>Tartars,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sending, as usual, their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ships to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herring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fishery on 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coast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England; and as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there was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exportation,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forty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or fifty of these fish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were 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sold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shilling’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[…] It is whimsical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20" dirty="0">
                <a:solidFill>
                  <a:srgbClr val="FFFFFF"/>
                </a:solidFill>
                <a:latin typeface="Calibri"/>
                <a:cs typeface="Calibri"/>
              </a:rPr>
              <a:t>orders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a Mogul Khan, who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reigned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on the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borders 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China, should </a:t>
            </a:r>
            <a:r>
              <a:rPr sz="1600" spc="-15" dirty="0">
                <a:solidFill>
                  <a:srgbClr val="FFFFFF"/>
                </a:solidFill>
                <a:latin typeface="Calibri"/>
                <a:cs typeface="Calibri"/>
              </a:rPr>
              <a:t>have lowered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price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600" spc="-10" dirty="0">
                <a:solidFill>
                  <a:srgbClr val="FFFFFF"/>
                </a:solidFill>
                <a:latin typeface="Calibri"/>
                <a:cs typeface="Calibri"/>
              </a:rPr>
              <a:t>herrings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on the English</a:t>
            </a:r>
            <a:r>
              <a:rPr sz="16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market”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" y="1304544"/>
            <a:ext cx="8913876" cy="4933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224790"/>
            <a:ext cx="8001000" cy="942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090"/>
              </a:lnSpc>
              <a:spcBef>
                <a:spcPts val="100"/>
              </a:spcBef>
            </a:pPr>
            <a:r>
              <a:rPr spc="-95" dirty="0"/>
              <a:t>“World </a:t>
            </a:r>
            <a:r>
              <a:rPr spc="-65" dirty="0"/>
              <a:t>history” </a:t>
            </a:r>
            <a:r>
              <a:rPr spc="-35" dirty="0"/>
              <a:t>as </a:t>
            </a:r>
            <a:r>
              <a:rPr dirty="0"/>
              <a:t>a</a:t>
            </a:r>
            <a:r>
              <a:rPr spc="-500" dirty="0"/>
              <a:t> </a:t>
            </a:r>
            <a:r>
              <a:rPr spc="-105" dirty="0"/>
              <a:t>keyword</a:t>
            </a:r>
          </a:p>
          <a:p>
            <a:pPr marL="113030" algn="ctr">
              <a:lnSpc>
                <a:spcPts val="3130"/>
              </a:lnSpc>
            </a:pPr>
            <a:r>
              <a:rPr sz="2800" spc="-85" dirty="0"/>
              <a:t>Worldcat:</a:t>
            </a:r>
            <a:r>
              <a:rPr sz="2800" spc="-180" dirty="0"/>
              <a:t> </a:t>
            </a:r>
            <a:r>
              <a:rPr sz="2800" u="heavy" spc="-8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3"/>
              </a:rPr>
              <a:t>http://www.worldcat.org/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18" y="250952"/>
            <a:ext cx="8505825" cy="104076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R="5080" indent="12700" algn="ctr">
              <a:lnSpc>
                <a:spcPts val="3670"/>
              </a:lnSpc>
              <a:spcBef>
                <a:spcPts val="760"/>
              </a:spcBef>
            </a:pPr>
            <a:r>
              <a:rPr spc="-90" dirty="0"/>
              <a:t>What’s</a:t>
            </a:r>
            <a:r>
              <a:rPr spc="-185" dirty="0"/>
              <a:t> </a:t>
            </a:r>
            <a:r>
              <a:rPr spc="-45" dirty="0"/>
              <a:t>the</a:t>
            </a:r>
            <a:r>
              <a:rPr spc="-185" dirty="0"/>
              <a:t> </a:t>
            </a:r>
            <a:r>
              <a:rPr spc="-75" dirty="0"/>
              <a:t>core</a:t>
            </a:r>
            <a:r>
              <a:rPr spc="-185" dirty="0"/>
              <a:t> </a:t>
            </a:r>
            <a:r>
              <a:rPr spc="-50" dirty="0"/>
              <a:t>and</a:t>
            </a:r>
            <a:r>
              <a:rPr spc="-175" dirty="0"/>
              <a:t> </a:t>
            </a:r>
            <a:r>
              <a:rPr spc="-45" dirty="0"/>
              <a:t>the</a:t>
            </a:r>
            <a:r>
              <a:rPr spc="-175" dirty="0"/>
              <a:t> </a:t>
            </a:r>
            <a:r>
              <a:rPr spc="-45" dirty="0"/>
              <a:t>aim</a:t>
            </a:r>
            <a:r>
              <a:rPr spc="-210" dirty="0"/>
              <a:t> </a:t>
            </a:r>
            <a:r>
              <a:rPr spc="-35" dirty="0"/>
              <a:t>of</a:t>
            </a:r>
            <a:r>
              <a:rPr spc="-155" dirty="0"/>
              <a:t> </a:t>
            </a:r>
            <a:r>
              <a:rPr spc="-90" dirty="0"/>
              <a:t>‘global</a:t>
            </a:r>
            <a:r>
              <a:rPr spc="-170" dirty="0"/>
              <a:t> </a:t>
            </a:r>
            <a:r>
              <a:rPr spc="-65" dirty="0"/>
              <a:t>history’</a:t>
            </a:r>
            <a:r>
              <a:rPr spc="-160" dirty="0"/>
              <a:t> </a:t>
            </a:r>
            <a:r>
              <a:rPr spc="-35" dirty="0"/>
              <a:t>as  </a:t>
            </a:r>
            <a:r>
              <a:rPr spc="-70" dirty="0"/>
              <a:t>distinct</a:t>
            </a:r>
            <a:r>
              <a:rPr spc="-180" dirty="0"/>
              <a:t> </a:t>
            </a:r>
            <a:r>
              <a:rPr spc="-70" dirty="0"/>
              <a:t>from</a:t>
            </a:r>
            <a:r>
              <a:rPr spc="-225" dirty="0"/>
              <a:t> </a:t>
            </a:r>
            <a:r>
              <a:rPr spc="-75" dirty="0"/>
              <a:t>‘world’</a:t>
            </a:r>
            <a:r>
              <a:rPr spc="-170" dirty="0"/>
              <a:t> </a:t>
            </a:r>
            <a:r>
              <a:rPr spc="-35" dirty="0"/>
              <a:t>or</a:t>
            </a:r>
            <a:r>
              <a:rPr spc="-170" dirty="0"/>
              <a:t> </a:t>
            </a:r>
            <a:r>
              <a:rPr spc="-80" dirty="0"/>
              <a:t>‘universal’</a:t>
            </a:r>
            <a:r>
              <a:rPr spc="-180" dirty="0"/>
              <a:t> </a:t>
            </a:r>
            <a:r>
              <a:rPr spc="-75" dirty="0"/>
              <a:t>history?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944750"/>
            <a:ext cx="7959090" cy="384492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255270" indent="-342900">
              <a:lnSpc>
                <a:spcPct val="8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search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analysis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connections,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exchanges,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communications, transmissions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prospective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potentially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‘global’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level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their historically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geographically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2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forms</a:t>
            </a:r>
            <a:endParaRPr sz="2200">
              <a:latin typeface="Calibri"/>
              <a:cs typeface="Calibri"/>
            </a:endParaRPr>
          </a:p>
          <a:p>
            <a:pPr marL="355600" marR="1612265" indent="-342900">
              <a:lnSpc>
                <a:spcPct val="80000"/>
              </a:lnSpc>
              <a:spcBef>
                <a:spcPts val="14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we exposed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teleological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bias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toward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present  ‘globalization’?</a:t>
            </a:r>
            <a:endParaRPr sz="2200">
              <a:latin typeface="Calibri"/>
              <a:cs typeface="Calibri"/>
            </a:endParaRPr>
          </a:p>
          <a:p>
            <a:pPr marL="355600" marR="73660" indent="-342900">
              <a:lnSpc>
                <a:spcPct val="80000"/>
              </a:lnSpc>
              <a:spcBef>
                <a:spcPts val="139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50" dirty="0">
                <a:solidFill>
                  <a:srgbClr val="FFC000"/>
                </a:solidFill>
                <a:latin typeface="Calibri"/>
                <a:cs typeface="Calibri"/>
              </a:rPr>
              <a:t>Yes</a:t>
            </a:r>
            <a:r>
              <a:rPr sz="2200" spc="-5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present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globalization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 the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temporary,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provisional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(and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reversible) outcome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long-term globalizing</a:t>
            </a:r>
            <a:r>
              <a:rPr sz="22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processes</a:t>
            </a: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141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5" dirty="0">
                <a:solidFill>
                  <a:srgbClr val="FFC000"/>
                </a:solidFill>
                <a:latin typeface="Calibri"/>
                <a:cs typeface="Calibri"/>
              </a:rPr>
              <a:t>No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are not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much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interested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outcome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except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when  studying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contemporary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globalization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– as in the </a:t>
            </a:r>
            <a:r>
              <a:rPr sz="2200" i="1" spc="-15" dirty="0">
                <a:solidFill>
                  <a:srgbClr val="FFC000"/>
                </a:solidFill>
                <a:latin typeface="Calibri"/>
                <a:cs typeface="Calibri"/>
              </a:rPr>
              <a:t>historical </a:t>
            </a:r>
            <a:r>
              <a:rPr sz="2200" i="1" spc="-10" dirty="0">
                <a:solidFill>
                  <a:srgbClr val="FFC000"/>
                </a:solidFill>
                <a:latin typeface="Calibri"/>
                <a:cs typeface="Calibri"/>
              </a:rPr>
              <a:t>processes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historically understandable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forms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growing  interconnectedness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the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awareness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thereof,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independently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from any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specific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later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outcome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257" y="408177"/>
            <a:ext cx="8764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‘Universal’ </a:t>
            </a:r>
            <a:r>
              <a:rPr sz="4400" spc="-55" dirty="0"/>
              <a:t>and </a:t>
            </a:r>
            <a:r>
              <a:rPr sz="4400" spc="-95" dirty="0"/>
              <a:t>‘global’ </a:t>
            </a:r>
            <a:r>
              <a:rPr sz="4400" spc="-80" dirty="0"/>
              <a:t>history</a:t>
            </a:r>
            <a:r>
              <a:rPr sz="4400" spc="-535" dirty="0"/>
              <a:t> </a:t>
            </a:r>
            <a:r>
              <a:rPr sz="4400" spc="-90" dirty="0"/>
              <a:t>paradigms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7100" y="1391919"/>
            <a:ext cx="7620634" cy="4412615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Providentialism: religious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philosophical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14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of civilization, of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‘reason’,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‘free 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will’,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‘liberty’,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liberal  progressivism,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modernization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Historical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materialism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Structuralism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World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Post-colonial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Networks,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multiple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modernities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‘</a:t>
            </a:r>
            <a:r>
              <a:rPr sz="2400" b="1" spc="-5" dirty="0">
                <a:solidFill>
                  <a:srgbClr val="FFC000"/>
                </a:solidFill>
                <a:latin typeface="Calibri"/>
                <a:cs typeface="Calibri"/>
              </a:rPr>
              <a:t>Big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’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history,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data,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questions,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ideas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14757"/>
            <a:ext cx="8611311" cy="1153160"/>
          </a:xfrm>
          <a:prstGeom prst="rect">
            <a:avLst/>
          </a:prstGeom>
        </p:spPr>
        <p:txBody>
          <a:bodyPr vert="horz" wrap="square" lIns="0" tIns="161163" rIns="0" bIns="0" rtlCol="0">
            <a:spAutoFit/>
          </a:bodyPr>
          <a:lstStyle/>
          <a:p>
            <a:pPr marL="391160" marR="5080" indent="-370840" algn="ctr">
              <a:lnSpc>
                <a:spcPts val="3670"/>
              </a:lnSpc>
              <a:spcBef>
                <a:spcPts val="765"/>
              </a:spcBef>
            </a:pPr>
            <a:r>
              <a:rPr spc="-85" dirty="0"/>
              <a:t>Perceptions</a:t>
            </a:r>
            <a:r>
              <a:rPr spc="-204" dirty="0"/>
              <a:t> </a:t>
            </a:r>
            <a:r>
              <a:rPr spc="-35" dirty="0"/>
              <a:t>of</a:t>
            </a:r>
            <a:r>
              <a:rPr spc="-160" dirty="0"/>
              <a:t> </a:t>
            </a:r>
            <a:r>
              <a:rPr spc="-65" dirty="0"/>
              <a:t>global</a:t>
            </a:r>
            <a:r>
              <a:rPr spc="-180" dirty="0"/>
              <a:t> </a:t>
            </a:r>
            <a:r>
              <a:rPr spc="-75" dirty="0"/>
              <a:t>connections</a:t>
            </a:r>
            <a:r>
              <a:rPr spc="-204" dirty="0"/>
              <a:t> </a:t>
            </a:r>
            <a:r>
              <a:rPr spc="-25" dirty="0"/>
              <a:t>in</a:t>
            </a:r>
            <a:r>
              <a:rPr spc="-175" dirty="0"/>
              <a:t> </a:t>
            </a:r>
            <a:r>
              <a:rPr spc="-45" dirty="0"/>
              <a:t>the</a:t>
            </a:r>
            <a:r>
              <a:rPr spc="-180" dirty="0"/>
              <a:t> </a:t>
            </a:r>
            <a:r>
              <a:rPr spc="-60" dirty="0"/>
              <a:t>early  </a:t>
            </a:r>
            <a:r>
              <a:rPr spc="-70" dirty="0"/>
              <a:t>modern</a:t>
            </a:r>
            <a:r>
              <a:rPr spc="-195" dirty="0"/>
              <a:t> </a:t>
            </a:r>
            <a:r>
              <a:rPr spc="-65" dirty="0"/>
              <a:t>age;</a:t>
            </a:r>
            <a:r>
              <a:rPr spc="-170" dirty="0"/>
              <a:t> </a:t>
            </a:r>
            <a:r>
              <a:rPr spc="-70" dirty="0"/>
              <a:t>viewing</a:t>
            </a:r>
            <a:r>
              <a:rPr spc="-190" dirty="0"/>
              <a:t> </a:t>
            </a:r>
            <a:r>
              <a:rPr spc="-45" dirty="0"/>
              <a:t>the</a:t>
            </a:r>
            <a:r>
              <a:rPr spc="-190" dirty="0"/>
              <a:t> </a:t>
            </a:r>
            <a:r>
              <a:rPr spc="-70" dirty="0"/>
              <a:t>world</a:t>
            </a:r>
            <a:r>
              <a:rPr spc="-185" dirty="0"/>
              <a:t> </a:t>
            </a:r>
            <a:r>
              <a:rPr spc="-35" dirty="0"/>
              <a:t>as</a:t>
            </a:r>
            <a:r>
              <a:rPr spc="-175" dirty="0"/>
              <a:t> </a:t>
            </a:r>
            <a:r>
              <a:rPr dirty="0"/>
              <a:t>a</a:t>
            </a:r>
            <a:r>
              <a:rPr spc="-150" dirty="0"/>
              <a:t> </a:t>
            </a:r>
            <a:r>
              <a:rPr spc="-60" dirty="0"/>
              <a:t>unity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91211" y="1358772"/>
            <a:ext cx="8724900" cy="4514215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G. B.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Ramusio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Francesco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Guicciardini: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1420"/>
              </a:spcBef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“Ma non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aveva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dato tanta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molestia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a’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Viniziani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guerra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de' turchi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quanta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molestia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detrimento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dette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l'essere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intercetto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dal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re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Portogallo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commercio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delle  spezierie,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quali 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mercanti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 i legni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loro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conducendo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Alessandria,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città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nobilissima,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Vinegia,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spargevano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con grandissimo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guadagno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tutte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provincie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della cristianità. La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quale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cosa, essendo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stata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delle piú memorabili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da molti  secoli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 qua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siano accadute nel mondo,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avendo,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il danno che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ricevé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città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 Vinegia, qualche </a:t>
            </a:r>
            <a:r>
              <a:rPr sz="2000" i="1" spc="-5" dirty="0">
                <a:solidFill>
                  <a:srgbClr val="FFC000"/>
                </a:solidFill>
                <a:latin typeface="Calibri"/>
                <a:cs typeface="Calibri"/>
              </a:rPr>
              <a:t>connessità </a:t>
            </a:r>
            <a:r>
              <a:rPr sz="2000" i="1" spc="-10" dirty="0">
                <a:solidFill>
                  <a:srgbClr val="FFC000"/>
                </a:solidFill>
                <a:latin typeface="Calibri"/>
                <a:cs typeface="Calibri"/>
              </a:rPr>
              <a:t>con </a:t>
            </a:r>
            <a:r>
              <a:rPr sz="2000" i="1" spc="-5" dirty="0">
                <a:solidFill>
                  <a:srgbClr val="FFC000"/>
                </a:solidFill>
                <a:latin typeface="Calibri"/>
                <a:cs typeface="Calibri"/>
              </a:rPr>
              <a:t>le </a:t>
            </a:r>
            <a:r>
              <a:rPr sz="2000" i="1" spc="-10" dirty="0">
                <a:solidFill>
                  <a:srgbClr val="FFC000"/>
                </a:solidFill>
                <a:latin typeface="Calibri"/>
                <a:cs typeface="Calibri"/>
              </a:rPr>
              <a:t>cose </a:t>
            </a:r>
            <a:r>
              <a:rPr sz="2000" i="1" spc="-5" dirty="0">
                <a:solidFill>
                  <a:srgbClr val="FFC000"/>
                </a:solidFill>
                <a:latin typeface="Calibri"/>
                <a:cs typeface="Calibri"/>
              </a:rPr>
              <a:t>italiane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, non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è al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tutto fuora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proposito  farne alquanto distesamente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memoria [...]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queste navigazioni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manifestato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essersi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nella cognizione della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terra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ingannati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molte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cose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gli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antichi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[...] Né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solo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ha 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questa navigazione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confuso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molte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cose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affermate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dagli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scrittori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delle cose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terrene,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dato,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oltre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ciò,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qualche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anzietà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agli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interpreti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scrittura sacra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”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000" i="1" spc="-5" dirty="0">
                <a:solidFill>
                  <a:srgbClr val="FFFFFF"/>
                </a:solidFill>
                <a:latin typeface="Calibri"/>
                <a:cs typeface="Calibri"/>
              </a:rPr>
              <a:t>Storia  d’Italia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1561,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VI,</a:t>
            </a:r>
            <a:r>
              <a:rPr sz="20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9)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737995" indent="-343535">
              <a:lnSpc>
                <a:spcPct val="100000"/>
              </a:lnSpc>
              <a:spcBef>
                <a:spcPts val="980"/>
              </a:spcBef>
              <a:buFont typeface="Arial"/>
              <a:buChar char="•"/>
              <a:tabLst>
                <a:tab pos="1738630" algn="l"/>
                <a:tab pos="1739264" algn="l"/>
              </a:tabLst>
            </a:pPr>
            <a:r>
              <a:rPr spc="-5" dirty="0"/>
              <a:t>A </a:t>
            </a:r>
            <a:r>
              <a:rPr spc="-15" dirty="0"/>
              <a:t>historical </a:t>
            </a:r>
            <a:r>
              <a:rPr spc="-5" dirty="0"/>
              <a:t>turn with a periodizing</a:t>
            </a:r>
            <a:r>
              <a:rPr spc="5" dirty="0"/>
              <a:t> </a:t>
            </a:r>
            <a:r>
              <a:rPr spc="-5" dirty="0"/>
              <a:t>meaning</a:t>
            </a:r>
          </a:p>
          <a:p>
            <a:pPr marL="1737995" indent="-343535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1738630" algn="l"/>
                <a:tab pos="1739264" algn="l"/>
              </a:tabLst>
            </a:pPr>
            <a:r>
              <a:rPr spc="-10" dirty="0"/>
              <a:t>Christian </a:t>
            </a:r>
            <a:r>
              <a:rPr spc="-5" dirty="0"/>
              <a:t>and </a:t>
            </a:r>
            <a:r>
              <a:rPr spc="-15" dirty="0"/>
              <a:t>European </a:t>
            </a:r>
            <a:r>
              <a:rPr spc="-5" dirty="0"/>
              <a:t>centrism</a:t>
            </a:r>
            <a:r>
              <a:rPr spc="10" dirty="0"/>
              <a:t> </a:t>
            </a:r>
            <a:r>
              <a:rPr spc="-15" dirty="0"/>
              <a:t>(Benzoni)</a:t>
            </a:r>
          </a:p>
          <a:p>
            <a:pPr marL="1737995" indent="-343535">
              <a:lnSpc>
                <a:spcPts val="2375"/>
              </a:lnSpc>
              <a:spcBef>
                <a:spcPts val="860"/>
              </a:spcBef>
              <a:buFont typeface="Arial"/>
              <a:buChar char="•"/>
              <a:tabLst>
                <a:tab pos="1738630" algn="l"/>
                <a:tab pos="1739264" algn="l"/>
              </a:tabLst>
            </a:pPr>
            <a:r>
              <a:rPr spc="-5" dirty="0"/>
              <a:t>A </a:t>
            </a:r>
            <a:r>
              <a:rPr spc="-15" dirty="0"/>
              <a:t>“nascente </a:t>
            </a:r>
            <a:r>
              <a:rPr spc="-20" dirty="0"/>
              <a:t>rete </a:t>
            </a:r>
            <a:r>
              <a:rPr spc="-5" dirty="0"/>
              <a:t>di </a:t>
            </a:r>
            <a:r>
              <a:rPr spc="-10" dirty="0"/>
              <a:t>rapporti planetari” </a:t>
            </a:r>
            <a:r>
              <a:rPr dirty="0"/>
              <a:t>(rising </a:t>
            </a:r>
            <a:r>
              <a:rPr spc="-10" dirty="0"/>
              <a:t>network</a:t>
            </a:r>
            <a:r>
              <a:rPr spc="85" dirty="0"/>
              <a:t> </a:t>
            </a:r>
            <a:r>
              <a:rPr spc="-5" dirty="0"/>
              <a:t>of</a:t>
            </a:r>
          </a:p>
          <a:p>
            <a:pPr marL="1737995">
              <a:lnSpc>
                <a:spcPts val="2375"/>
              </a:lnSpc>
            </a:pPr>
            <a:r>
              <a:rPr spc="-10" dirty="0"/>
              <a:t>planetary relationships) (Benzoni)</a:t>
            </a:r>
          </a:p>
          <a:p>
            <a:pPr marL="104775">
              <a:lnSpc>
                <a:spcPct val="100000"/>
              </a:lnSpc>
              <a:spcBef>
                <a:spcPts val="45"/>
              </a:spcBef>
            </a:pPr>
            <a:endParaRPr sz="2400"/>
          </a:p>
          <a:p>
            <a:pPr marL="104775" algn="ctr">
              <a:lnSpc>
                <a:spcPts val="3110"/>
              </a:lnSpc>
            </a:pPr>
            <a:r>
              <a:rPr sz="2800" b="0" spc="-70" dirty="0">
                <a:solidFill>
                  <a:srgbClr val="FFC000"/>
                </a:solidFill>
                <a:latin typeface="Calibri Light"/>
                <a:cs typeface="Calibri Light"/>
              </a:rPr>
              <a:t>Antonio </a:t>
            </a:r>
            <a:r>
              <a:rPr sz="2800" b="0" spc="-75" dirty="0">
                <a:solidFill>
                  <a:srgbClr val="FFC000"/>
                </a:solidFill>
                <a:latin typeface="Calibri Light"/>
                <a:cs typeface="Calibri Light"/>
              </a:rPr>
              <a:t>Possevino, </a:t>
            </a:r>
            <a:r>
              <a:rPr sz="2800" b="0" i="1" spc="-80" dirty="0">
                <a:solidFill>
                  <a:srgbClr val="FFC000"/>
                </a:solidFill>
                <a:latin typeface="Calibri Light"/>
                <a:cs typeface="Calibri Light"/>
              </a:rPr>
              <a:t>Apparatus </a:t>
            </a:r>
            <a:r>
              <a:rPr sz="2800" b="0" i="1" spc="-70" dirty="0">
                <a:solidFill>
                  <a:srgbClr val="FFC000"/>
                </a:solidFill>
                <a:latin typeface="Calibri Light"/>
                <a:cs typeface="Calibri Light"/>
              </a:rPr>
              <a:t>ad </a:t>
            </a:r>
            <a:r>
              <a:rPr sz="2800" b="0" i="1" spc="-80" dirty="0">
                <a:solidFill>
                  <a:srgbClr val="FFC000"/>
                </a:solidFill>
                <a:latin typeface="Calibri Light"/>
                <a:cs typeface="Calibri Light"/>
              </a:rPr>
              <a:t>omnium </a:t>
            </a:r>
            <a:r>
              <a:rPr sz="2800" b="0" i="1" spc="-70" dirty="0">
                <a:solidFill>
                  <a:srgbClr val="FFC000"/>
                </a:solidFill>
                <a:latin typeface="Calibri Light"/>
                <a:cs typeface="Calibri Light"/>
              </a:rPr>
              <a:t>gentium</a:t>
            </a:r>
            <a:r>
              <a:rPr sz="2800" b="0" i="1" spc="-415" dirty="0">
                <a:solidFill>
                  <a:srgbClr val="FFC000"/>
                </a:solidFill>
                <a:latin typeface="Calibri Light"/>
                <a:cs typeface="Calibri Light"/>
              </a:rPr>
              <a:t> </a:t>
            </a:r>
            <a:r>
              <a:rPr sz="2800" b="0" i="1" spc="-70" dirty="0">
                <a:solidFill>
                  <a:srgbClr val="FFC000"/>
                </a:solidFill>
                <a:latin typeface="Calibri Light"/>
                <a:cs typeface="Calibri Light"/>
              </a:rPr>
              <a:t>historiam</a:t>
            </a:r>
            <a:endParaRPr sz="2800">
              <a:latin typeface="Calibri Light"/>
              <a:cs typeface="Calibri Light"/>
            </a:endParaRPr>
          </a:p>
          <a:p>
            <a:pPr marL="104775" algn="ctr">
              <a:lnSpc>
                <a:spcPts val="3110"/>
              </a:lnSpc>
            </a:pPr>
            <a:r>
              <a:rPr sz="2800" b="0" spc="-65" dirty="0">
                <a:solidFill>
                  <a:srgbClr val="FFC000"/>
                </a:solidFill>
                <a:latin typeface="Calibri Light"/>
                <a:cs typeface="Calibri Light"/>
              </a:rPr>
              <a:t>(1597)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22069" y="506075"/>
            <a:ext cx="6706870" cy="1940560"/>
          </a:xfrm>
          <a:prstGeom prst="rect">
            <a:avLst/>
          </a:prstGeom>
        </p:spPr>
        <p:txBody>
          <a:bodyPr vert="horz" wrap="square" lIns="0" tIns="224790" rIns="0" bIns="0" rtlCol="0">
            <a:spAutoFit/>
          </a:bodyPr>
          <a:lstStyle/>
          <a:p>
            <a:pPr marL="1365885">
              <a:lnSpc>
                <a:spcPct val="100000"/>
              </a:lnSpc>
              <a:spcBef>
                <a:spcPts val="1770"/>
              </a:spcBef>
            </a:pPr>
            <a:r>
              <a:rPr sz="2800" spc="-65" dirty="0"/>
              <a:t>Pietro Martire </a:t>
            </a:r>
            <a:r>
              <a:rPr sz="2800" spc="-35" dirty="0"/>
              <a:t>d'</a:t>
            </a:r>
            <a:r>
              <a:rPr sz="2800" spc="-340" dirty="0"/>
              <a:t> </a:t>
            </a:r>
            <a:r>
              <a:rPr sz="2800" spc="-70" dirty="0"/>
              <a:t>Anghiera</a:t>
            </a:r>
            <a:endParaRPr sz="2800"/>
          </a:p>
          <a:p>
            <a:pPr marL="12700" marR="5080" indent="340360">
              <a:lnSpc>
                <a:spcPts val="5030"/>
              </a:lnSpc>
              <a:spcBef>
                <a:spcPts val="440"/>
              </a:spcBef>
            </a:pPr>
            <a:r>
              <a:rPr sz="2800" spc="-70" dirty="0"/>
              <a:t>Giovanni </a:t>
            </a:r>
            <a:r>
              <a:rPr sz="2800" spc="-100" dirty="0"/>
              <a:t>Tarcagnota, </a:t>
            </a:r>
            <a:r>
              <a:rPr sz="2800" i="1" spc="-70" dirty="0">
                <a:latin typeface="Calibri Light"/>
                <a:cs typeface="Calibri Light"/>
              </a:rPr>
              <a:t>Historie </a:t>
            </a:r>
            <a:r>
              <a:rPr sz="2800" i="1" spc="-65" dirty="0">
                <a:latin typeface="Calibri Light"/>
                <a:cs typeface="Calibri Light"/>
              </a:rPr>
              <a:t>del </a:t>
            </a:r>
            <a:r>
              <a:rPr sz="2800" i="1" spc="-80" dirty="0">
                <a:latin typeface="Calibri Light"/>
                <a:cs typeface="Calibri Light"/>
              </a:rPr>
              <a:t>mondo</a:t>
            </a:r>
            <a:r>
              <a:rPr sz="2800" i="1" spc="-370" dirty="0">
                <a:latin typeface="Calibri Light"/>
                <a:cs typeface="Calibri Light"/>
              </a:rPr>
              <a:t> </a:t>
            </a:r>
            <a:r>
              <a:rPr sz="2800" spc="-65" dirty="0"/>
              <a:t>(1562)  </a:t>
            </a:r>
            <a:r>
              <a:rPr sz="2800" spc="-70" dirty="0"/>
              <a:t>Giovanni </a:t>
            </a:r>
            <a:r>
              <a:rPr sz="2800" spc="-80" dirty="0"/>
              <a:t>Botero, </a:t>
            </a:r>
            <a:r>
              <a:rPr sz="2800" i="1" spc="-75" dirty="0">
                <a:latin typeface="Calibri Light"/>
                <a:cs typeface="Calibri Light"/>
              </a:rPr>
              <a:t>Relazioni </a:t>
            </a:r>
            <a:r>
              <a:rPr sz="2800" i="1" spc="-65" dirty="0">
                <a:latin typeface="Calibri Light"/>
                <a:cs typeface="Calibri Light"/>
              </a:rPr>
              <a:t>universali</a:t>
            </a:r>
            <a:r>
              <a:rPr sz="2800" i="1" spc="-345" dirty="0">
                <a:latin typeface="Calibri Light"/>
                <a:cs typeface="Calibri Light"/>
              </a:rPr>
              <a:t> </a:t>
            </a:r>
            <a:r>
              <a:rPr sz="2800" spc="-75" dirty="0"/>
              <a:t>(1591-1611)</a:t>
            </a:r>
            <a:endParaRPr sz="2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14757"/>
            <a:ext cx="8659621" cy="1153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930" algn="ctr">
              <a:lnSpc>
                <a:spcPts val="4440"/>
              </a:lnSpc>
              <a:spcBef>
                <a:spcPts val="95"/>
              </a:spcBef>
            </a:pPr>
            <a:r>
              <a:rPr sz="4000" spc="-80" dirty="0"/>
              <a:t>Material processes, cultural practices</a:t>
            </a:r>
            <a:r>
              <a:rPr sz="4000" spc="-405" dirty="0"/>
              <a:t> </a:t>
            </a:r>
            <a:r>
              <a:rPr sz="4000" spc="-50" dirty="0"/>
              <a:t>and</a:t>
            </a:r>
            <a:endParaRPr sz="4000" dirty="0"/>
          </a:p>
          <a:p>
            <a:pPr marR="3810" algn="ctr">
              <a:lnSpc>
                <a:spcPts val="4440"/>
              </a:lnSpc>
            </a:pPr>
            <a:r>
              <a:rPr sz="4000" i="1" spc="-85" dirty="0">
                <a:latin typeface="Calibri Light"/>
                <a:cs typeface="Calibri Light"/>
              </a:rPr>
              <a:t>intellectual</a:t>
            </a:r>
            <a:r>
              <a:rPr sz="4000" i="1" spc="-105" dirty="0">
                <a:latin typeface="Calibri Light"/>
                <a:cs typeface="Calibri Light"/>
              </a:rPr>
              <a:t> </a:t>
            </a:r>
            <a:r>
              <a:rPr sz="4000" i="1" spc="-75" dirty="0">
                <a:latin typeface="Calibri Light"/>
                <a:cs typeface="Calibri Light"/>
              </a:rPr>
              <a:t>perceptions</a:t>
            </a:r>
            <a:endParaRPr sz="40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930" y="1584147"/>
            <a:ext cx="8110220" cy="4110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solidFill>
                  <a:srgbClr val="FFC000"/>
                </a:solidFill>
                <a:latin typeface="Calibri"/>
                <a:cs typeface="Calibri"/>
              </a:rPr>
              <a:t>Transition </a:t>
            </a:r>
            <a:r>
              <a:rPr sz="2200" spc="-15" dirty="0">
                <a:solidFill>
                  <a:srgbClr val="FFC000"/>
                </a:solidFill>
                <a:latin typeface="Calibri"/>
                <a:cs typeface="Calibri"/>
              </a:rPr>
              <a:t>from </a:t>
            </a:r>
            <a:r>
              <a:rPr sz="2200" i="1" spc="-10" dirty="0">
                <a:solidFill>
                  <a:srgbClr val="FFC000"/>
                </a:solidFill>
                <a:latin typeface="Calibri"/>
                <a:cs typeface="Calibri"/>
              </a:rPr>
              <a:t>collecting </a:t>
            </a:r>
            <a:r>
              <a:rPr sz="2200" spc="-20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2200" i="1" spc="-5" dirty="0">
                <a:solidFill>
                  <a:srgbClr val="FFC000"/>
                </a:solidFill>
                <a:latin typeface="Calibri"/>
                <a:cs typeface="Calibri"/>
              </a:rPr>
              <a:t>mapping, </a:t>
            </a:r>
            <a:r>
              <a:rPr sz="2200" i="1" spc="-15" dirty="0">
                <a:solidFill>
                  <a:srgbClr val="FFC000"/>
                </a:solidFill>
                <a:latin typeface="Calibri"/>
                <a:cs typeface="Calibri"/>
              </a:rPr>
              <a:t>commenting </a:t>
            </a:r>
            <a:r>
              <a:rPr sz="2200" spc="-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2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C000"/>
                </a:solidFill>
                <a:latin typeface="Calibri"/>
                <a:cs typeface="Calibri"/>
              </a:rPr>
              <a:t>interpreting</a:t>
            </a:r>
            <a:r>
              <a:rPr sz="2200" spc="-10" dirty="0">
                <a:solidFill>
                  <a:srgbClr val="FFC000"/>
                </a:solidFill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818515" marR="789940" indent="-463550">
              <a:lnSpc>
                <a:spcPts val="2110"/>
              </a:lnSpc>
              <a:spcBef>
                <a:spcPts val="250"/>
              </a:spcBef>
              <a:tabLst>
                <a:tab pos="3714750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travel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accounts</a:t>
            </a:r>
            <a:r>
              <a:rPr sz="2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collections	universal history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geography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philosophical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894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C000"/>
                </a:solidFill>
                <a:latin typeface="Calibri"/>
                <a:cs typeface="Calibri"/>
              </a:rPr>
              <a:t>Periodizing implications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‘proto-globalization, national</a:t>
            </a:r>
            <a:r>
              <a:rPr sz="22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characters,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sovereign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States,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international relations,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law 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nations</a:t>
            </a:r>
            <a:r>
              <a:rPr sz="2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(Hume)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9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C000"/>
                </a:solidFill>
                <a:latin typeface="Calibri"/>
                <a:cs typeface="Calibri"/>
              </a:rPr>
              <a:t>Universalism </a:t>
            </a:r>
            <a:r>
              <a:rPr sz="2200" spc="-5" dirty="0">
                <a:solidFill>
                  <a:srgbClr val="FFC000"/>
                </a:solidFill>
                <a:latin typeface="Calibri"/>
                <a:cs typeface="Calibri"/>
              </a:rPr>
              <a:t>and Cosmopolitanism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(citizens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world)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7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C000"/>
                </a:solidFill>
                <a:latin typeface="Calibri"/>
                <a:cs typeface="Calibri"/>
              </a:rPr>
              <a:t>Balance of </a:t>
            </a:r>
            <a:r>
              <a:rPr sz="2200" spc="-15" dirty="0">
                <a:solidFill>
                  <a:srgbClr val="FFC000"/>
                </a:solidFill>
                <a:latin typeface="Calibri"/>
                <a:cs typeface="Calibri"/>
              </a:rPr>
              <a:t>power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between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European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nations</a:t>
            </a:r>
            <a:r>
              <a:rPr sz="22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(Montesquieu)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spcBef>
                <a:spcPts val="87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FFC000"/>
                </a:solidFill>
                <a:latin typeface="Calibri"/>
                <a:cs typeface="Calibri"/>
              </a:rPr>
              <a:t>Commerce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intercourse,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interaction,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acculturation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C000"/>
                </a:solidFill>
                <a:latin typeface="Calibri"/>
                <a:cs typeface="Calibri"/>
              </a:rPr>
              <a:t>Impact </a:t>
            </a:r>
            <a:r>
              <a:rPr sz="2200" dirty="0">
                <a:solidFill>
                  <a:srgbClr val="FFC000"/>
                </a:solidFill>
                <a:latin typeface="Calibri"/>
                <a:cs typeface="Calibri"/>
              </a:rPr>
              <a:t>on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philosophical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political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concepts</a:t>
            </a:r>
            <a:endParaRPr sz="2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Notions of </a:t>
            </a:r>
            <a:r>
              <a:rPr sz="2200" spc="-15" dirty="0">
                <a:solidFill>
                  <a:srgbClr val="FFC000"/>
                </a:solidFill>
                <a:latin typeface="Calibri"/>
                <a:cs typeface="Calibri"/>
              </a:rPr>
              <a:t>connected</a:t>
            </a:r>
            <a:r>
              <a:rPr sz="22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C000"/>
                </a:solidFill>
                <a:latin typeface="Calibri"/>
                <a:cs typeface="Calibri"/>
              </a:rPr>
              <a:t>histories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79520" y="191719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144017" y="0"/>
                </a:moveTo>
                <a:lnTo>
                  <a:pt x="144017" y="72009"/>
                </a:lnTo>
                <a:lnTo>
                  <a:pt x="0" y="72009"/>
                </a:lnTo>
                <a:lnTo>
                  <a:pt x="0" y="216027"/>
                </a:lnTo>
                <a:lnTo>
                  <a:pt x="144017" y="216027"/>
                </a:lnTo>
                <a:lnTo>
                  <a:pt x="144017" y="288036"/>
                </a:lnTo>
                <a:lnTo>
                  <a:pt x="288035" y="144018"/>
                </a:lnTo>
                <a:lnTo>
                  <a:pt x="14401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79520" y="191719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89" h="288289">
                <a:moveTo>
                  <a:pt x="0" y="72009"/>
                </a:moveTo>
                <a:lnTo>
                  <a:pt x="144017" y="72009"/>
                </a:lnTo>
                <a:lnTo>
                  <a:pt x="144017" y="0"/>
                </a:lnTo>
                <a:lnTo>
                  <a:pt x="288035" y="144018"/>
                </a:lnTo>
                <a:lnTo>
                  <a:pt x="144017" y="288036"/>
                </a:lnTo>
                <a:lnTo>
                  <a:pt x="144017" y="216027"/>
                </a:lnTo>
                <a:lnTo>
                  <a:pt x="0" y="216027"/>
                </a:lnTo>
                <a:lnTo>
                  <a:pt x="0" y="72009"/>
                </a:lnTo>
                <a:close/>
              </a:path>
            </a:pathLst>
          </a:custGeom>
          <a:ln w="15239">
            <a:solidFill>
              <a:srgbClr val="D1D9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12023" y="194767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144018" y="0"/>
                </a:moveTo>
                <a:lnTo>
                  <a:pt x="144018" y="72008"/>
                </a:lnTo>
                <a:lnTo>
                  <a:pt x="0" y="72008"/>
                </a:lnTo>
                <a:lnTo>
                  <a:pt x="0" y="216026"/>
                </a:lnTo>
                <a:lnTo>
                  <a:pt x="144018" y="216026"/>
                </a:lnTo>
                <a:lnTo>
                  <a:pt x="144018" y="288036"/>
                </a:lnTo>
                <a:lnTo>
                  <a:pt x="288035" y="144017"/>
                </a:lnTo>
                <a:lnTo>
                  <a:pt x="14401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12023" y="1947672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89">
                <a:moveTo>
                  <a:pt x="0" y="72008"/>
                </a:moveTo>
                <a:lnTo>
                  <a:pt x="144018" y="72008"/>
                </a:lnTo>
                <a:lnTo>
                  <a:pt x="144018" y="0"/>
                </a:lnTo>
                <a:lnTo>
                  <a:pt x="288035" y="144017"/>
                </a:lnTo>
                <a:lnTo>
                  <a:pt x="144018" y="288036"/>
                </a:lnTo>
                <a:lnTo>
                  <a:pt x="144018" y="216026"/>
                </a:lnTo>
                <a:lnTo>
                  <a:pt x="0" y="216026"/>
                </a:lnTo>
                <a:lnTo>
                  <a:pt x="0" y="72008"/>
                </a:lnTo>
                <a:close/>
              </a:path>
            </a:pathLst>
          </a:custGeom>
          <a:ln w="15239">
            <a:solidFill>
              <a:srgbClr val="D1D9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5904" y="2191511"/>
            <a:ext cx="310895" cy="341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14757"/>
            <a:ext cx="8763000" cy="1064522"/>
          </a:xfrm>
          <a:prstGeom prst="rect">
            <a:avLst/>
          </a:prstGeom>
        </p:spPr>
        <p:txBody>
          <a:bodyPr vert="horz" wrap="square" lIns="0" tIns="139827" rIns="0" bIns="0" rtlCol="0">
            <a:spAutoFit/>
          </a:bodyPr>
          <a:lstStyle/>
          <a:p>
            <a:pPr marL="146050" algn="ctr">
              <a:lnSpc>
                <a:spcPts val="3554"/>
              </a:lnSpc>
              <a:spcBef>
                <a:spcPts val="105"/>
              </a:spcBef>
            </a:pPr>
            <a:r>
              <a:rPr sz="3200" b="0" spc="-5" dirty="0">
                <a:latin typeface="Calibri"/>
                <a:cs typeface="Calibri"/>
              </a:rPr>
              <a:t>C</a:t>
            </a:r>
            <a:r>
              <a:rPr sz="3200" b="0" i="1" spc="-5" dirty="0">
                <a:latin typeface="Calibri"/>
                <a:cs typeface="Calibri"/>
              </a:rPr>
              <a:t>ollecting </a:t>
            </a:r>
            <a:r>
              <a:rPr sz="3200" b="0" spc="-20" dirty="0">
                <a:latin typeface="Calibri"/>
                <a:cs typeface="Calibri"/>
              </a:rPr>
              <a:t>to </a:t>
            </a:r>
            <a:r>
              <a:rPr sz="3200" b="0" i="1" spc="-5" dirty="0">
                <a:latin typeface="Calibri"/>
                <a:cs typeface="Calibri"/>
              </a:rPr>
              <a:t>mapping, </a:t>
            </a:r>
            <a:r>
              <a:rPr sz="3200" b="0" i="1" spc="-10" dirty="0">
                <a:latin typeface="Calibri"/>
                <a:cs typeface="Calibri"/>
              </a:rPr>
              <a:t>commenting</a:t>
            </a:r>
            <a:r>
              <a:rPr sz="3200" b="0" i="1" spc="95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and</a:t>
            </a:r>
            <a:endParaRPr sz="3200" dirty="0">
              <a:latin typeface="Calibri"/>
              <a:cs typeface="Calibri"/>
            </a:endParaRPr>
          </a:p>
          <a:p>
            <a:pPr marL="146050" algn="ctr">
              <a:lnSpc>
                <a:spcPts val="3554"/>
              </a:lnSpc>
            </a:pPr>
            <a:r>
              <a:rPr sz="3200" b="0" i="1" spc="-10" dirty="0">
                <a:latin typeface="Calibri"/>
                <a:cs typeface="Calibri"/>
              </a:rPr>
              <a:t>interpreting</a:t>
            </a:r>
            <a:r>
              <a:rPr sz="3200" b="0" spc="-10" dirty="0">
                <a:latin typeface="Calibri"/>
                <a:cs typeface="Calibri"/>
              </a:rPr>
              <a:t>: </a:t>
            </a:r>
            <a:r>
              <a:rPr sz="3200" b="0" spc="-15" dirty="0">
                <a:latin typeface="Calibri"/>
                <a:cs typeface="Calibri"/>
              </a:rPr>
              <a:t>from </a:t>
            </a:r>
            <a:r>
              <a:rPr sz="3200" b="0" spc="-10" dirty="0">
                <a:latin typeface="Calibri"/>
                <a:cs typeface="Calibri"/>
              </a:rPr>
              <a:t>world </a:t>
            </a:r>
            <a:r>
              <a:rPr sz="3200" b="0" spc="-25" dirty="0">
                <a:latin typeface="Calibri"/>
                <a:cs typeface="Calibri"/>
              </a:rPr>
              <a:t>to</a:t>
            </a:r>
            <a:r>
              <a:rPr sz="3200" b="0" spc="35" dirty="0">
                <a:latin typeface="Calibri"/>
                <a:cs typeface="Calibri"/>
              </a:rPr>
              <a:t> </a:t>
            </a:r>
            <a:r>
              <a:rPr sz="3200" b="0" dirty="0">
                <a:latin typeface="Calibri"/>
                <a:cs typeface="Calibri"/>
              </a:rPr>
              <a:t>global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005">
              <a:lnSpc>
                <a:spcPts val="200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435" y="1148189"/>
            <a:ext cx="8139430" cy="4907915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Churchill,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Harris, </a:t>
            </a:r>
            <a:r>
              <a:rPr sz="2100" spc="-20" dirty="0">
                <a:solidFill>
                  <a:srgbClr val="FFFFFF"/>
                </a:solidFill>
                <a:latin typeface="Calibri"/>
                <a:cs typeface="Calibri"/>
              </a:rPr>
              <a:t>Prévost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100" i="1" spc="-5" dirty="0">
                <a:solidFill>
                  <a:srgbClr val="FFFFFF"/>
                </a:solidFill>
                <a:latin typeface="Calibri"/>
                <a:cs typeface="Calibri"/>
              </a:rPr>
              <a:t>Universal </a:t>
            </a:r>
            <a:r>
              <a:rPr sz="2100" i="1" spc="-1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100" i="1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(1736-1764)</a:t>
            </a:r>
            <a:endParaRPr sz="21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100" i="1" spc="-5" dirty="0">
                <a:solidFill>
                  <a:srgbClr val="FFFFFF"/>
                </a:solidFill>
                <a:latin typeface="Calibri"/>
                <a:cs typeface="Calibri"/>
              </a:rPr>
              <a:t>Universal </a:t>
            </a:r>
            <a:r>
              <a:rPr sz="2100" i="1" spc="-10" dirty="0">
                <a:solidFill>
                  <a:srgbClr val="FFFFFF"/>
                </a:solidFill>
                <a:latin typeface="Calibri"/>
                <a:cs typeface="Calibri"/>
              </a:rPr>
              <a:t>history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historical </a:t>
            </a:r>
            <a:r>
              <a:rPr sz="2100" spc="-15" dirty="0">
                <a:solidFill>
                  <a:srgbClr val="FFFFFF"/>
                </a:solidFill>
                <a:latin typeface="Calibri"/>
                <a:cs typeface="Calibri"/>
              </a:rPr>
              <a:t>geography </a:t>
            </a:r>
            <a:r>
              <a:rPr sz="2100" spc="-35" dirty="0">
                <a:solidFill>
                  <a:srgbClr val="FFFFFF"/>
                </a:solidFill>
                <a:latin typeface="Calibri"/>
                <a:cs typeface="Calibri"/>
              </a:rPr>
              <a:t>(D’Anville) </a:t>
            </a:r>
            <a:r>
              <a:rPr sz="2100" spc="-15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10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i="1" spc="-10" dirty="0">
                <a:solidFill>
                  <a:srgbClr val="FFFFFF"/>
                </a:solidFill>
                <a:latin typeface="Calibri"/>
                <a:cs typeface="Calibri"/>
              </a:rPr>
              <a:t>philosophical</a:t>
            </a:r>
            <a:endParaRPr sz="21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100" i="1" spc="-10" dirty="0">
                <a:solidFill>
                  <a:srgbClr val="FFFFFF"/>
                </a:solidFill>
                <a:latin typeface="Calibri"/>
                <a:cs typeface="Calibri"/>
              </a:rPr>
              <a:t>history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: Raynal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1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Gibbon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Calibri"/>
              <a:cs typeface="Calibri"/>
            </a:endParaRPr>
          </a:p>
          <a:p>
            <a:pPr marL="546100" marR="373380">
              <a:lnSpc>
                <a:spcPct val="100000"/>
              </a:lnSpc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“I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allowed, without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control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or advice,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gratify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wanderings 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 unripe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taste.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My  indiscriminate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appetite subsided by degrees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historic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line: and since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philosophy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has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exploded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innate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ideas 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natural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propensities, I must ascribe this choice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assiduous  perusal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Universal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History,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as the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octavo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volumes successively appeared […]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soon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5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1500">
              <a:latin typeface="Calibri"/>
              <a:cs typeface="Calibri"/>
            </a:endParaRPr>
          </a:p>
          <a:p>
            <a:pPr marL="546100" marR="5080">
              <a:lnSpc>
                <a:spcPct val="100000"/>
              </a:lnSpc>
              <a:spcBef>
                <a:spcPts val="5"/>
              </a:spcBef>
            </a:pP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returned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Bath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procured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second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third volumes of Howel's History 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World,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which  exhibit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Byzantine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period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larger scale. Mahomet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his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Saracens soon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fixed my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attention;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some instinct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criticism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directed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genuine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sources. Simon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Ockley,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 original in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every sense,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first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opened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my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eyes;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I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led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book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another,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till 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had ranged round 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circle of Oriental 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history. Before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was sixteen,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I had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exhausted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that could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be learned in  English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Arabs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Persians,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25" dirty="0">
                <a:solidFill>
                  <a:srgbClr val="FFFFFF"/>
                </a:solidFill>
                <a:latin typeface="Calibri"/>
                <a:cs typeface="Calibri"/>
              </a:rPr>
              <a:t>Tartars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Turks;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same ardour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urged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me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guess 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French of D'Herbelot,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construe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barbarous Latin of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Pocock's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Abulfaragius. Such  vague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and multifarious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reading could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teach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me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think,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to write, or </a:t>
            </a:r>
            <a:r>
              <a:rPr sz="15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act; and the only  principle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darted a </a:t>
            </a:r>
            <a:r>
              <a:rPr sz="1500" spc="-20" dirty="0">
                <a:solidFill>
                  <a:srgbClr val="FFFFFF"/>
                </a:solidFill>
                <a:latin typeface="Calibri"/>
                <a:cs typeface="Calibri"/>
              </a:rPr>
              <a:t>ray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light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indigested </a:t>
            </a:r>
            <a:r>
              <a:rPr sz="1500" dirty="0">
                <a:solidFill>
                  <a:srgbClr val="FFFFFF"/>
                </a:solidFill>
                <a:latin typeface="Calibri"/>
                <a:cs typeface="Calibri"/>
              </a:rPr>
              <a:t>chaos,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500" b="1" i="1" dirty="0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sz="1500" b="1" i="1" spc="-5" dirty="0">
                <a:solidFill>
                  <a:srgbClr val="FFC000"/>
                </a:solidFill>
                <a:latin typeface="Calibri"/>
                <a:cs typeface="Calibri"/>
              </a:rPr>
              <a:t>early </a:t>
            </a:r>
            <a:r>
              <a:rPr sz="1500" b="1" i="1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1500" b="1" i="1" spc="-5" dirty="0">
                <a:solidFill>
                  <a:srgbClr val="FFC000"/>
                </a:solidFill>
                <a:latin typeface="Calibri"/>
                <a:cs typeface="Calibri"/>
              </a:rPr>
              <a:t>rational</a:t>
            </a:r>
            <a:r>
              <a:rPr sz="1500" b="1" i="1" spc="-20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500" b="1" i="1" spc="-5" dirty="0">
                <a:solidFill>
                  <a:srgbClr val="FFC000"/>
                </a:solidFill>
                <a:latin typeface="Calibri"/>
                <a:cs typeface="Calibri"/>
              </a:rPr>
              <a:t>application  </a:t>
            </a:r>
            <a:r>
              <a:rPr sz="1500" b="1" i="1" spc="-10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500" b="1" i="1" dirty="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1500" b="1" i="1" spc="-5" dirty="0">
                <a:solidFill>
                  <a:srgbClr val="FFC000"/>
                </a:solidFill>
                <a:latin typeface="Calibri"/>
                <a:cs typeface="Calibri"/>
              </a:rPr>
              <a:t>order of time </a:t>
            </a:r>
            <a:r>
              <a:rPr sz="1500" b="1" i="1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1500" b="1" i="1" spc="-15" dirty="0">
                <a:solidFill>
                  <a:srgbClr val="FFC000"/>
                </a:solidFill>
                <a:latin typeface="Calibri"/>
                <a:cs typeface="Calibri"/>
              </a:rPr>
              <a:t>place</a:t>
            </a:r>
            <a:r>
              <a:rPr sz="1500" spc="-15" dirty="0">
                <a:solidFill>
                  <a:srgbClr val="FFFFFF"/>
                </a:solidFill>
                <a:latin typeface="Calibri"/>
                <a:cs typeface="Calibri"/>
              </a:rPr>
              <a:t>” 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(Gibbon, </a:t>
            </a:r>
            <a:r>
              <a:rPr sz="1500" i="1" dirty="0">
                <a:solidFill>
                  <a:srgbClr val="FFFFFF"/>
                </a:solidFill>
                <a:latin typeface="Calibri"/>
                <a:cs typeface="Calibri"/>
              </a:rPr>
              <a:t>Memoirs </a:t>
            </a:r>
            <a:r>
              <a:rPr sz="1500" i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500" i="1" spc="-15" dirty="0">
                <a:solidFill>
                  <a:srgbClr val="FFFFFF"/>
                </a:solidFill>
                <a:latin typeface="Calibri"/>
                <a:cs typeface="Calibri"/>
              </a:rPr>
              <a:t>my</a:t>
            </a:r>
            <a:r>
              <a:rPr sz="1500" i="1" spc="-5" dirty="0">
                <a:solidFill>
                  <a:srgbClr val="FFFFFF"/>
                </a:solidFill>
                <a:latin typeface="Calibri"/>
                <a:cs typeface="Calibri"/>
              </a:rPr>
              <a:t> Life</a:t>
            </a:r>
            <a:r>
              <a:rPr sz="1500" spc="-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3870</Words>
  <Application>Microsoft Office PowerPoint</Application>
  <PresentationFormat>Presentazione su schermo (4:3)</PresentationFormat>
  <Paragraphs>161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Global history in perspective</vt:lpstr>
      <vt:lpstr>“Global history” as a keyword Worldcat: http://www.worldcat.org/</vt:lpstr>
      <vt:lpstr>“World history” as a keyword Worldcat: http://www.worldcat.org/</vt:lpstr>
      <vt:lpstr>What’s the core and the aim of ‘global history’ as  distinct from ‘world’ or ‘universal’ history?</vt:lpstr>
      <vt:lpstr>‘Universal’ and ‘global’ history paradigms</vt:lpstr>
      <vt:lpstr>Perceptions of global connections in the early  modern age; viewing the world as a unity</vt:lpstr>
      <vt:lpstr>Pietro Martire d' Anghiera Giovanni Tarcagnota, Historie del mondo (1562)  Giovanni Botero, Relazioni universali (1591-1611)</vt:lpstr>
      <vt:lpstr>Material processes, cultural practices and intellectual perceptions</vt:lpstr>
      <vt:lpstr>Collecting to mapping, commenting and interpreting: from world to global</vt:lpstr>
      <vt:lpstr>Periodization: Voltaire, Remarques sur l’histoire (1742)</vt:lpstr>
      <vt:lpstr>Abbé Raynal, Histoire philosophique et politique des établissements et  des commerces des Européens dans les Deux Indes (1770, 1774, 1780)</vt:lpstr>
      <vt:lpstr>Periodization: Hegel</vt:lpstr>
      <vt:lpstr>Peace and moderate government:  Montesquieu and the “doux commerce”</vt:lpstr>
      <vt:lpstr>Globalizing trade: William Robertson  (History of America, 1777)</vt:lpstr>
      <vt:lpstr>Historical and economic globalization: Abbé Raynal, Histoire philosophique et  politique des établissements et des commerces des Européens dans les Deux  Indes (1770, 1774, 1780)</vt:lpstr>
      <vt:lpstr>Consumer cosmopolitanism: Raynal (VI, 18)</vt:lpstr>
      <vt:lpstr>Hume, «On Justice» (1751)</vt:lpstr>
      <vt:lpstr>Regulative (problematically) cosmopolitanism: Kant</vt:lpstr>
      <vt:lpstr>Contradictions of proto-globalization: Condorcet, Esquisse d'un Tableau  historique des progrès de l'esprit humain , VIII époque (1795)</vt:lpstr>
      <vt:lpstr>Eurasian connectedness and comparative approach:  William Robertson</vt:lpstr>
      <vt:lpstr>A global comparative approach: William  Robertson, History of America</vt:lpstr>
      <vt:lpstr>Historical connectedness: Gibbon</vt:lpstr>
      <vt:lpstr>Gibbon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Revisore</dc:creator>
  <cp:lastModifiedBy>ABBATTISTA GUIDO</cp:lastModifiedBy>
  <cp:revision>2</cp:revision>
  <dcterms:created xsi:type="dcterms:W3CDTF">2022-10-17T08:42:28Z</dcterms:created>
  <dcterms:modified xsi:type="dcterms:W3CDTF">2022-10-17T08:46:42Z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2022-10-17T00:00:00Z</vt:filetime>
  </property>
</Properties>
</file>